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69" r:id="rId16"/>
    <p:sldId id="270" r:id="rId17"/>
    <p:sldId id="271" r:id="rId18"/>
    <p:sldId id="275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sec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pPr algn="just"/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11727542" cy="5529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Idées :</a:t>
                </a:r>
              </a:p>
              <a:p>
                <a:pPr lvl="1"/>
                <a:r>
                  <a:rPr lang="fr-FR" dirty="0"/>
                  <a:t>Frottement visqueux sur un mouvement de translation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Frottement visqueux sur un mouvement de rotation: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𝛼𝜔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𝑁𝑚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Le PFD ou le TEC peut souvent s’écrire sous la forme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2"/>
                <a:r>
                  <a:rPr lang="fr-FR" dirty="0"/>
                  <a:t>A vitesse constante, on a donc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Protocole expérimental</a:t>
                </a:r>
              </a:p>
              <a:p>
                <a:pPr lvl="1"/>
                <a:r>
                  <a:rPr lang="fr-FR" dirty="0"/>
                  <a:t>On réalise plusieurs essais en commandant le système à vitesse constante</a:t>
                </a:r>
              </a:p>
              <a:p>
                <a:pPr lvl="1"/>
                <a:r>
                  <a:rPr lang="fr-FR" dirty="0"/>
                  <a:t>Pour chaque essai on attend le régime permanent et on mesure le courant moteur et on en déduit le couple moteur (si le moteur est à 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𝐾𝑖</m:t>
                    </m:r>
                  </m:oMath>
                </a14:m>
                <a:r>
                  <a:rPr lang="fr-FR" dirty="0"/>
                  <a:t>). </a:t>
                </a:r>
              </a:p>
              <a:p>
                <a:r>
                  <a:rPr lang="fr-FR" dirty="0"/>
                  <a:t>Analyse des essais : </a:t>
                </a:r>
              </a:p>
              <a:p>
                <a:pPr lvl="1"/>
                <a:r>
                  <a:rPr lang="fr-FR" dirty="0"/>
                  <a:t>On trace le couple moteur en fonction de la vitesse de rotation du moteur (ou l’effort en fonction de la vitesse)</a:t>
                </a:r>
              </a:p>
              <a:p>
                <a:pPr lvl="1"/>
                <a:r>
                  <a:rPr lang="fr-FR" dirty="0"/>
                  <a:t>Si la courbe est une constante : le couple de frottement est sec uniquement</a:t>
                </a:r>
              </a:p>
              <a:p>
                <a:pPr lvl="1"/>
                <a:r>
                  <a:rPr lang="fr-FR" dirty="0"/>
                  <a:t>Si la courbe est une droite qui passe par l’origine, le couple de frottement est visqueux uniquement, la pente est le coefficient de frottement visqueux.</a:t>
                </a:r>
              </a:p>
              <a:p>
                <a:pPr lvl="1"/>
                <a:r>
                  <a:rPr lang="fr-FR" dirty="0"/>
                  <a:t>Si la courbe est une droite affine, l’ordonnée à l’origine est le couple frottement sec, la pente est le coefficient de frottement visqueux.</a:t>
                </a:r>
              </a:p>
              <a:p>
                <a:pPr lvl="1"/>
                <a:r>
                  <a:rPr lang="fr-FR" dirty="0"/>
                  <a:t>Si la courbe a une autre tendance, il faut choisir un </a:t>
                </a:r>
                <a:r>
                  <a:rPr lang="fr-FR"/>
                  <a:t>autre modèle…</a:t>
                </a:r>
                <a:endParaRPr lang="fr-FR" dirty="0"/>
              </a:p>
              <a:p>
                <a:pPr lvl="1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11727542" cy="5529144"/>
              </a:xfrm>
              <a:blipFill>
                <a:blip r:embed="rId2"/>
                <a:stretch>
                  <a:fillRect l="-468" t="-20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Ampèremètre en série avec le moteur</a:t>
                </a:r>
              </a:p>
              <a:p>
                <a:pPr lvl="1"/>
                <a:r>
                  <a:rPr lang="fr-FR" dirty="0"/>
                  <a:t>Voltmètre en parallèle avec le moteur</a:t>
                </a:r>
              </a:p>
              <a:p>
                <a:pPr lvl="1"/>
                <a:r>
                  <a:rPr lang="fr-FR" dirty="0"/>
                  <a:t>Le rotor est bloqué mécaniquement (pince par exemple)</a:t>
                </a:r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On augmente progressivement la tension avec l’alimentation stabilisée.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la courbe.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  <a:blipFill>
                <a:blip r:embed="rId2"/>
                <a:stretch>
                  <a:fillRect l="-1095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𝑹𝒊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fr-FR" sz="1800" b="1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  <a:blipFill>
                <a:blip r:embed="rId4"/>
                <a:stretch>
                  <a:fillRect l="-1176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 : bas 3">
            <a:extLst>
              <a:ext uri="{FF2B5EF4-FFF2-40B4-BE49-F238E27FC236}">
                <a16:creationId xmlns:a16="http://schemas.microsoft.com/office/drawing/2014/main" id="{3C2672FB-F6D4-1A24-9D5D-2FA15A2431CC}"/>
              </a:ext>
            </a:extLst>
          </p:cNvPr>
          <p:cNvSpPr/>
          <p:nvPr/>
        </p:nvSpPr>
        <p:spPr>
          <a:xfrm>
            <a:off x="9948428" y="1810102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99A00671-7264-8B70-DD28-433F3D1D6FB9}"/>
              </a:ext>
            </a:extLst>
          </p:cNvPr>
          <p:cNvSpPr txBox="1">
            <a:spLocks/>
          </p:cNvSpPr>
          <p:nvPr/>
        </p:nvSpPr>
        <p:spPr>
          <a:xfrm>
            <a:off x="8760296" y="4581128"/>
            <a:ext cx="3214298" cy="2196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Remarque :</a:t>
            </a:r>
          </a:p>
          <a:p>
            <a:pPr lvl="1"/>
            <a:r>
              <a:rPr lang="fr-FR" sz="1600" dirty="0"/>
              <a:t>Pourquoi ne pas mesurer R à l’ohm-mètre ? </a:t>
            </a:r>
          </a:p>
          <a:p>
            <a:pPr lvl="1" algn="just"/>
            <a:r>
              <a:rPr lang="fr-FR" sz="1600" dirty="0"/>
              <a:t>A cause de la position des  balais... </a:t>
            </a:r>
          </a:p>
          <a:p>
            <a:pPr lvl="1"/>
            <a:r>
              <a:rPr lang="fr-FR" sz="1600" dirty="0"/>
              <a:t>Mais pourquoi on n’a pas le même problème avec le rotor bloqué ?</a:t>
            </a:r>
          </a:p>
          <a:p>
            <a:pPr lvl="1"/>
            <a:r>
              <a:rPr lang="fr-FR" sz="1600" dirty="0"/>
              <a:t>Question à résoudre….</a:t>
            </a:r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vitesse constante, en régime permanent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𝑐𝑠𝑡𝑒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𝑐𝑡𝑒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est connue grâce à la diapo précédente</a:t>
                </a:r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000" i="1" dirty="0"/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Voltmètre sur la source</a:t>
                </a:r>
              </a:p>
              <a:p>
                <a:pPr lvl="1"/>
                <a:r>
                  <a:rPr lang="fr-FR" dirty="0"/>
                  <a:t>Ampèremètre dans le circuit</a:t>
                </a:r>
              </a:p>
              <a:p>
                <a:pPr lvl="1"/>
                <a:r>
                  <a:rPr lang="fr-FR" dirty="0"/>
                  <a:t>Tachymètre pour mesurer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Pour des tensions différentes, on mesure, en RP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espère alors avoir une droite passant par l’origine et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  <a:blipFill>
                <a:blip r:embed="rId4"/>
                <a:stretch>
                  <a:fillRect l="-1253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bas 6">
            <a:extLst>
              <a:ext uri="{FF2B5EF4-FFF2-40B4-BE49-F238E27FC236}">
                <a16:creationId xmlns:a16="http://schemas.microsoft.com/office/drawing/2014/main" id="{DDC526B5-60C0-081F-CCD9-07AB3896008E}"/>
              </a:ext>
            </a:extLst>
          </p:cNvPr>
          <p:cNvSpPr/>
          <p:nvPr/>
        </p:nvSpPr>
        <p:spPr>
          <a:xfrm>
            <a:off x="10200456" y="2098134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rotor bloqué, on a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000" i="1" dirty="0"/>
                  <a:t> </a:t>
                </a:r>
                <a:r>
                  <a:rPr lang="fr-FR" sz="2000" dirty="0"/>
                  <a:t> 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𝐿𝑝𝐼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2000" i="1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2000" i="1" dirty="0"/>
                  <a:t>. On a donc, pour un échelon de tension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fr-FR" sz="2000" i="1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r-FR" sz="2000" i="1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Générateur Basse fréquence. </a:t>
                </a:r>
              </a:p>
              <a:p>
                <a:pPr lvl="1"/>
                <a:r>
                  <a:rPr lang="fr-FR" dirty="0"/>
                  <a:t>Oscilloscope avec pince ampèremétrique pour la mesure du courant. </a:t>
                </a:r>
              </a:p>
              <a:p>
                <a:pPr lvl="1"/>
                <a:r>
                  <a:rPr lang="fr-FR" b="0" dirty="0"/>
                  <a:t>Oscilloscope avec mesure de la tension source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Sollicitation du moteur avec des créneaux. </a:t>
                </a:r>
              </a:p>
              <a:p>
                <a:pPr lvl="1"/>
                <a:r>
                  <a:rPr lang="fr-FR" dirty="0"/>
                  <a:t>Mesure de la constante de temps</a:t>
                </a:r>
              </a:p>
              <a:p>
                <a:pPr lvl="1"/>
                <a:r>
                  <a:rPr lang="fr-FR" dirty="0"/>
                  <a:t>Calcul de L.</a:t>
                </a:r>
              </a:p>
              <a:p>
                <a:pPr lvl="1"/>
                <a:r>
                  <a:rPr lang="fr-FR" dirty="0"/>
                  <a:t>(Plusieurs essais éventuellement, pour faire une moyenne).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Exprimons la fonction de transfert du moteur dans le domaine de Laplace 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8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b="1" dirty="0"/>
                  <a:t>Idée : on fait penduler la pièce autour de son axe et on relie la période d’oscillation à l’inertie. </a:t>
                </a:r>
              </a:p>
              <a:p>
                <a:r>
                  <a:rPr lang="fr-FR" b="1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De plus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𝐿𝑀𝑔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peut donc en déduire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fr-FR" b="1" dirty="0"/>
                  <a:t> avec une balance</a:t>
                </a:r>
              </a:p>
              <a:p>
                <a:r>
                  <a:rPr lang="fr-FR" b="1" dirty="0"/>
                  <a:t>Reste à estimer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7116" y="1583684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7280" y="5120004"/>
            <a:ext cx="2753360" cy="1737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DE5613-1283-E184-C6FA-27537441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43" y="5140152"/>
            <a:ext cx="1077147" cy="8856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8646E7-5ADB-3F49-3D47-C929984E6E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470" r="26614"/>
          <a:stretch/>
        </p:blipFill>
        <p:spPr>
          <a:xfrm>
            <a:off x="10543429" y="5634019"/>
            <a:ext cx="1429443" cy="1163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65226-7C5F-54CC-D139-5D9777618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0640" y="5582979"/>
            <a:ext cx="1759454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Grand écran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résistance</vt:lpstr>
      <vt:lpstr>Détermination de la constante électrique ou de la constante de couple</vt:lpstr>
      <vt:lpstr>Détermination de l’inductance</vt:lpstr>
      <vt:lpstr>Détermination de l’inertie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30</cp:revision>
  <dcterms:created xsi:type="dcterms:W3CDTF">2021-12-09T09:25:13Z</dcterms:created>
  <dcterms:modified xsi:type="dcterms:W3CDTF">2024-07-23T08:37:45Z</dcterms:modified>
</cp:coreProperties>
</file>