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72" r:id="rId7"/>
    <p:sldId id="274" r:id="rId8"/>
    <p:sldId id="275" r:id="rId9"/>
    <p:sldId id="273" r:id="rId10"/>
    <p:sldId id="269" r:id="rId11"/>
    <p:sldId id="278" r:id="rId12"/>
    <p:sldId id="277" r:id="rId13"/>
    <p:sldId id="276" r:id="rId14"/>
    <p:sldId id="270" r:id="rId15"/>
    <p:sldId id="258" r:id="rId16"/>
    <p:sldId id="271" r:id="rId17"/>
    <p:sldId id="257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06" y="9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04/11/2024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20.png"/><Relationship Id="rId3" Type="http://schemas.openxmlformats.org/officeDocument/2006/relationships/image" Target="../media/image280.png"/><Relationship Id="rId7" Type="http://schemas.openxmlformats.org/officeDocument/2006/relationships/image" Target="../media/image340.png"/><Relationship Id="rId12" Type="http://schemas.openxmlformats.org/officeDocument/2006/relationships/image" Target="../media/image4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11" Type="http://schemas.openxmlformats.org/officeDocument/2006/relationships/image" Target="../media/image400.png"/><Relationship Id="rId5" Type="http://schemas.openxmlformats.org/officeDocument/2006/relationships/image" Target="../media/image310.png"/><Relationship Id="rId15" Type="http://schemas.openxmlformats.org/officeDocument/2006/relationships/image" Target="../media/image440.png"/><Relationship Id="rId10" Type="http://schemas.openxmlformats.org/officeDocument/2006/relationships/image" Target="../media/image390.png"/><Relationship Id="rId4" Type="http://schemas.openxmlformats.org/officeDocument/2006/relationships/image" Target="../media/image300.png"/><Relationship Id="rId9" Type="http://schemas.openxmlformats.org/officeDocument/2006/relationships/image" Target="../media/image360.png"/><Relationship Id="rId1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12" Type="http://schemas.openxmlformats.org/officeDocument/2006/relationships/image" Target="../media/image26.png"/><Relationship Id="rId2" Type="http://schemas.openxmlformats.org/officeDocument/2006/relationships/image" Target="../media/image1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../media/image210.png"/><Relationship Id="rId15" Type="http://schemas.openxmlformats.org/officeDocument/2006/relationships/image" Target="../media/image160.png"/><Relationship Id="rId10" Type="http://schemas.openxmlformats.org/officeDocument/2006/relationships/image" Target="../media/image24.png"/><Relationship Id="rId4" Type="http://schemas.openxmlformats.org/officeDocument/2006/relationships/image" Target="../media/image200.png"/><Relationship Id="rId9" Type="http://schemas.openxmlformats.org/officeDocument/2006/relationships/image" Target="NULL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Loi Entrée-Sortie Géométrique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7957C-90BC-4C2B-9008-D878CB51C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932E78-9266-4889-BAB9-33B35D8DF671}"/>
              </a:ext>
            </a:extLst>
          </p:cNvPr>
          <p:cNvGrpSpPr/>
          <p:nvPr/>
        </p:nvGrpSpPr>
        <p:grpSpPr>
          <a:xfrm>
            <a:off x="7711863" y="4070979"/>
            <a:ext cx="4318898" cy="2091847"/>
            <a:chOff x="3409371" y="1866793"/>
            <a:chExt cx="4318898" cy="2091847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180EB02-00B1-B3EE-6CFB-2B305FFF8C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6426" y="2254307"/>
              <a:ext cx="1032230" cy="759328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13676C5-7A00-39A3-34A8-A81B416722B5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 flipH="1" flipV="1">
              <a:off x="6045088" y="1928547"/>
              <a:ext cx="1032230" cy="759328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10D3907-8BAE-BA71-C743-A778EDC7FEBB}"/>
                </a:ext>
              </a:extLst>
            </p:cNvPr>
            <p:cNvGrpSpPr/>
            <p:nvPr/>
          </p:nvGrpSpPr>
          <p:grpSpPr>
            <a:xfrm rot="13500000">
              <a:off x="6629023" y="2007921"/>
              <a:ext cx="288000" cy="1796903"/>
              <a:chOff x="3631019" y="2472069"/>
              <a:chExt cx="288000" cy="179690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D3BA2312-0AA5-41BE-C4CD-F9FF3A4CD7C4}"/>
                  </a:ext>
                </a:extLst>
              </p:cNvPr>
              <p:cNvGrpSpPr/>
              <p:nvPr/>
            </p:nvGrpSpPr>
            <p:grpSpPr>
              <a:xfrm>
                <a:off x="3631019" y="2966483"/>
                <a:ext cx="288000" cy="1302489"/>
                <a:chOff x="3631019" y="2966483"/>
                <a:chExt cx="288000" cy="1302489"/>
              </a:xfrm>
            </p:grpSpPr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7634A3F9-8944-BD0B-C990-9332C9F314C3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CE2AB44E-C510-769F-956F-4E4CAFF95B86}"/>
                    </a:ext>
                  </a:extLst>
                </p:cNvPr>
                <p:cNvCxnSpPr>
                  <a:cxnSpLocks/>
                  <a:stCxn id="9" idx="0"/>
                </p:cNvCxnSpPr>
                <p:nvPr/>
              </p:nvCxnSpPr>
              <p:spPr>
                <a:xfrm>
                  <a:off x="3631120" y="3115880"/>
                  <a:ext cx="0" cy="115309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497AF29-DBA8-ACEF-9CEE-981F91FF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70C1B35E-E669-A533-5B34-87AB998B9D6D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01F44C3-DC3C-4123-DEEB-9A31FC50BE65}"/>
                </a:ext>
              </a:extLst>
            </p:cNvPr>
            <p:cNvSpPr/>
            <p:nvPr/>
          </p:nvSpPr>
          <p:spPr>
            <a:xfrm>
              <a:off x="6024000" y="3509979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1BC84DB-FC31-604D-5B3B-357145722E1F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19DF929-1747-DFBA-F69C-0482599385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CF4D067-E9FE-B5B5-CDEA-86173B9F38C7}"/>
                </a:ext>
              </a:extLst>
            </p:cNvPr>
            <p:cNvGrpSpPr/>
            <p:nvPr/>
          </p:nvGrpSpPr>
          <p:grpSpPr>
            <a:xfrm>
              <a:off x="6882867" y="2493424"/>
              <a:ext cx="287079" cy="287079"/>
              <a:chOff x="6882867" y="2493424"/>
              <a:chExt cx="287079" cy="287079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FBEFAC3-E263-A00C-1652-54FA82D4FA38}"/>
                  </a:ext>
                </a:extLst>
              </p:cNvPr>
              <p:cNvSpPr/>
              <p:nvPr/>
            </p:nvSpPr>
            <p:spPr>
              <a:xfrm>
                <a:off x="6882867" y="2493424"/>
                <a:ext cx="287079" cy="28707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F21D81E8-FB26-E032-FBCB-85C7A524FF1E}"/>
                  </a:ext>
                </a:extLst>
              </p:cNvPr>
              <p:cNvSpPr/>
              <p:nvPr/>
            </p:nvSpPr>
            <p:spPr>
              <a:xfrm>
                <a:off x="6954406" y="25649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A091921-646C-42DB-B304-41B156FE4534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V="1">
              <a:off x="7077318" y="2535466"/>
              <a:ext cx="50586" cy="50585"/>
            </a:xfrm>
            <a:prstGeom prst="lin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F4B1F64-D820-EB83-94CC-62893726A0DF}"/>
                </a:ext>
              </a:extLst>
            </p:cNvPr>
            <p:cNvCxnSpPr>
              <a:cxnSpLocks/>
              <a:stCxn id="12" idx="0"/>
              <a:endCxn id="20" idx="4"/>
            </p:cNvCxnSpPr>
            <p:nvPr/>
          </p:nvCxnSpPr>
          <p:spPr>
            <a:xfrm flipV="1">
              <a:off x="6096000" y="2051459"/>
              <a:ext cx="0" cy="1458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5BA96B7-69BE-31F8-DA12-67D025C48C89}"/>
                </a:ext>
              </a:extLst>
            </p:cNvPr>
            <p:cNvSpPr/>
            <p:nvPr/>
          </p:nvSpPr>
          <p:spPr>
            <a:xfrm>
              <a:off x="6024000" y="190745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6522BE-B7F5-5967-844E-734BCDF52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000" y="3581979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/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/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/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/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A04DD4F-A6C3-4DFF-8AE5-9F63F8CD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11" y="2899505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18217CD-B5E3-AB90-D8FD-963728356255}"/>
                </a:ext>
              </a:extLst>
            </p:cNvPr>
            <p:cNvSpPr/>
            <p:nvPr/>
          </p:nvSpPr>
          <p:spPr>
            <a:xfrm>
              <a:off x="6842582" y="3044390"/>
              <a:ext cx="225543" cy="225543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FFC000"/>
                  </a:solidFill>
                </a:rPr>
                <a:t>1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/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/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0C758A2-633D-23D1-7123-15229428B139}"/>
                </a:ext>
              </a:extLst>
            </p:cNvPr>
            <p:cNvSpPr/>
            <p:nvPr/>
          </p:nvSpPr>
          <p:spPr>
            <a:xfrm>
              <a:off x="5821263" y="2915918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F00E591-C4A6-6597-F15D-D731261EE333}"/>
                </a:ext>
              </a:extLst>
            </p:cNvPr>
            <p:cNvSpPr/>
            <p:nvPr/>
          </p:nvSpPr>
          <p:spPr>
            <a:xfrm>
              <a:off x="6503049" y="2041465"/>
              <a:ext cx="225543" cy="22554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E832B82-9FF6-8CE6-68F7-60FE79BA0DB2}"/>
                </a:ext>
              </a:extLst>
            </p:cNvPr>
            <p:cNvSpPr/>
            <p:nvPr/>
          </p:nvSpPr>
          <p:spPr>
            <a:xfrm>
              <a:off x="7126815" y="2245846"/>
              <a:ext cx="225543" cy="22554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3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FC123FA-199A-4867-4D58-D5D32A6D6571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172A1B7-08AE-6F2F-BC4D-938C3D0F8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19B9F05A-9017-149C-5305-0795ADA89F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E4E4F7D-14BB-9E21-9A32-3F0EE0A69103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C55B5F98-2D17-9054-0811-5FCB1CC3C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7841EC68-471B-1A81-0E80-7B5D271C36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22CFE20-8FA9-2439-AC47-CEA33EAD4CF2}"/>
                </a:ext>
              </a:extLst>
            </p:cNvPr>
            <p:cNvGrpSpPr/>
            <p:nvPr/>
          </p:nvGrpSpPr>
          <p:grpSpPr>
            <a:xfrm rot="19800000">
              <a:off x="3713252" y="2571836"/>
              <a:ext cx="722488" cy="722488"/>
              <a:chOff x="3943586" y="2708964"/>
              <a:chExt cx="722488" cy="722488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10DCDB7-B0D0-1030-F081-3F738231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962AE48-A5F1-6D92-99CC-097AD679E4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8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/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8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024204D-8EC1-760D-68FA-F32FAC052699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4E6A135-2523-8F7F-7445-B509F57F8B41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/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2F33B79-916F-90D0-9699-D7ABF630B34F}"/>
                </a:ext>
              </a:extLst>
            </p:cNvPr>
            <p:cNvSpPr/>
            <p:nvPr/>
          </p:nvSpPr>
          <p:spPr>
            <a:xfrm>
              <a:off x="3587295" y="3065670"/>
              <a:ext cx="720000" cy="720000"/>
            </a:xfrm>
            <a:prstGeom prst="arc">
              <a:avLst>
                <a:gd name="adj1" fmla="val 19762850"/>
                <a:gd name="adj2" fmla="val 0"/>
              </a:avLst>
            </a:prstGeom>
            <a:ln>
              <a:solidFill>
                <a:srgbClr val="7030A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628F6DF2-C779-7256-1F50-7D3BE626F692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/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35294" r="-23529" b="-1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6316" r="-26316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E5D-BFFA-4BE0-BFB2-10B8A1E2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F5323-88C8-4E40-AC9C-10343472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8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caractéristiques du ressort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Caractéristiques de la barrière</a:t>
                </a:r>
              </a:p>
              <a:p>
                <a:pPr lvl="1"/>
                <a:r>
                  <a:rPr lang="fr-FR" dirty="0"/>
                  <a:t>Lisse 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fixe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=0,825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mobile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Modélisation du couple ressort</a:t>
                </a:r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  <a:blipFill>
                <a:blip r:embed="rId2"/>
                <a:stretch>
                  <a:fillRect l="-1965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A4F265BC-CB69-56CD-0B1E-406ED4430832}"/>
              </a:ext>
            </a:extLst>
          </p:cNvPr>
          <p:cNvGrpSpPr/>
          <p:nvPr/>
        </p:nvGrpSpPr>
        <p:grpSpPr>
          <a:xfrm>
            <a:off x="852143" y="1587481"/>
            <a:ext cx="1406382" cy="1408468"/>
            <a:chOff x="3409371" y="2550172"/>
            <a:chExt cx="1406382" cy="140846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40A0239-DC08-B92F-1D3A-E2BB3C5E82D8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9BDD135-05DC-BA97-08DC-875CFCB8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DDF9D3B-2E13-D7C3-2472-E08DD69253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22E44A-B96C-826D-F9B2-6B07F3785515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023B0C2-1DF2-3C07-E768-0FC8619B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5DE9D5D6-41E4-5670-F4DA-6622CEE27B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ADB6200-A68F-376C-37B6-9E91458C9970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65CF216-F5C7-2370-2A44-F1FD5001F6AA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5253B151-3A92-DAD6-BBCF-65B3E07BA0C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DF41DF7-DB31-7965-488C-54AE933D5EC6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97F5E2-0A2A-7837-4783-A4BBA3D86AB4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F52B1B5-93B2-A069-7DD7-848058C984AB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6F5FF21-E48B-0EBC-EC55-376DBF08EEB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head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D2DD022-3EC6-F1E0-2AE7-B382B01D4AD4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DB6DC0-7868-FA48-522A-FB074D752ADB}"/>
              </a:ext>
            </a:extLst>
          </p:cNvPr>
          <p:cNvGrpSpPr/>
          <p:nvPr/>
        </p:nvGrpSpPr>
        <p:grpSpPr>
          <a:xfrm>
            <a:off x="2684125" y="1111136"/>
            <a:ext cx="2370197" cy="2389302"/>
            <a:chOff x="740286" y="2714512"/>
            <a:chExt cx="2370197" cy="2389302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91A32F8-C79B-8673-2F97-C48609F823F6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E0B5EFC8-F847-15A8-3F79-78D61E020B3B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1E72649-68A6-10D9-BC74-A506C38408F5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FE9755ED-A199-E492-640C-894108ACA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71A0838-0394-C960-DDFD-AEF860CA5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B5019089-7803-7946-0002-088E4F46D062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FC0E607-C7DC-71D1-D81A-D177D134B4FA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5FFF38A-A1E3-A15B-B20B-EE2813AA62B6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20057C3-5357-9C0A-BEBE-D9D1B4E3ED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C99DC24-8459-E543-8918-CFBAC1592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BA83060-5CE0-60A4-C12F-89BB0C0D1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7BEC783-537C-1C8D-B0FC-8F65021EB543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583993CD-D6F6-8F7F-12A5-4C574A0FCB42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1BE0AAA-8871-ACC6-8B2F-D87106CC8333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4C33F80-3C77-B79D-D2E4-F4A94F8780CC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BAFF9CC-28DA-41AE-3EB6-5CEC36B6BCE6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2F438BB-7D7F-173B-46A3-A21D7799748B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44BD84-0B7F-A661-BD6C-AF6B6D753759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763EA2B-22D5-222F-F0A7-55226303A0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1ED0235E-B43E-865E-FA91-CD92AD49A4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BB88E0D-E2AF-F1D9-1D76-A50D426EF710}"/>
                </a:ext>
              </a:extLst>
            </p:cNvPr>
            <p:cNvSpPr/>
            <p:nvPr/>
          </p:nvSpPr>
          <p:spPr>
            <a:xfrm rot="13500000" flipV="1">
              <a:off x="974188" y="4606080"/>
              <a:ext cx="388584" cy="381156"/>
            </a:xfrm>
            <a:prstGeom prst="arc">
              <a:avLst>
                <a:gd name="adj1" fmla="val 10671135"/>
                <a:gd name="adj2" fmla="val 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9C97D0B5-CE7D-8226-DA75-FB8614CABB43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4A804B75-B8BF-5CA6-568F-D8B2344935FD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38C29EDB-446D-A6B9-12D6-038F7B2B454C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C0453CD-9CE9-F12C-8965-DB9DC0F0E4DA}"/>
              </a:ext>
            </a:extLst>
          </p:cNvPr>
          <p:cNvGrpSpPr/>
          <p:nvPr/>
        </p:nvGrpSpPr>
        <p:grpSpPr>
          <a:xfrm>
            <a:off x="834128" y="3787268"/>
            <a:ext cx="2430967" cy="1818654"/>
            <a:chOff x="3718010" y="1627107"/>
            <a:chExt cx="2430967" cy="1818654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64BACBEE-256F-9A88-FE93-C71339BE7F3E}"/>
                </a:ext>
              </a:extLst>
            </p:cNvPr>
            <p:cNvGrpSpPr/>
            <p:nvPr/>
          </p:nvGrpSpPr>
          <p:grpSpPr>
            <a:xfrm>
              <a:off x="3943586" y="1700639"/>
              <a:ext cx="2200720" cy="1730813"/>
              <a:chOff x="3943586" y="1700639"/>
              <a:chExt cx="2200720" cy="1730813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59DE36DF-D95E-BD63-5143-2E4C564D8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1"/>
                <a:ext cx="220072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A79C8E7-204E-597D-6A9B-6FE246E29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587" y="1700639"/>
                <a:ext cx="0" cy="173081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/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4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78164C5-FD2D-60C7-BF79-2A122A77BEE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/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/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blipFill>
                  <a:blip r:embed="rId1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278E068-DA99-0BAB-ABC1-AABCA8388486}"/>
              </a:ext>
            </a:extLst>
          </p:cNvPr>
          <p:cNvCxnSpPr/>
          <p:nvPr/>
        </p:nvCxnSpPr>
        <p:spPr>
          <a:xfrm>
            <a:off x="1059704" y="4368800"/>
            <a:ext cx="1758945" cy="1219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/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On applique le 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0" dirty="0"/>
                  <a:t>Illustration du couple de la pesanteur pour différentes positions de masse mobile</a:t>
                </a:r>
              </a:p>
              <a:p>
                <a:pPr lvl="1"/>
                <a:r>
                  <a:rPr lang="fr-FR" dirty="0"/>
                  <a:t>Illustration du couple ressort pour une raideur de 25,78 Nm/rad et un angle de précontrainte de 0,1 rad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b="1" dirty="0"/>
                  <a:t>Objectif : déterminer la raideur et l’angle de précontrainte.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dirty="0"/>
                  <a:t>Pour cela : </a:t>
                </a:r>
              </a:p>
              <a:p>
                <a:pPr lvl="2"/>
                <a:r>
                  <a:rPr lang="fr-FR" dirty="0"/>
                  <a:t>on fait un choix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on cherche les positions angulaires ou la pesanteur équilibre le couple ressort</a:t>
                </a:r>
              </a:p>
              <a:p>
                <a:pPr lvl="2"/>
                <a:r>
                  <a:rPr lang="fr-FR" dirty="0"/>
                  <a:t>On en déduit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  <a:blipFill>
                <a:blip r:embed="rId2"/>
                <a:stretch>
                  <a:fillRect l="-2172" t="-2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EF08BE7-1B78-2F82-CE95-F816904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289785"/>
            <a:ext cx="4725430" cy="3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5158-5ABC-BDEF-CCE4-B1A083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… à faire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 Là je prends des valeurs au pif, parce qu’il faut que je fasse l’essai.</a:t>
                </a:r>
              </a:p>
              <a:p>
                <a:r>
                  <a:rPr lang="fr-FR" dirty="0"/>
                  <a:t> Admettons </a:t>
                </a:r>
              </a:p>
              <a:p>
                <a:pPr lvl="1"/>
                <a:r>
                  <a:rPr lang="fr-FR" dirty="0"/>
                  <a:t>qu’on a pris une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qu’on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a donc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(E1)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E</m:t>
                    </m:r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en injectant phi0 dans E1.</a:t>
                </a:r>
              </a:p>
              <a:p>
                <a:pPr lvl="4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2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14319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732</Words>
  <Application>Microsoft Office PowerPoint</Application>
  <PresentationFormat>Grand écran</PresentationFormat>
  <Paragraphs>246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Identification des caractéristiques du ressort</vt:lpstr>
      <vt:lpstr>Modélisation</vt:lpstr>
      <vt:lpstr>Résolution</vt:lpstr>
      <vt:lpstr>Expérience … à faire</vt:lpstr>
      <vt:lpstr>xx Couple Moteur en statique</vt:lpstr>
      <vt:lpstr>Modélisation</vt:lpstr>
      <vt:lpstr>xx Loi Entrée-Sortie Géométrique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xavier.pessoles2</cp:lastModifiedBy>
  <cp:revision>69</cp:revision>
  <dcterms:created xsi:type="dcterms:W3CDTF">2023-03-22T10:05:05Z</dcterms:created>
  <dcterms:modified xsi:type="dcterms:W3CDTF">2024-11-04T12:30:33Z</dcterms:modified>
</cp:coreProperties>
</file>