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5" r:id="rId4"/>
    <p:sldId id="269" r:id="rId5"/>
    <p:sldId id="266" r:id="rId6"/>
    <p:sldId id="267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36" y="-25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15/07/2024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www.geogebra.org/material/iframe/id/hjj3hzjn/width/600/height/810/border/888888/sfsb/true/smb/false/stb/false/stbh/false/ai/false/asb/false/sri/true/rc/false/ld/false/sdz/false/ctl/fals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openxmlformats.org/officeDocument/2006/relationships/image" Target="../media/image90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Moteur à courant continu + Réducteur + Codeur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C6735-B7AA-DF4D-6D22-3F5825EA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incrémental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A7CBD41B-BB63-B831-BB5D-02A4A9B4EDAC}"/>
              </a:ext>
            </a:extLst>
          </p:cNvPr>
          <p:cNvGrpSpPr/>
          <p:nvPr/>
        </p:nvGrpSpPr>
        <p:grpSpPr>
          <a:xfrm>
            <a:off x="4291923" y="997996"/>
            <a:ext cx="3878969" cy="3530766"/>
            <a:chOff x="54053" y="1590722"/>
            <a:chExt cx="3878969" cy="3530766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2F24C30B-6366-58CD-9FCC-33D6C4AB583C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C280170A-4DD3-9C1A-9F74-4FD9AF8CE6AC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5" name="Connecteur droit avec flèche 4">
                  <a:extLst>
                    <a:ext uri="{FF2B5EF4-FFF2-40B4-BE49-F238E27FC236}">
                      <a16:creationId xmlns:a16="http://schemas.microsoft.com/office/drawing/2014/main" id="{A7E86F57-C160-966B-F667-80E0ED199AC8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Connecteur droit avec flèche 5">
                  <a:extLst>
                    <a:ext uri="{FF2B5EF4-FFF2-40B4-BE49-F238E27FC236}">
                      <a16:creationId xmlns:a16="http://schemas.microsoft.com/office/drawing/2014/main" id="{8141982A-276B-D040-43C5-B2466D7C1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028A41E8-3826-25BC-D1E5-E1852DA06153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9" name="Connecteur droit avec flèche 8">
                    <a:extLst>
                      <a:ext uri="{FF2B5EF4-FFF2-40B4-BE49-F238E27FC236}">
                        <a16:creationId xmlns:a16="http://schemas.microsoft.com/office/drawing/2014/main" id="{DDE04D50-D174-E38A-BBA6-4617F74C7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avec flèche 10">
                    <a:extLst>
                      <a:ext uri="{FF2B5EF4-FFF2-40B4-BE49-F238E27FC236}">
                        <a16:creationId xmlns:a16="http://schemas.microsoft.com/office/drawing/2014/main" id="{4D73DA4C-5DFD-AFA3-8A5D-CAF63F52B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avec flèche 12">
                    <a:extLst>
                      <a:ext uri="{FF2B5EF4-FFF2-40B4-BE49-F238E27FC236}">
                        <a16:creationId xmlns:a16="http://schemas.microsoft.com/office/drawing/2014/main" id="{157C9472-75EA-7A85-999E-68B270408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F77B051C-37F4-CDA8-3DB7-36034D6140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ABB03E8-D867-5415-91AC-41F81A16C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4E223B6B-EFB9-B2C1-6B0E-073520870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2D5C5AF9-5FB1-16C0-7629-1BFBC6204A46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19" name="Connecteur droit avec flèche 18">
                    <a:extLst>
                      <a:ext uri="{FF2B5EF4-FFF2-40B4-BE49-F238E27FC236}">
                        <a16:creationId xmlns:a16="http://schemas.microsoft.com/office/drawing/2014/main" id="{0C52F50E-B450-789F-A62E-5C5F29B9BD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24E13E04-58AF-B810-B9E9-423A8CCDC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eur droit avec flèche 20">
                    <a:extLst>
                      <a:ext uri="{FF2B5EF4-FFF2-40B4-BE49-F238E27FC236}">
                        <a16:creationId xmlns:a16="http://schemas.microsoft.com/office/drawing/2014/main" id="{6A932043-B1C5-A185-7019-928E086D04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cteur droit avec flèche 21">
                    <a:extLst>
                      <a:ext uri="{FF2B5EF4-FFF2-40B4-BE49-F238E27FC236}">
                        <a16:creationId xmlns:a16="http://schemas.microsoft.com/office/drawing/2014/main" id="{A30ABDD7-7623-539D-EE02-30055BB89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06F1BCD2-AD9A-C920-3204-5DCD5D0D9FC4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8039B0B8-A3AB-2775-85E7-45F19966464A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42AB8E83-19C1-ADE1-C689-2A67A002B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36F56829-5B2E-BC49-44BA-6BF2937322D4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12CEC3D0-A715-015D-E09B-FD8AA6FC5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440F4449-361A-13AA-63B2-899125EDE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34DDF3EF-78F8-C258-0090-F6BB8809D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1DAD2CE3-D726-B821-3D12-8DC120BEF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68E03280-1E08-C827-F609-D274E1EF5947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E255F9C4-1387-7C86-2E89-46C0AFCF0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D9F79FD6-CA7C-38AD-34A7-B4B412741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126BFADD-F7BA-974E-926E-DE54CD8CF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4D137CC6-64E2-38BE-F29D-87BB4399D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>
                  <a:extLst>
                    <a:ext uri="{FF2B5EF4-FFF2-40B4-BE49-F238E27FC236}">
                      <a16:creationId xmlns:a16="http://schemas.microsoft.com/office/drawing/2014/main" id="{64194CC8-54D9-4B52-3111-C9750C7EE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684AA73-F830-A4FD-51C3-27E185DDB8DB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3"/>
                  <a:stretch>
                    <a:fillRect l="-30303" t="-4444" r="-96970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714" r="-2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714" t="-4348" r="-4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86DB34-509C-ABE5-0C09-0406D5F87836}"/>
                </a:ext>
              </a:extLst>
            </p:cNvPr>
            <p:cNvSpPr/>
            <p:nvPr/>
          </p:nvSpPr>
          <p:spPr>
            <a:xfrm>
              <a:off x="802829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790AAC-E849-B626-63A1-493AD6EC53D0}"/>
                </a:ext>
              </a:extLst>
            </p:cNvPr>
            <p:cNvSpPr/>
            <p:nvPr/>
          </p:nvSpPr>
          <p:spPr>
            <a:xfrm>
              <a:off x="1474531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7A6D9DE-B4C9-48F3-3E3B-3FF20FE82299}"/>
                </a:ext>
              </a:extLst>
            </p:cNvPr>
            <p:cNvSpPr/>
            <p:nvPr/>
          </p:nvSpPr>
          <p:spPr>
            <a:xfrm>
              <a:off x="1983846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7AC894-CE58-5C1D-5265-4B712874BD26}"/>
                </a:ext>
              </a:extLst>
            </p:cNvPr>
            <p:cNvSpPr/>
            <p:nvPr/>
          </p:nvSpPr>
          <p:spPr>
            <a:xfrm>
              <a:off x="2665345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/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7018" r="-8889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/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667" t="-41739" r="-8889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/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blipFill>
                  <a:blip r:embed="rId10"/>
                  <a:stretch>
                    <a:fillRect l="-2174" t="-48696" r="-8696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/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7895" r="-6522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2" name="Image 61">
            <a:extLst>
              <a:ext uri="{FF2B5EF4-FFF2-40B4-BE49-F238E27FC236}">
                <a16:creationId xmlns:a16="http://schemas.microsoft.com/office/drawing/2014/main" id="{F66BDCA8-82DF-2D67-5421-39A6D6DAC1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37" y="1081949"/>
            <a:ext cx="3867349" cy="5194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/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blipFill>
                <a:blip r:embed="rId13"/>
                <a:stretch>
                  <a:fillRect t="-1099" b="-16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ZoneTexte 65">
            <a:extLst>
              <a:ext uri="{FF2B5EF4-FFF2-40B4-BE49-F238E27FC236}">
                <a16:creationId xmlns:a16="http://schemas.microsoft.com/office/drawing/2014/main" id="{ECDEB4F1-666E-FC07-1AFB-05CC80E9D919}"/>
              </a:ext>
            </a:extLst>
          </p:cNvPr>
          <p:cNvSpPr txBox="1"/>
          <p:nvPr/>
        </p:nvSpPr>
        <p:spPr>
          <a:xfrm>
            <a:off x="4271347" y="5901565"/>
            <a:ext cx="62279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hlinkClick r:id="rId14"/>
              </a:rPr>
              <a:t>https://www.geogebra.org/material/iframe/id/hjj3hzjn/width/600/height/810/border/888888/sfsb/true/smb/false/stb/false/stbh/false/ai/false/asb/false/sri/true/rc/false/ld/false/sdz/false/ctl/false</a:t>
            </a:r>
            <a:endParaRPr lang="fr-FR" sz="1050" dirty="0"/>
          </a:p>
        </p:txBody>
      </p:sp>
      <p:pic>
        <p:nvPicPr>
          <p:cNvPr id="1026" name="Picture 2" descr="rotary encoder">
            <a:extLst>
              <a:ext uri="{FF2B5EF4-FFF2-40B4-BE49-F238E27FC236}">
                <a16:creationId xmlns:a16="http://schemas.microsoft.com/office/drawing/2014/main" id="{798DB5CE-F7D9-79EC-7342-DF427EB5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025" y="2487499"/>
            <a:ext cx="1891322" cy="18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24A52BF-3476-3D6B-5A9D-14B756A05D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99303" y="3899749"/>
            <a:ext cx="1704805" cy="1644028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1E023AB-A22B-08E1-DA07-F2F66C5B6B45}"/>
              </a:ext>
            </a:extLst>
          </p:cNvPr>
          <p:cNvCxnSpPr/>
          <p:nvPr/>
        </p:nvCxnSpPr>
        <p:spPr>
          <a:xfrm flipV="1">
            <a:off x="4542710" y="4564466"/>
            <a:ext cx="0" cy="979714"/>
          </a:xfrm>
          <a:prstGeom prst="straightConnector1">
            <a:avLst/>
          </a:prstGeom>
          <a:ln w="28575">
            <a:solidFill>
              <a:srgbClr val="00547F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4A1213D-B62A-2231-BF8E-3A9C317E26A2}"/>
              </a:ext>
            </a:extLst>
          </p:cNvPr>
          <p:cNvCxnSpPr>
            <a:cxnSpLocks/>
          </p:cNvCxnSpPr>
          <p:nvPr/>
        </p:nvCxnSpPr>
        <p:spPr>
          <a:xfrm>
            <a:off x="4542710" y="5543777"/>
            <a:ext cx="3606451" cy="0"/>
          </a:xfrm>
          <a:prstGeom prst="straightConnector1">
            <a:avLst/>
          </a:prstGeom>
          <a:ln w="28575">
            <a:solidFill>
              <a:srgbClr val="00547F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6599965-4109-9D4E-F29B-68384CF621E0}"/>
              </a:ext>
            </a:extLst>
          </p:cNvPr>
          <p:cNvCxnSpPr>
            <a:cxnSpLocks/>
          </p:cNvCxnSpPr>
          <p:nvPr/>
        </p:nvCxnSpPr>
        <p:spPr>
          <a:xfrm>
            <a:off x="4545992" y="5534042"/>
            <a:ext cx="3845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FA58F1D-DCD4-223F-DF88-0B32BA938328}"/>
              </a:ext>
            </a:extLst>
          </p:cNvPr>
          <p:cNvCxnSpPr>
            <a:cxnSpLocks/>
          </p:cNvCxnSpPr>
          <p:nvPr/>
        </p:nvCxnSpPr>
        <p:spPr>
          <a:xfrm flipH="1">
            <a:off x="4929963" y="1947449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A9FC57A-CC49-88AF-9AB6-AF5D3BAC9FFE}"/>
              </a:ext>
            </a:extLst>
          </p:cNvPr>
          <p:cNvCxnSpPr>
            <a:cxnSpLocks/>
          </p:cNvCxnSpPr>
          <p:nvPr/>
        </p:nvCxnSpPr>
        <p:spPr>
          <a:xfrm>
            <a:off x="4929963" y="5376013"/>
            <a:ext cx="3845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F4F36F-730A-D7E2-F22A-EE609E72C4FA}"/>
              </a:ext>
            </a:extLst>
          </p:cNvPr>
          <p:cNvCxnSpPr>
            <a:cxnSpLocks/>
          </p:cNvCxnSpPr>
          <p:nvPr/>
        </p:nvCxnSpPr>
        <p:spPr>
          <a:xfrm flipH="1">
            <a:off x="5317217" y="1979316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68E826-FC6E-7222-12CC-6840C7FCE3A6}"/>
              </a:ext>
            </a:extLst>
          </p:cNvPr>
          <p:cNvCxnSpPr>
            <a:cxnSpLocks/>
          </p:cNvCxnSpPr>
          <p:nvPr/>
        </p:nvCxnSpPr>
        <p:spPr>
          <a:xfrm flipH="1">
            <a:off x="5648058" y="1917108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EE8430E-6D30-10A8-B4CD-61A92F973011}"/>
              </a:ext>
            </a:extLst>
          </p:cNvPr>
          <p:cNvCxnSpPr>
            <a:cxnSpLocks/>
          </p:cNvCxnSpPr>
          <p:nvPr/>
        </p:nvCxnSpPr>
        <p:spPr>
          <a:xfrm flipH="1">
            <a:off x="6000628" y="1943777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5D6B452-DC21-5281-6CBF-FBFAC5854E67}"/>
              </a:ext>
            </a:extLst>
          </p:cNvPr>
          <p:cNvCxnSpPr>
            <a:cxnSpLocks/>
          </p:cNvCxnSpPr>
          <p:nvPr/>
        </p:nvCxnSpPr>
        <p:spPr>
          <a:xfrm>
            <a:off x="5314501" y="5217983"/>
            <a:ext cx="33355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F85BBA92-56F0-F580-1132-FBAE44E42482}"/>
              </a:ext>
            </a:extLst>
          </p:cNvPr>
          <p:cNvCxnSpPr>
            <a:cxnSpLocks/>
          </p:cNvCxnSpPr>
          <p:nvPr/>
        </p:nvCxnSpPr>
        <p:spPr>
          <a:xfrm>
            <a:off x="5644210" y="5059953"/>
            <a:ext cx="33355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E2E37C1-7BC4-D77A-9AB0-3CE1FEC2F9BE}"/>
              </a:ext>
            </a:extLst>
          </p:cNvPr>
          <p:cNvCxnSpPr>
            <a:cxnSpLocks/>
          </p:cNvCxnSpPr>
          <p:nvPr/>
        </p:nvCxnSpPr>
        <p:spPr>
          <a:xfrm flipH="1">
            <a:off x="6383652" y="1943777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B75F6D20-4980-2AAF-0E4A-31690F964B0B}"/>
              </a:ext>
            </a:extLst>
          </p:cNvPr>
          <p:cNvCxnSpPr>
            <a:cxnSpLocks/>
          </p:cNvCxnSpPr>
          <p:nvPr/>
        </p:nvCxnSpPr>
        <p:spPr>
          <a:xfrm>
            <a:off x="6009979" y="4901923"/>
            <a:ext cx="356173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9147FAF2-CF24-9022-229E-016E5835B95B}"/>
              </a:ext>
            </a:extLst>
          </p:cNvPr>
          <p:cNvSpPr txBox="1"/>
          <p:nvPr/>
        </p:nvSpPr>
        <p:spPr>
          <a:xfrm>
            <a:off x="4106507" y="4308617"/>
            <a:ext cx="10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Incréments</a:t>
            </a:r>
          </a:p>
        </p:txBody>
      </p:sp>
    </p:spTree>
    <p:extLst>
      <p:ext uri="{BB962C8B-B14F-4D97-AF65-F5344CB8AC3E}">
        <p14:creationId xmlns:p14="http://schemas.microsoft.com/office/powerpoint/2010/main" val="400970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&amp;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0" y="3178847"/>
            <a:ext cx="6087964" cy="2947985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Lorsque A change de sens : </a:t>
            </a:r>
          </a:p>
          <a:p>
            <a:pPr lvl="1"/>
            <a:r>
              <a:rPr lang="fr-FR" sz="2000" dirty="0"/>
              <a:t>Si A et B sont vrais j’incrémente</a:t>
            </a:r>
          </a:p>
          <a:p>
            <a:pPr lvl="1"/>
            <a:r>
              <a:rPr lang="fr-FR" sz="2000" dirty="0"/>
              <a:t>Si A et B sont faux j’incrémente</a:t>
            </a:r>
          </a:p>
          <a:p>
            <a:pPr lvl="1"/>
            <a:endParaRPr lang="fr-FR" sz="2000" dirty="0"/>
          </a:p>
          <a:p>
            <a:r>
              <a:rPr lang="fr-FR" sz="2400" dirty="0"/>
              <a:t>Lorsque B change de sens :</a:t>
            </a:r>
          </a:p>
          <a:p>
            <a:pPr lvl="1"/>
            <a:r>
              <a:rPr lang="fr-FR" sz="2000" dirty="0"/>
              <a:t>Si A est faux et B est vrai j’incrémente</a:t>
            </a:r>
          </a:p>
          <a:p>
            <a:pPr lvl="1"/>
            <a:r>
              <a:rPr lang="fr-FR" sz="2000" dirty="0"/>
              <a:t>Si A est vrai et B est faux j’incrémente</a:t>
            </a:r>
          </a:p>
          <a:p>
            <a:pPr lvl="2"/>
            <a:r>
              <a:rPr lang="fr-FR" sz="1600" dirty="0"/>
              <a:t>… il faudrait donc définir une fonction basée sur l’interruption de la voie B pour disposer de la pleine résolution.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367C20-EF42-3D9A-B63F-6A13D2A2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47" y="1161187"/>
            <a:ext cx="2714480" cy="1692703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17744A88-6EA5-AC3D-FCEE-5EBA81E8BF18}"/>
              </a:ext>
            </a:extLst>
          </p:cNvPr>
          <p:cNvGrpSpPr/>
          <p:nvPr/>
        </p:nvGrpSpPr>
        <p:grpSpPr>
          <a:xfrm>
            <a:off x="371687" y="1975733"/>
            <a:ext cx="3878969" cy="2749453"/>
            <a:chOff x="54053" y="1590722"/>
            <a:chExt cx="3878969" cy="274945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D749E8-C503-06A1-AC55-E5EBA5A8A102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C0EA70B1-A50B-8901-729C-5C8DBDD964A7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F72198CE-C5D5-BEEF-E8CC-276C6BB37B09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E8CE5D90-EEB5-8C31-E594-72669BBAA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D503075C-E19C-4269-E2FF-AD2B0F78364A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46" name="Connecteur droit avec flèche 45">
                    <a:extLst>
                      <a:ext uri="{FF2B5EF4-FFF2-40B4-BE49-F238E27FC236}">
                        <a16:creationId xmlns:a16="http://schemas.microsoft.com/office/drawing/2014/main" id="{584567EB-B2D4-0D77-9C80-DDFE3BEAF9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avec flèche 46">
                    <a:extLst>
                      <a:ext uri="{FF2B5EF4-FFF2-40B4-BE49-F238E27FC236}">
                        <a16:creationId xmlns:a16="http://schemas.microsoft.com/office/drawing/2014/main" id="{1AE7E884-447D-7B93-5EE8-D42D3B2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avec flèche 47">
                    <a:extLst>
                      <a:ext uri="{FF2B5EF4-FFF2-40B4-BE49-F238E27FC236}">
                        <a16:creationId xmlns:a16="http://schemas.microsoft.com/office/drawing/2014/main" id="{C09F4B58-8EAB-3D1A-C828-A0AFC6CC0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avec flèche 48">
                    <a:extLst>
                      <a:ext uri="{FF2B5EF4-FFF2-40B4-BE49-F238E27FC236}">
                        <a16:creationId xmlns:a16="http://schemas.microsoft.com/office/drawing/2014/main" id="{83DDD5E2-387A-3224-7948-2F14E33BA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cteur droit avec flèche 49">
                    <a:extLst>
                      <a:ext uri="{FF2B5EF4-FFF2-40B4-BE49-F238E27FC236}">
                        <a16:creationId xmlns:a16="http://schemas.microsoft.com/office/drawing/2014/main" id="{13AF828B-363D-16E2-82A4-49F766E17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avec flèche 50">
                    <a:extLst>
                      <a:ext uri="{FF2B5EF4-FFF2-40B4-BE49-F238E27FC236}">
                        <a16:creationId xmlns:a16="http://schemas.microsoft.com/office/drawing/2014/main" id="{57790DEB-A3A4-D496-0249-94778D5F1A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EE127A8C-E8BB-2916-B01F-15BCABDCF02F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FB7E74BD-D266-E105-544A-7456984C9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8DBB1C3-186F-579C-BBD3-7CF2DEB4C6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avec flèche 43">
                    <a:extLst>
                      <a:ext uri="{FF2B5EF4-FFF2-40B4-BE49-F238E27FC236}">
                        <a16:creationId xmlns:a16="http://schemas.microsoft.com/office/drawing/2014/main" id="{86136C5B-E2E4-D87B-4A26-60A72C30A1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F8024AD1-E7AB-EE97-50EF-EB4178B9C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BC667F5A-D40B-874F-3FE2-4AF241042EDF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C1BE0836-4709-4653-4D44-8F6E1E56944C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D7238DD7-9EAD-589D-B043-A65B91D7B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29C3243A-EB44-3671-CB29-50E246DFB201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08CE6A28-E333-7931-EA0C-DF2EBF5FD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393B96DF-8D14-0039-1F64-24190F398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F47F4C34-5DA6-4820-8E5B-01880C096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80386654-1CE0-BA7F-E3BA-8AB716A40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D63E63F8-557E-4D94-7931-4172CAB976EF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28" name="Connecteur droit avec flèche 27">
                  <a:extLst>
                    <a:ext uri="{FF2B5EF4-FFF2-40B4-BE49-F238E27FC236}">
                      <a16:creationId xmlns:a16="http://schemas.microsoft.com/office/drawing/2014/main" id="{62068031-9F12-5246-F7AE-B42782F84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avec flèche 28">
                  <a:extLst>
                    <a:ext uri="{FF2B5EF4-FFF2-40B4-BE49-F238E27FC236}">
                      <a16:creationId xmlns:a16="http://schemas.microsoft.com/office/drawing/2014/main" id="{56E00265-D1BA-ABFE-7BC4-EDEC73A4E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F0E6229A-8D21-F2F2-E49E-7D21E0481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35C8981B-C47B-252E-19D8-C62CAACD4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6B87B092-7BA4-DF34-2F56-D455C9053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20B1295-86E3-6BEC-4B87-6D00B755FE33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303" r="-24242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4"/>
                  <a:stretch>
                    <a:fillRect l="-30303" t="-2174" r="-96970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571" t="-6667" r="-4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CC203C-8A1C-F537-DF18-85ACA370F9D3}"/>
                </a:ext>
              </a:extLst>
            </p:cNvPr>
            <p:cNvSpPr/>
            <p:nvPr/>
          </p:nvSpPr>
          <p:spPr>
            <a:xfrm>
              <a:off x="976399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D3B96B-C0D5-AEAD-7E90-7EDD901C6254}"/>
                </a:ext>
              </a:extLst>
            </p:cNvPr>
            <p:cNvSpPr/>
            <p:nvPr/>
          </p:nvSpPr>
          <p:spPr>
            <a:xfrm>
              <a:off x="1674518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4" name="Image 53">
            <a:extLst>
              <a:ext uri="{FF2B5EF4-FFF2-40B4-BE49-F238E27FC236}">
                <a16:creationId xmlns:a16="http://schemas.microsoft.com/office/drawing/2014/main" id="{267850F3-B281-E069-476F-F11F2C9C52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7124" y="935569"/>
            <a:ext cx="5378726" cy="1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DAB49-EF4F-85D1-4097-4ADC552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Hacheur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CB14A-EB14-E448-02E1-D00F6C39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98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Encodeur à effet Hall 2 canaux (48 tops/tour)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Voltmètre/Ampèremètre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Arduino MEGA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Arduino MEGA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</a:p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(Carte de puissance)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(1:34)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Arbre réducteur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est indispensable pour réaliser l’asservissement en position du moteur. 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9A4FD-C520-F341-0A52-ECB10E5B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des grandeurs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C4EBEAF-4BF6-1F19-F2C3-665B3351B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52309" y="3429000"/>
                <a:ext cx="5021895" cy="280622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Mesures en faisant doubler R, L ou J.</a:t>
                </a:r>
              </a:p>
              <a:p>
                <a:r>
                  <a:rPr lang="fr-FR" dirty="0"/>
                  <a:t>Pas de frottement</a:t>
                </a:r>
              </a:p>
              <a:p>
                <a:endParaRPr lang="fr-FR" dirty="0"/>
              </a:p>
              <a:p>
                <a:r>
                  <a:rPr lang="fr-FR" dirty="0"/>
                  <a:t>La hauteur du pic de courant est donnée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Doubler l’inductance a peu d’effet sur la dynamique du système</a:t>
                </a:r>
              </a:p>
              <a:p>
                <a:r>
                  <a:rPr lang="fr-FR" dirty="0"/>
                  <a:t>Doubler l’inertie double le temps de réponse. 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C4EBEAF-4BF6-1F19-F2C3-665B3351B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2309" y="3429000"/>
                <a:ext cx="5021895" cy="2806226"/>
              </a:xfrm>
              <a:blipFill>
                <a:blip r:embed="rId2"/>
                <a:stretch>
                  <a:fillRect l="-2306" t="-4130" r="-3034" b="-3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64FFE19A-849D-F259-585B-75797171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46" y="973810"/>
            <a:ext cx="3780000" cy="2589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575235-81DF-E51B-FE19-109A71B83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582" y="786403"/>
            <a:ext cx="3490272" cy="23140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45B9322-3BF6-6424-F58E-87A35FFA1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46" y="3645276"/>
            <a:ext cx="3780000" cy="258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9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9A4FD-C520-F341-0A52-ECB10E5B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des grandeurs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EBEAF-4BF6-1F19-F2C3-665B3351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309" y="3040380"/>
            <a:ext cx="5021895" cy="3194846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Mesures en faisant doubler C ou </a:t>
            </a:r>
            <a:r>
              <a:rPr lang="fr-FR" dirty="0" err="1"/>
              <a:t>fv</a:t>
            </a:r>
            <a:r>
              <a:rPr lang="fr-FR" dirty="0"/>
              <a:t>.</a:t>
            </a:r>
          </a:p>
          <a:p>
            <a:pPr marL="1588" indent="0">
              <a:buNone/>
            </a:pPr>
            <a:endParaRPr lang="fr-FR" dirty="0"/>
          </a:p>
          <a:p>
            <a:r>
              <a:rPr lang="fr-FR" dirty="0"/>
              <a:t>C et </a:t>
            </a:r>
            <a:r>
              <a:rPr lang="fr-FR" dirty="0" err="1"/>
              <a:t>fv</a:t>
            </a:r>
            <a:r>
              <a:rPr lang="fr-FR" dirty="0"/>
              <a:t> n’ont aucune influence sur la hauteur du pic.</a:t>
            </a:r>
          </a:p>
          <a:p>
            <a:r>
              <a:rPr lang="fr-FR" dirty="0"/>
              <a:t>Si on double C0 la vitesse atteinte est plus faible est le système est plus lent à atteindre la vitesse finale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575235-81DF-E51B-FE19-109A71B8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686" y="364269"/>
            <a:ext cx="3490272" cy="231401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4D928D-43D2-F901-4AC1-A8DA4E49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65" y="1025414"/>
            <a:ext cx="3960000" cy="271328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4AAFC7-AFF6-8A00-BB82-6D2766E25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965" y="3521944"/>
            <a:ext cx="3960000" cy="27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1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CC137-1122-D560-0D68-557CE5B0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FB85A4B-A498-835F-4375-7B2F278EB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630" y="982663"/>
            <a:ext cx="7666740" cy="52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6036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443</Words>
  <Application>Microsoft Office PowerPoint</Application>
  <PresentationFormat>Grand écran</PresentationFormat>
  <Paragraphs>86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 Nova</vt:lpstr>
      <vt:lpstr>Calibri</vt:lpstr>
      <vt:lpstr>Calibri Light</vt:lpstr>
      <vt:lpstr>Cambria Math</vt:lpstr>
      <vt:lpstr>Wingdings</vt:lpstr>
      <vt:lpstr>Rétrospective</vt:lpstr>
      <vt:lpstr>Moteur à courant continu + Réducteur + Codeur</vt:lpstr>
      <vt:lpstr>Codeur incrémental</vt:lpstr>
      <vt:lpstr>Codeur &amp; Arduino</vt:lpstr>
      <vt:lpstr>Hacheur</vt:lpstr>
      <vt:lpstr>02 Chaîne fonctionnelle</vt:lpstr>
      <vt:lpstr>Chaine fonctionnelle du Moteur à courant continu</vt:lpstr>
      <vt:lpstr>Analyse des grandeurs</vt:lpstr>
      <vt:lpstr>Analyse des grandeurs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62</cp:revision>
  <dcterms:created xsi:type="dcterms:W3CDTF">2023-03-22T10:05:05Z</dcterms:created>
  <dcterms:modified xsi:type="dcterms:W3CDTF">2024-07-15T12:25:21Z</dcterms:modified>
</cp:coreProperties>
</file>