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72" r:id="rId7"/>
    <p:sldId id="274" r:id="rId8"/>
    <p:sldId id="275" r:id="rId9"/>
    <p:sldId id="273" r:id="rId10"/>
    <p:sldId id="281" r:id="rId11"/>
    <p:sldId id="282" r:id="rId12"/>
    <p:sldId id="283" r:id="rId13"/>
    <p:sldId id="280" r:id="rId14"/>
    <p:sldId id="269" r:id="rId15"/>
    <p:sldId id="278" r:id="rId16"/>
    <p:sldId id="276" r:id="rId17"/>
    <p:sldId id="277" r:id="rId18"/>
    <p:sldId id="270" r:id="rId19"/>
    <p:sldId id="258" r:id="rId20"/>
    <p:sldId id="271" r:id="rId21"/>
    <p:sldId id="257" r:id="rId22"/>
    <p:sldId id="26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16" y="4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17/11/2024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17/11/2024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7.png"/><Relationship Id="rId3" Type="http://schemas.openxmlformats.org/officeDocument/2006/relationships/image" Target="../media/image190.png"/><Relationship Id="rId7" Type="http://schemas.openxmlformats.org/officeDocument/2006/relationships/image" Target="../media/image220.png"/><Relationship Id="rId12" Type="http://schemas.openxmlformats.org/officeDocument/2006/relationships/image" Target="../media/image260.png"/><Relationship Id="rId2" Type="http://schemas.openxmlformats.org/officeDocument/2006/relationships/image" Target="../media/image140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0.png"/><Relationship Id="rId5" Type="http://schemas.openxmlformats.org/officeDocument/2006/relationships/image" Target="../media/image210.png"/><Relationship Id="rId15" Type="http://schemas.openxmlformats.org/officeDocument/2006/relationships/image" Target="../media/image160.png"/><Relationship Id="rId10" Type="http://schemas.openxmlformats.org/officeDocument/2006/relationships/image" Target="../media/image240.png"/><Relationship Id="rId4" Type="http://schemas.openxmlformats.org/officeDocument/2006/relationships/image" Target="../media/image200.png"/><Relationship Id="rId9" Type="http://schemas.openxmlformats.org/officeDocument/2006/relationships/image" Target="NULL"/><Relationship Id="rId1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1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28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12" Type="http://schemas.openxmlformats.org/officeDocument/2006/relationships/image" Target="../media/image4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1.png"/><Relationship Id="rId5" Type="http://schemas.openxmlformats.org/officeDocument/2006/relationships/image" Target="../media/image33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20.png"/><Relationship Id="rId18" Type="http://schemas.openxmlformats.org/officeDocument/2006/relationships/image" Target="../media/image49.png"/><Relationship Id="rId3" Type="http://schemas.openxmlformats.org/officeDocument/2006/relationships/image" Target="../media/image280.png"/><Relationship Id="rId7" Type="http://schemas.openxmlformats.org/officeDocument/2006/relationships/image" Target="../media/image340.png"/><Relationship Id="rId12" Type="http://schemas.openxmlformats.org/officeDocument/2006/relationships/image" Target="../media/image410.png"/><Relationship Id="rId17" Type="http://schemas.openxmlformats.org/officeDocument/2006/relationships/image" Target="../media/image48.png"/><Relationship Id="rId2" Type="http://schemas.openxmlformats.org/officeDocument/2006/relationships/image" Target="../media/image180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11" Type="http://schemas.openxmlformats.org/officeDocument/2006/relationships/image" Target="../media/image400.png"/><Relationship Id="rId5" Type="http://schemas.openxmlformats.org/officeDocument/2006/relationships/image" Target="../media/image310.png"/><Relationship Id="rId15" Type="http://schemas.openxmlformats.org/officeDocument/2006/relationships/image" Target="../media/image46.png"/><Relationship Id="rId10" Type="http://schemas.openxmlformats.org/officeDocument/2006/relationships/image" Target="../media/image390.png"/><Relationship Id="rId4" Type="http://schemas.openxmlformats.org/officeDocument/2006/relationships/image" Target="../media/image300.png"/><Relationship Id="rId9" Type="http://schemas.openxmlformats.org/officeDocument/2006/relationships/image" Target="../media/image360.png"/><Relationship Id="rId1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6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1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18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12874-2AAC-BCF3-FFAB-1AE4EAF8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0361FE6-5B0C-E0BC-F5D0-24FAE9F9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79" y="141647"/>
            <a:ext cx="4352921" cy="195698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049A8391-00A2-2951-D8B7-5036FBBE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PFS appliqué à {1}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117D6E38-2788-A4AE-CA67-151BF52C1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l’ensemble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fr-FR" dirty="0"/>
              </a:p>
              <a:p>
                <a:r>
                  <a:rPr lang="fr-FR" dirty="0"/>
                  <a:t>BAME :</a:t>
                </a:r>
              </a:p>
              <a:p>
                <a:pPr lvl="1"/>
                <a:r>
                  <a:rPr lang="fr-FR" dirty="0"/>
                  <a:t>Pivot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0→1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Ponctuelle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dirty="0">
                    <a:ea typeface="Cambria Math" panose="02040503050406030204" pitchFamily="18" charset="0"/>
                  </a:rPr>
                  <a:t>Couple ressort 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pour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pour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. On a</a:t>
                </a:r>
                <a:r>
                  <a:rPr lang="fr-FR" dirty="0"/>
                  <a:t>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(et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) </a:t>
                </a:r>
              </a:p>
              <a:p>
                <a:pPr lvl="1"/>
                <a:r>
                  <a:rPr lang="fr-FR" dirty="0">
                    <a:ea typeface="Cambria Math" panose="02040503050406030204" pitchFamily="18" charset="0"/>
                  </a:rPr>
                  <a:t>Pesanteur :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r>
                  <a:rPr lang="fr-FR" dirty="0"/>
                  <a:t>On applique le TMS en A suivant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et on a 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𝐴𝐼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acc>
                              <m:accPr>
                                <m:chr m:val="⃗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acc>
                              <m:accPr>
                                <m:chr m:val="⃗"/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𝐹𝑒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117D6E38-2788-A4AE-CA67-151BF52C1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  <a:blipFill>
                <a:blip r:embed="rId3"/>
                <a:stretch>
                  <a:fillRect l="-992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901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04FAF-6030-087A-632D-64293522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382F17-EDDC-9E45-285B-106770282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fr-FR" i="1">
                            <a:latin typeface="Cambria Math" panose="02040503050406030204" pitchFamily="18" charset="0"/>
                          </a:rPr>
                          <m:t>𝑔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8382F17-EDDC-9E45-285B-106770282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779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B9527-8A30-3050-B8E8-162C7725B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EC7DF3B-D559-341B-62E7-4970ECFC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D4BE50-965D-714F-9739-FCBFAD345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2074494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Couple moteur </a:t>
                </a:r>
              </a:p>
              <a:p>
                <a:pPr marL="200025" lvl="1" indent="0">
                  <a:buNone/>
                </a:pPr>
                <a:endParaRPr lang="fr-FR" dirty="0"/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 xmlns="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5448" y="981887"/>
                <a:ext cx="6798757" cy="5253339"/>
              </a:xfrm>
              <a:blipFill>
                <a:blip r:embed="rId2"/>
                <a:stretch>
                  <a:fillRect l="-2151" t="-2900" r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Loi Entrée-Sortie Géométrique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7957C-90BC-4C2B-9008-D878CB51C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B93E5D-BFFA-4BE0-BFB2-10B8A1E2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D4F5323-88C8-4E40-AC9C-103434727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func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D4F5323-88C8-4E40-AC9C-103434727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9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>
            <a:extLst>
              <a:ext uri="{FF2B5EF4-FFF2-40B4-BE49-F238E27FC236}">
                <a16:creationId xmlns:a16="http://schemas.microsoft.com/office/drawing/2014/main" id="{5A4FC2A9-75AA-56CC-A923-3BF29111EEE4}"/>
              </a:ext>
            </a:extLst>
          </p:cNvPr>
          <p:cNvGrpSpPr/>
          <p:nvPr/>
        </p:nvGrpSpPr>
        <p:grpSpPr>
          <a:xfrm>
            <a:off x="7711863" y="4070979"/>
            <a:ext cx="4318898" cy="2091847"/>
            <a:chOff x="3409371" y="1866793"/>
            <a:chExt cx="4318898" cy="2091847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CFA4771-6AA8-5A31-CF05-412FB569A7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6426" y="2254307"/>
              <a:ext cx="1032230" cy="759328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F665CC6-6E7B-CC30-7256-0B54D948628F}"/>
                </a:ext>
              </a:extLst>
            </p:cNvPr>
            <p:cNvCxnSpPr>
              <a:cxnSpLocks/>
              <a:stCxn id="50" idx="5"/>
              <a:endCxn id="15" idx="1"/>
            </p:cNvCxnSpPr>
            <p:nvPr/>
          </p:nvCxnSpPr>
          <p:spPr>
            <a:xfrm flipH="1" flipV="1">
              <a:off x="6045088" y="1928547"/>
              <a:ext cx="1032230" cy="759328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359CCE4D-B36C-3402-03BA-941CEA63AF2F}"/>
                </a:ext>
              </a:extLst>
            </p:cNvPr>
            <p:cNvGrpSpPr/>
            <p:nvPr/>
          </p:nvGrpSpPr>
          <p:grpSpPr>
            <a:xfrm rot="13500000">
              <a:off x="6629023" y="2007921"/>
              <a:ext cx="288000" cy="1796903"/>
              <a:chOff x="3631019" y="2472069"/>
              <a:chExt cx="288000" cy="1796903"/>
            </a:xfrm>
          </p:grpSpPr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FE3C519-3AEF-C59E-21DD-A517515B32A5}"/>
                  </a:ext>
                </a:extLst>
              </p:cNvPr>
              <p:cNvGrpSpPr/>
              <p:nvPr/>
            </p:nvGrpSpPr>
            <p:grpSpPr>
              <a:xfrm>
                <a:off x="3631019" y="2966483"/>
                <a:ext cx="288000" cy="1302489"/>
                <a:chOff x="3631019" y="2966483"/>
                <a:chExt cx="288000" cy="1302489"/>
              </a:xfrm>
            </p:grpSpPr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F73DD66A-91BA-3482-D5E7-25765A3BA83E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54" name="Connecteur droit 53">
                  <a:extLst>
                    <a:ext uri="{FF2B5EF4-FFF2-40B4-BE49-F238E27FC236}">
                      <a16:creationId xmlns:a16="http://schemas.microsoft.com/office/drawing/2014/main" id="{B6AA2085-0A97-DB49-F6E8-AFCE3B7E1FF3}"/>
                    </a:ext>
                  </a:extLst>
                </p:cNvPr>
                <p:cNvCxnSpPr>
                  <a:cxnSpLocks/>
                  <a:stCxn id="53" idx="0"/>
                </p:cNvCxnSpPr>
                <p:nvPr/>
              </p:nvCxnSpPr>
              <p:spPr>
                <a:xfrm>
                  <a:off x="3631120" y="3115880"/>
                  <a:ext cx="0" cy="1153092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32862D1-EE95-76CB-2858-EF70BB3F0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Forme libre : forme 7">
              <a:extLst>
                <a:ext uri="{FF2B5EF4-FFF2-40B4-BE49-F238E27FC236}">
                  <a16:creationId xmlns:a16="http://schemas.microsoft.com/office/drawing/2014/main" id="{8D8600F4-C9EF-C40E-FF10-0BE34FCE4E9E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94BC53A-7AB8-465E-CC82-5C0768F8628B}"/>
                </a:ext>
              </a:extLst>
            </p:cNvPr>
            <p:cNvSpPr/>
            <p:nvPr/>
          </p:nvSpPr>
          <p:spPr>
            <a:xfrm>
              <a:off x="6024000" y="3509979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5670AB11-A611-82E1-A346-839A3510F4FC}"/>
                </a:ext>
              </a:extLst>
            </p:cNvPr>
            <p:cNvCxnSpPr>
              <a:cxnSpLocks/>
              <a:stCxn id="9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52B4DD97-9D7A-C866-F8AC-20ED0B234E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628439A6-B7EA-1D9E-9011-781180923805}"/>
                </a:ext>
              </a:extLst>
            </p:cNvPr>
            <p:cNvGrpSpPr/>
            <p:nvPr/>
          </p:nvGrpSpPr>
          <p:grpSpPr>
            <a:xfrm>
              <a:off x="6882867" y="2493424"/>
              <a:ext cx="287079" cy="287079"/>
              <a:chOff x="6882867" y="2493424"/>
              <a:chExt cx="287079" cy="287079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E0B5E02-1C4D-4765-BF8D-ACC0C5A4AC8C}"/>
                  </a:ext>
                </a:extLst>
              </p:cNvPr>
              <p:cNvSpPr/>
              <p:nvPr/>
            </p:nvSpPr>
            <p:spPr>
              <a:xfrm>
                <a:off x="6882867" y="2493424"/>
                <a:ext cx="287079" cy="28707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31004ECE-6592-F5EF-13EA-B2C7383EEED4}"/>
                  </a:ext>
                </a:extLst>
              </p:cNvPr>
              <p:cNvSpPr/>
              <p:nvPr/>
            </p:nvSpPr>
            <p:spPr>
              <a:xfrm>
                <a:off x="6954406" y="25649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B6D7AF92-4970-E23C-1A3D-C111933FCDEF}"/>
                </a:ext>
              </a:extLst>
            </p:cNvPr>
            <p:cNvCxnSpPr>
              <a:cxnSpLocks/>
              <a:stCxn id="50" idx="7"/>
              <a:endCxn id="49" idx="7"/>
            </p:cNvCxnSpPr>
            <p:nvPr/>
          </p:nvCxnSpPr>
          <p:spPr>
            <a:xfrm flipV="1">
              <a:off x="7077318" y="2535466"/>
              <a:ext cx="50586" cy="50585"/>
            </a:xfrm>
            <a:prstGeom prst="lin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DB692AF-B18C-C55E-0528-0AC55213425E}"/>
                </a:ext>
              </a:extLst>
            </p:cNvPr>
            <p:cNvCxnSpPr>
              <a:cxnSpLocks/>
              <a:stCxn id="9" idx="0"/>
              <a:endCxn id="15" idx="4"/>
            </p:cNvCxnSpPr>
            <p:nvPr/>
          </p:nvCxnSpPr>
          <p:spPr>
            <a:xfrm flipV="1">
              <a:off x="6096000" y="2051459"/>
              <a:ext cx="0" cy="1458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3341C7D-2CCC-A460-C62E-66A37989973E}"/>
                </a:ext>
              </a:extLst>
            </p:cNvPr>
            <p:cNvSpPr/>
            <p:nvPr/>
          </p:nvSpPr>
          <p:spPr>
            <a:xfrm>
              <a:off x="6024000" y="190745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4683747D-9AFF-9F08-F371-3A9A6DEB1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000" y="3581979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AF9A8B69-E39F-1A00-DA18-F4CFFB8F280C}"/>
                    </a:ext>
                  </a:extLst>
                </p:cNvPr>
                <p:cNvSpPr txBox="1"/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A5660E42-ABA5-DD82-10E5-6432AFE0E29F}"/>
                    </a:ext>
                  </a:extLst>
                </p:cNvPr>
                <p:cNvSpPr txBox="1"/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B27DE74-2FE4-B97B-FF2F-FE94A9D50E7A}"/>
                    </a:ext>
                  </a:extLst>
                </p:cNvPr>
                <p:cNvSpPr txBox="1"/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652EE9A5-CC6D-4355-8D3B-410DB713DB35}"/>
                    </a:ext>
                  </a:extLst>
                </p:cNvPr>
                <p:cNvSpPr txBox="1"/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9E68254C-4536-7A73-5CB8-E294B7CE8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11" y="2899505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E2C4655F-D48D-0C67-3464-E00F9BF8894B}"/>
                </a:ext>
              </a:extLst>
            </p:cNvPr>
            <p:cNvSpPr/>
            <p:nvPr/>
          </p:nvSpPr>
          <p:spPr>
            <a:xfrm>
              <a:off x="6842582" y="3044390"/>
              <a:ext cx="225543" cy="225543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FFC000"/>
                  </a:solidFill>
                </a:rPr>
                <a:t>1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4BD6BC14-0D90-8469-BB6F-1F978EFE5E8B}"/>
                    </a:ext>
                  </a:extLst>
                </p:cNvPr>
                <p:cNvSpPr txBox="1"/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BE7800C7-A4F0-556F-F054-73FDFF7D46A0}"/>
                    </a:ext>
                  </a:extLst>
                </p:cNvPr>
                <p:cNvSpPr txBox="1"/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761215B8-4F9C-1EEE-E610-41528EAA5723}"/>
                </a:ext>
              </a:extLst>
            </p:cNvPr>
            <p:cNvSpPr/>
            <p:nvPr/>
          </p:nvSpPr>
          <p:spPr>
            <a:xfrm>
              <a:off x="5821263" y="2915918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3765A372-FFE5-364A-C9A4-B385C54D5BE9}"/>
                </a:ext>
              </a:extLst>
            </p:cNvPr>
            <p:cNvSpPr/>
            <p:nvPr/>
          </p:nvSpPr>
          <p:spPr>
            <a:xfrm>
              <a:off x="6503049" y="2041465"/>
              <a:ext cx="225543" cy="22554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2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3B41D34-F271-5E52-92AE-B85BCDCFBAA0}"/>
                </a:ext>
              </a:extLst>
            </p:cNvPr>
            <p:cNvSpPr/>
            <p:nvPr/>
          </p:nvSpPr>
          <p:spPr>
            <a:xfrm>
              <a:off x="7126815" y="2245846"/>
              <a:ext cx="225543" cy="22554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3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4EB353A3-168C-C049-DC86-CD24E21854A7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97D792C0-4C59-DB88-211C-402644DF93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B4480C0B-C4F3-B2DE-92F3-4D9FFAFD62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FDDDC5D-5EE9-B063-DB2D-0A4F9571587A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39597CC2-DFC6-415C-0BE0-4241872F22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532EF698-9ABE-884D-A9F9-FAD336B2C9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2590D64E-5823-19A8-37A9-C7E7BE2C2205}"/>
                </a:ext>
              </a:extLst>
            </p:cNvPr>
            <p:cNvGrpSpPr/>
            <p:nvPr/>
          </p:nvGrpSpPr>
          <p:grpSpPr>
            <a:xfrm rot="19800000">
              <a:off x="3713252" y="2571836"/>
              <a:ext cx="722488" cy="722488"/>
              <a:chOff x="3943586" y="2708964"/>
              <a:chExt cx="722488" cy="722488"/>
            </a:xfrm>
          </p:grpSpPr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00DB4694-8790-585A-1AE7-A10C270E0D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C547FBF8-13DB-A422-61A5-B8DE9927F9E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6825C59-4961-B868-1A52-BB66DEDC765A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699F2871-4CA1-D54E-2D6E-46D90830BE3C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0CFB238-5521-C6DB-96BC-3BCD51041741}"/>
                    </a:ext>
                  </a:extLst>
                </p:cNvPr>
                <p:cNvSpPr txBox="1"/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281FC340-4C0F-00DE-54D1-3F50885FED67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8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33433B76-8F0F-26C6-D82D-70530050022C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F2BB349-06F4-0A6F-3031-B6A0083FE96A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77A508D-72D9-403F-E789-5C24F1E17063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25F290F6-DFB4-9453-E2FC-C2175B80A89A}"/>
                    </a:ext>
                  </a:extLst>
                </p:cNvPr>
                <p:cNvSpPr txBox="1"/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4000" r="-8000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7FA947C-21A5-B464-AAD9-BDF74C7459F0}"/>
                </a:ext>
              </a:extLst>
            </p:cNvPr>
            <p:cNvSpPr/>
            <p:nvPr/>
          </p:nvSpPr>
          <p:spPr>
            <a:xfrm>
              <a:off x="3587295" y="3065670"/>
              <a:ext cx="720000" cy="720000"/>
            </a:xfrm>
            <a:prstGeom prst="arc">
              <a:avLst>
                <a:gd name="adj1" fmla="val 19762850"/>
                <a:gd name="adj2" fmla="val 0"/>
              </a:avLst>
            </a:prstGeom>
            <a:ln>
              <a:solidFill>
                <a:srgbClr val="7030A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64CECCD0-CA2B-4726-1AEC-EE85EFA2FA5B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EDD68A10-9730-B309-AD75-8AD4FD2C770C}"/>
                    </a:ext>
                  </a:extLst>
                </p:cNvPr>
                <p:cNvSpPr txBox="1"/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35294" r="-23529" b="-1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896EF6E-EAC4-890C-5FBA-B6B652A7BA3E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16"/>
                  <a:stretch>
                    <a:fillRect l="-26316" r="-26316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284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C932E78-9266-4889-BAB9-33B35D8DF671}"/>
              </a:ext>
            </a:extLst>
          </p:cNvPr>
          <p:cNvGrpSpPr/>
          <p:nvPr/>
        </p:nvGrpSpPr>
        <p:grpSpPr>
          <a:xfrm>
            <a:off x="7711863" y="4070979"/>
            <a:ext cx="4318898" cy="2091847"/>
            <a:chOff x="3409371" y="1866793"/>
            <a:chExt cx="4318898" cy="2091847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A180EB02-00B1-B3EE-6CFB-2B305FFF8C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6426" y="2254307"/>
              <a:ext cx="1032230" cy="759328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313676C5-7A00-39A3-34A8-A81B416722B5}"/>
                </a:ext>
              </a:extLst>
            </p:cNvPr>
            <p:cNvCxnSpPr>
              <a:cxnSpLocks/>
              <a:stCxn id="17" idx="5"/>
              <a:endCxn id="20" idx="1"/>
            </p:cNvCxnSpPr>
            <p:nvPr/>
          </p:nvCxnSpPr>
          <p:spPr>
            <a:xfrm flipH="1" flipV="1">
              <a:off x="6045088" y="1928547"/>
              <a:ext cx="1032230" cy="759328"/>
            </a:xfrm>
            <a:prstGeom prst="lin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10D3907-8BAE-BA71-C743-A778EDC7FEBB}"/>
                </a:ext>
              </a:extLst>
            </p:cNvPr>
            <p:cNvGrpSpPr/>
            <p:nvPr/>
          </p:nvGrpSpPr>
          <p:grpSpPr>
            <a:xfrm rot="13500000">
              <a:off x="6629023" y="2007921"/>
              <a:ext cx="288000" cy="1796903"/>
              <a:chOff x="3631019" y="2472069"/>
              <a:chExt cx="288000" cy="179690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D3BA2312-0AA5-41BE-C4CD-F9FF3A4CD7C4}"/>
                  </a:ext>
                </a:extLst>
              </p:cNvPr>
              <p:cNvGrpSpPr/>
              <p:nvPr/>
            </p:nvGrpSpPr>
            <p:grpSpPr>
              <a:xfrm>
                <a:off x="3631019" y="2966483"/>
                <a:ext cx="288000" cy="1302489"/>
                <a:chOff x="3631019" y="2966483"/>
                <a:chExt cx="288000" cy="1302489"/>
              </a:xfrm>
            </p:grpSpPr>
            <p:sp>
              <p:nvSpPr>
                <p:cNvPr id="9" name="Arc 8">
                  <a:extLst>
                    <a:ext uri="{FF2B5EF4-FFF2-40B4-BE49-F238E27FC236}">
                      <a16:creationId xmlns:a16="http://schemas.microsoft.com/office/drawing/2014/main" id="{7634A3F9-8944-BD0B-C990-9332C9F314C3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CE2AB44E-C510-769F-956F-4E4CAFF95B86}"/>
                    </a:ext>
                  </a:extLst>
                </p:cNvPr>
                <p:cNvCxnSpPr>
                  <a:cxnSpLocks/>
                  <a:stCxn id="9" idx="0"/>
                </p:cNvCxnSpPr>
                <p:nvPr/>
              </p:nvCxnSpPr>
              <p:spPr>
                <a:xfrm>
                  <a:off x="3631120" y="3115880"/>
                  <a:ext cx="0" cy="1153092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6497AF29-DBA8-ACEF-9CEE-981F91FF4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70C1B35E-E669-A533-5B34-87AB998B9D6D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101F44C3-DC3C-4123-DEEB-9A31FC50BE65}"/>
                </a:ext>
              </a:extLst>
            </p:cNvPr>
            <p:cNvSpPr/>
            <p:nvPr/>
          </p:nvSpPr>
          <p:spPr>
            <a:xfrm>
              <a:off x="6024000" y="3509979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1BC84DB-FC31-604D-5B3B-357145722E1F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619DF929-1747-DFBA-F69C-0482599385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CF4D067-E9FE-B5B5-CDEA-86173B9F38C7}"/>
                </a:ext>
              </a:extLst>
            </p:cNvPr>
            <p:cNvGrpSpPr/>
            <p:nvPr/>
          </p:nvGrpSpPr>
          <p:grpSpPr>
            <a:xfrm>
              <a:off x="6882867" y="2493424"/>
              <a:ext cx="287079" cy="287079"/>
              <a:chOff x="6882867" y="2493424"/>
              <a:chExt cx="287079" cy="287079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7FBEFAC3-E263-A00C-1652-54FA82D4FA38}"/>
                  </a:ext>
                </a:extLst>
              </p:cNvPr>
              <p:cNvSpPr/>
              <p:nvPr/>
            </p:nvSpPr>
            <p:spPr>
              <a:xfrm>
                <a:off x="6882867" y="2493424"/>
                <a:ext cx="287079" cy="287079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F21D81E8-FB26-E032-FBCB-85C7A524FF1E}"/>
                  </a:ext>
                </a:extLst>
              </p:cNvPr>
              <p:cNvSpPr/>
              <p:nvPr/>
            </p:nvSpPr>
            <p:spPr>
              <a:xfrm>
                <a:off x="6954406" y="2564963"/>
                <a:ext cx="144000" cy="144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9A091921-646C-42DB-B304-41B156FE4534}"/>
                </a:ext>
              </a:extLst>
            </p:cNvPr>
            <p:cNvCxnSpPr>
              <a:cxnSpLocks/>
              <a:stCxn id="17" idx="7"/>
              <a:endCxn id="16" idx="7"/>
            </p:cNvCxnSpPr>
            <p:nvPr/>
          </p:nvCxnSpPr>
          <p:spPr>
            <a:xfrm flipV="1">
              <a:off x="7077318" y="2535466"/>
              <a:ext cx="50586" cy="50585"/>
            </a:xfrm>
            <a:prstGeom prst="lin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EF4B1F64-D820-EB83-94CC-62893726A0DF}"/>
                </a:ext>
              </a:extLst>
            </p:cNvPr>
            <p:cNvCxnSpPr>
              <a:cxnSpLocks/>
              <a:stCxn id="12" idx="0"/>
              <a:endCxn id="20" idx="4"/>
            </p:cNvCxnSpPr>
            <p:nvPr/>
          </p:nvCxnSpPr>
          <p:spPr>
            <a:xfrm flipV="1">
              <a:off x="6096000" y="2051459"/>
              <a:ext cx="0" cy="1458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E5BA96B7-69BE-31F8-DA12-67D025C48C89}"/>
                </a:ext>
              </a:extLst>
            </p:cNvPr>
            <p:cNvSpPr/>
            <p:nvPr/>
          </p:nvSpPr>
          <p:spPr>
            <a:xfrm>
              <a:off x="6024000" y="1907459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6522BE-B7F5-5967-844E-734BCDF52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8000" y="3581979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/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2E4F8C3-F434-96D1-D957-61C00BD93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6743" y="3499248"/>
                  <a:ext cx="134524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/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9FB84DBE-85C0-EB17-D7EC-DF910C1DA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8020" y="1866793"/>
                  <a:ext cx="140359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/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E9FC3B66-3F19-4AE1-7F97-556E3D403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21" y="2272989"/>
                  <a:ext cx="133370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/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08DBE11C-25F7-7C45-0B50-720E95ECD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9946" y="2777974"/>
                  <a:ext cx="9784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BA04DD4F-A6C3-4DFF-8AE5-9F63F8CD3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811" y="2899505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18217CD-B5E3-AB90-D8FD-963728356255}"/>
                </a:ext>
              </a:extLst>
            </p:cNvPr>
            <p:cNvSpPr/>
            <p:nvPr/>
          </p:nvSpPr>
          <p:spPr>
            <a:xfrm>
              <a:off x="6842582" y="3044390"/>
              <a:ext cx="225543" cy="225543"/>
            </a:xfrm>
            <a:prstGeom prst="ellips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FFC000"/>
                  </a:solidFill>
                </a:rPr>
                <a:t>1</a:t>
              </a:r>
              <a:endParaRPr lang="fr-FR" b="1" dirty="0">
                <a:solidFill>
                  <a:srgbClr val="FFC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/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042E8A4A-5B95-D7C8-0501-A72DDAEF9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305" y="2769491"/>
                  <a:ext cx="184088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/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8AB41663-5B8D-9A4A-226A-2A44CA316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980" y="2803916"/>
                  <a:ext cx="187680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9677" r="-3226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F0C758A2-633D-23D1-7123-15229428B139}"/>
                </a:ext>
              </a:extLst>
            </p:cNvPr>
            <p:cNvSpPr/>
            <p:nvPr/>
          </p:nvSpPr>
          <p:spPr>
            <a:xfrm>
              <a:off x="5821263" y="2915918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chemeClr val="tx1"/>
                  </a:solidFill>
                </a:rPr>
                <a:t>0</a:t>
              </a:r>
              <a:endParaRPr lang="fr-FR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BF00E591-C4A6-6597-F15D-D731261EE333}"/>
                </a:ext>
              </a:extLst>
            </p:cNvPr>
            <p:cNvSpPr/>
            <p:nvPr/>
          </p:nvSpPr>
          <p:spPr>
            <a:xfrm>
              <a:off x="6503049" y="2041465"/>
              <a:ext cx="225543" cy="225543"/>
            </a:xfrm>
            <a:prstGeom prst="ellips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2</a:t>
              </a:r>
              <a:endParaRPr lang="fr-FR" b="1" dirty="0">
                <a:solidFill>
                  <a:srgbClr val="7030A0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CE832B82-9FF6-8CE6-68F7-60FE79BA0DB2}"/>
                </a:ext>
              </a:extLst>
            </p:cNvPr>
            <p:cNvSpPr/>
            <p:nvPr/>
          </p:nvSpPr>
          <p:spPr>
            <a:xfrm>
              <a:off x="7126815" y="2245846"/>
              <a:ext cx="225543" cy="225543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3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FFC123FA-199A-4867-4D58-D5D32A6D6571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F172A1B7-08AE-6F2F-BC4D-938C3D0F8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19B9F05A-9017-149C-5305-0795ADA89F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7E4E4F7D-14BB-9E21-9A32-3F0EE0A69103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C55B5F98-2D17-9054-0811-5FCB1CC3CF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7841EC68-471B-1A81-0E80-7B5D271C36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D22CFE20-8FA9-2439-AC47-CEA33EAD4CF2}"/>
                </a:ext>
              </a:extLst>
            </p:cNvPr>
            <p:cNvGrpSpPr/>
            <p:nvPr/>
          </p:nvGrpSpPr>
          <p:grpSpPr>
            <a:xfrm rot="19800000">
              <a:off x="3713252" y="2571836"/>
              <a:ext cx="722488" cy="722488"/>
              <a:chOff x="3943586" y="2708964"/>
              <a:chExt cx="722488" cy="722488"/>
            </a:xfrm>
          </p:grpSpPr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010DCDB7-B0D0-1030-F081-3F738231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D962AE48-A5F1-6D92-99CC-097AD679E48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7030A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89B714C-CD8A-1B97-5148-2A31B57C0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8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8153749F-BF8F-52BC-E7C5-7858116BC3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9"/>
                  <a:stretch>
                    <a:fillRect l="-12000" r="-8000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/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86C7715B-028D-DE2D-2F09-E2B075ACF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5756" y="2978683"/>
                  <a:ext cx="156325" cy="153888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01A7A0C-CEFA-13BE-1840-F838C3CC2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11"/>
                  <a:stretch>
                    <a:fillRect l="-24000" r="-8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C45A7F48-01C9-4FCA-E52D-29FDC9782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0024204D-8EC1-760D-68FA-F32FAC052699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F4E6A135-2523-8F7F-7445-B509F57F8B41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/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FA47477D-B9E3-CD7F-2EC3-E4A1DDC33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103" y="2654598"/>
                  <a:ext cx="156902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8000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2F33B79-916F-90D0-9699-D7ABF630B34F}"/>
                </a:ext>
              </a:extLst>
            </p:cNvPr>
            <p:cNvSpPr/>
            <p:nvPr/>
          </p:nvSpPr>
          <p:spPr>
            <a:xfrm>
              <a:off x="3587295" y="3065670"/>
              <a:ext cx="720000" cy="720000"/>
            </a:xfrm>
            <a:prstGeom prst="arc">
              <a:avLst>
                <a:gd name="adj1" fmla="val 19762850"/>
                <a:gd name="adj2" fmla="val 0"/>
              </a:avLst>
            </a:prstGeom>
            <a:ln>
              <a:solidFill>
                <a:srgbClr val="7030A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628F6DF2-C779-7256-1F50-7D3BE626F692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/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9F8A80B-CEBA-FF29-DEFB-681300EC3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7485" y="3020667"/>
                  <a:ext cx="104772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35294" r="-23529" b="-1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0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9BDAE280-837F-4C88-D34F-E9070763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26316" r="-26316" b="-28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016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83C325B-4CFA-2D12-E4D1-D743927350FB}"/>
              </a:ext>
            </a:extLst>
          </p:cNvPr>
          <p:cNvCxnSpPr>
            <a:cxnSpLocks/>
          </p:cNvCxnSpPr>
          <p:nvPr/>
        </p:nvCxnSpPr>
        <p:spPr>
          <a:xfrm flipH="1">
            <a:off x="3941044" y="3260315"/>
            <a:ext cx="965807" cy="170298"/>
          </a:xfrm>
          <a:prstGeom prst="line">
            <a:avLst/>
          </a:prstGeom>
          <a:noFill/>
          <a:ln w="9525">
            <a:solidFill>
              <a:srgbClr val="FFC000"/>
            </a:solidFill>
            <a:headEnd type="stealth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416451" y="3400878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51" y="3400878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14B18037-8579-A483-372D-AE8777CDE5A7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168000" y="3581979"/>
            <a:ext cx="3082680" cy="0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EDC7E5E9-F49E-A2CA-819D-E2B6FC9A8187}"/>
              </a:ext>
            </a:extLst>
          </p:cNvPr>
          <p:cNvSpPr/>
          <p:nvPr/>
        </p:nvSpPr>
        <p:spPr>
          <a:xfrm>
            <a:off x="9250680" y="3492033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F1941764-8118-14B4-B5DF-DD457B75538D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6168000" y="3581979"/>
            <a:ext cx="771475" cy="0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66F8641-54AD-553D-0994-FEBB8E8B5DAA}"/>
                  </a:ext>
                </a:extLst>
              </p:cNvPr>
              <p:cNvSpPr txBox="1"/>
              <p:nvPr/>
            </p:nvSpPr>
            <p:spPr>
              <a:xfrm>
                <a:off x="6670250" y="3629001"/>
                <a:ext cx="20191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466F8641-54AD-553D-0994-FEBB8E8B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250" y="3629001"/>
                <a:ext cx="201914" cy="184666"/>
              </a:xfrm>
              <a:prstGeom prst="rect">
                <a:avLst/>
              </a:prstGeom>
              <a:blipFill>
                <a:blip r:embed="rId16"/>
                <a:stretch>
                  <a:fillRect l="-9091" r="-3030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3C3D575-6818-AC6E-6BE5-E8D21C883A41}"/>
                  </a:ext>
                </a:extLst>
              </p:cNvPr>
              <p:cNvSpPr txBox="1"/>
              <p:nvPr/>
            </p:nvSpPr>
            <p:spPr>
              <a:xfrm>
                <a:off x="4922004" y="3188183"/>
                <a:ext cx="16844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03C3D575-6818-AC6E-6BE5-E8D21C883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04" y="3188183"/>
                <a:ext cx="168443" cy="153888"/>
              </a:xfrm>
              <a:prstGeom prst="rect">
                <a:avLst/>
              </a:prstGeom>
              <a:blipFill>
                <a:blip r:embed="rId17"/>
                <a:stretch>
                  <a:fillRect l="-10714" r="-3571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027C6F1A-D985-A917-2736-A4732A9B2BD2}"/>
              </a:ext>
            </a:extLst>
          </p:cNvPr>
          <p:cNvSpPr/>
          <p:nvPr/>
        </p:nvSpPr>
        <p:spPr>
          <a:xfrm>
            <a:off x="3339088" y="2815632"/>
            <a:ext cx="1216320" cy="1216320"/>
          </a:xfrm>
          <a:prstGeom prst="arc">
            <a:avLst>
              <a:gd name="adj1" fmla="val 21024292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B0BEF081-E803-FDC5-9C12-EC23F6D06216}"/>
                  </a:ext>
                </a:extLst>
              </p:cNvPr>
              <p:cNvSpPr txBox="1"/>
              <p:nvPr/>
            </p:nvSpPr>
            <p:spPr>
              <a:xfrm>
                <a:off x="4504677" y="3400878"/>
                <a:ext cx="1873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B0BEF081-E803-FDC5-9C12-EC23F6D0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677" y="3400878"/>
                <a:ext cx="187359" cy="153888"/>
              </a:xfrm>
              <a:prstGeom prst="rect">
                <a:avLst/>
              </a:prstGeom>
              <a:blipFill>
                <a:blip r:embed="rId18"/>
                <a:stretch>
                  <a:fillRect l="-19355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517957"/>
                <a:ext cx="3350856" cy="1742812"/>
              </a:xfrm>
              <a:blipFill>
                <a:blip r:embed="rId2"/>
                <a:stretch>
                  <a:fillRect l="-1636" t="-34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685129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54102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6218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C51D85B-73C6-2B2A-0AAB-D1AEC33BE629}"/>
                </a:ext>
              </a:extLst>
            </p:cNvPr>
            <p:cNvSpPr/>
            <p:nvPr/>
          </p:nvSpPr>
          <p:spPr>
            <a:xfrm>
              <a:off x="2890286" y="3024059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382525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</p:cNvCxnSpPr>
          <p:nvPr/>
        </p:nvCxnSpPr>
        <p:spPr>
          <a:xfrm flipH="1">
            <a:off x="2480888" y="2674875"/>
            <a:ext cx="0" cy="841147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Variateur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asynchrone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(1:20)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Transformation de </a:t>
            </a:r>
            <a:r>
              <a:rPr lang="fr-FR" sz="1100" dirty="0" err="1">
                <a:solidFill>
                  <a:srgbClr val="EE685D"/>
                </a:solidFill>
                <a:latin typeface="Arial Nova" panose="020B0504020202020204" pitchFamily="34" charset="0"/>
              </a:rPr>
              <a:t>mvt</a:t>
            </a:r>
            <a:endParaRPr lang="fr-FR" sz="1100" dirty="0">
              <a:solidFill>
                <a:srgbClr val="EE685D"/>
              </a:solidFill>
              <a:latin typeface="Arial Nova" panose="020B05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Barrière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fermée (ouverte)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Barrière ouverte (fermée)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potentiomètre rotatif n’est présent que pour des raisons pédagogiques. Des butées permettent au système de ne </a:t>
            </a:r>
            <a:r>
              <a:rPr lang="fr-FR" sz="1400">
                <a:solidFill>
                  <a:srgbClr val="00547F"/>
                </a:solidFill>
              </a:rPr>
              <a:t>pas dépasser la course.</a:t>
            </a:r>
            <a:endParaRPr lang="fr-FR" sz="1400" dirty="0">
              <a:solidFill>
                <a:srgbClr val="00547F"/>
              </a:solidFill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des caractéristiques du ressort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Caractéristiques de la barrière</a:t>
                </a:r>
              </a:p>
              <a:p>
                <a:pPr lvl="1"/>
                <a:r>
                  <a:rPr lang="fr-FR" dirty="0"/>
                  <a:t>Lisse :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=0,84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fixe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Longueur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=0,825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Masse mobile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fr-FR" b="0" dirty="0"/>
              </a:p>
              <a:p>
                <a:r>
                  <a:rPr lang="fr-FR" dirty="0"/>
                  <a:t>Modélisation du couple ressort</a:t>
                </a:r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Lorsque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fr-F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83629" y="981887"/>
                <a:ext cx="5890575" cy="5253339"/>
              </a:xfrm>
              <a:blipFill>
                <a:blip r:embed="rId2"/>
                <a:stretch>
                  <a:fillRect l="-1965" t="-20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A4F265BC-CB69-56CD-0B1E-406ED4430832}"/>
              </a:ext>
            </a:extLst>
          </p:cNvPr>
          <p:cNvGrpSpPr/>
          <p:nvPr/>
        </p:nvGrpSpPr>
        <p:grpSpPr>
          <a:xfrm>
            <a:off x="852143" y="1587481"/>
            <a:ext cx="1406382" cy="1408468"/>
            <a:chOff x="3409371" y="2550172"/>
            <a:chExt cx="1406382" cy="1408468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40A0239-DC08-B92F-1D3A-E2BB3C5E82D8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8" name="Connecteur droit 57">
                <a:extLst>
                  <a:ext uri="{FF2B5EF4-FFF2-40B4-BE49-F238E27FC236}">
                    <a16:creationId xmlns:a16="http://schemas.microsoft.com/office/drawing/2014/main" id="{99BDD135-05DC-BA97-08DC-875CFCB8E8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9DDF9D3B-2E13-D7C3-2472-E08DD692531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6322E44A-B96C-826D-F9B2-6B07F3785515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6" name="Connecteur droit 55">
                <a:extLst>
                  <a:ext uri="{FF2B5EF4-FFF2-40B4-BE49-F238E27FC236}">
                    <a16:creationId xmlns:a16="http://schemas.microsoft.com/office/drawing/2014/main" id="{3023B0C2-1DF2-3C07-E768-0FC8619B3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57" name="Connecteur droit 56">
                <a:extLst>
                  <a:ext uri="{FF2B5EF4-FFF2-40B4-BE49-F238E27FC236}">
                    <a16:creationId xmlns:a16="http://schemas.microsoft.com/office/drawing/2014/main" id="{5DE9D5D6-41E4-5670-F4DA-6622CEE27BA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 cap="flat" cmpd="sng" algn="ctr">
                <a:solidFill>
                  <a:srgbClr val="FFC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FADB6200-A68F-376C-37B6-9E91458C9970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65CF216-F5C7-2370-2A44-F1FD5001F6AA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5253B151-3A92-DAD6-BBCF-65B3E07BA0CE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2DF41DF7-DB31-7965-488C-54AE933D5EC6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B97F5E2-0A2A-7837-4783-A4BBA3D86AB4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AF52B1B5-93B2-A069-7DD7-848058C984AB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6F5FF21-E48B-0EBC-EC55-376DBF08EEB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noFill/>
            <a:ln w="6350" cap="flat" cmpd="sng" algn="ctr">
              <a:solidFill>
                <a:srgbClr val="FFC000"/>
              </a:solidFill>
              <a:prstDash val="solid"/>
              <a:miter lim="800000"/>
              <a:headEnd type="stealth" w="sm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D2DD022-3EC6-F1E0-2AE7-B382B01D4AD4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FBDB6DC0-7868-FA48-522A-FB074D752ADB}"/>
              </a:ext>
            </a:extLst>
          </p:cNvPr>
          <p:cNvGrpSpPr/>
          <p:nvPr/>
        </p:nvGrpSpPr>
        <p:grpSpPr>
          <a:xfrm>
            <a:off x="2684125" y="1111136"/>
            <a:ext cx="2370197" cy="2389302"/>
            <a:chOff x="740286" y="2714512"/>
            <a:chExt cx="2370197" cy="2389302"/>
          </a:xfrm>
        </p:grpSpPr>
        <p:grpSp>
          <p:nvGrpSpPr>
            <p:cNvPr id="61" name="Groupe 60">
              <a:extLst>
                <a:ext uri="{FF2B5EF4-FFF2-40B4-BE49-F238E27FC236}">
                  <a16:creationId xmlns:a16="http://schemas.microsoft.com/office/drawing/2014/main" id="{791A32F8-C79B-8673-2F97-C48609F823F6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82" name="Groupe 81">
                <a:extLst>
                  <a:ext uri="{FF2B5EF4-FFF2-40B4-BE49-F238E27FC236}">
                    <a16:creationId xmlns:a16="http://schemas.microsoft.com/office/drawing/2014/main" id="{E0B5EFC8-F847-15A8-3F79-78D61E020B3B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A1E72649-68A6-10D9-BC74-A506C38408F5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FE9755ED-A199-E492-640C-894108ACA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C71A0838-0394-C960-DDFD-AEF860CA5B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2" name="Forme libre : forme 61">
              <a:extLst>
                <a:ext uri="{FF2B5EF4-FFF2-40B4-BE49-F238E27FC236}">
                  <a16:creationId xmlns:a16="http://schemas.microsoft.com/office/drawing/2014/main" id="{B5019089-7803-7946-0002-088E4F46D062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rgbClr val="E7E6E6">
                <a:lumMod val="9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FFC0E607-C7DC-71D1-D81A-D177D134B4FA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55FFF38A-A1E3-A15B-B20B-EE2813AA62B6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620057C3-5357-9C0A-BEBE-D9D1B4E3ED2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CC99DC24-8459-E543-8918-CFBAC1592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 cap="flat" cmpd="sng" algn="ctr">
              <a:solidFill>
                <a:srgbClr val="FFC000"/>
              </a:solidFill>
              <a:prstDash val="sysDot"/>
              <a:miter lim="800000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0B6E41F0-D622-AE1C-6DC4-665B2144C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4324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08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1BA83060-5CE0-60A4-C12F-89BB0C0D1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 cap="flat" cmpd="sng" algn="ctr">
              <a:solidFill>
                <a:srgbClr val="FFC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57BEC783-537C-1C8D-B0FC-8F65021EB543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ZoneTexte 69">
                  <a:extLst>
                    <a:ext uri="{FF2B5EF4-FFF2-40B4-BE49-F238E27FC236}">
                      <a16:creationId xmlns:a16="http://schemas.microsoft.com/office/drawing/2014/main" id="{583993CD-D6F6-8F7F-12A5-4C574A0FCB42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1BE0AAA-8871-ACC6-8B2F-D87106CC8333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14C33F80-3C77-B79D-D2E4-F4A94F8780CC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3BAFF9CC-28DA-41AE-3EB6-5CEC36B6BCE6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2F438BB-7D7F-173B-46A3-A21D7799748B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rgbClr val="ED7D31"/>
            </a:solidFill>
            <a:ln w="381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2844BD84-0B7F-A661-BD6C-AF6B6D753759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8763EA2B-22D5-222F-F0A7-55226303A053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1ED0235E-B43E-865E-FA91-CD92AD49A41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</p:cxnSp>
        <p:sp>
          <p:nvSpPr>
            <p:cNvPr id="78" name="Arc 77">
              <a:extLst>
                <a:ext uri="{FF2B5EF4-FFF2-40B4-BE49-F238E27FC236}">
                  <a16:creationId xmlns:a16="http://schemas.microsoft.com/office/drawing/2014/main" id="{4BB88E0D-E2AF-F1D9-1D76-A50D426EF710}"/>
                </a:ext>
              </a:extLst>
            </p:cNvPr>
            <p:cNvSpPr/>
            <p:nvPr/>
          </p:nvSpPr>
          <p:spPr>
            <a:xfrm rot="13500000" flipV="1">
              <a:off x="974188" y="4606080"/>
              <a:ext cx="388584" cy="381156"/>
            </a:xfrm>
            <a:prstGeom prst="arc">
              <a:avLst>
                <a:gd name="adj1" fmla="val 10671135"/>
                <a:gd name="adj2" fmla="val 0"/>
              </a:avLst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  <a:tailEnd type="stealth" w="med" len="lg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ZoneTexte 78">
                  <a:extLst>
                    <a:ext uri="{FF2B5EF4-FFF2-40B4-BE49-F238E27FC236}">
                      <a16:creationId xmlns:a16="http://schemas.microsoft.com/office/drawing/2014/main" id="{9C97D0B5-CE7D-8226-DA75-FB8614CABB43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4A804B75-B8BF-5CA6-568F-D8B2344935FD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38C29EDB-446D-A6B9-12D6-038F7B2B454C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C0453CD-9CE9-F12C-8965-DB9DC0F0E4DA}"/>
              </a:ext>
            </a:extLst>
          </p:cNvPr>
          <p:cNvGrpSpPr/>
          <p:nvPr/>
        </p:nvGrpSpPr>
        <p:grpSpPr>
          <a:xfrm>
            <a:off x="834128" y="3787268"/>
            <a:ext cx="2430967" cy="1818654"/>
            <a:chOff x="3718010" y="1627107"/>
            <a:chExt cx="2430967" cy="1818654"/>
          </a:xfrm>
        </p:grpSpPr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64BACBEE-256F-9A88-FE93-C71339BE7F3E}"/>
                </a:ext>
              </a:extLst>
            </p:cNvPr>
            <p:cNvGrpSpPr/>
            <p:nvPr/>
          </p:nvGrpSpPr>
          <p:grpSpPr>
            <a:xfrm>
              <a:off x="3943586" y="1700639"/>
              <a:ext cx="2200720" cy="1730813"/>
              <a:chOff x="3943586" y="1700639"/>
              <a:chExt cx="2200720" cy="1730813"/>
            </a:xfrm>
          </p:grpSpPr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59DE36DF-D95E-BD63-5143-2E4C564D8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1"/>
                <a:ext cx="2200720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AA79C8E7-204E-597D-6A9B-6FE246E29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3587" y="1700639"/>
                <a:ext cx="0" cy="1730813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  <a:headEnd type="stealth" w="sm" len="med"/>
              </a:ln>
              <a:effectLst/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/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1" name="ZoneTexte 90">
                  <a:extLst>
                    <a:ext uri="{FF2B5EF4-FFF2-40B4-BE49-F238E27FC236}">
                      <a16:creationId xmlns:a16="http://schemas.microsoft.com/office/drawing/2014/main" id="{C0693216-4C56-F9CA-FD0C-FEFADE816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010" y="1627107"/>
                  <a:ext cx="156260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4000" b="-769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78164C5-FD2D-60C7-BF79-2A122A77BEE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/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96" name="ZoneTexte 95">
                  <a:extLst>
                    <a:ext uri="{FF2B5EF4-FFF2-40B4-BE49-F238E27FC236}">
                      <a16:creationId xmlns:a16="http://schemas.microsoft.com/office/drawing/2014/main" id="{2F31C1A6-53AF-4311-3063-39EA4DFE2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0803" y="3232134"/>
                  <a:ext cx="11817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/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 defTabSz="9144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fr-FR" sz="1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fr-FR" sz="1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fr-FR" sz="1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fr-FR" sz="1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oMath>
                    </m:oMathPara>
                  </a14:m>
                  <a:endParaRPr kumimoji="0" lang="fr-FR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B6BC74E2-46F9-7694-E11D-5CEC7AAEB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2401" y="2041317"/>
                  <a:ext cx="893450" cy="345800"/>
                </a:xfrm>
                <a:prstGeom prst="rect">
                  <a:avLst/>
                </a:prstGeom>
                <a:blipFill>
                  <a:blip r:embed="rId15"/>
                  <a:stretch>
                    <a:fillRect b="-17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9278E068-DA99-0BAB-ABC1-AABCA8388486}"/>
              </a:ext>
            </a:extLst>
          </p:cNvPr>
          <p:cNvCxnSpPr/>
          <p:nvPr/>
        </p:nvCxnSpPr>
        <p:spPr>
          <a:xfrm>
            <a:off x="1059704" y="4368800"/>
            <a:ext cx="1758945" cy="12191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/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fr-FR" sz="1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00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4FC58985-3FC2-DC66-9C5F-4D2E5A8E8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09" y="5199715"/>
                <a:ext cx="522707" cy="272126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7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A33607-064F-0078-AD28-0BC7EEB6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fr-FR" dirty="0"/>
                  <a:t>On applique le 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b="0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fr-FR" b="0" dirty="0"/>
                  <a:t>Soit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r>
                  <a:rPr lang="fr-FR" b="0" dirty="0"/>
                  <a:t>Illustration du couple de la pesanteur pour différentes positions de masse mobile</a:t>
                </a:r>
              </a:p>
              <a:p>
                <a:pPr lvl="1"/>
                <a:r>
                  <a:rPr lang="fr-FR" dirty="0"/>
                  <a:t>Illustration du couple ressort pour une raideur de 25,78 Nm/rad et un angle de précontrainte de 0,1 rad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b="1" dirty="0"/>
                  <a:t>Objectif : déterminer la raideur et l’angle de précontrainte. </a:t>
                </a:r>
              </a:p>
              <a:p>
                <a:pPr lvl="1"/>
                <a:endParaRPr lang="fr-FR" b="0" dirty="0"/>
              </a:p>
              <a:p>
                <a:pPr lvl="1"/>
                <a:r>
                  <a:rPr lang="fr-FR" dirty="0"/>
                  <a:t>Pour cela : </a:t>
                </a:r>
              </a:p>
              <a:p>
                <a:pPr lvl="2"/>
                <a:r>
                  <a:rPr lang="fr-FR" dirty="0"/>
                  <a:t>on fait un choix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on cherche les positions angulaires ou la pesanteur équilibre le couple ressort</a:t>
                </a:r>
              </a:p>
              <a:p>
                <a:pPr lvl="2"/>
                <a:r>
                  <a:rPr lang="fr-FR" dirty="0"/>
                  <a:t>On en déduit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b="0" dirty="0"/>
                  <a:t>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D830C4-C9B4-ED73-821C-717443F25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611" y="1289785"/>
                <a:ext cx="6457949" cy="4945441"/>
              </a:xfrm>
              <a:blipFill>
                <a:blip r:embed="rId2"/>
                <a:stretch>
                  <a:fillRect l="-2172" t="-2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EF08BE7-1B78-2F82-CE95-F816904E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60" y="1289785"/>
            <a:ext cx="4725430" cy="36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4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E5158-5ABC-BDEF-CCE4-B1A0835F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Expérience … à faire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 Là je prends des valeurs au pif, parce qu’il faut que je fasse l’essai.</a:t>
                </a:r>
              </a:p>
              <a:p>
                <a:r>
                  <a:rPr lang="fr-FR" dirty="0"/>
                  <a:t> Admettons </a:t>
                </a:r>
              </a:p>
              <a:p>
                <a:pPr lvl="1"/>
                <a:r>
                  <a:rPr lang="fr-FR" dirty="0"/>
                  <a:t>qu’on a pris une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qu’on mesure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=20°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On a donc : 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/>
                  <a:t> (E1)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FR" dirty="0"/>
                      <m:t>(</m:t>
                    </m:r>
                    <m:r>
                      <m:rPr>
                        <m:nor/>
                      </m:rPr>
                      <a:rPr lang="fr-FR" dirty="0"/>
                      <m:t>E</m:t>
                    </m:r>
                    <m:r>
                      <m:rPr>
                        <m:nor/>
                      </m:rPr>
                      <a:rPr lang="fr-FR" b="0" i="0" dirty="0" smtClean="0"/>
                      <m:t>2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</a:p>
              <a:p>
                <a:pPr lvl="3"/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func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</m:oMath>
                </a14:m>
                <a:endParaRPr lang="fr-FR" b="0" dirty="0"/>
              </a:p>
              <a:p>
                <a:pPr lvl="4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en injectant phi0 dans E1.</a:t>
                </a:r>
              </a:p>
              <a:p>
                <a:pPr lvl="4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FDBCA9E-E705-ABCD-BC31-7A1693BE6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25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2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Détermination du 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</a:t>
            </a:r>
          </a:p>
        </p:txBody>
      </p:sp>
    </p:spTree>
    <p:extLst>
      <p:ext uri="{BB962C8B-B14F-4D97-AF65-F5344CB8AC3E}">
        <p14:creationId xmlns:p14="http://schemas.microsoft.com/office/powerpoint/2010/main" val="143192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5C218FE-8116-8408-8DC5-F5525DA0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979" y="141647"/>
            <a:ext cx="4352921" cy="1956986"/>
          </a:xfrm>
          <a:prstGeom prst="rect">
            <a:avLst/>
          </a:prstGeom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C7F7F42F-0D4B-1888-E7EA-D20DEE41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PFS appliqué à {2+3}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FB938794-9E2B-80B3-8FE0-DE5293E11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</p:spPr>
            <p:txBody>
              <a:bodyPr>
                <a:normAutofit/>
              </a:bodyPr>
              <a:lstStyle/>
              <a:p>
                <a:r>
                  <a:rPr lang="fr-FR" dirty="0"/>
                  <a:t>On isole l’ensemble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{2+3}</m:t>
                    </m:r>
                  </m:oMath>
                </a14:m>
                <a:endParaRPr lang="fr-FR" dirty="0"/>
              </a:p>
              <a:p>
                <a:r>
                  <a:rPr lang="fr-FR" dirty="0"/>
                  <a:t>BAME :</a:t>
                </a:r>
              </a:p>
              <a:p>
                <a:pPr lvl="1"/>
                <a:r>
                  <a:rPr lang="fr-FR" dirty="0"/>
                  <a:t>Pivot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0→2</m:t>
                            </m:r>
                          </m:e>
                        </m:d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Contact ponctuel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Couple réducteur</a:t>
                </a:r>
              </a:p>
              <a:p>
                <a:r>
                  <a:rPr lang="fr-FR" dirty="0"/>
                  <a:t>TMS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 ⋅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FB938794-9E2B-80B3-8FE0-DE5293E11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11675105" cy="5253339"/>
              </a:xfrm>
              <a:blipFill>
                <a:blip r:embed="rId3"/>
                <a:stretch>
                  <a:fillRect l="-1357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674772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1060</Words>
  <Application>Microsoft Office PowerPoint</Application>
  <PresentationFormat>Grand écran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Identification des caractéristiques du ressort</vt:lpstr>
      <vt:lpstr>Modélisation</vt:lpstr>
      <vt:lpstr>Résolution</vt:lpstr>
      <vt:lpstr>Expérience … à faire</vt:lpstr>
      <vt:lpstr>Détermination du couple moteur en statique</vt:lpstr>
      <vt:lpstr>PFS appliqué à {2+3}</vt:lpstr>
      <vt:lpstr>PFS appliqué à {1}</vt:lpstr>
      <vt:lpstr>Présentation PowerPoint</vt:lpstr>
      <vt:lpstr>xx Couple Moteur en statique</vt:lpstr>
      <vt:lpstr>Modélisation</vt:lpstr>
      <vt:lpstr>xx Loi Entrée-Sortie Géométrique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76</cp:revision>
  <dcterms:created xsi:type="dcterms:W3CDTF">2023-03-22T10:05:05Z</dcterms:created>
  <dcterms:modified xsi:type="dcterms:W3CDTF">2024-11-17T21:04:41Z</dcterms:modified>
</cp:coreProperties>
</file>