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9" r:id="rId6"/>
    <p:sldId id="276" r:id="rId7"/>
    <p:sldId id="275" r:id="rId8"/>
    <p:sldId id="272" r:id="rId9"/>
    <p:sldId id="271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228" y="-24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21/05/2024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16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23" Type="http://schemas.openxmlformats.org/officeDocument/2006/relationships/image" Target="../media/image19.png"/><Relationship Id="rId10" Type="http://schemas.openxmlformats.org/officeDocument/2006/relationships/image" Target="../media/image10.png"/><Relationship Id="rId19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2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Moby </a:t>
            </a:r>
            <a:r>
              <a:rPr lang="fr-FR" dirty="0" err="1"/>
              <a:t>Crea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Éléments de corrigés des </a:t>
            </a:r>
            <a:r>
              <a:rPr lang="fr-FR" dirty="0" err="1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 – TEC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7795" y="981887"/>
            <a:ext cx="5978205" cy="5253339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Energie cinétique</a:t>
            </a:r>
          </a:p>
          <a:p>
            <a:pPr lvl="1"/>
            <a:r>
              <a:rPr lang="fr-FR" dirty="0"/>
              <a:t>Ensemble stator</a:t>
            </a:r>
          </a:p>
          <a:p>
            <a:pPr lvl="1"/>
            <a:r>
              <a:rPr lang="fr-FR" dirty="0"/>
              <a:t>Ensemble rotor</a:t>
            </a:r>
          </a:p>
          <a:p>
            <a:pPr lvl="1"/>
            <a:r>
              <a:rPr lang="fr-FR" dirty="0"/>
              <a:t>Ecrou</a:t>
            </a:r>
          </a:p>
          <a:p>
            <a:pPr lvl="1"/>
            <a:r>
              <a:rPr lang="fr-FR" dirty="0"/>
              <a:t>Ensemble bras</a:t>
            </a:r>
          </a:p>
          <a:p>
            <a:r>
              <a:rPr lang="fr-FR" dirty="0"/>
              <a:t>Puissance intérieure</a:t>
            </a:r>
          </a:p>
          <a:p>
            <a:pPr lvl="1"/>
            <a:r>
              <a:rPr lang="fr-FR" dirty="0"/>
              <a:t>Puissance dans les liaisons</a:t>
            </a:r>
          </a:p>
          <a:p>
            <a:pPr lvl="1"/>
            <a:r>
              <a:rPr lang="fr-FR" dirty="0"/>
              <a:t>Puissance du </a:t>
            </a:r>
            <a:r>
              <a:rPr lang="fr-FR" dirty="0" err="1"/>
              <a:t>mpteur</a:t>
            </a:r>
            <a:endParaRPr lang="fr-FR" dirty="0"/>
          </a:p>
          <a:p>
            <a:pPr lvl="1"/>
            <a:r>
              <a:rPr lang="fr-FR" strike="sngStrike" dirty="0">
                <a:solidFill>
                  <a:srgbClr val="FF0000"/>
                </a:solidFill>
              </a:rPr>
              <a:t>Puissance dissipée par frottements</a:t>
            </a:r>
          </a:p>
          <a:p>
            <a:r>
              <a:rPr lang="fr-FR" dirty="0"/>
              <a:t>Puissance extérieure</a:t>
            </a:r>
          </a:p>
          <a:p>
            <a:pPr lvl="1"/>
            <a:r>
              <a:rPr lang="fr-FR" dirty="0"/>
              <a:t>Puissance de la pesanteur</a:t>
            </a:r>
          </a:p>
          <a:p>
            <a:pPr lvl="1"/>
            <a:r>
              <a:rPr lang="fr-FR" dirty="0"/>
              <a:t>Puissance dans les liaisons</a:t>
            </a:r>
          </a:p>
          <a:p>
            <a:pPr lvl="1"/>
            <a:r>
              <a:rPr lang="fr-FR" strike="sngStrike" dirty="0">
                <a:solidFill>
                  <a:srgbClr val="FF0000"/>
                </a:solidFill>
              </a:rPr>
              <a:t>Puissance dissipée par frottements</a:t>
            </a:r>
          </a:p>
          <a:p>
            <a:r>
              <a:rPr lang="fr-FR" b="1" dirty="0">
                <a:solidFill>
                  <a:srgbClr val="FF0000"/>
                </a:solidFill>
              </a:rPr>
              <a:t>Puissance dissipée par frottements (intérieurs et extérieurs)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602F5FE-C78A-4ABD-DF80-81031D8364CC}"/>
              </a:ext>
            </a:extLst>
          </p:cNvPr>
          <p:cNvSpPr txBox="1">
            <a:spLocks/>
          </p:cNvSpPr>
          <p:nvPr/>
        </p:nvSpPr>
        <p:spPr>
          <a:xfrm>
            <a:off x="6002868" y="2090057"/>
            <a:ext cx="5978206" cy="41451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71463" indent="-2698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lang="fr-FR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9263" indent="-24923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lang="fr-FR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7063" indent="-24288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q"/>
              <a:defRPr lang="fr-FR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4863" indent="-23812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80000"/>
              <a:buFont typeface="Wingdings" panose="05000000000000000000" pitchFamily="2" charset="2"/>
              <a:buChar char="q"/>
              <a:defRPr lang="fr-FR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82663" indent="-2333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q"/>
              <a:def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400" dirty="0"/>
              <a:t>Il est rarement possible de déterminer les frottements dans chacune des liaisons. On cherche donc souvent un modèle de frottement « ramené » à un des mouvements.</a:t>
            </a:r>
          </a:p>
          <a:p>
            <a:pPr algn="just"/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77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</a:t>
            </a:r>
            <a:br>
              <a:rPr lang="fr-FR" dirty="0"/>
            </a:br>
            <a:r>
              <a:rPr lang="fr-FR" dirty="0"/>
              <a:t>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6015CC9C-F06A-6145-07AB-90D570197E3C}"/>
              </a:ext>
            </a:extLst>
          </p:cNvPr>
          <p:cNvSpPr/>
          <p:nvPr/>
        </p:nvSpPr>
        <p:spPr>
          <a:xfrm>
            <a:off x="9648386" y="419009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Mécanisme </a:t>
            </a:r>
          </a:p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Stator + Rotor – Vis + Ecrou + Bras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</a:t>
            </a:r>
            <a:r>
              <a:rPr lang="fr-FR" dirty="0" err="1"/>
              <a:t>MaxPID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549834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324979"/>
            <a:ext cx="1440000" cy="946211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de courant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Génératrice tachymétrique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Potentiomètre rotatif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(Codeur sur le </a:t>
            </a:r>
            <a:r>
              <a:rPr lang="fr-FR" sz="800" dirty="0" err="1">
                <a:solidFill>
                  <a:srgbClr val="004F77"/>
                </a:solidFill>
                <a:latin typeface="Arial Nova" panose="020B0504020202020204" pitchFamily="34" charset="0"/>
              </a:rPr>
              <a:t>Maxpid</a:t>
            </a:r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-E)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54829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341159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Carte de traitement</a:t>
            </a:r>
          </a:p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Carte EPOS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525957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319926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8A559"/>
                </a:solidFill>
                <a:latin typeface="Arial Nova" panose="020B0504020202020204" pitchFamily="34" charset="0"/>
              </a:rPr>
              <a:t>Carte de </a:t>
            </a:r>
            <a:r>
              <a:rPr lang="fr-FR" sz="1100" dirty="0" err="1">
                <a:solidFill>
                  <a:srgbClr val="08A559"/>
                </a:solidFill>
                <a:latin typeface="Arial Nova" panose="020B0504020202020204" pitchFamily="34" charset="0"/>
              </a:rPr>
              <a:t>comm</a:t>
            </a:r>
            <a:endParaRPr lang="fr-FR" sz="1100" dirty="0">
              <a:solidFill>
                <a:srgbClr val="08A559"/>
              </a:solidFill>
              <a:latin typeface="Arial Nova" panose="020B0504020202020204" pitchFamily="34" charset="0"/>
            </a:endParaRPr>
          </a:p>
          <a:p>
            <a:pPr algn="ctr"/>
            <a:r>
              <a:rPr lang="fr-FR" sz="1100" dirty="0">
                <a:solidFill>
                  <a:srgbClr val="08A559"/>
                </a:solidFill>
                <a:latin typeface="Arial Nova" panose="020B0504020202020204" pitchFamily="34" charset="0"/>
              </a:rPr>
              <a:t>Carte EPOS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54268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23744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537925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199256" y="4222480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Hacheur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54268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223146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à courant continu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545795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4202642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Vis – écrou à billes</a:t>
            </a:r>
          </a:p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Pas : 4 mm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603805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827907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813957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418598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811152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980066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666221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393409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798320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393409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807925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418676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813957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994774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3160453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942920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3218549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11719813" y="3534156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Bras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10996452" y="3807925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2030387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735886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2248508" y="4154169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317013"/>
              <a:ext cx="191804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en position finale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10661488" y="2941725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en position initiale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4004272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4004272"/>
                <a:ext cx="1161960" cy="276999"/>
              </a:xfrm>
              <a:prstGeom prst="rect">
                <a:avLst/>
              </a:prstGeom>
              <a:blipFill>
                <a:blip r:embed="rId8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831108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831108"/>
                <a:ext cx="116196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98044" y="5363610"/>
            <a:ext cx="8528438" cy="652851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Tous </a:t>
            </a:r>
            <a:r>
              <a:rPr lang="fr-FR" sz="1400">
                <a:solidFill>
                  <a:srgbClr val="00547F"/>
                </a:solidFill>
              </a:rPr>
              <a:t>les capteurs </a:t>
            </a:r>
            <a:r>
              <a:rPr lang="fr-FR" sz="1400" dirty="0">
                <a:solidFill>
                  <a:srgbClr val="00547F"/>
                </a:solidFill>
              </a:rPr>
              <a:t>sont nécessaires au bon fonctionnement du système.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931144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/>
              <p:nvPr/>
            </p:nvSpPr>
            <p:spPr>
              <a:xfrm>
                <a:off x="4452429" y="3859412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29" y="3859412"/>
                <a:ext cx="116196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694382" y="2059338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3739256" y="4678863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DF68A625-AE5C-1A7C-F5F9-AC430D107D83}"/>
              </a:ext>
            </a:extLst>
          </p:cNvPr>
          <p:cNvGrpSpPr/>
          <p:nvPr/>
        </p:nvGrpSpPr>
        <p:grpSpPr>
          <a:xfrm rot="5400000">
            <a:off x="7583512" y="1418598"/>
            <a:ext cx="720000" cy="720000"/>
            <a:chOff x="8494276" y="748802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9B8556EE-C14C-E3F8-ECFF-C9B72247AFEB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34E96531-7B16-AC52-C1E6-052E6F785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62B9229E-5DD5-9728-B982-E481189F9BEC}"/>
              </a:ext>
            </a:extLst>
          </p:cNvPr>
          <p:cNvGrpSpPr/>
          <p:nvPr/>
        </p:nvGrpSpPr>
        <p:grpSpPr>
          <a:xfrm>
            <a:off x="5929319" y="3962771"/>
            <a:ext cx="360000" cy="360000"/>
            <a:chOff x="5775745" y="3144183"/>
            <a:chExt cx="1800000" cy="1800000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45D1B4DF-7033-EB1C-DEC9-639AE2145414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0" name="Image 79">
              <a:extLst>
                <a:ext uri="{FF2B5EF4-FFF2-40B4-BE49-F238E27FC236}">
                  <a16:creationId xmlns:a16="http://schemas.microsoft.com/office/drawing/2014/main" id="{E313AA97-25C8-7CFE-4F0E-0B1EFC00D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C2AEE372-FD76-ECD7-B5E0-FBDBBD520A65}"/>
              </a:ext>
            </a:extLst>
          </p:cNvPr>
          <p:cNvCxnSpPr>
            <a:cxnSpLocks/>
          </p:cNvCxnSpPr>
          <p:nvPr/>
        </p:nvCxnSpPr>
        <p:spPr>
          <a:xfrm rot="5400000" flipH="1">
            <a:off x="1854634" y="696188"/>
            <a:ext cx="3107098" cy="5372209"/>
          </a:xfrm>
          <a:prstGeom prst="bentConnector4">
            <a:avLst>
              <a:gd name="adj1" fmla="val -7357"/>
              <a:gd name="adj2" fmla="val 109671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2AE03594-D3AE-333C-8170-CA27A08C2D8C}"/>
              </a:ext>
            </a:extLst>
          </p:cNvPr>
          <p:cNvCxnSpPr>
            <a:cxnSpLocks/>
            <a:stCxn id="83" idx="4"/>
            <a:endCxn id="33" idx="1"/>
          </p:cNvCxnSpPr>
          <p:nvPr/>
        </p:nvCxnSpPr>
        <p:spPr>
          <a:xfrm rot="5400000" flipH="1">
            <a:off x="949503" y="2033111"/>
            <a:ext cx="2727525" cy="3139981"/>
          </a:xfrm>
          <a:prstGeom prst="bentConnector4">
            <a:avLst>
              <a:gd name="adj1" fmla="val -3414"/>
              <a:gd name="adj2" fmla="val 112813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B5CD6745-802D-4E58-D331-F439AC7E3358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74322" y="-3433195"/>
            <a:ext cx="2286493" cy="11686371"/>
          </a:xfrm>
          <a:prstGeom prst="bentConnector3">
            <a:avLst>
              <a:gd name="adj1" fmla="val 109998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BE6685B-714A-2936-1BA2-2CA1122FD234}"/>
                  </a:ext>
                </a:extLst>
              </p:cNvPr>
              <p:cNvSpPr txBox="1"/>
              <p:nvPr/>
            </p:nvSpPr>
            <p:spPr>
              <a:xfrm>
                <a:off x="6496530" y="3899673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BE6685B-714A-2936-1BA2-2CA1122FD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530" y="3899673"/>
                <a:ext cx="1431825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DEFEC9DC-D44C-BD4C-C7C7-8E5A976EE82E}"/>
              </a:ext>
            </a:extLst>
          </p:cNvPr>
          <p:cNvSpPr/>
          <p:nvPr/>
        </p:nvSpPr>
        <p:spPr>
          <a:xfrm>
            <a:off x="9625448" y="3534654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FA030DA2-3C3A-C8FA-45E8-D976D05C940D}"/>
              </a:ext>
            </a:extLst>
          </p:cNvPr>
          <p:cNvCxnSpPr>
            <a:cxnSpLocks/>
          </p:cNvCxnSpPr>
          <p:nvPr/>
        </p:nvCxnSpPr>
        <p:spPr>
          <a:xfrm flipV="1">
            <a:off x="8911895" y="3796784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9D7A6D98-7B9F-A9B5-23AC-FDD7BBE7B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6590" y="3407535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A910A58C-1179-CA7F-E823-40BDA4D5C934}"/>
                  </a:ext>
                </a:extLst>
              </p:cNvPr>
              <p:cNvSpPr txBox="1"/>
              <p:nvPr/>
            </p:nvSpPr>
            <p:spPr>
              <a:xfrm>
                <a:off x="10669986" y="3939627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A910A58C-1179-CA7F-E823-40BDA4D5C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986" y="3939627"/>
                <a:ext cx="1431825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e 36">
            <a:extLst>
              <a:ext uri="{FF2B5EF4-FFF2-40B4-BE49-F238E27FC236}">
                <a16:creationId xmlns:a16="http://schemas.microsoft.com/office/drawing/2014/main" id="{9BD378B3-7B53-A753-62A4-0FE230E15643}"/>
              </a:ext>
            </a:extLst>
          </p:cNvPr>
          <p:cNvGrpSpPr/>
          <p:nvPr/>
        </p:nvGrpSpPr>
        <p:grpSpPr>
          <a:xfrm>
            <a:off x="12387220" y="3543372"/>
            <a:ext cx="360000" cy="360000"/>
            <a:chOff x="1856523" y="133118"/>
            <a:chExt cx="720000" cy="720000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3BB21AE3-2ACD-729F-E350-AFA1D4B8F162}"/>
                </a:ext>
              </a:extLst>
            </p:cNvPr>
            <p:cNvSpPr/>
            <p:nvPr/>
          </p:nvSpPr>
          <p:spPr>
            <a:xfrm>
              <a:off x="1856523" y="133118"/>
              <a:ext cx="720000" cy="72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560049D0-4921-DFB2-54FC-73843936F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955338" y="231933"/>
              <a:ext cx="522371" cy="522371"/>
            </a:xfrm>
            <a:prstGeom prst="rect">
              <a:avLst/>
            </a:prstGeom>
          </p:spPr>
        </p:pic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B01E63F3-4BF5-704E-6471-BF9A4C55D36A}"/>
              </a:ext>
            </a:extLst>
          </p:cNvPr>
          <p:cNvGrpSpPr/>
          <p:nvPr/>
        </p:nvGrpSpPr>
        <p:grpSpPr>
          <a:xfrm>
            <a:off x="688576" y="1260713"/>
            <a:ext cx="360000" cy="360000"/>
            <a:chOff x="1856523" y="133118"/>
            <a:chExt cx="720000" cy="72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3BEB3D33-3C61-0F37-D35D-EEEC73101051}"/>
                </a:ext>
              </a:extLst>
            </p:cNvPr>
            <p:cNvSpPr/>
            <p:nvPr/>
          </p:nvSpPr>
          <p:spPr>
            <a:xfrm>
              <a:off x="1856523" y="133118"/>
              <a:ext cx="720000" cy="72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2B956809-6B27-95FF-8FBA-38B4BA637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955338" y="231933"/>
              <a:ext cx="522371" cy="522371"/>
            </a:xfrm>
            <a:prstGeom prst="rect">
              <a:avLst/>
            </a:prstGeom>
          </p:spPr>
        </p:pic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E5D4ED94-FD8A-E9D5-5B49-962CE5C6E25B}"/>
              </a:ext>
            </a:extLst>
          </p:cNvPr>
          <p:cNvGrpSpPr/>
          <p:nvPr/>
        </p:nvGrpSpPr>
        <p:grpSpPr>
          <a:xfrm>
            <a:off x="704165" y="1638298"/>
            <a:ext cx="360000" cy="360000"/>
            <a:chOff x="3056845" y="1528414"/>
            <a:chExt cx="3454284" cy="3454284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1A4AFC09-9CB7-634D-3093-CE44DBB23C51}"/>
                </a:ext>
              </a:extLst>
            </p:cNvPr>
            <p:cNvSpPr/>
            <p:nvPr/>
          </p:nvSpPr>
          <p:spPr>
            <a:xfrm>
              <a:off x="3056845" y="1528414"/>
              <a:ext cx="3454284" cy="3454284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E100991F-29E3-91C0-E698-B6F9D6794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327958" y="2056096"/>
              <a:ext cx="2912058" cy="2398920"/>
            </a:xfrm>
            <a:prstGeom prst="rect">
              <a:avLst/>
            </a:prstGeom>
          </p:spPr>
        </p:pic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D490A147-67BA-D5AA-020E-1414E8A0E832}"/>
              </a:ext>
            </a:extLst>
          </p:cNvPr>
          <p:cNvGrpSpPr/>
          <p:nvPr/>
        </p:nvGrpSpPr>
        <p:grpSpPr>
          <a:xfrm>
            <a:off x="5912459" y="4736737"/>
            <a:ext cx="360000" cy="360000"/>
            <a:chOff x="3056845" y="1528414"/>
            <a:chExt cx="3454284" cy="3454284"/>
          </a:xfrm>
        </p:grpSpPr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F455E967-89A5-926B-9569-B0C18BCEFCEB}"/>
                </a:ext>
              </a:extLst>
            </p:cNvPr>
            <p:cNvSpPr/>
            <p:nvPr/>
          </p:nvSpPr>
          <p:spPr>
            <a:xfrm>
              <a:off x="3056845" y="1528414"/>
              <a:ext cx="3454284" cy="3454284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0" name="Image 89">
              <a:extLst>
                <a:ext uri="{FF2B5EF4-FFF2-40B4-BE49-F238E27FC236}">
                  <a16:creationId xmlns:a16="http://schemas.microsoft.com/office/drawing/2014/main" id="{E22E4030-22B7-70AB-F9A2-07A81EEE8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327958" y="2056096"/>
              <a:ext cx="2912058" cy="2398920"/>
            </a:xfrm>
            <a:prstGeom prst="rect">
              <a:avLst/>
            </a:prstGeom>
          </p:spPr>
        </p:pic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52B43403-7B09-8054-59ED-49F7D05C1B54}"/>
              </a:ext>
            </a:extLst>
          </p:cNvPr>
          <p:cNvGrpSpPr/>
          <p:nvPr/>
        </p:nvGrpSpPr>
        <p:grpSpPr>
          <a:xfrm>
            <a:off x="8000684" y="3973702"/>
            <a:ext cx="463240" cy="360000"/>
            <a:chOff x="4476612" y="5880432"/>
            <a:chExt cx="1010860" cy="720000"/>
          </a:xfrm>
        </p:grpSpPr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C7749C57-CAA2-3363-F666-0D5749584068}"/>
                </a:ext>
              </a:extLst>
            </p:cNvPr>
            <p:cNvSpPr/>
            <p:nvPr/>
          </p:nvSpPr>
          <p:spPr>
            <a:xfrm>
              <a:off x="4678466" y="5880432"/>
              <a:ext cx="720000" cy="72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3" name="Image 112">
              <a:extLst>
                <a:ext uri="{FF2B5EF4-FFF2-40B4-BE49-F238E27FC236}">
                  <a16:creationId xmlns:a16="http://schemas.microsoft.com/office/drawing/2014/main" id="{FF5703C6-7107-BB41-D6A5-8F693C9E2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4476612" y="6060432"/>
              <a:ext cx="1010860" cy="360000"/>
            </a:xfrm>
            <a:prstGeom prst="rect">
              <a:avLst/>
            </a:prstGeom>
          </p:spPr>
        </p:pic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DBB3458D-4CEE-E727-4796-FBB9AD6D4CE5}"/>
              </a:ext>
            </a:extLst>
          </p:cNvPr>
          <p:cNvGrpSpPr/>
          <p:nvPr/>
        </p:nvGrpSpPr>
        <p:grpSpPr>
          <a:xfrm>
            <a:off x="10144506" y="3914795"/>
            <a:ext cx="360000" cy="360000"/>
            <a:chOff x="3533664" y="4396133"/>
            <a:chExt cx="1800000" cy="1800000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97E301B2-3F02-4877-1A72-C48716EC20AC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6" name="Image 115">
              <a:extLst>
                <a:ext uri="{FF2B5EF4-FFF2-40B4-BE49-F238E27FC236}">
                  <a16:creationId xmlns:a16="http://schemas.microsoft.com/office/drawing/2014/main" id="{DAAD1D66-50CD-ECAA-883C-2A36C76F0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3C559C9F-CCBD-9AC4-A616-FC536BB7F3AC}"/>
              </a:ext>
            </a:extLst>
          </p:cNvPr>
          <p:cNvCxnSpPr>
            <a:cxnSpLocks/>
          </p:cNvCxnSpPr>
          <p:nvPr/>
        </p:nvCxnSpPr>
        <p:spPr>
          <a:xfrm>
            <a:off x="-308610" y="882798"/>
            <a:ext cx="12500610" cy="4866492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04</a:t>
            </a:r>
            <a:br>
              <a:rPr lang="fr-FR" dirty="0"/>
            </a:br>
            <a:r>
              <a:rPr lang="fr-FR" dirty="0"/>
              <a:t>Résolution cinématique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22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4EE4A5E-C26A-D651-80E8-3CCC5870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 horizontal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5281AD59-E239-7D64-BC24-38E56F0148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795" y="981887"/>
                <a:ext cx="6340155" cy="5253339"/>
              </a:xfrm>
            </p:spPr>
            <p:txBody>
              <a:bodyPr/>
              <a:lstStyle/>
              <a:p>
                <a:r>
                  <a:rPr lang="fr-FR" dirty="0"/>
                  <a:t>On a 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𝑒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d>
                              </m:e>
                            </m:func>
                          </m: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d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{"/>
                        <m:endChr m:val="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func>
                              <m:func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d>
                              </m:e>
                            </m:func>
                          </m:e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d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fr-FR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fr-FR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𝑒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𝑒𝐿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5281AD59-E239-7D64-BC24-38E56F0148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795" y="981887"/>
                <a:ext cx="6340155" cy="5253339"/>
              </a:xfrm>
              <a:blipFill>
                <a:blip r:embed="rId2"/>
                <a:stretch>
                  <a:fillRect l="-2500" t="-18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>
            <a:extLst>
              <a:ext uri="{FF2B5EF4-FFF2-40B4-BE49-F238E27FC236}">
                <a16:creationId xmlns:a16="http://schemas.microsoft.com/office/drawing/2014/main" id="{ED88A932-903D-1F80-5993-8BC30C80CA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815" y="0"/>
            <a:ext cx="5290185" cy="2105660"/>
          </a:xfrm>
          <a:prstGeom prst="rect">
            <a:avLst/>
          </a:prstGeom>
          <a:noFill/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F6ACB59-5DD1-CF3D-F4CA-FA0A6A5E7C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420" y="2105660"/>
            <a:ext cx="2862580" cy="994410"/>
          </a:xfrm>
          <a:prstGeom prst="rect">
            <a:avLst/>
          </a:prstGeom>
          <a:noFill/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08D29CF-9306-2FC1-BA1E-600CE8F2C4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925" t="5167"/>
          <a:stretch/>
        </p:blipFill>
        <p:spPr>
          <a:xfrm>
            <a:off x="9684853" y="3100070"/>
            <a:ext cx="2507147" cy="297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4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07</a:t>
            </a:r>
            <a:br>
              <a:rPr lang="fr-FR" dirty="0"/>
            </a:br>
            <a:r>
              <a:rPr lang="fr-FR" dirty="0"/>
              <a:t>Modélisation composants ou phénomènes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906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09</a:t>
            </a:r>
            <a:br>
              <a:rPr lang="fr-FR" dirty="0"/>
            </a:br>
            <a:r>
              <a:rPr lang="fr-FR" dirty="0"/>
              <a:t>Dimensionnement d’un actionneur en dynamique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82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Objectif :</a:t>
            </a:r>
          </a:p>
          <a:p>
            <a:pPr lvl="1"/>
            <a:r>
              <a:rPr lang="fr-FR" dirty="0"/>
              <a:t> On souhaite déterminer le couple maximal et la vitesse maximale d’un moteur pour pouvoir déplacer une charge de XXX kg en moins de XXXX s. </a:t>
            </a:r>
          </a:p>
          <a:p>
            <a:pPr lvl="1"/>
            <a:endParaRPr lang="fr-FR" dirty="0"/>
          </a:p>
          <a:p>
            <a:r>
              <a:rPr lang="fr-FR" dirty="0"/>
              <a:t>Modèle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Expérimentation : première approche pour avoir une estimation de la puissance</a:t>
            </a:r>
          </a:p>
          <a:p>
            <a:pPr lvl="1"/>
            <a:r>
              <a:rPr lang="fr-FR" dirty="0"/>
              <a:t>Protocole Expérimental</a:t>
            </a:r>
          </a:p>
          <a:p>
            <a:pPr lvl="2"/>
            <a:r>
              <a:rPr lang="fr-FR" dirty="0"/>
              <a:t>Montée, avec un chargement maximal, et un échelon de position</a:t>
            </a:r>
          </a:p>
          <a:p>
            <a:pPr lvl="2"/>
            <a:r>
              <a:rPr lang="fr-FR" dirty="0"/>
              <a:t>Mesure de la vitesse grâce à la génératrice tachymétrique ou au codeur/potentiomètre</a:t>
            </a:r>
          </a:p>
          <a:p>
            <a:pPr lvl="2"/>
            <a:r>
              <a:rPr lang="fr-FR" dirty="0"/>
              <a:t>Meure du couple moteur grâce au courant…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pSp>
        <p:nvGrpSpPr>
          <p:cNvPr id="86" name="Groupe 85"/>
          <p:cNvGrpSpPr/>
          <p:nvPr/>
        </p:nvGrpSpPr>
        <p:grpSpPr>
          <a:xfrm>
            <a:off x="3241822" y="2261019"/>
            <a:ext cx="5568476" cy="1462084"/>
            <a:chOff x="4452429" y="3393409"/>
            <a:chExt cx="5568476" cy="1462084"/>
          </a:xfrm>
        </p:grpSpPr>
        <p:sp>
          <p:nvSpPr>
            <p:cNvPr id="48" name="Rectangle : coins arrondis 15">
              <a:extLst>
                <a:ext uri="{FF2B5EF4-FFF2-40B4-BE49-F238E27FC236}">
                  <a16:creationId xmlns:a16="http://schemas.microsoft.com/office/drawing/2014/main" id="{B8181AD4-9AB8-CA7B-EFBF-8B9CD4369264}"/>
                </a:ext>
              </a:extLst>
            </p:cNvPr>
            <p:cNvSpPr/>
            <p:nvPr/>
          </p:nvSpPr>
          <p:spPr>
            <a:xfrm>
              <a:off x="5380883" y="3542688"/>
              <a:ext cx="1440000" cy="54000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6834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Convertir</a:t>
              </a:r>
            </a:p>
          </p:txBody>
        </p:sp>
        <p:sp>
          <p:nvSpPr>
            <p:cNvPr id="49" name="Rectangle : coins arrondis 16">
              <a:extLst>
                <a:ext uri="{FF2B5EF4-FFF2-40B4-BE49-F238E27FC236}">
                  <a16:creationId xmlns:a16="http://schemas.microsoft.com/office/drawing/2014/main" id="{7E462E27-42D7-734B-5E6F-B78EF40987B6}"/>
                </a:ext>
              </a:extLst>
            </p:cNvPr>
            <p:cNvSpPr/>
            <p:nvPr/>
          </p:nvSpPr>
          <p:spPr>
            <a:xfrm>
              <a:off x="5389319" y="4223146"/>
              <a:ext cx="1440000" cy="540000"/>
            </a:xfrm>
            <a:prstGeom prst="roundRect">
              <a:avLst>
                <a:gd name="adj" fmla="val 11914"/>
              </a:avLst>
            </a:prstGeom>
            <a:solidFill>
              <a:srgbClr val="C3AED1"/>
            </a:solidFill>
            <a:ln w="19050">
              <a:solidFill>
                <a:srgbClr val="C3A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Moteur à courant continu</a:t>
              </a:r>
            </a:p>
          </p:txBody>
        </p:sp>
        <p:sp>
          <p:nvSpPr>
            <p:cNvPr id="50" name="Rectangle : coins arrondis 17">
              <a:extLst>
                <a:ext uri="{FF2B5EF4-FFF2-40B4-BE49-F238E27FC236}">
                  <a16:creationId xmlns:a16="http://schemas.microsoft.com/office/drawing/2014/main" id="{AA76E29F-1BCE-DD76-499C-CE8F3E850A8E}"/>
                </a:ext>
              </a:extLst>
            </p:cNvPr>
            <p:cNvSpPr/>
            <p:nvPr/>
          </p:nvSpPr>
          <p:spPr>
            <a:xfrm>
              <a:off x="7542872" y="3545795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EE68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Transmettre</a:t>
              </a:r>
            </a:p>
          </p:txBody>
        </p:sp>
        <p:sp>
          <p:nvSpPr>
            <p:cNvPr id="51" name="Rectangle : coins arrondis 18">
              <a:extLst>
                <a:ext uri="{FF2B5EF4-FFF2-40B4-BE49-F238E27FC236}">
                  <a16:creationId xmlns:a16="http://schemas.microsoft.com/office/drawing/2014/main" id="{A66FC087-C9BC-9FD1-6C13-AD7571852AD4}"/>
                </a:ext>
              </a:extLst>
            </p:cNvPr>
            <p:cNvSpPr/>
            <p:nvPr/>
          </p:nvSpPr>
          <p:spPr>
            <a:xfrm>
              <a:off x="7549319" y="4202642"/>
              <a:ext cx="1365662" cy="652851"/>
            </a:xfrm>
            <a:prstGeom prst="roundRect">
              <a:avLst>
                <a:gd name="adj" fmla="val 11914"/>
              </a:avLst>
            </a:prstGeom>
            <a:solidFill>
              <a:srgbClr val="F7B8B3"/>
            </a:solidFill>
            <a:ln w="19050">
              <a:solidFill>
                <a:srgbClr val="F7B8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Mécanisme</a:t>
              </a:r>
            </a:p>
          </p:txBody>
        </p:sp>
        <p:cxnSp>
          <p:nvCxnSpPr>
            <p:cNvPr id="54" name="Connecteur droit avec flèche 53">
              <a:extLst>
                <a:ext uri="{FF2B5EF4-FFF2-40B4-BE49-F238E27FC236}">
                  <a16:creationId xmlns:a16="http://schemas.microsoft.com/office/drawing/2014/main" id="{6E52C4D0-B55B-30AA-F92B-6E09F0A4D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9319" y="3798320"/>
              <a:ext cx="720000" cy="1536"/>
            </a:xfrm>
            <a:prstGeom prst="straightConnector1">
              <a:avLst/>
            </a:prstGeom>
            <a:ln w="25400" cap="rnd">
              <a:solidFill>
                <a:srgbClr val="0C739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F31071D2-3D9A-9512-E018-EA9EA1D5A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8894" y="3393409"/>
              <a:ext cx="360000" cy="360000"/>
            </a:xfrm>
            <a:prstGeom prst="rect">
              <a:avLst/>
            </a:prstGeom>
          </p:spPr>
        </p:pic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75B4C387-2DFC-8DD6-0817-E4B93F7F3F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9319" y="3807925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F1B5964F-3473-92A5-6A3A-F03DA766A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3108" y="3418676"/>
              <a:ext cx="360000" cy="36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B39CA18C-C050-2248-E6F6-D99BB87303C8}"/>
                    </a:ext>
                  </a:extLst>
                </p:cNvPr>
                <p:cNvSpPr txBox="1"/>
                <p:nvPr/>
              </p:nvSpPr>
              <p:spPr>
                <a:xfrm>
                  <a:off x="4452429" y="3859412"/>
                  <a:ext cx="11619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b="1" dirty="0">
                      <a:solidFill>
                        <a:srgbClr val="FFB25A"/>
                      </a:solidFill>
                      <a:latin typeface="Arial Nova" panose="020B0504020202020204" pitchFamily="34" charset="0"/>
                    </a:rPr>
                    <a:t> xx V </a:t>
                  </a:r>
                  <a14:m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</m:oMath>
                  </a14:m>
                  <a:endPara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solidFill>
                              <a:srgbClr val="FFB2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200" b="1" i="1" smtClean="0">
                            <a:solidFill>
                              <a:srgbClr val="FFB2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1" i="1" smtClean="0">
                            <a:solidFill>
                              <a:srgbClr val="FFB2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𝑼𝑰</m:t>
                        </m:r>
                      </m:oMath>
                    </m:oMathPara>
                  </a14:m>
                  <a:endPara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B39CA18C-C050-2248-E6F6-D99BB87303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429" y="3859412"/>
                  <a:ext cx="116196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3A416195-885D-B412-950E-1F349C5CC6AB}"/>
                </a:ext>
              </a:extLst>
            </p:cNvPr>
            <p:cNvGrpSpPr/>
            <p:nvPr/>
          </p:nvGrpSpPr>
          <p:grpSpPr>
            <a:xfrm>
              <a:off x="8079091" y="3940734"/>
              <a:ext cx="360000" cy="360000"/>
              <a:chOff x="5447928" y="2816932"/>
              <a:chExt cx="1800000" cy="1800000"/>
            </a:xfrm>
          </p:grpSpPr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89719FF-319E-F4C6-E150-B6C708728D00}"/>
                  </a:ext>
                </a:extLst>
              </p:cNvPr>
              <p:cNvSpPr/>
              <p:nvPr/>
            </p:nvSpPr>
            <p:spPr>
              <a:xfrm>
                <a:off x="5447928" y="2816932"/>
                <a:ext cx="1800000" cy="1800000"/>
              </a:xfrm>
              <a:prstGeom prst="ellipse">
                <a:avLst/>
              </a:prstGeom>
              <a:solidFill>
                <a:srgbClr val="EF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73" name="Image 72">
                <a:extLst>
                  <a:ext uri="{FF2B5EF4-FFF2-40B4-BE49-F238E27FC236}">
                    <a16:creationId xmlns:a16="http://schemas.microsoft.com/office/drawing/2014/main" id="{1AC2262C-D76B-934A-5E65-99DB0E926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5627848" y="2996852"/>
                <a:ext cx="1440160" cy="1440160"/>
              </a:xfrm>
              <a:prstGeom prst="rect">
                <a:avLst/>
              </a:prstGeom>
            </p:spPr>
          </p:pic>
        </p:grpSp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62B9229E-5DD5-9728-B982-E481189F9BEC}"/>
                </a:ext>
              </a:extLst>
            </p:cNvPr>
            <p:cNvGrpSpPr/>
            <p:nvPr/>
          </p:nvGrpSpPr>
          <p:grpSpPr>
            <a:xfrm>
              <a:off x="5929319" y="3962771"/>
              <a:ext cx="360000" cy="360000"/>
              <a:chOff x="5775745" y="3144183"/>
              <a:chExt cx="1800000" cy="1800000"/>
            </a:xfrm>
          </p:grpSpPr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45D1B4DF-7033-EB1C-DEC9-639AE2145414}"/>
                  </a:ext>
                </a:extLst>
              </p:cNvPr>
              <p:cNvSpPr/>
              <p:nvPr/>
            </p:nvSpPr>
            <p:spPr>
              <a:xfrm>
                <a:off x="5775745" y="3144183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6" name="Image 75">
                <a:extLst>
                  <a:ext uri="{FF2B5EF4-FFF2-40B4-BE49-F238E27FC236}">
                    <a16:creationId xmlns:a16="http://schemas.microsoft.com/office/drawing/2014/main" id="{E313AA97-25C8-7CFE-4F0E-0B1EFC00D5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03821" y="3513485"/>
                <a:ext cx="1543848" cy="1061396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4BE6685B-714A-2936-1BA2-2CA1122FD234}"/>
                    </a:ext>
                  </a:extLst>
                </p:cNvPr>
                <p:cNvSpPr txBox="1"/>
                <p:nvPr/>
              </p:nvSpPr>
              <p:spPr>
                <a:xfrm>
                  <a:off x="6496530" y="3899673"/>
                  <a:ext cx="1431825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fr-FR" sz="1100" b="1" dirty="0">
                    <a:solidFill>
                      <a:srgbClr val="7030A0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4BE6685B-714A-2936-1BA2-2CA1122FD2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6530" y="3899673"/>
                  <a:ext cx="1431825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Connecteur droit avec flèche 79">
              <a:extLst>
                <a:ext uri="{FF2B5EF4-FFF2-40B4-BE49-F238E27FC236}">
                  <a16:creationId xmlns:a16="http://schemas.microsoft.com/office/drawing/2014/main" id="{FA030DA2-3C3A-C8FA-45E8-D976D05C9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1895" y="3796784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7CFF18D7-B440-5F98-0242-64155E193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5684" y="3407535"/>
              <a:ext cx="360000" cy="36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D4448485-1542-9D3B-17C1-604149E67AE1}"/>
                    </a:ext>
                  </a:extLst>
                </p:cNvPr>
                <p:cNvSpPr txBox="1"/>
                <p:nvPr/>
              </p:nvSpPr>
              <p:spPr>
                <a:xfrm>
                  <a:off x="8589080" y="3939627"/>
                  <a:ext cx="1431825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fr-FR" sz="1100" b="1" dirty="0">
                    <a:solidFill>
                      <a:srgbClr val="7030A0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D4448485-1542-9D3B-17C1-604149E67A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9080" y="3939627"/>
                  <a:ext cx="1431825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311534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379</Words>
  <Application>Microsoft Office PowerPoint</Application>
  <PresentationFormat>Grand écran</PresentationFormat>
  <Paragraphs>89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 Nova</vt:lpstr>
      <vt:lpstr>Calibri</vt:lpstr>
      <vt:lpstr>Calibri Light</vt:lpstr>
      <vt:lpstr>Cambria Math</vt:lpstr>
      <vt:lpstr>Wingdings</vt:lpstr>
      <vt:lpstr>Rétrospective</vt:lpstr>
      <vt:lpstr>Moby Crea</vt:lpstr>
      <vt:lpstr>Présentation PowerPoint</vt:lpstr>
      <vt:lpstr>02 Chaîne fonctionnelle</vt:lpstr>
      <vt:lpstr>Chaine fonctionnelle du MaxPID</vt:lpstr>
      <vt:lpstr>04 Résolution cinématique</vt:lpstr>
      <vt:lpstr>Axe horizontal</vt:lpstr>
      <vt:lpstr>07 Modélisation composants ou phénomènes</vt:lpstr>
      <vt:lpstr>09 Dimensionnement d’un actionneur en dynamique</vt:lpstr>
      <vt:lpstr>Présentation PowerPoint</vt:lpstr>
      <vt:lpstr>Stratégie – TEC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76</cp:revision>
  <dcterms:created xsi:type="dcterms:W3CDTF">2023-03-22T10:05:05Z</dcterms:created>
  <dcterms:modified xsi:type="dcterms:W3CDTF">2024-05-21T15:19:37Z</dcterms:modified>
</cp:coreProperties>
</file>