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801600" cy="9601200" type="A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6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052" y="256"/>
      </p:cViewPr>
      <p:guideLst>
        <p:guide orient="horz" pos="3056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8D24F-F6A9-17A9-A45E-1F7797C34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71308"/>
            <a:ext cx="9601200" cy="3342640"/>
          </a:xfrm>
          <a:prstGeom prst="rect">
            <a:avLst/>
          </a:prstGeo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4B050A-0CBE-E2E4-8A8A-F1D5705CD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E88798-BE76-6CFA-DE74-7A27EB8B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F2B15-EAAA-477A-2B1F-779061CF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C4900-471F-9662-4A44-ECCB5199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20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5DA6F-CB25-8485-3196-B1CD049A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DCA73E-619F-B2B6-D173-CAFE3FB45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0D2C9-58D4-FD05-F628-C87E5CBB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19D3E-8766-3377-A3D0-6FDCB9F9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8E6192-9A21-0D4A-AFE9-76DAAAC9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40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C45CA7-3559-E5BD-F005-6BD79D9CD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1145" y="511175"/>
            <a:ext cx="2760345" cy="8136573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9174B5-FC2C-ACBA-22AF-6C258C3A9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0110" y="511175"/>
            <a:ext cx="8121015" cy="81365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0AC837-0259-FE03-8432-2589D547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5FE7E9-C338-5C41-A672-622E23B6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DE800B-DFFB-01B2-C3C8-124EB2D6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5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A93C0-D9D4-DBEC-29C4-2248077F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EAED65-4A7D-0C0C-A954-34567C185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D96F9-958D-C47D-D335-B719C35E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711A5-16B3-9563-2B3A-3C1BFC91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F25B6-A348-BBB6-D245-D48BA381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518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24" userDrawn="1">
          <p15:clr>
            <a:srgbClr val="FBAE40"/>
          </p15:clr>
        </p15:guide>
        <p15:guide id="2" pos="40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DDA01-360D-5A17-B9D3-386CBF54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43" y="2393634"/>
            <a:ext cx="11041380" cy="3993832"/>
          </a:xfrm>
          <a:prstGeom prst="rect">
            <a:avLst/>
          </a:prstGeo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52B113-1098-4EE4-569E-6862084E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443" y="6425249"/>
            <a:ext cx="11041380" cy="2100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DF5B1-B95D-27B5-D54F-250EAE04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0C4FF5-76DB-A54C-7A22-12F53776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41148-F5F8-0502-85E8-B4779BDA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1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8E4E0-956B-460D-5AD1-4305E866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8EB08-9841-A33F-A8D3-56874096D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8A6A72-19E1-B116-5D6F-4AB05F98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7FD137-4143-D2AB-B503-0C89EEFB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0FFCCE-3ED1-DC6F-A26D-2B9DBF5F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E64E8D-8DD9-8E18-014E-D4E6FA85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3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FFCA7-9740-72BF-489C-213D686C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7" y="511176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B3E534-29E2-5952-D16E-D00C4AFEB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778" y="2353628"/>
            <a:ext cx="5415676" cy="11534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712F6-EBCF-6074-E39F-335C193C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778" y="3507105"/>
            <a:ext cx="5415676" cy="51584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4DAA86-D281-8418-3274-B6EDE3C0D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0810" y="2353628"/>
            <a:ext cx="5442347" cy="11534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33EAD2-E37E-BEAC-2B36-5BD6834C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0810" y="3507105"/>
            <a:ext cx="5442347" cy="51584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B81C41-F8BD-BF20-6B0A-A6DE1D00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D54A71-6896-D72F-807D-525D2CA9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24D926-FBF9-9C06-0F70-3A116433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7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55B1A-F468-C26E-4314-86729018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3337B4-C1DE-EF24-410F-B25A73E3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E4AEF9-DB76-EC3C-D9F6-D90B5758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F0FC58-9FE5-5562-A548-318CD713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62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C903D4-3918-1401-44A8-CE2F82CD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9A706D-FFFE-1F9E-305A-D200B14F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D29909-692D-3DFC-BE89-6EB97B7B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60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B46D-27FF-C7A8-F685-640588F9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CC13D2-6F28-BB2F-76C0-EBD9CBCF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347" y="1382396"/>
            <a:ext cx="6480810" cy="6823075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F07A86-8D52-E59B-08D3-3B8F877D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D4DEA7-5ED3-6CD8-F16A-2746152B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72173F-4292-4F57-976B-18F40ECB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B4B89C-DD33-57B2-E5D9-CE3C6111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78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FF3D1-1F24-0510-059C-19EC138D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4110AE-5934-0338-0A99-40344ABB2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2347" y="1382396"/>
            <a:ext cx="6480810" cy="6823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03406F-1A21-E069-3AEF-4886AB5CC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04A153-027B-B991-ECC2-EB95EBBD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326884-986F-9B5E-F222-0F73B3A6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BE97E-163E-6785-7E52-801843A0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47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42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24" userDrawn="1">
          <p15:clr>
            <a:srgbClr val="F26B43"/>
          </p15:clr>
        </p15:guide>
        <p15:guide id="2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801600" cy="387789"/>
          </a:xfrm>
        </p:spPr>
        <p:txBody>
          <a:bodyPr/>
          <a:lstStyle/>
          <a:p>
            <a:r>
              <a:rPr lang="fr-FR" sz="2000" b="1" cap="small" dirty="0"/>
              <a:t>Validation du moteur du </a:t>
            </a:r>
            <a:r>
              <a:rPr lang="fr-FR" sz="2000" b="1" cap="small" dirty="0" err="1"/>
              <a:t>CoMAX</a:t>
            </a:r>
            <a:endParaRPr lang="fr-FR" sz="2000" b="1" cap="small" dirty="0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0AD7CA5-78A9-F8BC-51AF-B87E6E83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6" y="0"/>
            <a:ext cx="1320655" cy="1645407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95D56F27-3568-0772-50E2-EDC87226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793" y="404674"/>
            <a:ext cx="5011562" cy="9741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1045AAC4-F4D0-A611-9D4A-C1C37BD6E30D}"/>
                  </a:ext>
                </a:extLst>
              </p:cNvPr>
              <p:cNvSpPr txBox="1"/>
              <p:nvPr/>
            </p:nvSpPr>
            <p:spPr>
              <a:xfrm>
                <a:off x="2017927" y="1919476"/>
                <a:ext cx="4238940" cy="2400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fr-FR" sz="1100" b="1" dirty="0">
                    <a:solidFill>
                      <a:schemeClr val="accent1">
                        <a:lumMod val="50000"/>
                      </a:schemeClr>
                    </a:solidFill>
                  </a:rPr>
                  <a:t>Relation cinématique</a:t>
                </a:r>
              </a:p>
              <a:p>
                <a:pPr/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𝑘𝑅</m:t>
                    </m:r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100" dirty="0"/>
                  <a:t> avec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88</m:t>
                        </m:r>
                      </m:den>
                    </m:f>
                  </m:oMath>
                </a14:m>
                <a:r>
                  <a:rPr lang="fr-FR" sz="1100" dirty="0"/>
                  <a:t> et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108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fr-FR" sz="1100" dirty="0"/>
              </a:p>
              <a:p>
                <a:r>
                  <a:rPr lang="fr-FR" sz="1100" b="1" dirty="0">
                    <a:solidFill>
                      <a:schemeClr val="accent1">
                        <a:lumMod val="50000"/>
                      </a:schemeClr>
                    </a:solidFill>
                  </a:rPr>
                  <a:t>Calcul de l’énergie cinétique </a:t>
                </a:r>
              </a:p>
              <a:p>
                <a:r>
                  <a:rPr lang="fr-FR" sz="11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m:rPr>
                                    <m:lit/>
                                  </m:rP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acc>
                      </m:e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100" dirty="0"/>
              </a:p>
              <a:p>
                <a:r>
                  <a:rPr lang="fr-FR" sz="1100" dirty="0"/>
                  <a:t>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100" dirty="0"/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sz="1100" dirty="0"/>
                  <a:t> : inertie du moteur, voir documentation</a:t>
                </a:r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sz="1100" dirty="0"/>
                  <a:t> : inertie du réducteur, voir documentation</a:t>
                </a:r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fr-FR" sz="1100" dirty="0"/>
                  <a:t> : inertie de la poulie, pas de donnée. Probablement négligeable en la ramenant à l’arbre moteur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88</m:t>
                            </m:r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1100" dirty="0"/>
                  <a:t>).</a:t>
                </a:r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a:fld id="{825F15A7-03F4-43D7-82C5-3E23DA2F108C}" type="mathplaceholder">
                      <a:rPr lang="fr-FR" sz="1100" i="1" smtClean="0">
                        <a:latin typeface="Cambria Math" panose="02040503050406030204" pitchFamily="18" charset="0"/>
                      </a:rPr>
                      <a:t>Tapez une équation ici.</a:t>
                    </a:fld>
                  </m:oMath>
                </a14:m>
                <a:endParaRPr lang="fr-FR" sz="1100" dirty="0"/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sz="1100" dirty="0"/>
                  <a:t> : masses mobiles connues</a:t>
                </a:r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1100" dirty="0"/>
                  <a:t> : masse de l’axe, à déterminer expérimentalement.</a:t>
                </a:r>
              </a:p>
            </p:txBody>
          </p:sp>
        </mc:Choice>
        <mc:Fallback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1045AAC4-F4D0-A611-9D4A-C1C37BD6E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927" y="1919476"/>
                <a:ext cx="4238940" cy="2400337"/>
              </a:xfrm>
              <a:prstGeom prst="rect">
                <a:avLst/>
              </a:prstGeom>
              <a:blipFill>
                <a:blip r:embed="rId4"/>
                <a:stretch>
                  <a:fillRect t="-254" b="-7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Image 66">
            <a:extLst>
              <a:ext uri="{FF2B5EF4-FFF2-40B4-BE49-F238E27FC236}">
                <a16:creationId xmlns:a16="http://schemas.microsoft.com/office/drawing/2014/main" id="{BA94F580-A477-5E24-3811-6EEC5CFE0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77" y="1903707"/>
            <a:ext cx="1320655" cy="18695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8879CE6A-F281-6DFD-9835-EF3FAA69FD38}"/>
                  </a:ext>
                </a:extLst>
              </p:cNvPr>
              <p:cNvSpPr txBox="1"/>
              <p:nvPr/>
            </p:nvSpPr>
            <p:spPr>
              <a:xfrm>
                <a:off x="347128" y="4252601"/>
                <a:ext cx="5933022" cy="952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tabLst>
                    <a:tab pos="355600" algn="l"/>
                  </a:tabLst>
                </a:pPr>
                <a:r>
                  <a:rPr lang="fr-FR" sz="1100" b="1" dirty="0">
                    <a:solidFill>
                      <a:schemeClr val="accent1">
                        <a:lumMod val="50000"/>
                      </a:schemeClr>
                    </a:solidFill>
                  </a:rPr>
                  <a:t>Bilan des puissance extérieures</a:t>
                </a:r>
                <a:endParaRPr lang="fr-FR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lvl="1" indent="-107950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fr-FR" sz="1100" dirty="0"/>
                  <a:t>Toutes les pertes seront ramenées à l’arbre moteur :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rotor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fr-FR" sz="1100" dirty="0"/>
              </a:p>
              <a:p>
                <a:pPr marL="285750" lvl="1" indent="-107950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fr-FR" sz="1100" dirty="0"/>
                  <a:t>Puissance dans les liaisons : liaisons supposées parfaites</a:t>
                </a:r>
              </a:p>
              <a:p>
                <a:pPr marL="285750" lvl="1" indent="-107950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fr-FR" sz="1100" dirty="0"/>
                  <a:t>Puissance du moteur :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𝑠𝑡𝑎𝑡𝑜𝑟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m:rPr>
                        <m:lit/>
                      </m:rP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100" dirty="0"/>
              </a:p>
              <a:p>
                <a:pPr marL="285750" lvl="1" indent="-107950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fr-FR" sz="1100" dirty="0"/>
                  <a:t>Puissance de la pesanteur :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𝑝𝑒𝑠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𝑔𝑉</m:t>
                    </m:r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8879CE6A-F281-6DFD-9835-EF3FAA69F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8" y="4252601"/>
                <a:ext cx="5933022" cy="952248"/>
              </a:xfrm>
              <a:prstGeom prst="rect">
                <a:avLst/>
              </a:prstGeom>
              <a:blipFill>
                <a:blip r:embed="rId6"/>
                <a:stretch>
                  <a:fillRect t="-641" b="-3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410D6379-4CAE-ECC7-B418-C59835460372}"/>
                  </a:ext>
                </a:extLst>
              </p:cNvPr>
              <p:cNvSpPr txBox="1"/>
              <p:nvPr/>
            </p:nvSpPr>
            <p:spPr>
              <a:xfrm>
                <a:off x="353378" y="5179577"/>
                <a:ext cx="3983672" cy="275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100" b="1" dirty="0">
                    <a:solidFill>
                      <a:schemeClr val="accent1">
                        <a:lumMod val="50000"/>
                      </a:schemeClr>
                    </a:solidFill>
                  </a:rPr>
                  <a:t>On applique le TEC :</a:t>
                </a:r>
                <a:r>
                  <a:rPr lang="fr-FR" sz="11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acc>
                      <m:accPr>
                        <m:chr m:val="̇"/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𝑘𝑅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fr-FR" sz="1100" i="1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410D6379-4CAE-ECC7-B418-C59835460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8" y="5179577"/>
                <a:ext cx="3983672" cy="275140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1A01A04A-6AD2-090C-0B37-4DEA000CB306}"/>
              </a:ext>
            </a:extLst>
          </p:cNvPr>
          <p:cNvGrpSpPr/>
          <p:nvPr/>
        </p:nvGrpSpPr>
        <p:grpSpPr>
          <a:xfrm>
            <a:off x="76893" y="5851500"/>
            <a:ext cx="6323908" cy="3308919"/>
            <a:chOff x="76893" y="5851500"/>
            <a:chExt cx="6323908" cy="33089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012F2A82-D714-11B9-E01D-27E5EEADF093}"/>
                    </a:ext>
                  </a:extLst>
                </p:cNvPr>
                <p:cNvSpPr txBox="1"/>
                <p:nvPr/>
              </p:nvSpPr>
              <p:spPr>
                <a:xfrm>
                  <a:off x="364065" y="5851500"/>
                  <a:ext cx="3386669" cy="330891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>
                  <a:spAutoFit/>
                </a:bodyPr>
                <a:lstStyle/>
                <a:p>
                  <a:pPr/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Détermination de la masse du bras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Protocole expérimental : 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On cherche le courant mini (en BO) pour que le bras monte, 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On cherche le courant maxi tel que le bras descende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Modèle 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On isole le bras (A)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BAME : </a:t>
                  </a:r>
                </a:p>
                <a:p>
                  <a:pPr marL="269875" lvl="2" indent="106363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Pesanteur, </a:t>
                  </a:r>
                  <a:r>
                    <a:rPr lang="fr-FR" sz="1100" b="0" dirty="0"/>
                    <a:t>Force motr</a:t>
                  </a:r>
                  <a:r>
                    <a:rPr lang="fr-FR" sz="1100" dirty="0"/>
                    <a:t>ice, </a:t>
                  </a:r>
                  <a:r>
                    <a:rPr lang="fr-FR" sz="1100" b="0" dirty="0"/>
                    <a:t>Force de frott</a:t>
                  </a:r>
                  <a:r>
                    <a:rPr lang="fr-FR" sz="1100" dirty="0"/>
                    <a:t>ement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b="0" dirty="0"/>
                    <a:t>A</a:t>
                  </a:r>
                  <a:r>
                    <a:rPr lang="fr-FR" sz="1100" dirty="0"/>
                    <a:t>pplication du TRS sur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/>
                          </m:ctrlPr>
                        </m:accPr>
                        <m:e>
                          <m:r>
                            <a:rPr lang="fr-FR" sz="1100" b="0" i="1" smtClean="0"/>
                            <m:t>𝑧</m:t>
                          </m:r>
                        </m:e>
                      </m:acc>
                    </m:oMath>
                  </a14:m>
                  <a:r>
                    <a:rPr lang="fr-FR" sz="1100" b="0" dirty="0"/>
                    <a:t> </a:t>
                  </a:r>
                </a:p>
                <a:p>
                  <a:pPr marL="452438" lvl="2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Mouvement vers le </a:t>
                  </a:r>
                  <a:r>
                    <a:rPr lang="fr-FR" sz="1100" b="0" dirty="0"/>
                    <a:t>haut </a:t>
                  </a:r>
                  <a:r>
                    <a:rPr lang="fr-FR" sz="11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/>
                          </m:ctrlPr>
                        </m:sSubPr>
                        <m:e>
                          <m:r>
                            <a:rPr lang="fr-FR" sz="1100" b="0" i="1" smtClean="0"/>
                            <m:t>𝐹</m:t>
                          </m:r>
                        </m:e>
                        <m:sub>
                          <m:r>
                            <a:rPr lang="fr-FR" sz="1100" b="0" i="1" smtClean="0"/>
                            <m:t>𝑚</m:t>
                          </m:r>
                          <m:r>
                            <a:rPr lang="fr-FR" sz="1100" b="0" i="1" smtClean="0"/>
                            <m:t>h</m:t>
                          </m:r>
                        </m:sub>
                      </m:sSub>
                      <m:r>
                        <a:rPr lang="fr-FR" sz="1100" b="0" i="1" smtClean="0"/>
                        <m:t>−</m:t>
                      </m:r>
                      <m:sSub>
                        <m:sSubPr>
                          <m:ctrlPr>
                            <a:rPr lang="fr-FR" sz="1100" b="0" i="1" smtClean="0"/>
                          </m:ctrlPr>
                        </m:sSubPr>
                        <m:e>
                          <m:r>
                            <a:rPr lang="fr-FR" sz="1100" b="0" i="1" smtClean="0"/>
                            <m:t>𝐹</m:t>
                          </m:r>
                        </m:e>
                        <m:sub>
                          <m:r>
                            <a:rPr lang="fr-FR" sz="1100" b="0" i="1" smtClean="0"/>
                            <m:t>𝑟</m:t>
                          </m:r>
                        </m:sub>
                      </m:sSub>
                      <m:r>
                        <a:rPr lang="fr-FR" sz="1100" b="0" i="1" smtClean="0"/>
                        <m:t>−</m:t>
                      </m:r>
                      <m:r>
                        <a:rPr lang="fr-FR" sz="1100" b="0" i="1" smtClean="0"/>
                        <m:t>𝑀𝑔</m:t>
                      </m:r>
                      <m:r>
                        <a:rPr lang="fr-FR" sz="1100" b="0" i="1" smtClean="0"/>
                        <m:t>=</m:t>
                      </m:r>
                      <m:r>
                        <a:rPr lang="fr-FR" sz="1100" b="0" i="1" smtClean="0"/>
                        <m:t>0</m:t>
                      </m:r>
                    </m:oMath>
                  </a14:m>
                  <a:endParaRPr lang="fr-FR" sz="1100" dirty="0"/>
                </a:p>
                <a:p>
                  <a:pPr marL="452438" lvl="2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Mouvement vers le bas : (couple positif mais pas suffisant pour vaincre le poids):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/>
                          </m:ctrlPr>
                        </m:sSubPr>
                        <m:e>
                          <m:r>
                            <a:rPr lang="fr-FR" sz="1100" b="0" i="1" smtClean="0"/>
                            <m:t>𝐹</m:t>
                          </m:r>
                        </m:e>
                        <m:sub>
                          <m:r>
                            <a:rPr lang="fr-FR" sz="1100" b="0" i="1" smtClean="0"/>
                            <m:t>𝑚𝑏</m:t>
                          </m:r>
                        </m:sub>
                      </m:sSub>
                      <m:r>
                        <a:rPr lang="fr-FR" sz="1100" b="0" i="1" smtClean="0"/>
                        <m:t>+</m:t>
                      </m:r>
                      <m:sSub>
                        <m:sSubPr>
                          <m:ctrlPr>
                            <a:rPr lang="fr-FR" sz="1100" b="0" i="1" smtClean="0"/>
                          </m:ctrlPr>
                        </m:sSubPr>
                        <m:e>
                          <m:r>
                            <a:rPr lang="fr-FR" sz="1100" b="0" i="1" smtClean="0"/>
                            <m:t>𝐹</m:t>
                          </m:r>
                        </m:e>
                        <m:sub>
                          <m:r>
                            <a:rPr lang="fr-FR" sz="1100" b="0" i="1" smtClean="0"/>
                            <m:t>𝑟</m:t>
                          </m:r>
                        </m:sub>
                      </m:sSub>
                      <m:r>
                        <a:rPr lang="fr-FR" sz="1100" b="0" i="1" smtClean="0"/>
                        <m:t>−</m:t>
                      </m:r>
                      <m:r>
                        <a:rPr lang="fr-FR" sz="1100" b="0" i="1" smtClean="0"/>
                        <m:t>𝑀𝑔</m:t>
                      </m:r>
                      <m:r>
                        <a:rPr lang="fr-FR" sz="1100" b="0" i="1" smtClean="0"/>
                        <m:t>=</m:t>
                      </m:r>
                      <m:r>
                        <a:rPr lang="fr-FR" sz="1100" b="0" i="1" smtClean="0"/>
                        <m:t>0</m:t>
                      </m:r>
                    </m:oMath>
                  </a14:m>
                  <a:endParaRPr lang="fr-FR" sz="1100" b="0" i="1" dirty="0"/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b="0" dirty="0"/>
                    <a:t>Résolution </a:t>
                  </a:r>
                </a:p>
                <a:p>
                  <a:pPr marL="539750" lvl="3" indent="-171450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/>
                          </m:ctrlPr>
                        </m:sSubPr>
                        <m:e>
                          <m:r>
                            <a:rPr lang="fr-FR" sz="1100" b="0" i="1" smtClean="0"/>
                            <m:t>𝐹</m:t>
                          </m:r>
                        </m:e>
                        <m:sub>
                          <m:r>
                            <a:rPr lang="fr-FR" sz="1100" b="0" i="1" smtClean="0"/>
                            <m:t>𝑚</m:t>
                          </m:r>
                          <m:r>
                            <a:rPr lang="fr-FR" sz="1100" b="0" i="1" smtClean="0"/>
                            <m:t>h</m:t>
                          </m:r>
                        </m:sub>
                      </m:sSub>
                      <m:r>
                        <a:rPr lang="fr-FR" sz="1100" b="0" i="1" smtClean="0"/>
                        <m:t>+</m:t>
                      </m:r>
                      <m:sSub>
                        <m:sSubPr>
                          <m:ctrlPr>
                            <a:rPr lang="fr-FR" sz="1100" b="0" i="1" smtClean="0"/>
                          </m:ctrlPr>
                        </m:sSubPr>
                        <m:e>
                          <m:r>
                            <a:rPr lang="fr-FR" sz="1100" b="0" i="1" smtClean="0"/>
                            <m:t>𝐹</m:t>
                          </m:r>
                        </m:e>
                        <m:sub>
                          <m:r>
                            <a:rPr lang="fr-FR" sz="1100" b="0" i="1" smtClean="0"/>
                            <m:t>𝑚𝑏</m:t>
                          </m:r>
                        </m:sub>
                      </m:sSub>
                      <m:r>
                        <a:rPr lang="fr-FR" sz="1100" b="0" i="1" smtClean="0"/>
                        <m:t>=</m:t>
                      </m:r>
                      <m:r>
                        <a:rPr lang="fr-FR" sz="1100" b="0" i="1" smtClean="0"/>
                        <m:t>2</m:t>
                      </m:r>
                      <m:r>
                        <a:rPr lang="fr-FR" sz="1100" b="0" i="1" smtClean="0"/>
                        <m:t>𝑀𝑔</m:t>
                      </m:r>
                      <m:r>
                        <a:rPr lang="fr-FR" sz="1100" b="0" i="1" smtClean="0"/>
                        <m:t>⇒</m:t>
                      </m:r>
                      <m:r>
                        <a:rPr lang="fr-FR" sz="1100" b="0" i="1" smtClean="0"/>
                        <m:t>𝑀</m:t>
                      </m:r>
                      <m:r>
                        <a:rPr lang="fr-FR" sz="1100" b="0" i="1" smtClean="0"/>
                        <m:t>=</m:t>
                      </m:r>
                      <m:f>
                        <m:fPr>
                          <m:ctrlPr>
                            <a:rPr lang="fr-FR" sz="1100" b="0" i="1" smtClean="0"/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i="1"/>
                              </m:ctrlPr>
                            </m:sSubPr>
                            <m:e>
                              <m:r>
                                <a:rPr lang="fr-FR" sz="1100" i="1"/>
                                <m:t>𝐹</m:t>
                              </m:r>
                            </m:e>
                            <m:sub>
                              <m:r>
                                <a:rPr lang="fr-FR" sz="1100" i="1"/>
                                <m:t>𝑚</m:t>
                              </m:r>
                              <m:r>
                                <a:rPr lang="fr-FR" sz="1100" i="1"/>
                                <m:t>h</m:t>
                              </m:r>
                            </m:sub>
                          </m:sSub>
                          <m:r>
                            <a:rPr lang="fr-FR" sz="1100" i="1"/>
                            <m:t>+</m:t>
                          </m:r>
                          <m:sSub>
                            <m:sSubPr>
                              <m:ctrlPr>
                                <a:rPr lang="fr-FR" sz="1100" i="1"/>
                              </m:ctrlPr>
                            </m:sSubPr>
                            <m:e>
                              <m:r>
                                <a:rPr lang="fr-FR" sz="1100" i="1"/>
                                <m:t>𝐹</m:t>
                              </m:r>
                            </m:e>
                            <m:sub>
                              <m:r>
                                <a:rPr lang="fr-FR" sz="1100" i="1"/>
                                <m:t>𝑚𝑏</m:t>
                              </m:r>
                            </m:sub>
                          </m:sSub>
                        </m:num>
                        <m:den>
                          <m:r>
                            <a:rPr lang="fr-FR" sz="1100" b="0" i="1" smtClean="0"/>
                            <m:t>2</m:t>
                          </m:r>
                          <m:r>
                            <a:rPr lang="fr-FR" sz="1100" b="0" i="1" smtClean="0"/>
                            <m:t>𝑔</m:t>
                          </m:r>
                        </m:den>
                      </m:f>
                    </m:oMath>
                  </a14:m>
                  <a:endParaRPr lang="fr-FR" sz="1100" b="0" i="1" dirty="0"/>
                </a:p>
                <a:p>
                  <a:pPr marL="539750" lvl="3" indent="-171450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/>
                          </m:ctrlPr>
                        </m:sSubPr>
                        <m:e>
                          <m:r>
                            <a:rPr lang="fr-FR" sz="1100" b="0" i="1" smtClean="0"/>
                            <m:t>𝐹</m:t>
                          </m:r>
                        </m:e>
                        <m:sub>
                          <m:r>
                            <a:rPr lang="fr-FR" sz="1100" b="0" i="1" smtClean="0"/>
                            <m:t>𝑚</m:t>
                          </m:r>
                          <m:r>
                            <a:rPr lang="fr-FR" sz="1100" b="0" i="1" smtClean="0"/>
                            <m:t>h</m:t>
                          </m:r>
                        </m:sub>
                      </m:sSub>
                      <m:r>
                        <a:rPr lang="fr-FR" sz="1100" b="0" i="1" smtClean="0"/>
                        <m:t>−</m:t>
                      </m:r>
                      <m:sSub>
                        <m:sSubPr>
                          <m:ctrlPr>
                            <a:rPr lang="fr-FR" sz="1100" b="0" i="1" smtClean="0"/>
                          </m:ctrlPr>
                        </m:sSubPr>
                        <m:e>
                          <m:r>
                            <a:rPr lang="fr-FR" sz="1100" b="0" i="1" smtClean="0"/>
                            <m:t>𝐹</m:t>
                          </m:r>
                        </m:e>
                        <m:sub>
                          <m:r>
                            <a:rPr lang="fr-FR" sz="1100" b="0" i="1" smtClean="0"/>
                            <m:t>𝑚𝑏</m:t>
                          </m:r>
                        </m:sub>
                      </m:sSub>
                      <m:r>
                        <a:rPr lang="fr-FR" sz="1100" b="0" i="1" smtClean="0"/>
                        <m:t>−</m:t>
                      </m:r>
                      <m:r>
                        <a:rPr lang="fr-FR" sz="1100" b="0" i="1" smtClean="0"/>
                        <m:t>2</m:t>
                      </m:r>
                      <m:sSub>
                        <m:sSubPr>
                          <m:ctrlPr>
                            <a:rPr lang="fr-FR" sz="1100" b="0" i="1" smtClean="0"/>
                          </m:ctrlPr>
                        </m:sSubPr>
                        <m:e>
                          <m:r>
                            <a:rPr lang="fr-FR" sz="1100" b="0" i="1" smtClean="0"/>
                            <m:t>𝐹</m:t>
                          </m:r>
                        </m:e>
                        <m:sub>
                          <m:r>
                            <a:rPr lang="fr-FR" sz="1100" b="0" i="1" smtClean="0"/>
                            <m:t>𝑟</m:t>
                          </m:r>
                        </m:sub>
                      </m:sSub>
                      <m:r>
                        <a:rPr lang="fr-FR" sz="1100" b="0" i="1" smtClean="0"/>
                        <m:t>=</m:t>
                      </m:r>
                      <m:r>
                        <a:rPr lang="fr-FR" sz="1100" b="0" i="1" smtClean="0"/>
                        <m:t>0</m:t>
                      </m:r>
                      <m:r>
                        <a:rPr lang="fr-FR" sz="1100" b="0" i="1" smtClean="0"/>
                        <m:t>⇒</m:t>
                      </m:r>
                      <m:sSub>
                        <m:sSubPr>
                          <m:ctrlPr>
                            <a:rPr lang="fr-FR" sz="1100" i="1"/>
                          </m:ctrlPr>
                        </m:sSubPr>
                        <m:e>
                          <m:r>
                            <a:rPr lang="fr-FR" sz="1100" i="1"/>
                            <m:t>𝐹</m:t>
                          </m:r>
                        </m:e>
                        <m:sub>
                          <m:r>
                            <a:rPr lang="fr-FR" sz="1100" i="1"/>
                            <m:t>𝑟</m:t>
                          </m:r>
                        </m:sub>
                      </m:sSub>
                      <m:r>
                        <a:rPr lang="fr-FR" sz="1100" b="0" i="1" smtClean="0"/>
                        <m:t>=</m:t>
                      </m:r>
                      <m:f>
                        <m:fPr>
                          <m:ctrlPr>
                            <a:rPr lang="fr-FR" sz="1100" b="0" i="1" smtClean="0"/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i="1"/>
                              </m:ctrlPr>
                            </m:sSubPr>
                            <m:e>
                              <m:r>
                                <a:rPr lang="fr-FR" sz="1100" i="1"/>
                                <m:t>𝐹</m:t>
                              </m:r>
                            </m:e>
                            <m:sub>
                              <m:r>
                                <a:rPr lang="fr-FR" sz="1100" i="1"/>
                                <m:t>𝑚</m:t>
                              </m:r>
                              <m:r>
                                <a:rPr lang="fr-FR" sz="1100" i="1"/>
                                <m:t>h</m:t>
                              </m:r>
                            </m:sub>
                          </m:sSub>
                          <m:r>
                            <a:rPr lang="fr-FR" sz="1100" i="1"/>
                            <m:t>−</m:t>
                          </m:r>
                          <m:sSub>
                            <m:sSubPr>
                              <m:ctrlPr>
                                <a:rPr lang="fr-FR" sz="1100" i="1"/>
                              </m:ctrlPr>
                            </m:sSubPr>
                            <m:e>
                              <m:r>
                                <a:rPr lang="fr-FR" sz="1100" i="1"/>
                                <m:t>𝐹</m:t>
                              </m:r>
                            </m:e>
                            <m:sub>
                              <m:r>
                                <a:rPr lang="fr-FR" sz="1100" i="1"/>
                                <m:t>𝑚𝑏</m:t>
                              </m:r>
                            </m:sub>
                          </m:sSub>
                        </m:num>
                        <m:den>
                          <m:r>
                            <a:rPr lang="fr-FR" sz="1100" b="0" i="1" smtClean="0"/>
                            <m:t>2</m:t>
                          </m:r>
                        </m:den>
                      </m:f>
                    </m:oMath>
                  </a14:m>
                  <a:endParaRPr lang="fr-FR" sz="1100" dirty="0"/>
                </a:p>
              </p:txBody>
            </p:sp>
          </mc:Choice>
          <mc:Fallback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012F2A82-D714-11B9-E01D-27E5EEADF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65" y="5851500"/>
                  <a:ext cx="3386669" cy="3308919"/>
                </a:xfrm>
                <a:prstGeom prst="rect">
                  <a:avLst/>
                </a:prstGeom>
                <a:blipFill>
                  <a:blip r:embed="rId8"/>
                  <a:stretch>
                    <a:fillRect l="-1622" t="-5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96DC588-C09D-AECE-F15D-2C35373CB3C5}"/>
                </a:ext>
              </a:extLst>
            </p:cNvPr>
            <p:cNvSpPr/>
            <p:nvPr/>
          </p:nvSpPr>
          <p:spPr>
            <a:xfrm rot="16200000">
              <a:off x="-1442448" y="7370841"/>
              <a:ext cx="3308919" cy="27023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Mesure de la masse de l’axe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1B51067F-84BE-FE1F-A931-3E65912FB725}"/>
                    </a:ext>
                  </a:extLst>
                </p:cNvPr>
                <p:cNvSpPr txBox="1"/>
                <p:nvPr/>
              </p:nvSpPr>
              <p:spPr>
                <a:xfrm>
                  <a:off x="3572930" y="6023259"/>
                  <a:ext cx="2821556" cy="30421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tx1"/>
                      </a:solidFill>
                    </a:rPr>
                    <a:t>Relation d’effort : </a:t>
                  </a:r>
                  <a14:m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𝐹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𝑘𝑅</m:t>
                          </m:r>
                        </m:den>
                      </m:f>
                    </m:oMath>
                  </a14:m>
                  <a:r>
                    <a:rPr lang="fr-FR" sz="1100" dirty="0">
                      <a:solidFill>
                        <a:schemeClr val="tx1"/>
                      </a:solidFill>
                    </a:rPr>
                    <a:t> 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𝑚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𝑘𝑖</m:t>
                      </m:r>
                    </m:oMath>
                  </a14:m>
                  <a:r>
                    <a:rPr lang="fr-FR" sz="1100" dirty="0">
                      <a:solidFill>
                        <a:schemeClr val="tx1"/>
                      </a:solidFill>
                    </a:rPr>
                    <a:t> (</a:t>
                  </a:r>
                  <a14:m>
                    <m:oMath xmlns:m="http://schemas.openxmlformats.org/officeDocument/2006/math">
                      <m:r>
                        <a:rPr lang="fr-FR" sz="1100" b="0" i="1" dirty="0" smtClean="0">
                          <a:solidFill>
                            <a:schemeClr val="tx1"/>
                          </a:solidFill>
                        </a:rPr>
                        <m:t>𝑘</m:t>
                      </m:r>
                    </m:oMath>
                  </a14:m>
                  <a:r>
                    <a:rPr lang="fr-FR" sz="1100" dirty="0">
                      <a:solidFill>
                        <a:schemeClr val="tx1"/>
                      </a:solidFill>
                    </a:rPr>
                    <a:t> : voir doc)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tx1"/>
                      </a:solidFill>
                    </a:rPr>
                    <a:t>Mesures : </a:t>
                  </a:r>
                </a:p>
                <a:p>
                  <a:pPr marL="271463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tx1"/>
                      </a:solidFill>
                    </a:rPr>
                    <a:t>Mesures de courant</a:t>
                  </a:r>
                </a:p>
                <a:p>
                  <a:pPr marL="449263" lvl="2" indent="-84138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tx1"/>
                      </a:solidFill>
                    </a:rPr>
                    <a:t>Vers le bas : </a:t>
                  </a:r>
                </a:p>
                <a:p>
                  <a:pPr marL="627063" lvl="3" indent="-84138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fr-FR" sz="1100" i="1">
                              <a:solidFill>
                                <a:schemeClr val="tx1"/>
                              </a:solidFill>
                            </a:rPr>
                            <m:t>𝑖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𝑏</m:t>
                          </m:r>
                        </m:sub>
                      </m:sSub>
                      <m:r>
                        <a:rPr lang="fr-FR" sz="1100" i="1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tx1"/>
                          </a:solidFill>
                        </a:rPr>
                        <m:t>A</m:t>
                      </m:r>
                    </m:oMath>
                  </a14:m>
                  <a:endParaRPr lang="fr-FR" sz="1100" dirty="0">
                    <a:solidFill>
                      <a:schemeClr val="tx1"/>
                    </a:solidFill>
                  </a:endParaRPr>
                </a:p>
                <a:p>
                  <a:pPr marL="627063" lvl="3" indent="-84138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𝑚𝑏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0331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</a:rPr>
                        <m:t>Nm</m:t>
                      </m:r>
                    </m:oMath>
                  </a14:m>
                  <a:endParaRPr lang="fr-FR" sz="1100" b="0" i="0" dirty="0">
                    <a:solidFill>
                      <a:schemeClr val="tx1"/>
                    </a:solidFill>
                  </a:endParaRPr>
                </a:p>
                <a:p>
                  <a:pPr marL="627063" lvl="3" indent="-84138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𝑚𝑏</m:t>
                          </m:r>
                        </m:sub>
                      </m:sSub>
                      <m:r>
                        <a:rPr lang="fr-FR" sz="1100" i="1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</a:rPr>
                        <m:t>31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</a:rPr>
                        <m:t>79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tx1"/>
                          </a:solidFill>
                        </a:rPr>
                        <m:t>N</m:t>
                      </m:r>
                    </m:oMath>
                  </a14:m>
                  <a:endParaRPr lang="fr-FR" sz="1100" dirty="0">
                    <a:solidFill>
                      <a:schemeClr val="tx1"/>
                    </a:solidFill>
                  </a:endParaRPr>
                </a:p>
                <a:p>
                  <a:pPr marL="449263" lvl="2" indent="-93663">
                    <a:buFont typeface="Wingdings" panose="05000000000000000000" pitchFamily="2" charset="2"/>
                    <a:buChar char="§"/>
                  </a:pPr>
                  <a:r>
                    <a:rPr lang="fr-FR" sz="1100" b="0" dirty="0">
                      <a:solidFill>
                        <a:schemeClr val="tx1"/>
                      </a:solidFill>
                    </a:rPr>
                    <a:t>Vers le haut : </a:t>
                  </a:r>
                </a:p>
                <a:p>
                  <a:pPr marL="627063" lvl="3" indent="-85725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𝑖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h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2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7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</a:rPr>
                        <m:t>A</m:t>
                      </m:r>
                    </m:oMath>
                  </a14:m>
                  <a:endParaRPr lang="fr-FR" sz="1100" b="0" i="0" dirty="0">
                    <a:solidFill>
                      <a:schemeClr val="tx1"/>
                    </a:solidFill>
                  </a:endParaRPr>
                </a:p>
                <a:p>
                  <a:pPr marL="627063" lvl="3" indent="-85725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𝑚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h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0813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</a:rPr>
                        <m:t>Nm</m:t>
                      </m:r>
                    </m:oMath>
                  </a14:m>
                  <a:endParaRPr lang="fr-FR" sz="1100" b="0" i="0" dirty="0">
                    <a:solidFill>
                      <a:schemeClr val="tx1"/>
                    </a:solidFill>
                  </a:endParaRPr>
                </a:p>
                <a:p>
                  <a:pPr marL="627063" lvl="3" indent="-85725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𝑚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h</m:t>
                          </m:r>
                        </m:sub>
                      </m:sSub>
                      <m:r>
                        <a:rPr lang="fr-FR" sz="1100" i="1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</a:rPr>
                        <m:t>78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tx1"/>
                          </a:solidFill>
                        </a:rPr>
                        <m:t>N</m:t>
                      </m:r>
                    </m:oMath>
                  </a14:m>
                  <a:endParaRPr lang="fr-FR" sz="1100" dirty="0">
                    <a:solidFill>
                      <a:schemeClr val="tx1"/>
                    </a:solidFill>
                  </a:endParaRPr>
                </a:p>
                <a:p>
                  <a:pPr marL="271463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tx1"/>
                      </a:solidFill>
                    </a:rPr>
                    <a:t>Analyse des mesures et résultats</a:t>
                  </a:r>
                  <a:endParaRPr lang="fr-FR" sz="1100" b="0" i="1" dirty="0">
                    <a:solidFill>
                      <a:schemeClr val="tx1"/>
                    </a:solidFill>
                  </a:endParaRPr>
                </a:p>
                <a:p>
                  <a:pPr marL="728663" lvl="2" indent="-171450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𝑀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59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</a:rPr>
                        <m:t>kg</m:t>
                      </m:r>
                    </m:oMath>
                  </a14:m>
                  <a:endParaRPr lang="fr-FR" sz="1100" b="0" i="0" dirty="0">
                    <a:solidFill>
                      <a:schemeClr val="tx1"/>
                    </a:solidFill>
                  </a:endParaRPr>
                </a:p>
                <a:p>
                  <a:pPr marL="728663" lvl="2" indent="-171450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20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 à 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23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</a:rPr>
                        <m:t>N</m:t>
                      </m:r>
                    </m:oMath>
                  </a14:m>
                  <a:r>
                    <a:rPr lang="fr-FR" sz="1100" dirty="0">
                      <a:solidFill>
                        <a:schemeClr val="tx1"/>
                      </a:solidFill>
                    </a:rPr>
                    <a:t> 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</a:rPr>
                            <m:t>𝑟𝑚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</a:rPr>
                        <m:t>=</m:t>
                      </m:r>
                      <m:r>
                        <a:rPr lang="fr-FR" sz="1100" b="0" i="0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a:rPr lang="fr-FR" sz="1100" b="0" i="0" smtClean="0">
                          <a:solidFill>
                            <a:schemeClr val="tx1"/>
                          </a:solidFill>
                        </a:rPr>
                        <m:t>,</m:t>
                      </m:r>
                      <m:r>
                        <a:rPr lang="fr-FR" sz="1100" b="0" i="0" smtClean="0">
                          <a:solidFill>
                            <a:schemeClr val="tx1"/>
                          </a:solidFill>
                        </a:rPr>
                        <m:t>024</m:t>
                      </m:r>
                      <m:r>
                        <a:rPr lang="fr-FR" sz="1100" b="0" i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</a:rPr>
                        <m:t>Nm</m:t>
                      </m:r>
                    </m:oMath>
                  </a14:m>
                  <a:endParaRPr lang="ar-AE" sz="1100" dirty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endParaRPr lang="fr-FR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1B51067F-84BE-FE1F-A931-3E65912FB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930" y="6023259"/>
                  <a:ext cx="2821556" cy="30421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CE522AE-F830-E002-5F21-08C8F96F3BD5}"/>
                </a:ext>
              </a:extLst>
            </p:cNvPr>
            <p:cNvSpPr/>
            <p:nvPr/>
          </p:nvSpPr>
          <p:spPr>
            <a:xfrm>
              <a:off x="347131" y="5851500"/>
              <a:ext cx="6053670" cy="330891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AD69DE5-8222-2B01-0AB9-53164A007E14}"/>
              </a:ext>
            </a:extLst>
          </p:cNvPr>
          <p:cNvSpPr/>
          <p:nvPr/>
        </p:nvSpPr>
        <p:spPr>
          <a:xfrm rot="16200000">
            <a:off x="-1618085" y="3565634"/>
            <a:ext cx="3660191" cy="2702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Modélisation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DAEAA05-081F-147C-FAF2-2D886C051DBC}"/>
              </a:ext>
            </a:extLst>
          </p:cNvPr>
          <p:cNvSpPr/>
          <p:nvPr/>
        </p:nvSpPr>
        <p:spPr>
          <a:xfrm>
            <a:off x="347129" y="1870658"/>
            <a:ext cx="6053671" cy="3660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</Words>
  <Application>Microsoft Office PowerPoint</Application>
  <PresentationFormat>A3 (297 x 420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Wingdings</vt:lpstr>
      <vt:lpstr>Thème Office</vt:lpstr>
      <vt:lpstr>Validation du moteur du CoMAX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64</cp:revision>
  <dcterms:created xsi:type="dcterms:W3CDTF">2023-03-22T10:05:05Z</dcterms:created>
  <dcterms:modified xsi:type="dcterms:W3CDTF">2024-01-30T20:40:39Z</dcterms:modified>
</cp:coreProperties>
</file>