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2" r:id="rId7"/>
    <p:sldId id="268" r:id="rId8"/>
    <p:sldId id="266" r:id="rId9"/>
    <p:sldId id="264" r:id="rId10"/>
    <p:sldId id="265" r:id="rId11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7F"/>
    <a:srgbClr val="236B88"/>
    <a:srgbClr val="397A94"/>
    <a:srgbClr val="B2CAD6"/>
    <a:srgbClr val="3494BA"/>
    <a:srgbClr val="08A559"/>
    <a:srgbClr val="68348B"/>
    <a:srgbClr val="0C7391"/>
    <a:srgbClr val="ABCFD9"/>
    <a:srgbClr val="FDAD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976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44" d="100"/>
          <a:sy n="44" d="100"/>
        </p:scale>
        <p:origin x="2844" y="52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D157349C-AD05-44FA-B790-D9BBD62C4832}" type="datetimeFigureOut">
              <a:rPr lang="fr-FR" smtClean="0"/>
              <a:t>03/06/2024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3DC410A-5569-41DF-9D2C-17B0B0BE1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6495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3024" userDrawn="1">
          <p15:clr>
            <a:srgbClr val="F26B43"/>
          </p15:clr>
        </p15:guide>
        <p15:guide id="2" pos="2304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DC410A-5569-41DF-9D2C-17B0B0BE16B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762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538C2-C309-4752-87A7-D2071D6CAC7F}" type="datetime1">
              <a:rPr lang="fr-FR" smtClean="0"/>
              <a:t>03/06/2024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6C4FD-C1E6-452C-A858-BFBBC7496631}" type="datetime1">
              <a:rPr lang="fr-FR" smtClean="0"/>
              <a:t>03/06/2024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75A8D-5F26-4754-844B-E2D9F6FC4950}" type="datetime1">
              <a:rPr lang="fr-FR" smtClean="0"/>
              <a:t>03/06/2024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52A31-E2A5-4F8A-BDFE-A9BA369B67E9}" type="datetime1">
              <a:rPr lang="fr-FR" smtClean="0"/>
              <a:t>03/06/2024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707E18-E4F4-4E6D-951C-B01FC69E66C0}" type="datetime1">
              <a:rPr lang="fr-FR" smtClean="0"/>
              <a:t>03/06/2024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4B9C8-F394-498B-8C66-049FACC1ED86}" type="datetime1">
              <a:rPr lang="fr-FR" smtClean="0"/>
              <a:t>03/06/2024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28450" y="1"/>
            <a:ext cx="11726852" cy="89746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6698" y="1003618"/>
            <a:ext cx="5576422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6698" y="1846051"/>
            <a:ext cx="5576421" cy="41144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2" y="1003618"/>
            <a:ext cx="55764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1" y="1846051"/>
            <a:ext cx="5576419" cy="4114483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0896-C41B-455D-9FAE-80943DD0CAEF}" type="datetime1">
              <a:rPr lang="fr-FR" smtClean="0"/>
              <a:t>03/06/2024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2B735-22CE-433C-8BA6-DF0B28588E1F}" type="datetime1">
              <a:rPr lang="fr-FR" smtClean="0"/>
              <a:t>03/06/2024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75E59-9936-4413-84C5-14169665FDED}" type="datetime1">
              <a:rPr lang="fr-FR" smtClean="0"/>
              <a:t>03/06/2024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662320-E9E6-45B0-8B93-5727AA5FFC46}" type="datetime1">
              <a:rPr lang="fr-FR" smtClean="0"/>
              <a:t>03/06/2024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45382-D50F-43E8-AFFD-788FD552C87C}" type="datetime1">
              <a:rPr lang="fr-FR" smtClean="0"/>
              <a:t>03/06/2024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F030BD8-D1C7-406A-AB04-4944ABBF0A3E}" type="datetime1">
              <a:rPr lang="fr-FR" smtClean="0"/>
              <a:t>03/06/2024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2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0AD487F-5630-A128-BAA8-C7F41B3ED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C2CA4F4-771E-F8CD-8FB7-2DC7A0E73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742C8C-42E0-38D0-E36F-A1A1A680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60EB41-68C9-3CCD-CA6D-BCAF323F27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98643FE-9657-CD15-8DA8-7F39583B2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0ED6CC2-45E6-FA96-2183-3631353C56B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B67FEC-5692-3795-9E00-7F4B72F6C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97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65FA21B9-9075-2524-1E7A-B20E057E7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Mise en service du BGR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3CC6B59B-7D8B-1DCD-EA85-6E425D334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C9AC9D76-CD14-C493-A90F-536A5563C02E}"/>
              </a:ext>
            </a:extLst>
          </p:cNvPr>
          <p:cNvSpPr txBox="1">
            <a:spLocks/>
          </p:cNvSpPr>
          <p:nvPr/>
        </p:nvSpPr>
        <p:spPr>
          <a:xfrm>
            <a:off x="117795" y="3429000"/>
            <a:ext cx="11956410" cy="142880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fr-FR" b="1" i="1" dirty="0">
              <a:solidFill>
                <a:srgbClr val="C00000"/>
              </a:solidFill>
            </a:endParaRP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9EA021-734E-090A-09C6-0E7734619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837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83C114-EC0F-3E7B-237A-16F6CA0EF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C7AFFE-4546-7FB4-BD2F-5CD689675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1BBD0F-017D-7C10-DDB2-9138DD06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0799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702EA533-21C1-4BA8-ACE8-F2ADC51FA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DA67740-1580-2586-226D-D46BF07E89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C4D64C-03AF-9358-4AB2-F73FA760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514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064E4AA0-F8B3-48BF-6F79-05B1CDE29099}"/>
              </a:ext>
            </a:extLst>
          </p:cNvPr>
          <p:cNvCxnSpPr/>
          <p:nvPr/>
        </p:nvCxnSpPr>
        <p:spPr>
          <a:xfrm flipV="1">
            <a:off x="6829319" y="1630730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B9F90E96-3FAA-F8EB-2B47-7B9B509A3C63}"/>
              </a:ext>
            </a:extLst>
          </p:cNvPr>
          <p:cNvGrpSpPr/>
          <p:nvPr/>
        </p:nvGrpSpPr>
        <p:grpSpPr>
          <a:xfrm rot="5400000" flipV="1">
            <a:off x="10338465" y="3845680"/>
            <a:ext cx="882797" cy="1977609"/>
            <a:chOff x="9103807" y="2423324"/>
            <a:chExt cx="882797" cy="2005300"/>
          </a:xfrm>
        </p:grpSpPr>
        <p:sp>
          <p:nvSpPr>
            <p:cNvPr id="62" name="Flèche : virage 61">
              <a:extLst>
                <a:ext uri="{FF2B5EF4-FFF2-40B4-BE49-F238E27FC236}">
                  <a16:creationId xmlns:a16="http://schemas.microsoft.com/office/drawing/2014/main" id="{DC0A933B-7C60-BFFF-B43D-12A520D67AF5}"/>
                </a:ext>
              </a:extLst>
            </p:cNvPr>
            <p:cNvSpPr/>
            <p:nvPr/>
          </p:nvSpPr>
          <p:spPr>
            <a:xfrm rot="5400000">
              <a:off x="8603165" y="2923966"/>
              <a:ext cx="1884081" cy="882797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F7827995-4CB1-F1F7-B279-BF197792E3E3}"/>
                </a:ext>
              </a:extLst>
            </p:cNvPr>
            <p:cNvSpPr txBox="1"/>
            <p:nvPr/>
          </p:nvSpPr>
          <p:spPr>
            <a:xfrm rot="16200000">
              <a:off x="8780158" y="3297127"/>
              <a:ext cx="1955216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Boule en mouvement</a:t>
              </a:r>
            </a:p>
          </p:txBody>
        </p: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BGR – 300 – Axe boule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5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Inclinomètre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de commande EPOS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 Alimentation 24 V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– Carte EPOS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 (92,70)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5" name="Image 24">
            <a:extLst>
              <a:ext uri="{FF2B5EF4-FFF2-40B4-BE49-F238E27FC236}">
                <a16:creationId xmlns:a16="http://schemas.microsoft.com/office/drawing/2014/main" id="{A13EB412-2158-6E43-F61D-10A890CB2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117" y="1919446"/>
            <a:ext cx="360000" cy="36000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3C6620C6-C80C-691B-34DC-9B69D891504D}"/>
              </a:ext>
            </a:extLst>
          </p:cNvPr>
          <p:cNvGrpSpPr/>
          <p:nvPr/>
        </p:nvGrpSpPr>
        <p:grpSpPr>
          <a:xfrm rot="5400000">
            <a:off x="3758894" y="1943516"/>
            <a:ext cx="360000" cy="360000"/>
            <a:chOff x="5013689" y="3604429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6775BDF-7651-0D6D-298D-DBF1313263D4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480C312-DAF5-11CE-F2FA-8632259DF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39" name="Image 38">
            <a:extLst>
              <a:ext uri="{FF2B5EF4-FFF2-40B4-BE49-F238E27FC236}">
                <a16:creationId xmlns:a16="http://schemas.microsoft.com/office/drawing/2014/main" id="{E3A983DC-8604-4428-90A0-1BAE06DE62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333" y="3260167"/>
            <a:ext cx="360000" cy="360000"/>
          </a:xfrm>
          <a:prstGeom prst="rect">
            <a:avLst/>
          </a:prstGeom>
        </p:spPr>
      </p:pic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stCxn id="11" idx="3"/>
            <a:endCxn id="64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64608" y="2741514"/>
            <a:ext cx="288000" cy="288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5319" y="3112864"/>
            <a:ext cx="288000" cy="288000"/>
          </a:xfrm>
          <a:prstGeom prst="rect">
            <a:avLst/>
          </a:prstGeom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855835A-A07D-9F88-33DC-F41928D8611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Boule en mouvement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8CD29C3-A317-7C58-A7A7-665AAE50EA4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98FCC971-55C0-A51F-BCE7-08096E5E668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58" name="Groupe 57">
            <a:extLst>
              <a:ext uri="{FF2B5EF4-FFF2-40B4-BE49-F238E27FC236}">
                <a16:creationId xmlns:a16="http://schemas.microsoft.com/office/drawing/2014/main" id="{98F0CD1E-89E1-DFA7-FBAA-4E54E6CF9E61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43" name="Flèche : virage 42">
              <a:extLst>
                <a:ext uri="{FF2B5EF4-FFF2-40B4-BE49-F238E27FC236}">
                  <a16:creationId xmlns:a16="http://schemas.microsoft.com/office/drawing/2014/main" id="{37F5A08A-BEE9-45DF-FC81-F28AA089494D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9614AA8-90A9-BE78-3B0D-0133E188D68A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400" dirty="0">
                  <a:solidFill>
                    <a:schemeClr val="bg1"/>
                  </a:solidFill>
                </a:rPr>
                <a:t>Boule à l’arrêt</a:t>
              </a:r>
            </a:p>
          </p:txBody>
        </p: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63E8625E-A2F1-587D-FCF3-E014A3E939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27" y="1632266"/>
            <a:ext cx="434918" cy="152010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C17A8E59-00CE-32B0-C02D-92B62C4C1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466" y="4693198"/>
            <a:ext cx="434918" cy="152010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377BAD26-459B-7811-D8C6-BBB2A57511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950" y="3748886"/>
            <a:ext cx="434918" cy="152010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97F28C8E-CCE9-061E-8817-02886AB24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424" y="1791506"/>
            <a:ext cx="434918" cy="152010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E4141119-AF92-05B8-C286-0813394E72BA}"/>
              </a:ext>
            </a:extLst>
          </p:cNvPr>
          <p:cNvGrpSpPr/>
          <p:nvPr/>
        </p:nvGrpSpPr>
        <p:grpSpPr>
          <a:xfrm>
            <a:off x="7540883" y="1345899"/>
            <a:ext cx="540000" cy="540000"/>
            <a:chOff x="7851244" y="635246"/>
            <a:chExt cx="1800000" cy="1800000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9D0A5073-6975-9427-745E-E29DAB9AF72D}"/>
                </a:ext>
              </a:extLst>
            </p:cNvPr>
            <p:cNvSpPr/>
            <p:nvPr/>
          </p:nvSpPr>
          <p:spPr>
            <a:xfrm>
              <a:off x="7851244" y="635246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4D807AA2-D166-FC28-A2C0-CD95BF62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8074192" y="879141"/>
              <a:ext cx="1337198" cy="1264070"/>
            </a:xfrm>
            <a:prstGeom prst="rect">
              <a:avLst/>
            </a:prstGeom>
          </p:spPr>
        </p:pic>
      </p:grp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03217" y="1884363"/>
            <a:ext cx="351246" cy="0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03217" y="1903820"/>
            <a:ext cx="0" cy="2979910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03217" y="4883730"/>
            <a:ext cx="6482898" cy="0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6686115" y="4631879"/>
            <a:ext cx="0" cy="251851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6588922" y="4419787"/>
            <a:ext cx="213978" cy="213978"/>
            <a:chOff x="5404964" y="4396133"/>
            <a:chExt cx="1800000" cy="1800000"/>
          </a:xfrm>
        </p:grpSpPr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0" name="Image 89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93" name="Image 92">
            <a:extLst>
              <a:ext uri="{FF2B5EF4-FFF2-40B4-BE49-F238E27FC236}">
                <a16:creationId xmlns:a16="http://schemas.microsoft.com/office/drawing/2014/main" id="{A13EB412-2158-6E43-F61D-10A890CB2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1297" y="3468253"/>
            <a:ext cx="216000" cy="216000"/>
          </a:xfrm>
          <a:prstGeom prst="rect">
            <a:avLst/>
          </a:prstGeom>
        </p:spPr>
      </p:pic>
      <p:cxnSp>
        <p:nvCxnSpPr>
          <p:cNvPr id="94" name="Connecteur droit avec flèche 93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10879297" y="1187777"/>
            <a:ext cx="0" cy="2280477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11404" y="1187777"/>
            <a:ext cx="10667893" cy="0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18178" y="1722751"/>
            <a:ext cx="351246" cy="0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11404" y="1187777"/>
            <a:ext cx="0" cy="534975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ZoneTexte 104"/>
              <p:cNvSpPr txBox="1"/>
              <p:nvPr/>
            </p:nvSpPr>
            <p:spPr>
              <a:xfrm>
                <a:off x="2525337" y="3781040"/>
                <a:ext cx="63838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05" name="ZoneTexte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337" y="3781040"/>
                <a:ext cx="638380" cy="161583"/>
              </a:xfrm>
              <a:prstGeom prst="rect">
                <a:avLst/>
              </a:prstGeom>
              <a:blipFill>
                <a:blip r:embed="rId15"/>
                <a:stretch>
                  <a:fillRect l="-4762" r="-3810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ZoneTexte 105"/>
              <p:cNvSpPr txBox="1"/>
              <p:nvPr/>
            </p:nvSpPr>
            <p:spPr>
              <a:xfrm>
                <a:off x="4694878" y="3733222"/>
                <a:ext cx="63838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06" name="ZoneTexte 10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878" y="3733222"/>
                <a:ext cx="638380" cy="161583"/>
              </a:xfrm>
              <a:prstGeom prst="rect">
                <a:avLst/>
              </a:prstGeom>
              <a:blipFill>
                <a:blip r:embed="rId15"/>
                <a:stretch>
                  <a:fillRect l="-4762" r="-3810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>
                <a:off x="6798395" y="3926892"/>
                <a:ext cx="73981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sz="105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395" y="3926892"/>
                <a:ext cx="739818" cy="161583"/>
              </a:xfrm>
              <a:prstGeom prst="rect">
                <a:avLst/>
              </a:prstGeom>
              <a:blipFill>
                <a:blip r:embed="rId16"/>
                <a:stretch>
                  <a:fillRect l="-4098" r="-820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ZoneTexte 107"/>
              <p:cNvSpPr txBox="1"/>
              <p:nvPr/>
            </p:nvSpPr>
            <p:spPr>
              <a:xfrm>
                <a:off x="8960940" y="3956407"/>
                <a:ext cx="62549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105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ZoneTexte 10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940" y="3956407"/>
                <a:ext cx="625492" cy="161583"/>
              </a:xfrm>
              <a:prstGeom prst="rect">
                <a:avLst/>
              </a:prstGeom>
              <a:blipFill>
                <a:blip r:embed="rId17"/>
                <a:stretch>
                  <a:fillRect l="-4854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324302" y="37071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ZoneTexte 111"/>
          <p:cNvSpPr txBox="1"/>
          <p:nvPr/>
        </p:nvSpPr>
        <p:spPr>
          <a:xfrm>
            <a:off x="329415" y="3755041"/>
            <a:ext cx="70371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050" dirty="0"/>
              <a:t>Prise secteur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07C4720D-3909-D6AF-C44A-C76AEFD9177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870771" y="40660"/>
            <a:ext cx="1247403" cy="1507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3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e 59">
            <a:extLst>
              <a:ext uri="{FF2B5EF4-FFF2-40B4-BE49-F238E27FC236}">
                <a16:creationId xmlns:a16="http://schemas.microsoft.com/office/drawing/2014/main" id="{B9F90E96-3FAA-F8EB-2B47-7B9B509A3C63}"/>
              </a:ext>
            </a:extLst>
          </p:cNvPr>
          <p:cNvGrpSpPr/>
          <p:nvPr/>
        </p:nvGrpSpPr>
        <p:grpSpPr>
          <a:xfrm rot="5400000" flipV="1">
            <a:off x="10426227" y="3804750"/>
            <a:ext cx="835963" cy="2106301"/>
            <a:chOff x="9150640" y="2423323"/>
            <a:chExt cx="835963" cy="2135794"/>
          </a:xfrm>
        </p:grpSpPr>
        <p:sp>
          <p:nvSpPr>
            <p:cNvPr id="62" name="Flèche : virage 61">
              <a:extLst>
                <a:ext uri="{FF2B5EF4-FFF2-40B4-BE49-F238E27FC236}">
                  <a16:creationId xmlns:a16="http://schemas.microsoft.com/office/drawing/2014/main" id="{DC0A933B-7C60-BFFF-B43D-12A520D67AF5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F7827995-4CB1-F1F7-B279-BF197792E3E3}"/>
                </a:ext>
              </a:extLst>
            </p:cNvPr>
            <p:cNvSpPr txBox="1"/>
            <p:nvPr/>
          </p:nvSpPr>
          <p:spPr>
            <a:xfrm rot="16200000">
              <a:off x="8780158" y="3312516"/>
              <a:ext cx="1955216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Viseur en mouvement</a:t>
              </a:r>
            </a:p>
          </p:txBody>
        </p:sp>
      </p:grpSp>
      <p:sp>
        <p:nvSpPr>
          <p:cNvPr id="4" name="Titre 3">
            <a:extLst>
              <a:ext uri="{FF2B5EF4-FFF2-40B4-BE49-F238E27FC236}">
                <a16:creationId xmlns:a16="http://schemas.microsoft.com/office/drawing/2014/main" id="{6B1A13B3-5149-FA1A-CC2E-224E94D2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BGR – 300 – Axe boule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ED491E-0826-EEF9-74D6-5744327F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6</a:t>
            </a:fld>
            <a:endParaRPr lang="fr-FR"/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95C968-BC3C-1567-576F-53C8D60C7C59}"/>
              </a:ext>
            </a:extLst>
          </p:cNvPr>
          <p:cNvSpPr/>
          <p:nvPr/>
        </p:nvSpPr>
        <p:spPr>
          <a:xfrm>
            <a:off x="1056905" y="144467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918DF59A-E2E4-2A2C-37EB-73D1E5D62C34}"/>
              </a:ext>
            </a:extLst>
          </p:cNvPr>
          <p:cNvSpPr/>
          <p:nvPr/>
        </p:nvSpPr>
        <p:spPr>
          <a:xfrm>
            <a:off x="1056905" y="2219824"/>
            <a:ext cx="1440000" cy="72000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1050" dirty="0">
                <a:solidFill>
                  <a:srgbClr val="004F77"/>
                </a:solidFill>
                <a:latin typeface="Arial Nova" panose="020B0504020202020204" pitchFamily="34" charset="0"/>
              </a:rPr>
              <a:t>Gyromètre NavG-01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A21C11E-BCE9-7FD2-3DC9-AEBB72B36909}"/>
              </a:ext>
            </a:extLst>
          </p:cNvPr>
          <p:cNvSpPr/>
          <p:nvPr/>
        </p:nvSpPr>
        <p:spPr>
          <a:xfrm>
            <a:off x="3229319" y="144314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E563B7E-4153-DECA-AFFC-7C7EB26DF1B2}"/>
              </a:ext>
            </a:extLst>
          </p:cNvPr>
          <p:cNvSpPr/>
          <p:nvPr/>
        </p:nvSpPr>
        <p:spPr>
          <a:xfrm>
            <a:off x="3218894" y="223600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Carte de commande EPOS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B1F36CD-C30E-4C5F-385C-9C8A21F267DC}"/>
              </a:ext>
            </a:extLst>
          </p:cNvPr>
          <p:cNvSpPr/>
          <p:nvPr/>
        </p:nvSpPr>
        <p:spPr>
          <a:xfrm>
            <a:off x="5389319" y="1420801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D7359E7-9FDC-08FD-DC9D-0F15683BC326}"/>
              </a:ext>
            </a:extLst>
          </p:cNvPr>
          <p:cNvSpPr/>
          <p:nvPr/>
        </p:nvSpPr>
        <p:spPr>
          <a:xfrm>
            <a:off x="5389319" y="2214770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2BFEBEF7-705E-46FD-8C4B-5178E5ACBDB2}"/>
              </a:ext>
            </a:extLst>
          </p:cNvPr>
          <p:cNvSpPr/>
          <p:nvPr/>
        </p:nvSpPr>
        <p:spPr>
          <a:xfrm>
            <a:off x="1056905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3344F7B6-ACF1-41A6-1551-1E76B212FBE0}"/>
              </a:ext>
            </a:extLst>
          </p:cNvPr>
          <p:cNvSpPr/>
          <p:nvPr/>
        </p:nvSpPr>
        <p:spPr>
          <a:xfrm>
            <a:off x="1056905" y="4132287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Transformateur Alimentation 24 V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993B93C-6358-CDBD-8425-B3C1FF36002B}"/>
              </a:ext>
            </a:extLst>
          </p:cNvPr>
          <p:cNvSpPr/>
          <p:nvPr/>
        </p:nvSpPr>
        <p:spPr>
          <a:xfrm>
            <a:off x="3218894" y="3432769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56C1EFC-E8DC-74F6-4C1B-12FC3721C149}"/>
              </a:ext>
            </a:extLst>
          </p:cNvPr>
          <p:cNvSpPr/>
          <p:nvPr/>
        </p:nvSpPr>
        <p:spPr>
          <a:xfrm>
            <a:off x="322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Hacheur – Carte EPOS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21644A1E-F74F-36B4-98E8-8D6D6DB0F7F6}"/>
              </a:ext>
            </a:extLst>
          </p:cNvPr>
          <p:cNvSpPr/>
          <p:nvPr/>
        </p:nvSpPr>
        <p:spPr>
          <a:xfrm>
            <a:off x="5380883" y="3437532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F864AAD2-5EF5-FD75-22C6-0D8871D20678}"/>
              </a:ext>
            </a:extLst>
          </p:cNvPr>
          <p:cNvSpPr/>
          <p:nvPr/>
        </p:nvSpPr>
        <p:spPr>
          <a:xfrm>
            <a:off x="5389319" y="4117990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CC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3741D88A-AC67-EEAF-67D1-02578FD98C8E}"/>
              </a:ext>
            </a:extLst>
          </p:cNvPr>
          <p:cNvSpPr/>
          <p:nvPr/>
        </p:nvSpPr>
        <p:spPr>
          <a:xfrm>
            <a:off x="7542872" y="3440639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D98A4E40-D360-EF0F-69D4-37438F82647F}"/>
              </a:ext>
            </a:extLst>
          </p:cNvPr>
          <p:cNvSpPr/>
          <p:nvPr/>
        </p:nvSpPr>
        <p:spPr>
          <a:xfrm>
            <a:off x="7549319" y="4097487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 (26)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1304511" y="1903819"/>
            <a:ext cx="360000" cy="360000"/>
            <a:chOff x="5404964" y="4396133"/>
            <a:chExt cx="1800000" cy="1800000"/>
          </a:xfrm>
        </p:grpSpPr>
        <p:sp>
          <p:nvSpPr>
            <p:cNvPr id="22" name="Ellipse 21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26" name="Image 25">
            <a:extLst>
              <a:ext uri="{FF2B5EF4-FFF2-40B4-BE49-F238E27FC236}">
                <a16:creationId xmlns:a16="http://schemas.microsoft.com/office/drawing/2014/main" id="{1D2C4C8B-0FCC-A2FF-CBCF-FF9739D6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826" y="1498649"/>
            <a:ext cx="434918" cy="152010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496905" y="172275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3C6620C6-C80C-691B-34DC-9B69D891504D}"/>
              </a:ext>
            </a:extLst>
          </p:cNvPr>
          <p:cNvGrpSpPr/>
          <p:nvPr/>
        </p:nvGrpSpPr>
        <p:grpSpPr>
          <a:xfrm rot="5400000">
            <a:off x="3758894" y="1943516"/>
            <a:ext cx="360000" cy="360000"/>
            <a:chOff x="5013689" y="3604429"/>
            <a:chExt cx="1800000" cy="1800000"/>
          </a:xfrm>
        </p:grpSpPr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C6775BDF-7651-0D6D-298D-DBF1313263D4}"/>
                </a:ext>
              </a:extLst>
            </p:cNvPr>
            <p:cNvSpPr/>
            <p:nvPr/>
          </p:nvSpPr>
          <p:spPr>
            <a:xfrm>
              <a:off x="5013689" y="360442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B480C312-DAF5-11CE-F2FA-8632259DFD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7424" y="3852621"/>
              <a:ext cx="912531" cy="1303616"/>
            </a:xfrm>
            <a:prstGeom prst="rect">
              <a:avLst/>
            </a:prstGeom>
          </p:spPr>
        </p:pic>
      </p:grp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2516F913-F563-E2BC-304C-4BAEAEFA830A}"/>
              </a:ext>
            </a:extLst>
          </p:cNvPr>
          <p:cNvCxnSpPr/>
          <p:nvPr/>
        </p:nvCxnSpPr>
        <p:spPr>
          <a:xfrm flipV="1">
            <a:off x="4669319" y="1708801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 33">
            <a:extLst>
              <a:ext uri="{FF2B5EF4-FFF2-40B4-BE49-F238E27FC236}">
                <a16:creationId xmlns:a16="http://schemas.microsoft.com/office/drawing/2014/main" id="{86B36458-367E-9E5B-68A4-0C26D4E0FC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1313442"/>
            <a:ext cx="360000" cy="360000"/>
          </a:xfrm>
          <a:prstGeom prst="rect">
            <a:avLst/>
          </a:prstGeom>
        </p:spPr>
      </p:pic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2509319" y="37059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C432E140-C791-725B-4BEE-162F12959100}"/>
              </a:ext>
            </a:extLst>
          </p:cNvPr>
          <p:cNvGrpSpPr/>
          <p:nvPr/>
        </p:nvGrpSpPr>
        <p:grpSpPr>
          <a:xfrm>
            <a:off x="1596905" y="3874910"/>
            <a:ext cx="360000" cy="360000"/>
            <a:chOff x="4197400" y="3547713"/>
            <a:chExt cx="1800000" cy="1800000"/>
          </a:xfrm>
        </p:grpSpPr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F72BB05F-3C81-6BD0-8528-132F98B4087C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8" name="Image 37">
              <a:extLst>
                <a:ext uri="{FF2B5EF4-FFF2-40B4-BE49-F238E27FC236}">
                  <a16:creationId xmlns:a16="http://schemas.microsoft.com/office/drawing/2014/main" id="{0241FA1B-C23B-A98A-6FA9-9AD3F149F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40" name="Image 39">
            <a:extLst>
              <a:ext uri="{FF2B5EF4-FFF2-40B4-BE49-F238E27FC236}">
                <a16:creationId xmlns:a16="http://schemas.microsoft.com/office/drawing/2014/main" id="{807256A2-2D51-482D-5FEB-74F10613D3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76905" y="3288253"/>
            <a:ext cx="360000" cy="360000"/>
          </a:xfrm>
          <a:prstGeom prst="rect">
            <a:avLst/>
          </a:prstGeom>
        </p:spPr>
      </p:pic>
      <p:grpSp>
        <p:nvGrpSpPr>
          <p:cNvPr id="44" name="Groupe 43">
            <a:extLst>
              <a:ext uri="{FF2B5EF4-FFF2-40B4-BE49-F238E27FC236}">
                <a16:creationId xmlns:a16="http://schemas.microsoft.com/office/drawing/2014/main" id="{04E9D792-DC23-45E0-4C57-F4C8652B27B7}"/>
              </a:ext>
            </a:extLst>
          </p:cNvPr>
          <p:cNvGrpSpPr/>
          <p:nvPr/>
        </p:nvGrpSpPr>
        <p:grpSpPr>
          <a:xfrm>
            <a:off x="3769319" y="3882769"/>
            <a:ext cx="360000" cy="360000"/>
            <a:chOff x="6955958" y="3325976"/>
            <a:chExt cx="1800000" cy="1800000"/>
          </a:xfrm>
        </p:grpSpPr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2023547D-7AD8-2476-352E-2003CAAE25E0}"/>
                </a:ext>
              </a:extLst>
            </p:cNvPr>
            <p:cNvSpPr/>
            <p:nvPr/>
          </p:nvSpPr>
          <p:spPr>
            <a:xfrm>
              <a:off x="6955958" y="3325976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B4A8BA83-645D-52A3-AEB7-1179427FDCF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12124" y="3645024"/>
              <a:ext cx="1394286" cy="1161904"/>
            </a:xfrm>
            <a:prstGeom prst="rect">
              <a:avLst/>
            </a:prstGeom>
          </p:spPr>
        </p:pic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302262FB-10CE-F782-72FE-6FD5D16DF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909267" y="4072626"/>
              <a:ext cx="246640" cy="173418"/>
            </a:xfrm>
            <a:prstGeom prst="rect">
              <a:avLst/>
            </a:prstGeom>
          </p:spPr>
        </p:pic>
      </p:grp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ADC9AE2C-B971-B403-6BD3-1FBC1C8BCEB1}"/>
              </a:ext>
            </a:extLst>
          </p:cNvPr>
          <p:cNvCxnSpPr>
            <a:cxnSpLocks/>
          </p:cNvCxnSpPr>
          <p:nvPr/>
        </p:nvCxnSpPr>
        <p:spPr>
          <a:xfrm flipV="1">
            <a:off x="4669319" y="3693164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Image 48">
            <a:extLst>
              <a:ext uri="{FF2B5EF4-FFF2-40B4-BE49-F238E27FC236}">
                <a16:creationId xmlns:a16="http://schemas.microsoft.com/office/drawing/2014/main" id="{D668B20D-2AB0-DB7C-B49B-C67635DB8B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38894" y="3288253"/>
            <a:ext cx="360000" cy="360000"/>
          </a:xfrm>
          <a:prstGeom prst="rect">
            <a:avLst/>
          </a:prstGeom>
        </p:spPr>
      </p:pic>
      <p:grpSp>
        <p:nvGrpSpPr>
          <p:cNvPr id="50" name="Groupe 49">
            <a:extLst>
              <a:ext uri="{FF2B5EF4-FFF2-40B4-BE49-F238E27FC236}">
                <a16:creationId xmlns:a16="http://schemas.microsoft.com/office/drawing/2014/main" id="{3BAC2AD8-68D0-64B3-8925-A4804B8ADC35}"/>
              </a:ext>
            </a:extLst>
          </p:cNvPr>
          <p:cNvGrpSpPr/>
          <p:nvPr/>
        </p:nvGrpSpPr>
        <p:grpSpPr>
          <a:xfrm>
            <a:off x="5910458" y="3883180"/>
            <a:ext cx="360000" cy="360000"/>
            <a:chOff x="5775745" y="3144183"/>
            <a:chExt cx="1800000" cy="1800000"/>
          </a:xfrm>
        </p:grpSpPr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04F8E12C-8382-F1EC-C191-3370BC42A0F6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2" name="Image 51">
              <a:extLst>
                <a:ext uri="{FF2B5EF4-FFF2-40B4-BE49-F238E27FC236}">
                  <a16:creationId xmlns:a16="http://schemas.microsoft.com/office/drawing/2014/main" id="{F009B8D4-CDD9-2923-1B15-FB51E1B49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D8550244-CF3E-46CD-9FB3-D08544E1F6C9}"/>
              </a:ext>
            </a:extLst>
          </p:cNvPr>
          <p:cNvCxnSpPr>
            <a:cxnSpLocks/>
          </p:cNvCxnSpPr>
          <p:nvPr/>
        </p:nvCxnSpPr>
        <p:spPr>
          <a:xfrm flipV="1">
            <a:off x="6829319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4FEA3EBC-91ED-BDE9-6607-868717EB421F}"/>
              </a:ext>
            </a:extLst>
          </p:cNvPr>
          <p:cNvGrpSpPr/>
          <p:nvPr/>
        </p:nvGrpSpPr>
        <p:grpSpPr>
          <a:xfrm>
            <a:off x="8045703" y="3852099"/>
            <a:ext cx="360000" cy="360000"/>
            <a:chOff x="5447928" y="2816932"/>
            <a:chExt cx="1800000" cy="1800000"/>
          </a:xfrm>
        </p:grpSpPr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639C7740-E0F1-0D34-A959-EEBB5084D37B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EC612269-D972-EB21-CF55-B36842D06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pic>
        <p:nvPicPr>
          <p:cNvPr id="59" name="Image 58">
            <a:extLst>
              <a:ext uri="{FF2B5EF4-FFF2-40B4-BE49-F238E27FC236}">
                <a16:creationId xmlns:a16="http://schemas.microsoft.com/office/drawing/2014/main" id="{B3E9E472-684E-6072-F347-B28F08A29E2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3108" y="3313520"/>
            <a:ext cx="360000" cy="360000"/>
          </a:xfrm>
          <a:prstGeom prst="rect">
            <a:avLst/>
          </a:prstGeom>
        </p:spPr>
      </p:pic>
      <p:cxnSp>
        <p:nvCxnSpPr>
          <p:cNvPr id="61" name="Connecteur : en angle 60">
            <a:extLst>
              <a:ext uri="{FF2B5EF4-FFF2-40B4-BE49-F238E27FC236}">
                <a16:creationId xmlns:a16="http://schemas.microsoft.com/office/drawing/2014/main" id="{58F393DB-2637-6847-79EA-B747BDA4F0F5}"/>
              </a:ext>
            </a:extLst>
          </p:cNvPr>
          <p:cNvCxnSpPr>
            <a:cxnSpLocks/>
            <a:stCxn id="11" idx="3"/>
            <a:endCxn id="64" idx="3"/>
          </p:cNvCxnSpPr>
          <p:nvPr/>
        </p:nvCxnSpPr>
        <p:spPr>
          <a:xfrm flipH="1">
            <a:off x="6795600" y="1708801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 : coins arrondis 63">
            <a:extLst>
              <a:ext uri="{FF2B5EF4-FFF2-40B4-BE49-F238E27FC236}">
                <a16:creationId xmlns:a16="http://schemas.microsoft.com/office/drawing/2014/main" id="{199A02DB-D17F-C7D0-AC86-EB38CD79A07D}"/>
              </a:ext>
            </a:extLst>
          </p:cNvPr>
          <p:cNvSpPr/>
          <p:nvPr/>
        </p:nvSpPr>
        <p:spPr>
          <a:xfrm>
            <a:off x="5389319" y="2889618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67" name="Connecteur : en angle 66">
            <a:extLst>
              <a:ext uri="{FF2B5EF4-FFF2-40B4-BE49-F238E27FC236}">
                <a16:creationId xmlns:a16="http://schemas.microsoft.com/office/drawing/2014/main" id="{415B66DC-5BA1-C73F-85C3-52531B5209A7}"/>
              </a:ext>
            </a:extLst>
          </p:cNvPr>
          <p:cNvCxnSpPr>
            <a:cxnSpLocks/>
            <a:stCxn id="64" idx="1"/>
            <a:endCxn id="15" idx="0"/>
          </p:cNvCxnSpPr>
          <p:nvPr/>
        </p:nvCxnSpPr>
        <p:spPr>
          <a:xfrm rot="10800000" flipV="1">
            <a:off x="3938895" y="3055297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A6A4AED6-2581-F94A-2A2C-968E1601F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608" y="2741514"/>
            <a:ext cx="288000" cy="288000"/>
          </a:xfrm>
          <a:prstGeom prst="rect">
            <a:avLst/>
          </a:prstGeom>
        </p:spPr>
      </p:pic>
      <p:pic>
        <p:nvPicPr>
          <p:cNvPr id="72" name="Image 71">
            <a:extLst>
              <a:ext uri="{FF2B5EF4-FFF2-40B4-BE49-F238E27FC236}">
                <a16:creationId xmlns:a16="http://schemas.microsoft.com/office/drawing/2014/main" id="{DD7FF158-FAA1-F881-E216-74F874CDD3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319" y="3112864"/>
            <a:ext cx="288000" cy="288000"/>
          </a:xfrm>
          <a:prstGeom prst="rect">
            <a:avLst/>
          </a:prstGeom>
        </p:spPr>
      </p:pic>
      <p:sp>
        <p:nvSpPr>
          <p:cNvPr id="73" name="Rectangle : coins arrondis 72">
            <a:extLst>
              <a:ext uri="{FF2B5EF4-FFF2-40B4-BE49-F238E27FC236}">
                <a16:creationId xmlns:a16="http://schemas.microsoft.com/office/drawing/2014/main" id="{9855835A-A07D-9F88-33DC-F41928D86114}"/>
              </a:ext>
            </a:extLst>
          </p:cNvPr>
          <p:cNvSpPr/>
          <p:nvPr/>
        </p:nvSpPr>
        <p:spPr>
          <a:xfrm>
            <a:off x="9634981" y="3429000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Axe optique en mouvement</a:t>
            </a:r>
          </a:p>
        </p:txBody>
      </p:sp>
      <p:cxnSp>
        <p:nvCxnSpPr>
          <p:cNvPr id="74" name="Connecteur droit avec flèche 73">
            <a:extLst>
              <a:ext uri="{FF2B5EF4-FFF2-40B4-BE49-F238E27FC236}">
                <a16:creationId xmlns:a16="http://schemas.microsoft.com/office/drawing/2014/main" id="{68CD29C3-A317-7C58-A7A7-665AAE50EA4D}"/>
              </a:ext>
            </a:extLst>
          </p:cNvPr>
          <p:cNvCxnSpPr>
            <a:cxnSpLocks/>
          </p:cNvCxnSpPr>
          <p:nvPr/>
        </p:nvCxnSpPr>
        <p:spPr>
          <a:xfrm flipV="1">
            <a:off x="8911620" y="3702769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Image 74">
            <a:extLst>
              <a:ext uri="{FF2B5EF4-FFF2-40B4-BE49-F238E27FC236}">
                <a16:creationId xmlns:a16="http://schemas.microsoft.com/office/drawing/2014/main" id="{98FCC971-55C0-A51F-BCE7-08096E5E66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75409" y="3313520"/>
            <a:ext cx="360000" cy="360000"/>
          </a:xfrm>
          <a:prstGeom prst="rect">
            <a:avLst/>
          </a:prstGeom>
        </p:spPr>
      </p:pic>
      <p:grpSp>
        <p:nvGrpSpPr>
          <p:cNvPr id="58" name="Groupe 57">
            <a:extLst>
              <a:ext uri="{FF2B5EF4-FFF2-40B4-BE49-F238E27FC236}">
                <a16:creationId xmlns:a16="http://schemas.microsoft.com/office/drawing/2014/main" id="{98F0CD1E-89E1-DFA7-FBAA-4E54E6CF9E61}"/>
              </a:ext>
            </a:extLst>
          </p:cNvPr>
          <p:cNvGrpSpPr/>
          <p:nvPr/>
        </p:nvGrpSpPr>
        <p:grpSpPr>
          <a:xfrm>
            <a:off x="8611878" y="2802701"/>
            <a:ext cx="1549219" cy="611677"/>
            <a:chOff x="9075408" y="2802701"/>
            <a:chExt cx="1549219" cy="611677"/>
          </a:xfrm>
        </p:grpSpPr>
        <p:sp>
          <p:nvSpPr>
            <p:cNvPr id="43" name="Flèche : virage 42">
              <a:extLst>
                <a:ext uri="{FF2B5EF4-FFF2-40B4-BE49-F238E27FC236}">
                  <a16:creationId xmlns:a16="http://schemas.microsoft.com/office/drawing/2014/main" id="{37F5A08A-BEE9-45DF-FC81-F28AA089494D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29614AA8-90A9-BE78-3B0D-0133E188D68A}"/>
                </a:ext>
              </a:extLst>
            </p:cNvPr>
            <p:cNvSpPr txBox="1"/>
            <p:nvPr/>
          </p:nvSpPr>
          <p:spPr>
            <a:xfrm>
              <a:off x="9075408" y="2802701"/>
              <a:ext cx="147371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Viseur à l’arrêt</a:t>
              </a:r>
            </a:p>
          </p:txBody>
        </p:sp>
      </p:grpSp>
      <p:pic>
        <p:nvPicPr>
          <p:cNvPr id="65" name="Image 64">
            <a:extLst>
              <a:ext uri="{FF2B5EF4-FFF2-40B4-BE49-F238E27FC236}">
                <a16:creationId xmlns:a16="http://schemas.microsoft.com/office/drawing/2014/main" id="{63E8625E-A2F1-587D-FCF3-E014A3E93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27" y="1632266"/>
            <a:ext cx="434918" cy="152010"/>
          </a:xfrm>
          <a:prstGeom prst="rect">
            <a:avLst/>
          </a:prstGeom>
        </p:spPr>
      </p:pic>
      <p:pic>
        <p:nvPicPr>
          <p:cNvPr id="66" name="Image 65">
            <a:extLst>
              <a:ext uri="{FF2B5EF4-FFF2-40B4-BE49-F238E27FC236}">
                <a16:creationId xmlns:a16="http://schemas.microsoft.com/office/drawing/2014/main" id="{C17A8E59-00CE-32B0-C02D-92B62C4C1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190" y="3741065"/>
            <a:ext cx="434918" cy="152010"/>
          </a:xfrm>
          <a:prstGeom prst="rect">
            <a:avLst/>
          </a:prstGeom>
        </p:spPr>
      </p:pic>
      <p:pic>
        <p:nvPicPr>
          <p:cNvPr id="68" name="Image 67">
            <a:extLst>
              <a:ext uri="{FF2B5EF4-FFF2-40B4-BE49-F238E27FC236}">
                <a16:creationId xmlns:a16="http://schemas.microsoft.com/office/drawing/2014/main" id="{377BAD26-459B-7811-D8C6-BBB2A57511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7950" y="3748886"/>
            <a:ext cx="434918" cy="152010"/>
          </a:xfrm>
          <a:prstGeom prst="rect">
            <a:avLst/>
          </a:prstGeom>
        </p:spPr>
      </p:pic>
      <p:pic>
        <p:nvPicPr>
          <p:cNvPr id="76" name="Image 75">
            <a:extLst>
              <a:ext uri="{FF2B5EF4-FFF2-40B4-BE49-F238E27FC236}">
                <a16:creationId xmlns:a16="http://schemas.microsoft.com/office/drawing/2014/main" id="{97F28C8E-CCE9-061E-8817-02886AB24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424" y="1791506"/>
            <a:ext cx="434918" cy="152010"/>
          </a:xfrm>
          <a:prstGeom prst="rect">
            <a:avLst/>
          </a:prstGeo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5202B1D4-055A-07CA-8794-21933E87169F}"/>
              </a:ext>
            </a:extLst>
          </p:cNvPr>
          <p:cNvGrpSpPr/>
          <p:nvPr/>
        </p:nvGrpSpPr>
        <p:grpSpPr>
          <a:xfrm>
            <a:off x="1937802" y="1913089"/>
            <a:ext cx="360000" cy="360000"/>
            <a:chOff x="7467428" y="2677562"/>
            <a:chExt cx="1800000" cy="1800000"/>
          </a:xfrm>
        </p:grpSpPr>
        <p:sp>
          <p:nvSpPr>
            <p:cNvPr id="3" name="Ellipse 2">
              <a:extLst>
                <a:ext uri="{FF2B5EF4-FFF2-40B4-BE49-F238E27FC236}">
                  <a16:creationId xmlns:a16="http://schemas.microsoft.com/office/drawing/2014/main" id="{FF887CC4-5FBD-DBA0-C24F-8155E397552A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766B02CD-075E-8928-231C-7C38AF5FD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69" name="Groupe 68">
            <a:extLst>
              <a:ext uri="{FF2B5EF4-FFF2-40B4-BE49-F238E27FC236}">
                <a16:creationId xmlns:a16="http://schemas.microsoft.com/office/drawing/2014/main" id="{5202B1D4-055A-07CA-8794-21933E87169F}"/>
              </a:ext>
            </a:extLst>
          </p:cNvPr>
          <p:cNvGrpSpPr/>
          <p:nvPr/>
        </p:nvGrpSpPr>
        <p:grpSpPr>
          <a:xfrm>
            <a:off x="10702146" y="3468253"/>
            <a:ext cx="252000" cy="252000"/>
            <a:chOff x="7467428" y="2677562"/>
            <a:chExt cx="1800000" cy="1800000"/>
          </a:xfrm>
        </p:grpSpPr>
        <p:sp>
          <p:nvSpPr>
            <p:cNvPr id="70" name="Ellipse 69">
              <a:extLst>
                <a:ext uri="{FF2B5EF4-FFF2-40B4-BE49-F238E27FC236}">
                  <a16:creationId xmlns:a16="http://schemas.microsoft.com/office/drawing/2014/main" id="{FF887CC4-5FBD-DBA0-C24F-8155E397552A}"/>
                </a:ext>
              </a:extLst>
            </p:cNvPr>
            <p:cNvSpPr/>
            <p:nvPr/>
          </p:nvSpPr>
          <p:spPr>
            <a:xfrm>
              <a:off x="7467428" y="2677562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766B02CD-075E-8928-231C-7C38AF5FD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567027" y="2784504"/>
              <a:ext cx="1592444" cy="1592444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3A27BA98-37D0-071E-0034-A8F152781DA2}"/>
              </a:ext>
            </a:extLst>
          </p:cNvPr>
          <p:cNvGrpSpPr/>
          <p:nvPr/>
        </p:nvGrpSpPr>
        <p:grpSpPr>
          <a:xfrm>
            <a:off x="6613513" y="4433721"/>
            <a:ext cx="216000" cy="216000"/>
            <a:chOff x="5404964" y="4396133"/>
            <a:chExt cx="1800000" cy="180000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AF6059D3-A447-3650-DBB0-E43A01137737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A6CDBBC0-D3DC-F349-2C16-BF936D04F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cxnSp>
        <p:nvCxnSpPr>
          <p:cNvPr id="81" name="Connecteur droit avec flèche 80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03217" y="1884363"/>
            <a:ext cx="351246" cy="0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03217" y="1903819"/>
            <a:ext cx="0" cy="2979911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03217" y="4883730"/>
            <a:ext cx="6523916" cy="0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6727133" y="4641307"/>
            <a:ext cx="0" cy="242423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avec flèche 84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10879297" y="1187777"/>
            <a:ext cx="0" cy="2280477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11404" y="1187777"/>
            <a:ext cx="10667893" cy="0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>
            <a:off x="218178" y="1722751"/>
            <a:ext cx="351246" cy="0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56F184E9-809A-A3C9-1755-4F6B9B443CD7}"/>
              </a:ext>
            </a:extLst>
          </p:cNvPr>
          <p:cNvCxnSpPr>
            <a:cxnSpLocks/>
          </p:cNvCxnSpPr>
          <p:nvPr/>
        </p:nvCxnSpPr>
        <p:spPr>
          <a:xfrm flipV="1">
            <a:off x="211404" y="1187777"/>
            <a:ext cx="0" cy="534975"/>
          </a:xfrm>
          <a:prstGeom prst="straightConnector1">
            <a:avLst/>
          </a:prstGeom>
          <a:ln w="25400" cap="rnd">
            <a:solidFill>
              <a:srgbClr val="004F77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Image 88">
            <a:extLst>
              <a:ext uri="{FF2B5EF4-FFF2-40B4-BE49-F238E27FC236}">
                <a16:creationId xmlns:a16="http://schemas.microsoft.com/office/drawing/2014/main" id="{C17A8E59-00CE-32B0-C02D-92B62C4C1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8323" y="4775512"/>
            <a:ext cx="252000" cy="88078"/>
          </a:xfrm>
          <a:prstGeom prst="rect">
            <a:avLst/>
          </a:prstGeom>
        </p:spPr>
      </p:pic>
      <p:pic>
        <p:nvPicPr>
          <p:cNvPr id="90" name="Image 89">
            <a:extLst>
              <a:ext uri="{FF2B5EF4-FFF2-40B4-BE49-F238E27FC236}">
                <a16:creationId xmlns:a16="http://schemas.microsoft.com/office/drawing/2014/main" id="{C17A8E59-00CE-32B0-C02D-92B62C4C1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2424" y="3260464"/>
            <a:ext cx="252000" cy="880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1" name="ZoneTexte 90"/>
              <p:cNvSpPr txBox="1"/>
              <p:nvPr/>
            </p:nvSpPr>
            <p:spPr>
              <a:xfrm>
                <a:off x="2525337" y="3781040"/>
                <a:ext cx="63838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1" name="ZoneTexte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5337" y="3781040"/>
                <a:ext cx="638380" cy="161583"/>
              </a:xfrm>
              <a:prstGeom prst="rect">
                <a:avLst/>
              </a:prstGeom>
              <a:blipFill>
                <a:blip r:embed="rId14"/>
                <a:stretch>
                  <a:fillRect l="-4762" r="-3810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/>
              <p:cNvSpPr txBox="1"/>
              <p:nvPr/>
            </p:nvSpPr>
            <p:spPr>
              <a:xfrm>
                <a:off x="4694878" y="3733222"/>
                <a:ext cx="638380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𝑒𝑙𝑒𝑐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2" name="ZoneTexte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878" y="3733222"/>
                <a:ext cx="638380" cy="161583"/>
              </a:xfrm>
              <a:prstGeom prst="rect">
                <a:avLst/>
              </a:prstGeom>
              <a:blipFill>
                <a:blip r:embed="rId14"/>
                <a:stretch>
                  <a:fillRect l="-4762" r="-3810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ZoneTexte 92"/>
              <p:cNvSpPr txBox="1"/>
              <p:nvPr/>
            </p:nvSpPr>
            <p:spPr>
              <a:xfrm>
                <a:off x="6798395" y="3926892"/>
                <a:ext cx="739818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sz="105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3" name="ZoneTexte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395" y="3926892"/>
                <a:ext cx="739818" cy="161583"/>
              </a:xfrm>
              <a:prstGeom prst="rect">
                <a:avLst/>
              </a:prstGeom>
              <a:blipFill>
                <a:blip r:embed="rId15"/>
                <a:stretch>
                  <a:fillRect l="-4098" r="-820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/>
              <p:cNvSpPr txBox="1"/>
              <p:nvPr/>
            </p:nvSpPr>
            <p:spPr>
              <a:xfrm>
                <a:off x="8960940" y="3956407"/>
                <a:ext cx="625492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fr-FR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sSub>
                        <m:sSubPr>
                          <m:ctrlP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fr-FR" sz="105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fr-FR" sz="105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fr-FR" sz="105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4" name="ZoneTexte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0940" y="3956407"/>
                <a:ext cx="625492" cy="161583"/>
              </a:xfrm>
              <a:prstGeom prst="rect">
                <a:avLst/>
              </a:prstGeom>
              <a:blipFill>
                <a:blip r:embed="rId16"/>
                <a:stretch>
                  <a:fillRect l="-4854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5" name="Image 94">
            <a:extLst>
              <a:ext uri="{FF2B5EF4-FFF2-40B4-BE49-F238E27FC236}">
                <a16:creationId xmlns:a16="http://schemas.microsoft.com/office/drawing/2014/main" id="{E3A983DC-8604-4428-90A0-1BAE06DE62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333" y="3260167"/>
            <a:ext cx="360000" cy="360000"/>
          </a:xfrm>
          <a:prstGeom prst="rect">
            <a:avLst/>
          </a:prstGeom>
        </p:spPr>
      </p:pic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2A759AA0-F3FD-C26A-60D8-97778FA4410F}"/>
              </a:ext>
            </a:extLst>
          </p:cNvPr>
          <p:cNvCxnSpPr>
            <a:cxnSpLocks/>
          </p:cNvCxnSpPr>
          <p:nvPr/>
        </p:nvCxnSpPr>
        <p:spPr>
          <a:xfrm flipV="1">
            <a:off x="324302" y="3707196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ZoneTexte 96"/>
          <p:cNvSpPr txBox="1"/>
          <p:nvPr/>
        </p:nvSpPr>
        <p:spPr>
          <a:xfrm>
            <a:off x="329415" y="3755041"/>
            <a:ext cx="703719" cy="16158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050" dirty="0"/>
              <a:t>Prise secteur</a:t>
            </a:r>
          </a:p>
        </p:txBody>
      </p:sp>
    </p:spTree>
    <p:extLst>
      <p:ext uri="{BB962C8B-B14F-4D97-AF65-F5344CB8AC3E}">
        <p14:creationId xmlns:p14="http://schemas.microsoft.com/office/powerpoint/2010/main" val="695999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40C6D2-DFC0-9399-D638-12BCEE3C6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80389B1-3435-E127-B57E-11F21AB4D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Modèle cinématique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0E0C330-5E1F-1548-28B4-7374B1AD3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71DC29-8E09-843A-7D38-55D5CE447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0206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42680880-0869-F3FB-1288-A1CBEE08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Modélisation cinématique</a:t>
            </a:r>
            <a:br>
              <a:rPr lang="fr-FR" sz="2800" dirty="0"/>
            </a:br>
            <a:r>
              <a:rPr lang="fr-FR" sz="2800" dirty="0"/>
              <a:t>Schéma d’architecture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E8A66116-0BCA-F0BA-8B7C-35F8CB1EC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4630" y="1071921"/>
            <a:ext cx="5576419" cy="1028271"/>
          </a:xfrm>
        </p:spPr>
        <p:txBody>
          <a:bodyPr/>
          <a:lstStyle/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fr-FR" dirty="0"/>
              <a:t> Représenter l’architecture des liaisons du système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fr-FR" dirty="0"/>
              <a:t> Concevoir les liaisons d’un système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CE0E2C-D0A9-D6BC-E70F-8E292A82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8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Espace réservé du contenu 11">
                <a:extLst>
                  <a:ext uri="{FF2B5EF4-FFF2-40B4-BE49-F238E27FC236}">
                    <a16:creationId xmlns:a16="http://schemas.microsoft.com/office/drawing/2014/main" id="{C0A142C9-F62B-BF4C-7120-55DC3ADBF6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78883" y="1073050"/>
                <a:ext cx="5576419" cy="498485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2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2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2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2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None/>
                </a:pPr>
                <a:r>
                  <a:rPr lang="fr-FR" sz="1400" b="1" dirty="0"/>
                  <a:t>Méthode statique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=3−18+30=15</m:t>
                    </m:r>
                  </m:oMath>
                </a14:m>
                <a:endParaRPr lang="fr-FR" sz="1400" dirty="0"/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fr-FR" sz="1400" dirty="0"/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Pivot entre 1 et 0</a:t>
                </a:r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Pivot entre 2 et 1</a:t>
                </a:r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Pivot entre 3 et 2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=3×6</m:t>
                    </m:r>
                  </m:oMath>
                </a14:m>
                <a:endParaRPr lang="fr-FR" sz="1400" b="0" dirty="0"/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On peut isoler les pièces 1, 2 et 3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=6×5</m:t>
                    </m:r>
                  </m:oMath>
                </a14:m>
                <a:endParaRPr lang="fr-FR" sz="1400" b="0" dirty="0"/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6 liaisons pivot, 5 inconnues statiques dans une liaison pivot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400" dirty="0"/>
                  <a:t> L’hyperstatisme permet de garantir une plus grande rigidité du mécanisme.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400" b="1" dirty="0"/>
                  <a:t> Il faut s’assure d’une excellente </a:t>
                </a:r>
                <a:r>
                  <a:rPr lang="fr-FR" sz="1400" b="1" dirty="0" err="1"/>
                  <a:t>coaxialité</a:t>
                </a:r>
                <a:r>
                  <a:rPr lang="fr-FR" sz="1400" b="1" dirty="0"/>
                  <a:t> entre  les liaisons pivot pour garantir l’assemblage et le fonctionnement du système. </a:t>
                </a:r>
              </a:p>
              <a:p>
                <a:pPr marL="0" indent="0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None/>
                </a:pPr>
                <a:endParaRPr lang="fr-FR" sz="1400" b="1" dirty="0"/>
              </a:p>
            </p:txBody>
          </p:sp>
        </mc:Choice>
        <mc:Fallback xmlns="">
          <p:sp>
            <p:nvSpPr>
              <p:cNvPr id="63" name="Espace réservé du contenu 11">
                <a:extLst>
                  <a:ext uri="{FF2B5EF4-FFF2-40B4-BE49-F238E27FC236}">
                    <a16:creationId xmlns:a16="http://schemas.microsoft.com/office/drawing/2014/main" id="{C0A142C9-F62B-BF4C-7120-55DC3ADB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883" y="1073050"/>
                <a:ext cx="5576419" cy="4984850"/>
              </a:xfrm>
              <a:prstGeom prst="rect">
                <a:avLst/>
              </a:prstGeom>
              <a:blipFill>
                <a:blip r:embed="rId2"/>
                <a:stretch>
                  <a:fillRect l="-1967" b="-1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1" name="Groupe 120">
            <a:extLst>
              <a:ext uri="{FF2B5EF4-FFF2-40B4-BE49-F238E27FC236}">
                <a16:creationId xmlns:a16="http://schemas.microsoft.com/office/drawing/2014/main" id="{73B04E68-7BC6-C920-F647-75BFC0000F7F}"/>
              </a:ext>
            </a:extLst>
          </p:cNvPr>
          <p:cNvGrpSpPr/>
          <p:nvPr/>
        </p:nvGrpSpPr>
        <p:grpSpPr>
          <a:xfrm>
            <a:off x="384630" y="2183244"/>
            <a:ext cx="3992461" cy="3710213"/>
            <a:chOff x="4616688" y="1394574"/>
            <a:chExt cx="3992461" cy="3710213"/>
          </a:xfrm>
        </p:grpSpPr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6803B439-B5CA-BB90-A6AF-8A936B074DAE}"/>
                </a:ext>
              </a:extLst>
            </p:cNvPr>
            <p:cNvGrpSpPr/>
            <p:nvPr/>
          </p:nvGrpSpPr>
          <p:grpSpPr>
            <a:xfrm>
              <a:off x="6085840" y="4112332"/>
              <a:ext cx="867406" cy="500534"/>
              <a:chOff x="5676900" y="1818819"/>
              <a:chExt cx="867406" cy="500534"/>
            </a:xfrm>
          </p:grpSpPr>
          <p:sp>
            <p:nvSpPr>
              <p:cNvPr id="65" name="Cylindre 64">
                <a:extLst>
                  <a:ext uri="{FF2B5EF4-FFF2-40B4-BE49-F238E27FC236}">
                    <a16:creationId xmlns:a16="http://schemas.microsoft.com/office/drawing/2014/main" id="{B55E31EF-750B-5C45-AF4D-9A2F2E930A28}"/>
                  </a:ext>
                </a:extLst>
              </p:cNvPr>
              <p:cNvSpPr/>
              <p:nvPr/>
            </p:nvSpPr>
            <p:spPr>
              <a:xfrm rot="7309303">
                <a:off x="5988000" y="1846438"/>
                <a:ext cx="216000" cy="432000"/>
              </a:xfrm>
              <a:prstGeom prst="can">
                <a:avLst>
                  <a:gd name="adj" fmla="val 52625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66" name="Groupe 65">
                <a:extLst>
                  <a:ext uri="{FF2B5EF4-FFF2-40B4-BE49-F238E27FC236}">
                    <a16:creationId xmlns:a16="http://schemas.microsoft.com/office/drawing/2014/main" id="{E09F5673-975B-94FB-4884-77A5D244BA10}"/>
                  </a:ext>
                </a:extLst>
              </p:cNvPr>
              <p:cNvGrpSpPr/>
              <p:nvPr/>
            </p:nvGrpSpPr>
            <p:grpSpPr>
              <a:xfrm>
                <a:off x="5676900" y="1818819"/>
                <a:ext cx="867406" cy="500534"/>
                <a:chOff x="5676900" y="1818819"/>
                <a:chExt cx="867406" cy="500534"/>
              </a:xfrm>
            </p:grpSpPr>
            <p:cxnSp>
              <p:nvCxnSpPr>
                <p:cNvPr id="67" name="Connecteur droit 66">
                  <a:extLst>
                    <a:ext uri="{FF2B5EF4-FFF2-40B4-BE49-F238E27FC236}">
                      <a16:creationId xmlns:a16="http://schemas.microsoft.com/office/drawing/2014/main" id="{B0B38998-DAFB-CF9C-3F9C-8D78C8B008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26413" y="2148948"/>
                  <a:ext cx="317893" cy="170405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8" name="Connecteur droit 67">
                  <a:extLst>
                    <a:ext uri="{FF2B5EF4-FFF2-40B4-BE49-F238E27FC236}">
                      <a16:creationId xmlns:a16="http://schemas.microsoft.com/office/drawing/2014/main" id="{23C78CD4-995E-2B6D-16B5-E07DD0A09D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676900" y="1818819"/>
                  <a:ext cx="224593" cy="130584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31FF8C4F-321D-9603-D9CD-3882F5CC4D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94666" y="2075134"/>
                  <a:ext cx="127204" cy="188340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0" name="Connecteur droit 69">
                  <a:extLst>
                    <a:ext uri="{FF2B5EF4-FFF2-40B4-BE49-F238E27FC236}">
                      <a16:creationId xmlns:a16="http://schemas.microsoft.com/office/drawing/2014/main" id="{28B4A063-E12D-2C6B-B8D2-E61F846E3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27140" y="1856779"/>
                  <a:ext cx="127204" cy="188340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71" name="Cylindre 70">
              <a:extLst>
                <a:ext uri="{FF2B5EF4-FFF2-40B4-BE49-F238E27FC236}">
                  <a16:creationId xmlns:a16="http://schemas.microsoft.com/office/drawing/2014/main" id="{D76DE8EE-4931-4A29-6651-48B8DB5ADAE7}"/>
                </a:ext>
              </a:extLst>
            </p:cNvPr>
            <p:cNvSpPr/>
            <p:nvPr/>
          </p:nvSpPr>
          <p:spPr>
            <a:xfrm rot="7309303">
              <a:off x="5344552" y="2711926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2" name="Groupe 71">
              <a:extLst>
                <a:ext uri="{FF2B5EF4-FFF2-40B4-BE49-F238E27FC236}">
                  <a16:creationId xmlns:a16="http://schemas.microsoft.com/office/drawing/2014/main" id="{BDD2653B-979E-362B-A36A-CBFC3B10D085}"/>
                </a:ext>
              </a:extLst>
            </p:cNvPr>
            <p:cNvGrpSpPr/>
            <p:nvPr/>
          </p:nvGrpSpPr>
          <p:grpSpPr>
            <a:xfrm>
              <a:off x="5033452" y="2684307"/>
              <a:ext cx="1769048" cy="1034829"/>
              <a:chOff x="5676900" y="1818819"/>
              <a:chExt cx="1769048" cy="1034829"/>
            </a:xfrm>
          </p:grpSpPr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2378DD5B-9B72-3956-BDBC-52EA3EDAE802}"/>
                  </a:ext>
                </a:extLst>
              </p:cNvPr>
              <p:cNvCxnSpPr>
                <a:cxnSpLocks/>
                <a:stCxn id="85" idx="3"/>
              </p:cNvCxnSpPr>
              <p:nvPr/>
            </p:nvCxnSpPr>
            <p:spPr>
              <a:xfrm flipH="1" flipV="1">
                <a:off x="6226413" y="2148948"/>
                <a:ext cx="1219535" cy="7047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4" name="Connecteur droit 73">
                <a:extLst>
                  <a:ext uri="{FF2B5EF4-FFF2-40B4-BE49-F238E27FC236}">
                    <a16:creationId xmlns:a16="http://schemas.microsoft.com/office/drawing/2014/main" id="{CCC498E3-6A94-BBA7-5554-22C8454A09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Connecteur droit 74">
                <a:extLst>
                  <a:ext uri="{FF2B5EF4-FFF2-40B4-BE49-F238E27FC236}">
                    <a16:creationId xmlns:a16="http://schemas.microsoft.com/office/drawing/2014/main" id="{EC87550A-8354-8FD9-48AB-ABBC1A66F4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6CE07F56-1761-5399-0682-504663250F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77" name="Groupe 76">
              <a:extLst>
                <a:ext uri="{FF2B5EF4-FFF2-40B4-BE49-F238E27FC236}">
                  <a16:creationId xmlns:a16="http://schemas.microsoft.com/office/drawing/2014/main" id="{A8177B41-36DB-08B5-F6AD-4A9BDF49BC3F}"/>
                </a:ext>
              </a:extLst>
            </p:cNvPr>
            <p:cNvGrpSpPr/>
            <p:nvPr/>
          </p:nvGrpSpPr>
          <p:grpSpPr>
            <a:xfrm>
              <a:off x="5380982" y="3695228"/>
              <a:ext cx="712431" cy="475384"/>
              <a:chOff x="5624049" y="1788090"/>
              <a:chExt cx="712431" cy="475384"/>
            </a:xfrm>
          </p:grpSpPr>
          <p:sp>
            <p:nvSpPr>
              <p:cNvPr id="78" name="Cylindre 77">
                <a:extLst>
                  <a:ext uri="{FF2B5EF4-FFF2-40B4-BE49-F238E27FC236}">
                    <a16:creationId xmlns:a16="http://schemas.microsoft.com/office/drawing/2014/main" id="{2E130D83-2105-62E6-D573-2D47FF8DC951}"/>
                  </a:ext>
                </a:extLst>
              </p:cNvPr>
              <p:cNvSpPr/>
              <p:nvPr/>
            </p:nvSpPr>
            <p:spPr>
              <a:xfrm rot="7309303">
                <a:off x="5988000" y="1846438"/>
                <a:ext cx="216000" cy="432000"/>
              </a:xfrm>
              <a:prstGeom prst="can">
                <a:avLst>
                  <a:gd name="adj" fmla="val 52625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79" name="Groupe 78">
                <a:extLst>
                  <a:ext uri="{FF2B5EF4-FFF2-40B4-BE49-F238E27FC236}">
                    <a16:creationId xmlns:a16="http://schemas.microsoft.com/office/drawing/2014/main" id="{E482FBED-1AE4-8CFA-1D41-19355DC40FA2}"/>
                  </a:ext>
                </a:extLst>
              </p:cNvPr>
              <p:cNvGrpSpPr/>
              <p:nvPr/>
            </p:nvGrpSpPr>
            <p:grpSpPr>
              <a:xfrm>
                <a:off x="5624049" y="1788090"/>
                <a:ext cx="712431" cy="475384"/>
                <a:chOff x="5624049" y="1788090"/>
                <a:chExt cx="712431" cy="475384"/>
              </a:xfrm>
            </p:grpSpPr>
            <p:cxnSp>
              <p:nvCxnSpPr>
                <p:cNvPr id="80" name="Connecteur droit 79">
                  <a:extLst>
                    <a:ext uri="{FF2B5EF4-FFF2-40B4-BE49-F238E27FC236}">
                      <a16:creationId xmlns:a16="http://schemas.microsoft.com/office/drawing/2014/main" id="{C231FC45-F105-DA5B-7D42-8605079C6E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226413" y="2148948"/>
                  <a:ext cx="110067" cy="63996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1" name="Connecteur droit 80">
                  <a:extLst>
                    <a:ext uri="{FF2B5EF4-FFF2-40B4-BE49-F238E27FC236}">
                      <a16:creationId xmlns:a16="http://schemas.microsoft.com/office/drawing/2014/main" id="{F5BCEB0C-0D3C-5FE2-E3E3-60867EA35E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5624049" y="1788090"/>
                  <a:ext cx="277444" cy="161313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2" name="Connecteur droit 81">
                  <a:extLst>
                    <a:ext uri="{FF2B5EF4-FFF2-40B4-BE49-F238E27FC236}">
                      <a16:creationId xmlns:a16="http://schemas.microsoft.com/office/drawing/2014/main" id="{58428FAC-E9A7-7747-10A5-C80DE126C3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94666" y="2075134"/>
                  <a:ext cx="127204" cy="188340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3" name="Connecteur droit 82">
                  <a:extLst>
                    <a:ext uri="{FF2B5EF4-FFF2-40B4-BE49-F238E27FC236}">
                      <a16:creationId xmlns:a16="http://schemas.microsoft.com/office/drawing/2014/main" id="{A278E0D1-98CA-7C9F-7AE7-2EBD94E88C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27140" y="1856779"/>
                  <a:ext cx="127204" cy="188340"/>
                </a:xfrm>
                <a:prstGeom prst="line">
                  <a:avLst/>
                </a:prstGeom>
                <a:noFill/>
                <a:ln w="28575">
                  <a:solidFill>
                    <a:srgbClr val="00206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84" name="Groupe 83">
              <a:extLst>
                <a:ext uri="{FF2B5EF4-FFF2-40B4-BE49-F238E27FC236}">
                  <a16:creationId xmlns:a16="http://schemas.microsoft.com/office/drawing/2014/main" id="{38FF7C7D-5850-17F5-58F5-BC38F1D1B241}"/>
                </a:ext>
              </a:extLst>
            </p:cNvPr>
            <p:cNvGrpSpPr/>
            <p:nvPr/>
          </p:nvGrpSpPr>
          <p:grpSpPr>
            <a:xfrm>
              <a:off x="6717174" y="3627369"/>
              <a:ext cx="494730" cy="406695"/>
              <a:chOff x="5827140" y="1856779"/>
              <a:chExt cx="494730" cy="406695"/>
            </a:xfrm>
          </p:grpSpPr>
          <p:sp>
            <p:nvSpPr>
              <p:cNvPr id="85" name="Cylindre 84">
                <a:extLst>
                  <a:ext uri="{FF2B5EF4-FFF2-40B4-BE49-F238E27FC236}">
                    <a16:creationId xmlns:a16="http://schemas.microsoft.com/office/drawing/2014/main" id="{6DC4E7A4-9D59-48B5-EEE6-68E12388939B}"/>
                  </a:ext>
                </a:extLst>
              </p:cNvPr>
              <p:cNvSpPr/>
              <p:nvPr/>
            </p:nvSpPr>
            <p:spPr>
              <a:xfrm rot="7309303">
                <a:off x="5988000" y="1846438"/>
                <a:ext cx="216000" cy="432000"/>
              </a:xfrm>
              <a:prstGeom prst="can">
                <a:avLst>
                  <a:gd name="adj" fmla="val 52625"/>
                </a:avLst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grpSp>
            <p:nvGrpSpPr>
              <p:cNvPr id="86" name="Groupe 85">
                <a:extLst>
                  <a:ext uri="{FF2B5EF4-FFF2-40B4-BE49-F238E27FC236}">
                    <a16:creationId xmlns:a16="http://schemas.microsoft.com/office/drawing/2014/main" id="{7349EC00-E634-DBC5-5CA3-37A4127DC836}"/>
                  </a:ext>
                </a:extLst>
              </p:cNvPr>
              <p:cNvGrpSpPr/>
              <p:nvPr/>
            </p:nvGrpSpPr>
            <p:grpSpPr>
              <a:xfrm>
                <a:off x="5827140" y="1856779"/>
                <a:ext cx="494730" cy="406695"/>
                <a:chOff x="5827140" y="1856779"/>
                <a:chExt cx="494730" cy="406695"/>
              </a:xfrm>
            </p:grpSpPr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27F62CB1-982D-0AC3-7099-459F4CF07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194666" y="2075134"/>
                  <a:ext cx="127204" cy="188340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8" name="Connecteur droit 87">
                  <a:extLst>
                    <a:ext uri="{FF2B5EF4-FFF2-40B4-BE49-F238E27FC236}">
                      <a16:creationId xmlns:a16="http://schemas.microsoft.com/office/drawing/2014/main" id="{A1ECEEE5-9FBD-DC3F-E469-B31A4E1E6D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27140" y="1856779"/>
                  <a:ext cx="127204" cy="188340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89" name="Connecteur droit 88">
              <a:extLst>
                <a:ext uri="{FF2B5EF4-FFF2-40B4-BE49-F238E27FC236}">
                  <a16:creationId xmlns:a16="http://schemas.microsoft.com/office/drawing/2014/main" id="{78F8384E-FD2C-DBE4-0D0B-B93F9119FA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98802" y="3977248"/>
              <a:ext cx="340884" cy="199774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B8CAD99F-6F0A-43C5-0AC0-B16C45AC0A05}"/>
                </a:ext>
              </a:extLst>
            </p:cNvPr>
            <p:cNvSpPr/>
            <p:nvPr/>
          </p:nvSpPr>
          <p:spPr>
            <a:xfrm>
              <a:off x="5880688" y="3571799"/>
              <a:ext cx="224593" cy="218355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rgbClr val="002060"/>
                  </a:solidFill>
                </a:rPr>
                <a:t>M</a:t>
              </a:r>
              <a:endParaRPr lang="fr-FR" b="1" dirty="0">
                <a:solidFill>
                  <a:srgbClr val="002060"/>
                </a:solidFill>
              </a:endParaRPr>
            </a:p>
          </p:txBody>
        </p:sp>
        <p:cxnSp>
          <p:nvCxnSpPr>
            <p:cNvPr id="91" name="Connecteur droit 90">
              <a:extLst>
                <a:ext uri="{FF2B5EF4-FFF2-40B4-BE49-F238E27FC236}">
                  <a16:creationId xmlns:a16="http://schemas.microsoft.com/office/drawing/2014/main" id="{72BBBE5C-3684-1EF8-EEC3-E0FE73702F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7799" y="4384952"/>
              <a:ext cx="293551" cy="17203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2" name="Parallélogramme 91">
              <a:extLst>
                <a:ext uri="{FF2B5EF4-FFF2-40B4-BE49-F238E27FC236}">
                  <a16:creationId xmlns:a16="http://schemas.microsoft.com/office/drawing/2014/main" id="{506699A1-3F39-BE27-D99D-8EF6F4023E74}"/>
                </a:ext>
              </a:extLst>
            </p:cNvPr>
            <p:cNvSpPr/>
            <p:nvPr/>
          </p:nvSpPr>
          <p:spPr>
            <a:xfrm rot="12600000" flipV="1">
              <a:off x="5358211" y="4393960"/>
              <a:ext cx="965674" cy="364196"/>
            </a:xfrm>
            <a:prstGeom prst="parallelogram">
              <a:avLst>
                <a:gd name="adj" fmla="val 56449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3" name="Ellipse 92">
              <a:extLst>
                <a:ext uri="{FF2B5EF4-FFF2-40B4-BE49-F238E27FC236}">
                  <a16:creationId xmlns:a16="http://schemas.microsoft.com/office/drawing/2014/main" id="{47468905-5DA6-7BAB-1D40-B3306A5B9000}"/>
                </a:ext>
              </a:extLst>
            </p:cNvPr>
            <p:cNvSpPr/>
            <p:nvPr/>
          </p:nvSpPr>
          <p:spPr>
            <a:xfrm>
              <a:off x="5779011" y="4510368"/>
              <a:ext cx="75308" cy="133262"/>
            </a:xfrm>
            <a:prstGeom prst="ellipse">
              <a:avLst/>
            </a:prstGeom>
            <a:solidFill>
              <a:srgbClr val="C00000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 dirty="0">
                <a:solidFill>
                  <a:srgbClr val="002060"/>
                </a:solidFill>
              </a:endParaRPr>
            </a:p>
          </p:txBody>
        </p:sp>
        <p:cxnSp>
          <p:nvCxnSpPr>
            <p:cNvPr id="94" name="Connecteur droit 93">
              <a:extLst>
                <a:ext uri="{FF2B5EF4-FFF2-40B4-BE49-F238E27FC236}">
                  <a16:creationId xmlns:a16="http://schemas.microsoft.com/office/drawing/2014/main" id="{FC4B4850-968F-45AC-1D9A-8B4299A61E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88113" y="3017520"/>
              <a:ext cx="0" cy="677708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5" name="Connecteur droit 94">
              <a:extLst>
                <a:ext uri="{FF2B5EF4-FFF2-40B4-BE49-F238E27FC236}">
                  <a16:creationId xmlns:a16="http://schemas.microsoft.com/office/drawing/2014/main" id="{0FC71170-1717-AC01-3FDB-A6E4184DE6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39248" y="3934955"/>
              <a:ext cx="0" cy="688071"/>
            </a:xfrm>
            <a:prstGeom prst="lin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B7A2182A-CF77-141E-73D8-BFE1E2A344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21523" y="3924795"/>
              <a:ext cx="260820" cy="151647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4B56B8C3-3EAE-BCCA-8503-9BE678C11F14}"/>
                </a:ext>
              </a:extLst>
            </p:cNvPr>
            <p:cNvCxnSpPr>
              <a:cxnSpLocks/>
            </p:cNvCxnSpPr>
            <p:nvPr/>
          </p:nvCxnSpPr>
          <p:spPr>
            <a:xfrm>
              <a:off x="5033452" y="1864053"/>
              <a:ext cx="5668" cy="820254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98" name="Cylindre 97">
              <a:extLst>
                <a:ext uri="{FF2B5EF4-FFF2-40B4-BE49-F238E27FC236}">
                  <a16:creationId xmlns:a16="http://schemas.microsoft.com/office/drawing/2014/main" id="{24E785D4-0CBE-0C2C-0584-89FEE9AE23B4}"/>
                </a:ext>
              </a:extLst>
            </p:cNvPr>
            <p:cNvSpPr/>
            <p:nvPr/>
          </p:nvSpPr>
          <p:spPr>
            <a:xfrm rot="7309303">
              <a:off x="4989908" y="1559221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9" name="Connecteur droit 98">
              <a:extLst>
                <a:ext uri="{FF2B5EF4-FFF2-40B4-BE49-F238E27FC236}">
                  <a16:creationId xmlns:a16="http://schemas.microsoft.com/office/drawing/2014/main" id="{6AB74F2B-B93C-2EE8-054F-4B7A17A47AA1}"/>
                </a:ext>
              </a:extLst>
            </p:cNvPr>
            <p:cNvCxnSpPr>
              <a:cxnSpLocks/>
            </p:cNvCxnSpPr>
            <p:nvPr/>
          </p:nvCxnSpPr>
          <p:spPr>
            <a:xfrm>
              <a:off x="7377320" y="3262999"/>
              <a:ext cx="5668" cy="820254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0" name="Cylindre 99">
              <a:extLst>
                <a:ext uri="{FF2B5EF4-FFF2-40B4-BE49-F238E27FC236}">
                  <a16:creationId xmlns:a16="http://schemas.microsoft.com/office/drawing/2014/main" id="{9D5C0F03-1E7E-6878-349E-CC6D28AED53A}"/>
                </a:ext>
              </a:extLst>
            </p:cNvPr>
            <p:cNvSpPr/>
            <p:nvPr/>
          </p:nvSpPr>
          <p:spPr>
            <a:xfrm rot="7309303">
              <a:off x="7333776" y="2958167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1" name="Connecteur droit 100">
              <a:extLst>
                <a:ext uri="{FF2B5EF4-FFF2-40B4-BE49-F238E27FC236}">
                  <a16:creationId xmlns:a16="http://schemas.microsoft.com/office/drawing/2014/main" id="{2358B9CC-EB4F-9BC0-79C2-0702948E8D5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81442" y="1889113"/>
              <a:ext cx="1976800" cy="117116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25F7DC2B-7216-F3D1-6F5A-20A769A0AE4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64617" y="3259549"/>
              <a:ext cx="194839" cy="11543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3" name="Connecteur droit 102">
              <a:extLst>
                <a:ext uri="{FF2B5EF4-FFF2-40B4-BE49-F238E27FC236}">
                  <a16:creationId xmlns:a16="http://schemas.microsoft.com/office/drawing/2014/main" id="{5216109C-3467-AEB1-30B8-6259816DB2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15558" y="1550349"/>
              <a:ext cx="194839" cy="11543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4" name="Connecteur droit 103">
              <a:extLst>
                <a:ext uri="{FF2B5EF4-FFF2-40B4-BE49-F238E27FC236}">
                  <a16:creationId xmlns:a16="http://schemas.microsoft.com/office/drawing/2014/main" id="{F4E57548-D1BB-85FD-677D-55E8A60981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46795" y="1551528"/>
              <a:ext cx="127204" cy="1883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253B6294-7607-7299-4701-B0FAB3BB7B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96045" y="1780128"/>
              <a:ext cx="127204" cy="1883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21442DCD-B479-D00D-6689-C9458DA90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6686" y="2945245"/>
              <a:ext cx="127204" cy="1883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7" name="Connecteur droit 106">
              <a:extLst>
                <a:ext uri="{FF2B5EF4-FFF2-40B4-BE49-F238E27FC236}">
                  <a16:creationId xmlns:a16="http://schemas.microsoft.com/office/drawing/2014/main" id="{C662F27D-9F32-E7E9-1C31-007EF83B5F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30050" y="3186642"/>
              <a:ext cx="127204" cy="18834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8" name="Parallélogramme 107">
              <a:extLst>
                <a:ext uri="{FF2B5EF4-FFF2-40B4-BE49-F238E27FC236}">
                  <a16:creationId xmlns:a16="http://schemas.microsoft.com/office/drawing/2014/main" id="{4FC170EE-3B64-7A7B-7910-9A29E569D7BB}"/>
                </a:ext>
              </a:extLst>
            </p:cNvPr>
            <p:cNvSpPr/>
            <p:nvPr/>
          </p:nvSpPr>
          <p:spPr>
            <a:xfrm rot="16200000" flipV="1">
              <a:off x="4559783" y="1451479"/>
              <a:ext cx="311550" cy="197740"/>
            </a:xfrm>
            <a:prstGeom prst="parallelogram">
              <a:avLst>
                <a:gd name="adj" fmla="val 65507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9" name="Parallélogramme 108">
              <a:extLst>
                <a:ext uri="{FF2B5EF4-FFF2-40B4-BE49-F238E27FC236}">
                  <a16:creationId xmlns:a16="http://schemas.microsoft.com/office/drawing/2014/main" id="{851E28DD-C851-06E0-D01E-A6C8AFAABC3E}"/>
                </a:ext>
              </a:extLst>
            </p:cNvPr>
            <p:cNvSpPr/>
            <p:nvPr/>
          </p:nvSpPr>
          <p:spPr>
            <a:xfrm rot="16200000" flipV="1">
              <a:off x="7676115" y="3307325"/>
              <a:ext cx="311550" cy="197740"/>
            </a:xfrm>
            <a:prstGeom prst="parallelogram">
              <a:avLst>
                <a:gd name="adj" fmla="val 65507"/>
              </a:avLst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6AD612AC-0828-5FCC-9C3E-B8D11CF3CA3E}"/>
                </a:ext>
              </a:extLst>
            </p:cNvPr>
            <p:cNvSpPr/>
            <p:nvPr/>
          </p:nvSpPr>
          <p:spPr>
            <a:xfrm>
              <a:off x="5428798" y="2524259"/>
              <a:ext cx="224593" cy="218355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rgbClr val="002060"/>
                  </a:solidFill>
                </a:rPr>
                <a:t>M</a:t>
              </a:r>
              <a:endParaRPr lang="fr-FR" b="1" dirty="0">
                <a:solidFill>
                  <a:srgbClr val="002060"/>
                </a:solidFill>
              </a:endParaRPr>
            </a:p>
          </p:txBody>
        </p:sp>
        <p:sp>
          <p:nvSpPr>
            <p:cNvPr id="111" name="Ellipse 110">
              <a:extLst>
                <a:ext uri="{FF2B5EF4-FFF2-40B4-BE49-F238E27FC236}">
                  <a16:creationId xmlns:a16="http://schemas.microsoft.com/office/drawing/2014/main" id="{334FE5BA-5894-2DAE-F3C2-54FC77D24481}"/>
                </a:ext>
              </a:extLst>
            </p:cNvPr>
            <p:cNvSpPr/>
            <p:nvPr/>
          </p:nvSpPr>
          <p:spPr>
            <a:xfrm>
              <a:off x="6189892" y="2136269"/>
              <a:ext cx="224593" cy="21835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chemeClr val="accent2">
                      <a:lumMod val="75000"/>
                    </a:schemeClr>
                  </a:solidFill>
                </a:rPr>
                <a:t>0</a:t>
              </a:r>
              <a:endParaRPr lang="fr-FR" b="1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F09D3F79-8D4A-C12C-4FFF-EC802B9C9762}"/>
                </a:ext>
              </a:extLst>
            </p:cNvPr>
            <p:cNvSpPr/>
            <p:nvPr/>
          </p:nvSpPr>
          <p:spPr>
            <a:xfrm>
              <a:off x="7453363" y="3894317"/>
              <a:ext cx="224593" cy="218355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rgbClr val="00B050"/>
                  </a:solidFill>
                </a:rPr>
                <a:t>1</a:t>
              </a:r>
              <a:endParaRPr lang="fr-FR" b="1" dirty="0">
                <a:solidFill>
                  <a:srgbClr val="00B050"/>
                </a:solidFill>
              </a:endParaRPr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6CBB3462-FBCB-53E5-2ADD-3AA109CB5496}"/>
                </a:ext>
              </a:extLst>
            </p:cNvPr>
            <p:cNvSpPr/>
            <p:nvPr/>
          </p:nvSpPr>
          <p:spPr>
            <a:xfrm>
              <a:off x="6979062" y="4556987"/>
              <a:ext cx="224593" cy="218355"/>
            </a:xfrm>
            <a:prstGeom prst="ellipse">
              <a:avLst/>
            </a:prstGeom>
            <a:noFill/>
            <a:ln w="190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rgbClr val="002060"/>
                  </a:solidFill>
                </a:rPr>
                <a:t>2</a:t>
              </a:r>
              <a:endParaRPr lang="fr-FR" b="1" dirty="0">
                <a:solidFill>
                  <a:srgbClr val="002060"/>
                </a:solidFill>
              </a:endParaRPr>
            </a:p>
          </p:txBody>
        </p:sp>
        <p:sp>
          <p:nvSpPr>
            <p:cNvPr id="114" name="Ellipse 113">
              <a:extLst>
                <a:ext uri="{FF2B5EF4-FFF2-40B4-BE49-F238E27FC236}">
                  <a16:creationId xmlns:a16="http://schemas.microsoft.com/office/drawing/2014/main" id="{8DE06AAA-2B03-9D44-3B91-7404D9C40BB7}"/>
                </a:ext>
              </a:extLst>
            </p:cNvPr>
            <p:cNvSpPr/>
            <p:nvPr/>
          </p:nvSpPr>
          <p:spPr>
            <a:xfrm>
              <a:off x="5647675" y="4886432"/>
              <a:ext cx="224593" cy="218355"/>
            </a:xfrm>
            <a:prstGeom prst="ellipse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b="1" dirty="0">
                  <a:solidFill>
                    <a:srgbClr val="C00000"/>
                  </a:solidFill>
                </a:rPr>
                <a:t>3</a:t>
              </a:r>
              <a:endParaRPr lang="fr-FR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5" name="Connecteur droit avec flèche 114">
              <a:extLst>
                <a:ext uri="{FF2B5EF4-FFF2-40B4-BE49-F238E27FC236}">
                  <a16:creationId xmlns:a16="http://schemas.microsoft.com/office/drawing/2014/main" id="{A831125E-5DC8-43F4-57A4-D9FCB9549AA2}"/>
                </a:ext>
              </a:extLst>
            </p:cNvPr>
            <p:cNvCxnSpPr>
              <a:cxnSpLocks/>
            </p:cNvCxnSpPr>
            <p:nvPr/>
          </p:nvCxnSpPr>
          <p:spPr>
            <a:xfrm>
              <a:off x="7801334" y="3406195"/>
              <a:ext cx="474620" cy="274781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onnecteur droit avec flèche 115">
              <a:extLst>
                <a:ext uri="{FF2B5EF4-FFF2-40B4-BE49-F238E27FC236}">
                  <a16:creationId xmlns:a16="http://schemas.microsoft.com/office/drawing/2014/main" id="{0A347EE0-E4CE-162C-A532-A2B283008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1890" y="2616628"/>
              <a:ext cx="0" cy="836328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DBFFA873-C81F-35EC-CA5F-99BAD7827821}"/>
                    </a:ext>
                  </a:extLst>
                </p:cNvPr>
                <p:cNvSpPr txBox="1"/>
                <p:nvPr/>
              </p:nvSpPr>
              <p:spPr>
                <a:xfrm>
                  <a:off x="7982617" y="3259549"/>
                  <a:ext cx="6265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DBFFA873-C81F-35EC-CA5F-99BAD78278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2617" y="3259549"/>
                  <a:ext cx="626532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ZoneTexte 117">
                  <a:extLst>
                    <a:ext uri="{FF2B5EF4-FFF2-40B4-BE49-F238E27FC236}">
                      <a16:creationId xmlns:a16="http://schemas.microsoft.com/office/drawing/2014/main" id="{0CFDF03B-5202-ED87-19F7-A8C9A04ED83A}"/>
                    </a:ext>
                  </a:extLst>
                </p:cNvPr>
                <p:cNvSpPr txBox="1"/>
                <p:nvPr/>
              </p:nvSpPr>
              <p:spPr>
                <a:xfrm>
                  <a:off x="7714148" y="2451405"/>
                  <a:ext cx="6265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118" name="ZoneTexte 117">
                  <a:extLst>
                    <a:ext uri="{FF2B5EF4-FFF2-40B4-BE49-F238E27FC236}">
                      <a16:creationId xmlns:a16="http://schemas.microsoft.com/office/drawing/2014/main" id="{0CFDF03B-5202-ED87-19F7-A8C9A04ED8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14148" y="2451405"/>
                  <a:ext cx="626532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Connecteur droit avec flèche 118">
              <a:extLst>
                <a:ext uri="{FF2B5EF4-FFF2-40B4-BE49-F238E27FC236}">
                  <a16:creationId xmlns:a16="http://schemas.microsoft.com/office/drawing/2014/main" id="{DD46D12F-9E02-BCC4-E6CE-52FD0393C7CD}"/>
                </a:ext>
              </a:extLst>
            </p:cNvPr>
            <p:cNvCxnSpPr>
              <a:cxnSpLocks/>
              <a:stCxn id="109" idx="1"/>
            </p:cNvCxnSpPr>
            <p:nvPr/>
          </p:nvCxnSpPr>
          <p:spPr>
            <a:xfrm flipH="1">
              <a:off x="7468139" y="3341428"/>
              <a:ext cx="462621" cy="302849"/>
            </a:xfrm>
            <a:prstGeom prst="straightConnector1">
              <a:avLst/>
            </a:prstGeom>
            <a:ln>
              <a:solidFill>
                <a:schemeClr val="accent2">
                  <a:lumMod val="75000"/>
                </a:schemeClr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ZoneTexte 119">
                  <a:extLst>
                    <a:ext uri="{FF2B5EF4-FFF2-40B4-BE49-F238E27FC236}">
                      <a16:creationId xmlns:a16="http://schemas.microsoft.com/office/drawing/2014/main" id="{BEFAA093-C37A-557D-7102-DDD2E58CA98F}"/>
                    </a:ext>
                  </a:extLst>
                </p:cNvPr>
                <p:cNvSpPr txBox="1"/>
                <p:nvPr/>
              </p:nvSpPr>
              <p:spPr>
                <a:xfrm>
                  <a:off x="7231804" y="3590545"/>
                  <a:ext cx="62653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400" dirty="0"/>
                </a:p>
              </p:txBody>
            </p:sp>
          </mc:Choice>
          <mc:Fallback xmlns="">
            <p:sp>
              <p:nvSpPr>
                <p:cNvPr id="120" name="ZoneTexte 119">
                  <a:extLst>
                    <a:ext uri="{FF2B5EF4-FFF2-40B4-BE49-F238E27FC236}">
                      <a16:creationId xmlns:a16="http://schemas.microsoft.com/office/drawing/2014/main" id="{BEFAA093-C37A-557D-7102-DDD2E58CA9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1804" y="3590545"/>
                  <a:ext cx="626532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9837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>
            <a:extLst>
              <a:ext uri="{FF2B5EF4-FFF2-40B4-BE49-F238E27FC236}">
                <a16:creationId xmlns:a16="http://schemas.microsoft.com/office/drawing/2014/main" id="{42680880-0869-F3FB-1288-A1CBEE087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Modélisation cinématique</a:t>
            </a:r>
            <a:br>
              <a:rPr lang="fr-FR" sz="3200" dirty="0"/>
            </a:br>
            <a:r>
              <a:rPr lang="fr-FR" sz="3200" dirty="0"/>
              <a:t>Schéma cinématique minimal</a:t>
            </a:r>
          </a:p>
        </p:txBody>
      </p:sp>
      <p:sp>
        <p:nvSpPr>
          <p:cNvPr id="12" name="Espace réservé du contenu 11">
            <a:extLst>
              <a:ext uri="{FF2B5EF4-FFF2-40B4-BE49-F238E27FC236}">
                <a16:creationId xmlns:a16="http://schemas.microsoft.com/office/drawing/2014/main" id="{E8A66116-0BCA-F0BA-8B7C-35F8CB1ECB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4630" y="1071921"/>
            <a:ext cx="5576419" cy="1028271"/>
          </a:xfrm>
        </p:spPr>
        <p:txBody>
          <a:bodyPr>
            <a:normAutofit/>
          </a:bodyPr>
          <a:lstStyle/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fr-FR" dirty="0"/>
              <a:t> Déterminer les lois de mouvement (en cinématique ou dynamique)</a:t>
            </a:r>
          </a:p>
          <a:p>
            <a:pPr>
              <a:buClr>
                <a:schemeClr val="tx2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5CE0E2C-D0A9-D6BC-E70F-8E292A82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9</a:t>
            </a:fld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Espace réservé du contenu 11">
                <a:extLst>
                  <a:ext uri="{FF2B5EF4-FFF2-40B4-BE49-F238E27FC236}">
                    <a16:creationId xmlns:a16="http://schemas.microsoft.com/office/drawing/2014/main" id="{C0A142C9-F62B-BF4C-7120-55DC3ADBF6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78883" y="1073050"/>
                <a:ext cx="5576419" cy="4984850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91440" indent="-91440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accent1"/>
                  </a:buClr>
                  <a:buSzPct val="100000"/>
                  <a:buFont typeface="Calibri" panose="020F0502020204030204" pitchFamily="34" charset="0"/>
                  <a:buChar char=" "/>
                  <a:defRPr sz="20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38404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2"/>
                  </a:buClr>
                  <a:buFont typeface="Calibri" pitchFamily="34" charset="0"/>
                  <a:buChar char="◦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56692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2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74980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2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32688" indent="-18288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tx2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None/>
                </a:pPr>
                <a:r>
                  <a:rPr lang="fr-FR" sz="1400" b="1" dirty="0"/>
                  <a:t>Méthode statique 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400" b="1" dirty="0"/>
                  <a:t> Remarque : aucun intérêt de déterminer  l’hyperstatisme sur une chaîne ouverte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1400" b="0" i="0" smtClean="0">
                        <a:latin typeface="Cambria Math" panose="02040503050406030204" pitchFamily="18" charset="0"/>
                      </a:rPr>
                      <m:t>=3−18+15=0</m:t>
                    </m:r>
                  </m:oMath>
                </a14:m>
                <a:endParaRPr lang="fr-FR" sz="1400" dirty="0"/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400" dirty="0"/>
                  <a:t>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fr-FR" sz="1400" dirty="0"/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Pivot entre 1 et 0</a:t>
                </a:r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Pivot entre 2 et 1</a:t>
                </a:r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Pivot entre 3 et 2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=3×6</m:t>
                    </m:r>
                  </m:oMath>
                </a14:m>
                <a:endParaRPr lang="fr-FR" sz="1400" b="0" dirty="0"/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On peut isoler les pièces 1, 2 et 3</a:t>
                </a:r>
              </a:p>
              <a:p>
                <a:pPr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FR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FR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fr-FR" sz="1400" b="0" i="1" smtClean="0">
                        <a:latin typeface="Cambria Math" panose="02040503050406030204" pitchFamily="18" charset="0"/>
                      </a:rPr>
                      <m:t>=3×5</m:t>
                    </m:r>
                  </m:oMath>
                </a14:m>
                <a:endParaRPr lang="fr-FR" sz="1400" b="0" dirty="0"/>
              </a:p>
              <a:p>
                <a:pPr lvl="1">
                  <a:lnSpc>
                    <a:spcPct val="120000"/>
                  </a:lnSpc>
                  <a:buClr>
                    <a:schemeClr val="tx2">
                      <a:lumMod val="60000"/>
                      <a:lumOff val="40000"/>
                    </a:schemeClr>
                  </a:buClr>
                  <a:buFont typeface="Wingdings" panose="05000000000000000000" pitchFamily="2" charset="2"/>
                  <a:buChar char="Ü"/>
                </a:pPr>
                <a:r>
                  <a:rPr lang="fr-FR" sz="1200" dirty="0"/>
                  <a:t> 3 liaisons pivot, 5 inconnues statiques dans une liaison pivot</a:t>
                </a:r>
              </a:p>
            </p:txBody>
          </p:sp>
        </mc:Choice>
        <mc:Fallback xmlns="">
          <p:sp>
            <p:nvSpPr>
              <p:cNvPr id="63" name="Espace réservé du contenu 11">
                <a:extLst>
                  <a:ext uri="{FF2B5EF4-FFF2-40B4-BE49-F238E27FC236}">
                    <a16:creationId xmlns:a16="http://schemas.microsoft.com/office/drawing/2014/main" id="{C0A142C9-F62B-BF4C-7120-55DC3ADBF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883" y="1073050"/>
                <a:ext cx="5576419" cy="4984850"/>
              </a:xfrm>
              <a:prstGeom prst="rect">
                <a:avLst/>
              </a:prstGeom>
              <a:blipFill>
                <a:blip r:embed="rId2"/>
                <a:stretch>
                  <a:fillRect l="-1967" r="-12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4" name="Groupe 63">
            <a:extLst>
              <a:ext uri="{FF2B5EF4-FFF2-40B4-BE49-F238E27FC236}">
                <a16:creationId xmlns:a16="http://schemas.microsoft.com/office/drawing/2014/main" id="{6803B439-B5CA-BB90-A6AF-8A936B074DAE}"/>
              </a:ext>
            </a:extLst>
          </p:cNvPr>
          <p:cNvGrpSpPr/>
          <p:nvPr/>
        </p:nvGrpSpPr>
        <p:grpSpPr>
          <a:xfrm>
            <a:off x="1853782" y="4901002"/>
            <a:ext cx="867406" cy="500534"/>
            <a:chOff x="5676900" y="1818819"/>
            <a:chExt cx="867406" cy="500534"/>
          </a:xfrm>
        </p:grpSpPr>
        <p:sp>
          <p:nvSpPr>
            <p:cNvPr id="65" name="Cylindre 64">
              <a:extLst>
                <a:ext uri="{FF2B5EF4-FFF2-40B4-BE49-F238E27FC236}">
                  <a16:creationId xmlns:a16="http://schemas.microsoft.com/office/drawing/2014/main" id="{B55E31EF-750B-5C45-AF4D-9A2F2E930A28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6" name="Groupe 65">
              <a:extLst>
                <a:ext uri="{FF2B5EF4-FFF2-40B4-BE49-F238E27FC236}">
                  <a16:creationId xmlns:a16="http://schemas.microsoft.com/office/drawing/2014/main" id="{E09F5673-975B-94FB-4884-77A5D244BA10}"/>
                </a:ext>
              </a:extLst>
            </p:cNvPr>
            <p:cNvGrpSpPr/>
            <p:nvPr/>
          </p:nvGrpSpPr>
          <p:grpSpPr>
            <a:xfrm>
              <a:off x="5676900" y="1818819"/>
              <a:ext cx="867406" cy="500534"/>
              <a:chOff x="5676900" y="1818819"/>
              <a:chExt cx="867406" cy="500534"/>
            </a:xfrm>
          </p:grpSpPr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B0B38998-DAFB-CF9C-3F9C-8D78C8B0081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317893" cy="170405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3C78CD4-995E-2B6D-16B5-E07DD0A09D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31FF8C4F-321D-9603-D9CD-3882F5CC4D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Connecteur droit 69">
                <a:extLst>
                  <a:ext uri="{FF2B5EF4-FFF2-40B4-BE49-F238E27FC236}">
                    <a16:creationId xmlns:a16="http://schemas.microsoft.com/office/drawing/2014/main" id="{28B4A063-E12D-2C6B-B8D2-E61F846E32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2378DD5B-9B72-3956-BDBC-52EA3EDAE802}"/>
              </a:ext>
            </a:extLst>
          </p:cNvPr>
          <p:cNvCxnSpPr>
            <a:cxnSpLocks/>
            <a:stCxn id="85" idx="3"/>
          </p:cNvCxnSpPr>
          <p:nvPr/>
        </p:nvCxnSpPr>
        <p:spPr>
          <a:xfrm flipH="1" flipV="1">
            <a:off x="2238215" y="4315830"/>
            <a:ext cx="332227" cy="191976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4" name="Groupe 83">
            <a:extLst>
              <a:ext uri="{FF2B5EF4-FFF2-40B4-BE49-F238E27FC236}">
                <a16:creationId xmlns:a16="http://schemas.microsoft.com/office/drawing/2014/main" id="{38FF7C7D-5850-17F5-58F5-BC38F1D1B241}"/>
              </a:ext>
            </a:extLst>
          </p:cNvPr>
          <p:cNvGrpSpPr/>
          <p:nvPr/>
        </p:nvGrpSpPr>
        <p:grpSpPr>
          <a:xfrm>
            <a:off x="2485116" y="4416039"/>
            <a:ext cx="494730" cy="406695"/>
            <a:chOff x="5827140" y="1856779"/>
            <a:chExt cx="494730" cy="406695"/>
          </a:xfrm>
        </p:grpSpPr>
        <p:sp>
          <p:nvSpPr>
            <p:cNvPr id="85" name="Cylindre 84">
              <a:extLst>
                <a:ext uri="{FF2B5EF4-FFF2-40B4-BE49-F238E27FC236}">
                  <a16:creationId xmlns:a16="http://schemas.microsoft.com/office/drawing/2014/main" id="{6DC4E7A4-9D59-48B5-EEE6-68E12388939B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6" name="Groupe 85">
              <a:extLst>
                <a:ext uri="{FF2B5EF4-FFF2-40B4-BE49-F238E27FC236}">
                  <a16:creationId xmlns:a16="http://schemas.microsoft.com/office/drawing/2014/main" id="{7349EC00-E634-DBC5-5CA3-37A4127DC836}"/>
                </a:ext>
              </a:extLst>
            </p:cNvPr>
            <p:cNvGrpSpPr/>
            <p:nvPr/>
          </p:nvGrpSpPr>
          <p:grpSpPr>
            <a:xfrm>
              <a:off x="5827140" y="1856779"/>
              <a:ext cx="494730" cy="406695"/>
              <a:chOff x="5827140" y="1856779"/>
              <a:chExt cx="494730" cy="406695"/>
            </a:xfrm>
          </p:grpSpPr>
          <p:cxnSp>
            <p:nvCxnSpPr>
              <p:cNvPr id="87" name="Connecteur droit 86">
                <a:extLst>
                  <a:ext uri="{FF2B5EF4-FFF2-40B4-BE49-F238E27FC236}">
                    <a16:creationId xmlns:a16="http://schemas.microsoft.com/office/drawing/2014/main" id="{27F62CB1-982D-0AC3-7099-459F4CF07B3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8" name="Connecteur droit 87">
                <a:extLst>
                  <a:ext uri="{FF2B5EF4-FFF2-40B4-BE49-F238E27FC236}">
                    <a16:creationId xmlns:a16="http://schemas.microsoft.com/office/drawing/2014/main" id="{A1ECEEE5-9FBD-DC3F-E469-B31A4E1E6D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72BBBE5C-3684-1EF8-EEC3-E0FE73702FD1}"/>
              </a:ext>
            </a:extLst>
          </p:cNvPr>
          <p:cNvCxnSpPr>
            <a:cxnSpLocks/>
          </p:cNvCxnSpPr>
          <p:nvPr/>
        </p:nvCxnSpPr>
        <p:spPr>
          <a:xfrm flipH="1">
            <a:off x="1945741" y="5173622"/>
            <a:ext cx="293551" cy="17203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Parallélogramme 91">
            <a:extLst>
              <a:ext uri="{FF2B5EF4-FFF2-40B4-BE49-F238E27FC236}">
                <a16:creationId xmlns:a16="http://schemas.microsoft.com/office/drawing/2014/main" id="{506699A1-3F39-BE27-D99D-8EF6F4023E74}"/>
              </a:ext>
            </a:extLst>
          </p:cNvPr>
          <p:cNvSpPr/>
          <p:nvPr/>
        </p:nvSpPr>
        <p:spPr>
          <a:xfrm rot="12600000" flipV="1">
            <a:off x="1126153" y="5182630"/>
            <a:ext cx="965674" cy="364196"/>
          </a:xfrm>
          <a:prstGeom prst="parallelogram">
            <a:avLst>
              <a:gd name="adj" fmla="val 56449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47468905-5DA6-7BAB-1D40-B3306A5B9000}"/>
              </a:ext>
            </a:extLst>
          </p:cNvPr>
          <p:cNvSpPr/>
          <p:nvPr/>
        </p:nvSpPr>
        <p:spPr>
          <a:xfrm>
            <a:off x="1546953" y="5299038"/>
            <a:ext cx="75308" cy="133262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002060"/>
              </a:solidFill>
            </a:endParaRPr>
          </a:p>
        </p:txBody>
      </p: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0FC71170-1717-AC01-3FDB-A6E4184DE6C3}"/>
              </a:ext>
            </a:extLst>
          </p:cNvPr>
          <p:cNvCxnSpPr>
            <a:cxnSpLocks/>
          </p:cNvCxnSpPr>
          <p:nvPr/>
        </p:nvCxnSpPr>
        <p:spPr>
          <a:xfrm flipH="1" flipV="1">
            <a:off x="2707190" y="4723625"/>
            <a:ext cx="0" cy="688071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B7A2182A-CF77-141E-73D8-BFE1E2A34492}"/>
              </a:ext>
            </a:extLst>
          </p:cNvPr>
          <p:cNvCxnSpPr>
            <a:cxnSpLocks/>
          </p:cNvCxnSpPr>
          <p:nvPr/>
        </p:nvCxnSpPr>
        <p:spPr>
          <a:xfrm flipH="1" flipV="1">
            <a:off x="2889465" y="4713465"/>
            <a:ext cx="260820" cy="15164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6AB74F2B-B93C-2EE8-054F-4B7A17A47AA1}"/>
              </a:ext>
            </a:extLst>
          </p:cNvPr>
          <p:cNvCxnSpPr>
            <a:cxnSpLocks/>
          </p:cNvCxnSpPr>
          <p:nvPr/>
        </p:nvCxnSpPr>
        <p:spPr>
          <a:xfrm>
            <a:off x="3145262" y="4051669"/>
            <a:ext cx="5668" cy="82025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0" name="Cylindre 99">
            <a:extLst>
              <a:ext uri="{FF2B5EF4-FFF2-40B4-BE49-F238E27FC236}">
                <a16:creationId xmlns:a16="http://schemas.microsoft.com/office/drawing/2014/main" id="{9D5C0F03-1E7E-6878-349E-CC6D28AED53A}"/>
              </a:ext>
            </a:extLst>
          </p:cNvPr>
          <p:cNvSpPr/>
          <p:nvPr/>
        </p:nvSpPr>
        <p:spPr>
          <a:xfrm rot="7309303">
            <a:off x="3101718" y="3746837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358B9CC-EB4F-9BC0-79C2-0702948E8D50}"/>
              </a:ext>
            </a:extLst>
          </p:cNvPr>
          <p:cNvCxnSpPr>
            <a:cxnSpLocks/>
          </p:cNvCxnSpPr>
          <p:nvPr/>
        </p:nvCxnSpPr>
        <p:spPr>
          <a:xfrm flipH="1" flipV="1">
            <a:off x="2747004" y="3683544"/>
            <a:ext cx="279180" cy="165401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25F7DC2B-7216-F3D1-6F5A-20A769A0AE40}"/>
              </a:ext>
            </a:extLst>
          </p:cNvPr>
          <p:cNvCxnSpPr>
            <a:cxnSpLocks/>
          </p:cNvCxnSpPr>
          <p:nvPr/>
        </p:nvCxnSpPr>
        <p:spPr>
          <a:xfrm flipH="1" flipV="1">
            <a:off x="3332559" y="4048219"/>
            <a:ext cx="194839" cy="115433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21442DCD-B479-D00D-6689-C9458DA907C3}"/>
              </a:ext>
            </a:extLst>
          </p:cNvPr>
          <p:cNvCxnSpPr>
            <a:cxnSpLocks/>
          </p:cNvCxnSpPr>
          <p:nvPr/>
        </p:nvCxnSpPr>
        <p:spPr>
          <a:xfrm flipH="1">
            <a:off x="2954628" y="3733915"/>
            <a:ext cx="127204" cy="188340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C662F27D-9F32-E7E9-1C31-007EF83B5F5B}"/>
              </a:ext>
            </a:extLst>
          </p:cNvPr>
          <p:cNvCxnSpPr>
            <a:cxnSpLocks/>
          </p:cNvCxnSpPr>
          <p:nvPr/>
        </p:nvCxnSpPr>
        <p:spPr>
          <a:xfrm flipH="1">
            <a:off x="3297992" y="3975312"/>
            <a:ext cx="127204" cy="188340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9" name="Parallélogramme 108">
            <a:extLst>
              <a:ext uri="{FF2B5EF4-FFF2-40B4-BE49-F238E27FC236}">
                <a16:creationId xmlns:a16="http://schemas.microsoft.com/office/drawing/2014/main" id="{851E28DD-C851-06E0-D01E-A6C8AFAABC3E}"/>
              </a:ext>
            </a:extLst>
          </p:cNvPr>
          <p:cNvSpPr/>
          <p:nvPr/>
        </p:nvSpPr>
        <p:spPr>
          <a:xfrm rot="16200000" flipV="1">
            <a:off x="3444057" y="4095995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Ellipse 109">
            <a:extLst>
              <a:ext uri="{FF2B5EF4-FFF2-40B4-BE49-F238E27FC236}">
                <a16:creationId xmlns:a16="http://schemas.microsoft.com/office/drawing/2014/main" id="{6AD612AC-0828-5FCC-9C3E-B8D11CF3CA3E}"/>
              </a:ext>
            </a:extLst>
          </p:cNvPr>
          <p:cNvSpPr/>
          <p:nvPr/>
        </p:nvSpPr>
        <p:spPr>
          <a:xfrm>
            <a:off x="3172839" y="4965692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111" name="Ellipse 110">
            <a:extLst>
              <a:ext uri="{FF2B5EF4-FFF2-40B4-BE49-F238E27FC236}">
                <a16:creationId xmlns:a16="http://schemas.microsoft.com/office/drawing/2014/main" id="{334FE5BA-5894-2DAE-F3C2-54FC77D24481}"/>
              </a:ext>
            </a:extLst>
          </p:cNvPr>
          <p:cNvSpPr/>
          <p:nvPr/>
        </p:nvSpPr>
        <p:spPr>
          <a:xfrm>
            <a:off x="2662001" y="3347120"/>
            <a:ext cx="224593" cy="21835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2" name="Ellipse 111">
            <a:extLst>
              <a:ext uri="{FF2B5EF4-FFF2-40B4-BE49-F238E27FC236}">
                <a16:creationId xmlns:a16="http://schemas.microsoft.com/office/drawing/2014/main" id="{F09D3F79-8D4A-C12C-4FFF-EC802B9C9762}"/>
              </a:ext>
            </a:extLst>
          </p:cNvPr>
          <p:cNvSpPr/>
          <p:nvPr/>
        </p:nvSpPr>
        <p:spPr>
          <a:xfrm>
            <a:off x="3221305" y="4682987"/>
            <a:ext cx="224593" cy="21835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B050"/>
                </a:solidFill>
              </a:rPr>
              <a:t>1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113" name="Ellipse 112">
            <a:extLst>
              <a:ext uri="{FF2B5EF4-FFF2-40B4-BE49-F238E27FC236}">
                <a16:creationId xmlns:a16="http://schemas.microsoft.com/office/drawing/2014/main" id="{6CBB3462-FBCB-53E5-2ADD-3AA109CB5496}"/>
              </a:ext>
            </a:extLst>
          </p:cNvPr>
          <p:cNvSpPr/>
          <p:nvPr/>
        </p:nvSpPr>
        <p:spPr>
          <a:xfrm>
            <a:off x="2747004" y="5345657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2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114" name="Ellipse 113">
            <a:extLst>
              <a:ext uri="{FF2B5EF4-FFF2-40B4-BE49-F238E27FC236}">
                <a16:creationId xmlns:a16="http://schemas.microsoft.com/office/drawing/2014/main" id="{8DE06AAA-2B03-9D44-3B91-7404D9C40BB7}"/>
              </a:ext>
            </a:extLst>
          </p:cNvPr>
          <p:cNvSpPr/>
          <p:nvPr/>
        </p:nvSpPr>
        <p:spPr>
          <a:xfrm>
            <a:off x="1415617" y="5675102"/>
            <a:ext cx="224593" cy="21835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C00000"/>
                </a:solidFill>
              </a:rPr>
              <a:t>3</a:t>
            </a:r>
            <a:endParaRPr lang="fr-FR" b="1" dirty="0">
              <a:solidFill>
                <a:srgbClr val="C00000"/>
              </a:solidFill>
            </a:endParaRP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A831125E-5DC8-43F4-57A4-D9FCB9549AA2}"/>
              </a:ext>
            </a:extLst>
          </p:cNvPr>
          <p:cNvCxnSpPr>
            <a:cxnSpLocks/>
          </p:cNvCxnSpPr>
          <p:nvPr/>
        </p:nvCxnSpPr>
        <p:spPr>
          <a:xfrm>
            <a:off x="3569276" y="4194865"/>
            <a:ext cx="474620" cy="27478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0A347EE0-E4CE-162C-A532-A2B283008564}"/>
              </a:ext>
            </a:extLst>
          </p:cNvPr>
          <p:cNvCxnSpPr>
            <a:cxnSpLocks/>
          </p:cNvCxnSpPr>
          <p:nvPr/>
        </p:nvCxnSpPr>
        <p:spPr>
          <a:xfrm flipV="1">
            <a:off x="3599832" y="3405298"/>
            <a:ext cx="0" cy="83632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DBFFA873-C81F-35EC-CA5F-99BAD7827821}"/>
                  </a:ext>
                </a:extLst>
              </p:cNvPr>
              <p:cNvSpPr txBox="1"/>
              <p:nvPr/>
            </p:nvSpPr>
            <p:spPr>
              <a:xfrm>
                <a:off x="3750559" y="4048219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DBFFA873-C81F-35EC-CA5F-99BAD7827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0559" y="4048219"/>
                <a:ext cx="62653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0CFDF03B-5202-ED87-19F7-A8C9A04ED83A}"/>
                  </a:ext>
                </a:extLst>
              </p:cNvPr>
              <p:cNvSpPr txBox="1"/>
              <p:nvPr/>
            </p:nvSpPr>
            <p:spPr>
              <a:xfrm>
                <a:off x="3482090" y="3240075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18" name="ZoneTexte 117">
                <a:extLst>
                  <a:ext uri="{FF2B5EF4-FFF2-40B4-BE49-F238E27FC236}">
                    <a16:creationId xmlns:a16="http://schemas.microsoft.com/office/drawing/2014/main" id="{0CFDF03B-5202-ED87-19F7-A8C9A04ED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2090" y="3240075"/>
                <a:ext cx="626532" cy="307777"/>
              </a:xfrm>
              <a:prstGeom prst="rect">
                <a:avLst/>
              </a:prstGeom>
              <a:blipFill>
                <a:blip r:embed="rId4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DD46D12F-9E02-BCC4-E6CE-52FD0393C7CD}"/>
              </a:ext>
            </a:extLst>
          </p:cNvPr>
          <p:cNvCxnSpPr>
            <a:cxnSpLocks/>
            <a:stCxn id="109" idx="1"/>
          </p:cNvCxnSpPr>
          <p:nvPr/>
        </p:nvCxnSpPr>
        <p:spPr>
          <a:xfrm flipH="1">
            <a:off x="3236081" y="4130098"/>
            <a:ext cx="462621" cy="30284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BEFAA093-C37A-557D-7102-DDD2E58CA98F}"/>
                  </a:ext>
                </a:extLst>
              </p:cNvPr>
              <p:cNvSpPr txBox="1"/>
              <p:nvPr/>
            </p:nvSpPr>
            <p:spPr>
              <a:xfrm>
                <a:off x="2999746" y="4379215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120" name="ZoneTexte 119">
                <a:extLst>
                  <a:ext uri="{FF2B5EF4-FFF2-40B4-BE49-F238E27FC236}">
                    <a16:creationId xmlns:a16="http://schemas.microsoft.com/office/drawing/2014/main" id="{BEFAA093-C37A-557D-7102-DDD2E58CA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746" y="4379215"/>
                <a:ext cx="62653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108847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379</Words>
  <Application>Microsoft Office PowerPoint</Application>
  <PresentationFormat>Grand écran</PresentationFormat>
  <Paragraphs>109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 Nova</vt:lpstr>
      <vt:lpstr>Calibri</vt:lpstr>
      <vt:lpstr>Calibri Light</vt:lpstr>
      <vt:lpstr>Cambria Math</vt:lpstr>
      <vt:lpstr>Wingdings</vt:lpstr>
      <vt:lpstr>Rétrospective</vt:lpstr>
      <vt:lpstr>Présentation PowerPoint</vt:lpstr>
      <vt:lpstr>Mise en service du BGR</vt:lpstr>
      <vt:lpstr>Présentation PowerPoint</vt:lpstr>
      <vt:lpstr>Chaine Fonctionnelle</vt:lpstr>
      <vt:lpstr>BGR – 300 – Axe boule</vt:lpstr>
      <vt:lpstr>BGR – 300 – Axe boule</vt:lpstr>
      <vt:lpstr>Modèle cinématique</vt:lpstr>
      <vt:lpstr>Modélisation cinématique Schéma d’architecture</vt:lpstr>
      <vt:lpstr>Modélisation cinématique Schéma cinématique minimal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30</cp:revision>
  <cp:lastPrinted>2024-06-03T13:14:07Z</cp:lastPrinted>
  <dcterms:created xsi:type="dcterms:W3CDTF">2023-03-22T10:05:05Z</dcterms:created>
  <dcterms:modified xsi:type="dcterms:W3CDTF">2024-06-03T13:14:16Z</dcterms:modified>
</cp:coreProperties>
</file>