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00" y="-8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49487-8FE5-4E54-BC59-E09F8190F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52CDDA-023F-416D-9C90-58AD878CA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94318-6819-425A-B3D3-F733E7E2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08C47-C38D-4EDA-B279-7ECAF602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67FA7B-D399-4DBB-9B57-C4156A18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1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DB4A4-2046-4829-BFFA-D9ED5BF8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AB6D4C-68EA-436C-81E0-C9E4B5322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696AA-A469-43AF-9B8B-9E1417FF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D195E4-515B-412E-8200-8AD85672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FD236-B739-49F3-8E19-9376FA32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B3F49A-2975-4C07-BC29-6B57B5202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653573-86B2-4E68-A9C4-532891F3E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71CDF4-9786-45D3-B829-370B6B75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46E053-2C31-4B29-838D-48C4201F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06C08C-1037-4B41-B11E-62B7ECE1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0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8F671-CA55-4CED-82A9-80E054E0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9E602-B29A-477C-9555-DF811AED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E175E0-A970-4D27-8F79-C72A3A92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C5AFA2-7878-4AFB-A08D-B0928CB8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73642A-D1CB-41DA-A834-33D16E9A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84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08A55-3329-4AAA-B3BF-3FA7FB36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AF58A-1157-4328-B06B-EE1AA72C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2080BB-F592-4006-A08D-AD164812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DAFAE5-6B40-4589-BB3B-0A9F9EB4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FB392-08C8-4BF2-B3EA-63ACACF3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34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0A005-F8CA-4973-BE9B-81B20522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C546F4-0A5E-4287-869F-ED4F0FD24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2EA4F-C4B2-4092-A74E-9490A623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C4BC1D-FE60-4A90-9D26-3B05B12A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B0EA5F-A606-4F98-A373-9F6D0A16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5B5DE6-EEC0-4FB4-9BE9-375E7B4D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6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ABCFF-7E06-488E-AA0B-0F535FBB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4EA69D-1FBD-4A5C-B9D5-81A95E00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52AA22-B043-424B-91BE-34D72BBB3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9B38EF-4231-4BDB-8788-1868BFBAB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0C2E0E-E56D-4498-B502-9CCBACA82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7D4084-A398-4C07-B15B-7968A994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EAA6F1-7FAF-4A97-AA29-66BB5E43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0AE3DB-40D8-4ADA-BEED-5B8059B1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81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A6FB2-1D8E-4F5E-9813-17976951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D74BCC-AB69-4CC0-865A-C31CD359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2C8FB7-0747-40EB-80B9-D445178C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6CD9B3-2814-4F78-ACC3-61649E25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2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A18DCD-EB9F-4ADE-872C-08FAB738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AD9203-9E7F-42BE-97CF-C9F8B8E7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2DD28A-A1EF-4977-A6BE-03F51015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84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C11AD-C22D-4ADD-A873-7EFAAA56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1A8E3D-90C1-4D5D-A5FE-2926DF6A8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5708D5-7BD3-428A-9633-982B2D3ED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FB8C5-3DD4-49B8-B6C7-11BB5F3A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6A66E7-9D49-4EE7-B451-F23C2FE0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C153B0-E3E3-4E89-A5F3-F5F41B0D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7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CA0B-206F-4C15-97C6-8C6C088D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D501F4-40F3-4921-9413-665A09BA9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5A9D8A-19F8-4C67-924F-9927C66F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65D83-CEFA-41C2-80CB-C9F60444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ED0EC-E010-49C9-B4E3-15531743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FA7AEF-7215-425B-9A14-1FF26F2F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3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E50CCC-ECEF-479E-AE51-8D93D3ED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44C626-9D30-48E2-9E29-55304D04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28B234-0FEA-4BC3-8E1D-DC1832DA0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B010C9-F29F-4FF2-A40C-685F442B2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3D12A2-835E-467F-8DE8-D872E4E6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11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CEA12-9B0A-4AC5-B07B-048CFF932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714233-B764-44E8-981C-C2CBAFDA3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6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82AC1-E850-9A39-4528-1DB1F100B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8F8FBA4-9D90-1459-63C6-5A14DDDB1691}"/>
              </a:ext>
            </a:extLst>
          </p:cNvPr>
          <p:cNvCxnSpPr>
            <a:cxnSpLocks/>
          </p:cNvCxnSpPr>
          <p:nvPr/>
        </p:nvCxnSpPr>
        <p:spPr>
          <a:xfrm flipH="1" flipV="1">
            <a:off x="4885017" y="2706919"/>
            <a:ext cx="0" cy="1444161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7099FA6A-C2D3-C303-A8BC-7426FD0EE63D}"/>
              </a:ext>
            </a:extLst>
          </p:cNvPr>
          <p:cNvSpPr/>
          <p:nvPr/>
        </p:nvSpPr>
        <p:spPr>
          <a:xfrm>
            <a:off x="2351055" y="3257123"/>
            <a:ext cx="360000" cy="36000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5968FF7-D7B0-563B-193F-9F57AA00E47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31055" y="2706919"/>
            <a:ext cx="0" cy="550204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7A25B01-4DA3-BC6D-3C06-EE24707A196F}"/>
              </a:ext>
            </a:extLst>
          </p:cNvPr>
          <p:cNvCxnSpPr>
            <a:cxnSpLocks/>
          </p:cNvCxnSpPr>
          <p:nvPr/>
        </p:nvCxnSpPr>
        <p:spPr>
          <a:xfrm flipH="1">
            <a:off x="2519787" y="2706919"/>
            <a:ext cx="122843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B55D73D-9799-9FD4-4E02-B664EBED6B32}"/>
              </a:ext>
            </a:extLst>
          </p:cNvPr>
          <p:cNvCxnSpPr>
            <a:cxnSpLocks/>
          </p:cNvCxnSpPr>
          <p:nvPr/>
        </p:nvCxnSpPr>
        <p:spPr>
          <a:xfrm flipV="1">
            <a:off x="2531055" y="3617123"/>
            <a:ext cx="0" cy="533957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13B66CF-AB10-8F2D-7911-40323E03CE45}"/>
              </a:ext>
            </a:extLst>
          </p:cNvPr>
          <p:cNvCxnSpPr>
            <a:cxnSpLocks/>
          </p:cNvCxnSpPr>
          <p:nvPr/>
        </p:nvCxnSpPr>
        <p:spPr>
          <a:xfrm>
            <a:off x="2519787" y="4151080"/>
            <a:ext cx="122843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8A1CEA1-6915-BCDE-7DD2-5F3522C30B74}"/>
              </a:ext>
            </a:extLst>
          </p:cNvPr>
          <p:cNvCxnSpPr>
            <a:cxnSpLocks/>
          </p:cNvCxnSpPr>
          <p:nvPr/>
        </p:nvCxnSpPr>
        <p:spPr>
          <a:xfrm>
            <a:off x="2531055" y="2777485"/>
            <a:ext cx="0" cy="40640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591F5AE-7904-DF87-BF04-BE386E612A1B}"/>
              </a:ext>
            </a:extLst>
          </p:cNvPr>
          <p:cNvCxnSpPr>
            <a:cxnSpLocks/>
          </p:cNvCxnSpPr>
          <p:nvPr/>
        </p:nvCxnSpPr>
        <p:spPr>
          <a:xfrm>
            <a:off x="2251655" y="3210723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C53AC72-9027-8B4E-C82C-5B140B78F410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2531055" y="3257123"/>
            <a:ext cx="0" cy="3600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5EE6E95-9BD2-40FF-BB84-B23246B7236F}"/>
                  </a:ext>
                </a:extLst>
              </p:cNvPr>
              <p:cNvSpPr txBox="1"/>
              <p:nvPr/>
            </p:nvSpPr>
            <p:spPr>
              <a:xfrm>
                <a:off x="1864940" y="3321590"/>
                <a:ext cx="3370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016F9D8-8607-B211-587B-CF7010F6B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940" y="3321590"/>
                <a:ext cx="337015" cy="184666"/>
              </a:xfrm>
              <a:prstGeom prst="rect">
                <a:avLst/>
              </a:prstGeom>
              <a:blipFill>
                <a:blip r:embed="rId2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A8860CD-6FBA-E936-F59E-8C9E3F80A09B}"/>
                  </a:ext>
                </a:extLst>
              </p:cNvPr>
              <p:cNvSpPr txBox="1"/>
              <p:nvPr/>
            </p:nvSpPr>
            <p:spPr>
              <a:xfrm>
                <a:off x="2134672" y="2910065"/>
                <a:ext cx="3242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09C9AFF-93C0-2C4F-3880-B8A2DBDD3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672" y="2910065"/>
                <a:ext cx="324256" cy="215444"/>
              </a:xfrm>
              <a:prstGeom prst="rect">
                <a:avLst/>
              </a:prstGeom>
              <a:blipFill>
                <a:blip r:embed="rId3"/>
                <a:stretch>
                  <a:fillRect l="-13208" r="-20755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2E74607-81D2-3F66-82BB-71738B85C3E2}"/>
              </a:ext>
            </a:extLst>
          </p:cNvPr>
          <p:cNvCxnSpPr>
            <a:cxnSpLocks/>
          </p:cNvCxnSpPr>
          <p:nvPr/>
        </p:nvCxnSpPr>
        <p:spPr>
          <a:xfrm flipV="1">
            <a:off x="3749861" y="2706919"/>
            <a:ext cx="0" cy="1444161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CD3DD19-1E84-046A-B2D9-0A4A1CFE60BD}"/>
              </a:ext>
            </a:extLst>
          </p:cNvPr>
          <p:cNvGrpSpPr/>
          <p:nvPr/>
        </p:nvGrpSpPr>
        <p:grpSpPr>
          <a:xfrm>
            <a:off x="3568222" y="3166393"/>
            <a:ext cx="360000" cy="541100"/>
            <a:chOff x="3762956" y="1758349"/>
            <a:chExt cx="360000" cy="5411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B59360D-188B-3B3D-3D32-E5409537CC6E}"/>
                </a:ext>
              </a:extLst>
            </p:cNvPr>
            <p:cNvSpPr/>
            <p:nvPr/>
          </p:nvSpPr>
          <p:spPr>
            <a:xfrm>
              <a:off x="3762956" y="184889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5BB0B6-A13E-1F57-685E-E772A1B729BA}"/>
                </a:ext>
              </a:extLst>
            </p:cNvPr>
            <p:cNvSpPr/>
            <p:nvPr/>
          </p:nvSpPr>
          <p:spPr>
            <a:xfrm>
              <a:off x="3864223" y="1758349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6A9AD3-788A-1474-02CE-A87293A8DAAF}"/>
                </a:ext>
              </a:extLst>
            </p:cNvPr>
            <p:cNvSpPr/>
            <p:nvPr/>
          </p:nvSpPr>
          <p:spPr>
            <a:xfrm>
              <a:off x="3866029" y="2188582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Ellipse 22">
            <a:extLst>
              <a:ext uri="{FF2B5EF4-FFF2-40B4-BE49-F238E27FC236}">
                <a16:creationId xmlns:a16="http://schemas.microsoft.com/office/drawing/2014/main" id="{2F9633F2-DA76-106A-9355-440DC6AB279A}"/>
              </a:ext>
            </a:extLst>
          </p:cNvPr>
          <p:cNvSpPr/>
          <p:nvPr/>
        </p:nvSpPr>
        <p:spPr>
          <a:xfrm flipH="1">
            <a:off x="5598703" y="3257123"/>
            <a:ext cx="360000" cy="36000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E21949E-042C-2698-C00A-0830CED1F930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778703" y="2706919"/>
            <a:ext cx="0" cy="550204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CB2FECD-050A-12D6-5AF8-44A7AAFD9E64}"/>
              </a:ext>
            </a:extLst>
          </p:cNvPr>
          <p:cNvCxnSpPr>
            <a:cxnSpLocks/>
          </p:cNvCxnSpPr>
          <p:nvPr/>
        </p:nvCxnSpPr>
        <p:spPr>
          <a:xfrm>
            <a:off x="4877588" y="2706919"/>
            <a:ext cx="90111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11619FF-C639-BD05-15BA-90CC91340439}"/>
              </a:ext>
            </a:extLst>
          </p:cNvPr>
          <p:cNvCxnSpPr>
            <a:cxnSpLocks/>
          </p:cNvCxnSpPr>
          <p:nvPr/>
        </p:nvCxnSpPr>
        <p:spPr>
          <a:xfrm flipH="1" flipV="1">
            <a:off x="5778703" y="3617123"/>
            <a:ext cx="0" cy="533957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D9CF443-C5FC-0FDD-7D33-AA15E5A6B64D}"/>
              </a:ext>
            </a:extLst>
          </p:cNvPr>
          <p:cNvCxnSpPr>
            <a:cxnSpLocks/>
          </p:cNvCxnSpPr>
          <p:nvPr/>
        </p:nvCxnSpPr>
        <p:spPr>
          <a:xfrm flipH="1">
            <a:off x="4886656" y="4151080"/>
            <a:ext cx="892047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C186D63-0989-E61B-C440-74FDDBDB734B}"/>
                  </a:ext>
                </a:extLst>
              </p:cNvPr>
              <p:cNvSpPr txBox="1"/>
              <p:nvPr/>
            </p:nvSpPr>
            <p:spPr>
              <a:xfrm flipH="1">
                <a:off x="4917309" y="2822480"/>
                <a:ext cx="407098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745ECB0-3CD0-BB1B-EDAD-9FC2F368C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17309" y="2822480"/>
                <a:ext cx="407098" cy="232949"/>
              </a:xfrm>
              <a:prstGeom prst="rect">
                <a:avLst/>
              </a:prstGeom>
              <a:blipFill>
                <a:blip r:embed="rId5"/>
                <a:stretch>
                  <a:fillRect l="-10606" r="-15152" b="-26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2093C64-623F-0FE8-4BB7-6B99B61C15AA}"/>
              </a:ext>
            </a:extLst>
          </p:cNvPr>
          <p:cNvCxnSpPr>
            <a:cxnSpLocks/>
          </p:cNvCxnSpPr>
          <p:nvPr/>
        </p:nvCxnSpPr>
        <p:spPr>
          <a:xfrm flipH="1">
            <a:off x="4884851" y="2706865"/>
            <a:ext cx="0" cy="40640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FFF22699-568A-2787-E9AD-0E2726752317}"/>
              </a:ext>
            </a:extLst>
          </p:cNvPr>
          <p:cNvGrpSpPr/>
          <p:nvPr/>
        </p:nvGrpSpPr>
        <p:grpSpPr>
          <a:xfrm flipH="1">
            <a:off x="4706656" y="3162163"/>
            <a:ext cx="360000" cy="541100"/>
            <a:chOff x="3762956" y="1758349"/>
            <a:chExt cx="360000" cy="5411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E7475D5-635D-015E-9DAD-CBADF2E59CBE}"/>
                </a:ext>
              </a:extLst>
            </p:cNvPr>
            <p:cNvSpPr/>
            <p:nvPr/>
          </p:nvSpPr>
          <p:spPr>
            <a:xfrm>
              <a:off x="3762956" y="184889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9A7A54B-344E-978D-45AF-29FDBDC0B1FF}"/>
                </a:ext>
              </a:extLst>
            </p:cNvPr>
            <p:cNvSpPr/>
            <p:nvPr/>
          </p:nvSpPr>
          <p:spPr>
            <a:xfrm>
              <a:off x="3864223" y="1758349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8F62CB6-0117-9BCC-39C0-B02938144730}"/>
                </a:ext>
              </a:extLst>
            </p:cNvPr>
            <p:cNvSpPr/>
            <p:nvPr/>
          </p:nvSpPr>
          <p:spPr>
            <a:xfrm>
              <a:off x="3866029" y="2188582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FACD1C4-3BB1-60B9-20EC-CD0B339AFEFD}"/>
              </a:ext>
            </a:extLst>
          </p:cNvPr>
          <p:cNvCxnSpPr>
            <a:cxnSpLocks/>
            <a:stCxn id="35" idx="6"/>
          </p:cNvCxnSpPr>
          <p:nvPr/>
        </p:nvCxnSpPr>
        <p:spPr>
          <a:xfrm flipH="1">
            <a:off x="3928222" y="3432713"/>
            <a:ext cx="778434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8EBB995-8B92-4AE6-091D-F95DF41D6BC5}"/>
              </a:ext>
            </a:extLst>
          </p:cNvPr>
          <p:cNvSpPr/>
          <p:nvPr/>
        </p:nvSpPr>
        <p:spPr>
          <a:xfrm>
            <a:off x="4253550" y="3142441"/>
            <a:ext cx="119479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BBE9D2-648C-2964-731F-A1E73A0B85EE}"/>
              </a:ext>
            </a:extLst>
          </p:cNvPr>
          <p:cNvSpPr/>
          <p:nvPr/>
        </p:nvSpPr>
        <p:spPr>
          <a:xfrm>
            <a:off x="4257639" y="3138723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839D75-C903-80A3-9017-B43DB27FB16B}"/>
              </a:ext>
            </a:extLst>
          </p:cNvPr>
          <p:cNvSpPr/>
          <p:nvPr/>
        </p:nvSpPr>
        <p:spPr>
          <a:xfrm>
            <a:off x="4257639" y="3370484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F1BEAE-D1B7-D535-D9B3-97CA751B7E7C}"/>
              </a:ext>
            </a:extLst>
          </p:cNvPr>
          <p:cNvSpPr/>
          <p:nvPr/>
        </p:nvSpPr>
        <p:spPr>
          <a:xfrm>
            <a:off x="4257639" y="3602246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5EDA64-EBB9-CD81-CC59-F38C230CFCCE}"/>
              </a:ext>
            </a:extLst>
          </p:cNvPr>
          <p:cNvSpPr/>
          <p:nvPr/>
        </p:nvSpPr>
        <p:spPr>
          <a:xfrm>
            <a:off x="1778000" y="2545081"/>
            <a:ext cx="2196150" cy="177799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7A098B-2039-4348-B9D4-808D164C0455}"/>
              </a:ext>
            </a:extLst>
          </p:cNvPr>
          <p:cNvSpPr/>
          <p:nvPr/>
        </p:nvSpPr>
        <p:spPr>
          <a:xfrm>
            <a:off x="4620237" y="2543714"/>
            <a:ext cx="1475763" cy="177799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4AFD132-36E9-04F4-C12E-2CCBEDE51245}"/>
              </a:ext>
            </a:extLst>
          </p:cNvPr>
          <p:cNvSpPr txBox="1"/>
          <p:nvPr/>
        </p:nvSpPr>
        <p:spPr>
          <a:xfrm>
            <a:off x="5712743" y="3303138"/>
            <a:ext cx="1394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5E513A3-C08E-F94C-7D69-5220FCF8F9A1}"/>
              </a:ext>
            </a:extLst>
          </p:cNvPr>
          <p:cNvSpPr txBox="1"/>
          <p:nvPr/>
        </p:nvSpPr>
        <p:spPr>
          <a:xfrm>
            <a:off x="1773533" y="2174632"/>
            <a:ext cx="220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Moteur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0D417D2-62C0-6A46-C291-4BA1137F1C36}"/>
              </a:ext>
            </a:extLst>
          </p:cNvPr>
          <p:cNvSpPr txBox="1"/>
          <p:nvPr/>
        </p:nvSpPr>
        <p:spPr>
          <a:xfrm>
            <a:off x="4615770" y="2181445"/>
            <a:ext cx="147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Générateur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49EAE679-1145-05F7-220F-38503212D6A8}"/>
              </a:ext>
            </a:extLst>
          </p:cNvPr>
          <p:cNvSpPr txBox="1"/>
          <p:nvPr/>
        </p:nvSpPr>
        <p:spPr>
          <a:xfrm rot="16200000">
            <a:off x="3762775" y="2607314"/>
            <a:ext cx="102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Mesure vitesse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46CFAB-6D87-202E-5A8F-00C09C811192}"/>
              </a:ext>
            </a:extLst>
          </p:cNvPr>
          <p:cNvSpPr txBox="1"/>
          <p:nvPr/>
        </p:nvSpPr>
        <p:spPr>
          <a:xfrm>
            <a:off x="4615770" y="165492"/>
            <a:ext cx="3627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NDLR </a:t>
            </a:r>
          </a:p>
          <a:p>
            <a:r>
              <a:rPr lang="fr-FR" dirty="0"/>
              <a:t>L’impédance de l’ampèremètre est petite  le moteur est en court circuit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E6BC4B-DDA0-20C3-B395-CC53917DE7DA}"/>
              </a:ext>
            </a:extLst>
          </p:cNvPr>
          <p:cNvSpPr txBox="1"/>
          <p:nvPr/>
        </p:nvSpPr>
        <p:spPr>
          <a:xfrm>
            <a:off x="4884851" y="3938741"/>
            <a:ext cx="998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AMPEREMETRE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0AD20BC2-7646-4E96-DEE0-87024142A2F8}"/>
              </a:ext>
            </a:extLst>
          </p:cNvPr>
          <p:cNvGrpSpPr/>
          <p:nvPr/>
        </p:nvGrpSpPr>
        <p:grpSpPr>
          <a:xfrm>
            <a:off x="6877106" y="2241087"/>
            <a:ext cx="360000" cy="2390314"/>
            <a:chOff x="4476936" y="770726"/>
            <a:chExt cx="360000" cy="239031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FA81BA0-10D1-370A-76D9-7600F755AF5B}"/>
                </a:ext>
              </a:extLst>
            </p:cNvPr>
            <p:cNvSpPr/>
            <p:nvPr/>
          </p:nvSpPr>
          <p:spPr>
            <a:xfrm>
              <a:off x="4566936" y="1810979"/>
              <a:ext cx="180000" cy="360000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C5C25C2D-0074-8215-D543-EF220B9D35F6}"/>
                </a:ext>
              </a:extLst>
            </p:cNvPr>
            <p:cNvSpPr/>
            <p:nvPr/>
          </p:nvSpPr>
          <p:spPr>
            <a:xfrm>
              <a:off x="4476936" y="2528632"/>
              <a:ext cx="360000" cy="360000"/>
            </a:xfrm>
            <a:prstGeom prst="ellips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176FEF44-590C-2D76-4D27-55506820D7FE}"/>
                </a:ext>
              </a:extLst>
            </p:cNvPr>
            <p:cNvGrpSpPr/>
            <p:nvPr/>
          </p:nvGrpSpPr>
          <p:grpSpPr>
            <a:xfrm>
              <a:off x="4596906" y="1043134"/>
              <a:ext cx="120060" cy="479132"/>
              <a:chOff x="4540748" y="1104359"/>
              <a:chExt cx="180000" cy="718341"/>
            </a:xfrm>
          </p:grpSpPr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87BDB3FD-4542-D9C3-0E8E-12669BFF5995}"/>
                  </a:ext>
                </a:extLst>
              </p:cNvPr>
              <p:cNvSpPr/>
              <p:nvPr/>
            </p:nvSpPr>
            <p:spPr>
              <a:xfrm>
                <a:off x="4540748" y="1283806"/>
                <a:ext cx="180000" cy="180000"/>
              </a:xfrm>
              <a:prstGeom prst="arc">
                <a:avLst>
                  <a:gd name="adj1" fmla="val 16200000"/>
                  <a:gd name="adj2" fmla="val 5794934"/>
                </a:avLst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8DC4ACA4-AB94-C274-B32E-DA325FF36C7E}"/>
                  </a:ext>
                </a:extLst>
              </p:cNvPr>
              <p:cNvSpPr/>
              <p:nvPr/>
            </p:nvSpPr>
            <p:spPr>
              <a:xfrm>
                <a:off x="4540748" y="1463253"/>
                <a:ext cx="180000" cy="180000"/>
              </a:xfrm>
              <a:prstGeom prst="arc">
                <a:avLst>
                  <a:gd name="adj1" fmla="val 16200000"/>
                  <a:gd name="adj2" fmla="val 5794934"/>
                </a:avLst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A78C88ED-54E2-56C4-F0DB-85C45B833992}"/>
                  </a:ext>
                </a:extLst>
              </p:cNvPr>
              <p:cNvSpPr/>
              <p:nvPr/>
            </p:nvSpPr>
            <p:spPr>
              <a:xfrm>
                <a:off x="4540748" y="1642700"/>
                <a:ext cx="180000" cy="180000"/>
              </a:xfrm>
              <a:prstGeom prst="arc">
                <a:avLst>
                  <a:gd name="adj1" fmla="val 16200000"/>
                  <a:gd name="adj2" fmla="val 5794934"/>
                </a:avLst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703E1FCB-B08B-1983-70BB-BA9956E9C557}"/>
                  </a:ext>
                </a:extLst>
              </p:cNvPr>
              <p:cNvSpPr/>
              <p:nvPr/>
            </p:nvSpPr>
            <p:spPr>
              <a:xfrm>
                <a:off x="4540748" y="1104359"/>
                <a:ext cx="180000" cy="180000"/>
              </a:xfrm>
              <a:prstGeom prst="arc">
                <a:avLst>
                  <a:gd name="adj1" fmla="val 16200000"/>
                  <a:gd name="adj2" fmla="val 5794934"/>
                </a:avLst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D2DAF533-2596-EDD0-6934-4AA862FCB936}"/>
                </a:ext>
              </a:extLst>
            </p:cNvPr>
            <p:cNvCxnSpPr>
              <a:cxnSpLocks/>
              <a:stCxn id="51" idx="0"/>
              <a:endCxn id="64" idx="2"/>
            </p:cNvCxnSpPr>
            <p:nvPr/>
          </p:nvCxnSpPr>
          <p:spPr>
            <a:xfrm flipH="1" flipV="1">
              <a:off x="4650055" y="1521870"/>
              <a:ext cx="0" cy="289109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2329C30C-A49B-92E6-DD88-49D2C2496C9E}"/>
                </a:ext>
              </a:extLst>
            </p:cNvPr>
            <p:cNvCxnSpPr>
              <a:cxnSpLocks/>
              <a:stCxn id="56" idx="0"/>
            </p:cNvCxnSpPr>
            <p:nvPr/>
          </p:nvCxnSpPr>
          <p:spPr>
            <a:xfrm flipV="1">
              <a:off x="4656936" y="2170979"/>
              <a:ext cx="0" cy="357653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2063F49A-0E45-BDEA-9E2D-1A4487E000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204" y="770726"/>
              <a:ext cx="0" cy="272408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9689F931-4860-138E-A72E-1DADE2B0A6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204" y="2888632"/>
              <a:ext cx="0" cy="272408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214D818C-58B1-A133-9011-B19CD7549DAA}"/>
              </a:ext>
            </a:extLst>
          </p:cNvPr>
          <p:cNvCxnSpPr>
            <a:cxnSpLocks/>
          </p:cNvCxnSpPr>
          <p:nvPr/>
        </p:nvCxnSpPr>
        <p:spPr>
          <a:xfrm>
            <a:off x="7342109" y="2549677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095EC22A-0AF7-F054-F1FA-CC83D9ADDFA0}"/>
              </a:ext>
            </a:extLst>
          </p:cNvPr>
          <p:cNvCxnSpPr>
            <a:cxnSpLocks/>
          </p:cNvCxnSpPr>
          <p:nvPr/>
        </p:nvCxnSpPr>
        <p:spPr>
          <a:xfrm>
            <a:off x="7342109" y="3234940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73C66F8F-8852-F393-22B8-0DF49125DB33}"/>
              </a:ext>
            </a:extLst>
          </p:cNvPr>
          <p:cNvCxnSpPr>
            <a:cxnSpLocks/>
          </p:cNvCxnSpPr>
          <p:nvPr/>
        </p:nvCxnSpPr>
        <p:spPr>
          <a:xfrm>
            <a:off x="7342109" y="3952593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98DAF076-C6CC-DCA0-E9CD-BD073DB92901}"/>
                  </a:ext>
                </a:extLst>
              </p:cNvPr>
              <p:cNvSpPr txBox="1"/>
              <p:nvPr/>
            </p:nvSpPr>
            <p:spPr>
              <a:xfrm>
                <a:off x="7459348" y="2593700"/>
                <a:ext cx="1036822" cy="351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98DAF076-C6CC-DCA0-E9CD-BD073DB92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348" y="2593700"/>
                <a:ext cx="1036822" cy="351699"/>
              </a:xfrm>
              <a:prstGeom prst="rect">
                <a:avLst/>
              </a:prstGeom>
              <a:blipFill>
                <a:blip r:embed="rId6"/>
                <a:stretch>
                  <a:fillRect l="-2941" t="-5172" r="-4706" b="-155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3F73D500-A33C-D391-6822-C6C4A34B4F60}"/>
                  </a:ext>
                </a:extLst>
              </p:cNvPr>
              <p:cNvSpPr txBox="1"/>
              <p:nvPr/>
            </p:nvSpPr>
            <p:spPr>
              <a:xfrm>
                <a:off x="7438989" y="3369007"/>
                <a:ext cx="9523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3F73D500-A33C-D391-6822-C6C4A34B4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89" y="3369007"/>
                <a:ext cx="952312" cy="184666"/>
              </a:xfrm>
              <a:prstGeom prst="rect">
                <a:avLst/>
              </a:prstGeom>
              <a:blipFill>
                <a:blip r:embed="rId7"/>
                <a:stretch>
                  <a:fillRect l="-3185" t="-6667" r="-5096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C7FF28E-2601-B8CA-ED84-0608747034F9}"/>
                  </a:ext>
                </a:extLst>
              </p:cNvPr>
              <p:cNvSpPr txBox="1"/>
              <p:nvPr/>
            </p:nvSpPr>
            <p:spPr>
              <a:xfrm>
                <a:off x="7438989" y="4098716"/>
                <a:ext cx="3298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EC7FF28E-2601-B8CA-ED84-060874703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989" y="4098716"/>
                <a:ext cx="329899" cy="184666"/>
              </a:xfrm>
              <a:prstGeom prst="rect">
                <a:avLst/>
              </a:prstGeom>
              <a:blipFill>
                <a:blip r:embed="rId8"/>
                <a:stretch>
                  <a:fillRect l="-11111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84376DF7-6394-EE3C-38C2-CA7DCCB8D7D5}"/>
              </a:ext>
            </a:extLst>
          </p:cNvPr>
          <p:cNvCxnSpPr>
            <a:cxnSpLocks/>
          </p:cNvCxnSpPr>
          <p:nvPr/>
        </p:nvCxnSpPr>
        <p:spPr>
          <a:xfrm flipH="1">
            <a:off x="7068374" y="4631401"/>
            <a:ext cx="1940872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7E26E809-B08D-BE2A-1F6E-2A26DD2AEBE6}"/>
              </a:ext>
            </a:extLst>
          </p:cNvPr>
          <p:cNvCxnSpPr>
            <a:cxnSpLocks/>
          </p:cNvCxnSpPr>
          <p:nvPr/>
        </p:nvCxnSpPr>
        <p:spPr>
          <a:xfrm flipH="1">
            <a:off x="7068374" y="2241087"/>
            <a:ext cx="1940872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E99E8F15-32D7-0662-9ACA-0A476A0DF8B8}"/>
              </a:ext>
            </a:extLst>
          </p:cNvPr>
          <p:cNvCxnSpPr>
            <a:cxnSpLocks/>
          </p:cNvCxnSpPr>
          <p:nvPr/>
        </p:nvCxnSpPr>
        <p:spPr>
          <a:xfrm>
            <a:off x="8999621" y="2241087"/>
            <a:ext cx="0" cy="2375826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7320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B9854-2401-840E-8676-7DDD09763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0003B82-689E-5DCF-688D-43F647DECEF7}"/>
              </a:ext>
            </a:extLst>
          </p:cNvPr>
          <p:cNvCxnSpPr>
            <a:cxnSpLocks/>
          </p:cNvCxnSpPr>
          <p:nvPr/>
        </p:nvCxnSpPr>
        <p:spPr>
          <a:xfrm flipH="1" flipV="1">
            <a:off x="4885017" y="2706919"/>
            <a:ext cx="0" cy="1444161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329C7A1A-8863-6E85-5056-D876C0528A55}"/>
              </a:ext>
            </a:extLst>
          </p:cNvPr>
          <p:cNvSpPr/>
          <p:nvPr/>
        </p:nvSpPr>
        <p:spPr>
          <a:xfrm>
            <a:off x="2351055" y="3257123"/>
            <a:ext cx="360000" cy="36000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691678D-841F-C106-DD81-0DD756E63135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31055" y="2706919"/>
            <a:ext cx="0" cy="550204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26A6268-968E-DEB1-B42C-CDB0A9392ACA}"/>
              </a:ext>
            </a:extLst>
          </p:cNvPr>
          <p:cNvCxnSpPr>
            <a:cxnSpLocks/>
          </p:cNvCxnSpPr>
          <p:nvPr/>
        </p:nvCxnSpPr>
        <p:spPr>
          <a:xfrm flipH="1">
            <a:off x="2519787" y="2706919"/>
            <a:ext cx="122843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590B8C3-300D-A1E3-7283-6AF986D8FFA9}"/>
              </a:ext>
            </a:extLst>
          </p:cNvPr>
          <p:cNvCxnSpPr>
            <a:cxnSpLocks/>
          </p:cNvCxnSpPr>
          <p:nvPr/>
        </p:nvCxnSpPr>
        <p:spPr>
          <a:xfrm flipV="1">
            <a:off x="2531055" y="3617123"/>
            <a:ext cx="0" cy="533957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2DBB7DE-1545-914E-E4B8-180CA289651B}"/>
              </a:ext>
            </a:extLst>
          </p:cNvPr>
          <p:cNvCxnSpPr>
            <a:cxnSpLocks/>
          </p:cNvCxnSpPr>
          <p:nvPr/>
        </p:nvCxnSpPr>
        <p:spPr>
          <a:xfrm>
            <a:off x="2519787" y="4151080"/>
            <a:ext cx="122843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4E6D7BA-EAD0-42E5-8F39-FD1C2F19FCEB}"/>
              </a:ext>
            </a:extLst>
          </p:cNvPr>
          <p:cNvCxnSpPr>
            <a:cxnSpLocks/>
          </p:cNvCxnSpPr>
          <p:nvPr/>
        </p:nvCxnSpPr>
        <p:spPr>
          <a:xfrm>
            <a:off x="2531055" y="2777485"/>
            <a:ext cx="0" cy="40640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52A0A76-3B10-82D5-ADFD-D394B9D7C9D3}"/>
              </a:ext>
            </a:extLst>
          </p:cNvPr>
          <p:cNvCxnSpPr>
            <a:cxnSpLocks/>
          </p:cNvCxnSpPr>
          <p:nvPr/>
        </p:nvCxnSpPr>
        <p:spPr>
          <a:xfrm>
            <a:off x="2251655" y="3210723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C027B34-03E1-6111-8057-3B322F4130F2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2531055" y="3257123"/>
            <a:ext cx="0" cy="3600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84A95AF8-AB77-B215-A9ED-CCE30BD92992}"/>
                  </a:ext>
                </a:extLst>
              </p:cNvPr>
              <p:cNvSpPr txBox="1"/>
              <p:nvPr/>
            </p:nvSpPr>
            <p:spPr>
              <a:xfrm>
                <a:off x="1864940" y="3321590"/>
                <a:ext cx="3370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016F9D8-8607-B211-587B-CF7010F6B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940" y="3321590"/>
                <a:ext cx="337015" cy="184666"/>
              </a:xfrm>
              <a:prstGeom prst="rect">
                <a:avLst/>
              </a:prstGeom>
              <a:blipFill>
                <a:blip r:embed="rId2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8D6DC129-9D47-5C45-E08A-C8841003F90C}"/>
                  </a:ext>
                </a:extLst>
              </p:cNvPr>
              <p:cNvSpPr txBox="1"/>
              <p:nvPr/>
            </p:nvSpPr>
            <p:spPr>
              <a:xfrm>
                <a:off x="2134672" y="2910065"/>
                <a:ext cx="3242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09C9AFF-93C0-2C4F-3880-B8A2DBDD3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672" y="2910065"/>
                <a:ext cx="324256" cy="215444"/>
              </a:xfrm>
              <a:prstGeom prst="rect">
                <a:avLst/>
              </a:prstGeom>
              <a:blipFill>
                <a:blip r:embed="rId3"/>
                <a:stretch>
                  <a:fillRect l="-13208" r="-20755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84BC05C-E1C1-CE2B-F263-51C99C0E9D26}"/>
              </a:ext>
            </a:extLst>
          </p:cNvPr>
          <p:cNvCxnSpPr>
            <a:cxnSpLocks/>
          </p:cNvCxnSpPr>
          <p:nvPr/>
        </p:nvCxnSpPr>
        <p:spPr>
          <a:xfrm flipV="1">
            <a:off x="3749861" y="2706919"/>
            <a:ext cx="0" cy="1444161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8ACA3F5-AC85-C8DE-9D50-C3997AB944AD}"/>
              </a:ext>
            </a:extLst>
          </p:cNvPr>
          <p:cNvGrpSpPr/>
          <p:nvPr/>
        </p:nvGrpSpPr>
        <p:grpSpPr>
          <a:xfrm>
            <a:off x="3568222" y="3166393"/>
            <a:ext cx="360000" cy="541100"/>
            <a:chOff x="3762956" y="1758349"/>
            <a:chExt cx="360000" cy="5411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66401F5-2649-397F-3622-AD391E2AC12A}"/>
                </a:ext>
              </a:extLst>
            </p:cNvPr>
            <p:cNvSpPr/>
            <p:nvPr/>
          </p:nvSpPr>
          <p:spPr>
            <a:xfrm>
              <a:off x="3762956" y="184889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DE783A-10BE-6AD5-12B9-65A105B1CB26}"/>
                </a:ext>
              </a:extLst>
            </p:cNvPr>
            <p:cNvSpPr/>
            <p:nvPr/>
          </p:nvSpPr>
          <p:spPr>
            <a:xfrm>
              <a:off x="3864223" y="1758349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FAD615-0A48-097A-8B12-80808F7BE37B}"/>
                </a:ext>
              </a:extLst>
            </p:cNvPr>
            <p:cNvSpPr/>
            <p:nvPr/>
          </p:nvSpPr>
          <p:spPr>
            <a:xfrm>
              <a:off x="3866029" y="2188582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Ellipse 22">
            <a:extLst>
              <a:ext uri="{FF2B5EF4-FFF2-40B4-BE49-F238E27FC236}">
                <a16:creationId xmlns:a16="http://schemas.microsoft.com/office/drawing/2014/main" id="{6980166F-52F3-3D3E-F325-FD3B753B9B00}"/>
              </a:ext>
            </a:extLst>
          </p:cNvPr>
          <p:cNvSpPr/>
          <p:nvPr/>
        </p:nvSpPr>
        <p:spPr>
          <a:xfrm flipH="1">
            <a:off x="5598703" y="3257123"/>
            <a:ext cx="360000" cy="36000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CD96A9B-AFC9-CF16-64FA-3BE91E87489B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778703" y="2706919"/>
            <a:ext cx="0" cy="550204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4FB537FA-EF34-A411-A00E-2DF833EC1A8F}"/>
              </a:ext>
            </a:extLst>
          </p:cNvPr>
          <p:cNvCxnSpPr>
            <a:cxnSpLocks/>
          </p:cNvCxnSpPr>
          <p:nvPr/>
        </p:nvCxnSpPr>
        <p:spPr>
          <a:xfrm>
            <a:off x="4877588" y="2706919"/>
            <a:ext cx="90111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9533EB6-EB98-2D57-9DBD-B5F3A8A08E15}"/>
              </a:ext>
            </a:extLst>
          </p:cNvPr>
          <p:cNvCxnSpPr>
            <a:cxnSpLocks/>
          </p:cNvCxnSpPr>
          <p:nvPr/>
        </p:nvCxnSpPr>
        <p:spPr>
          <a:xfrm flipH="1" flipV="1">
            <a:off x="5778703" y="3617123"/>
            <a:ext cx="0" cy="533957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28EB6CB-0554-B9BA-E7AC-F4B718DCEC90}"/>
              </a:ext>
            </a:extLst>
          </p:cNvPr>
          <p:cNvCxnSpPr>
            <a:cxnSpLocks/>
          </p:cNvCxnSpPr>
          <p:nvPr/>
        </p:nvCxnSpPr>
        <p:spPr>
          <a:xfrm flipH="1">
            <a:off x="4886656" y="4151080"/>
            <a:ext cx="892047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601C22EF-E5F8-56A7-DABE-C79BDCE2A4F8}"/>
                  </a:ext>
                </a:extLst>
              </p:cNvPr>
              <p:cNvSpPr txBox="1"/>
              <p:nvPr/>
            </p:nvSpPr>
            <p:spPr>
              <a:xfrm flipH="1">
                <a:off x="4917309" y="2822480"/>
                <a:ext cx="407098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745ECB0-3CD0-BB1B-EDAD-9FC2F368C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17309" y="2822480"/>
                <a:ext cx="407098" cy="232949"/>
              </a:xfrm>
              <a:prstGeom prst="rect">
                <a:avLst/>
              </a:prstGeom>
              <a:blipFill>
                <a:blip r:embed="rId5"/>
                <a:stretch>
                  <a:fillRect l="-10606" r="-15152" b="-26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46B1C5D-9746-DA20-E984-EBC0460D6558}"/>
              </a:ext>
            </a:extLst>
          </p:cNvPr>
          <p:cNvCxnSpPr>
            <a:cxnSpLocks/>
          </p:cNvCxnSpPr>
          <p:nvPr/>
        </p:nvCxnSpPr>
        <p:spPr>
          <a:xfrm flipH="1">
            <a:off x="4884851" y="2706865"/>
            <a:ext cx="0" cy="40640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B30E7D09-3625-0204-C9D3-F25EBAA6FB4C}"/>
              </a:ext>
            </a:extLst>
          </p:cNvPr>
          <p:cNvGrpSpPr/>
          <p:nvPr/>
        </p:nvGrpSpPr>
        <p:grpSpPr>
          <a:xfrm flipH="1">
            <a:off x="4706656" y="3162163"/>
            <a:ext cx="360000" cy="541100"/>
            <a:chOff x="3762956" y="1758349"/>
            <a:chExt cx="360000" cy="5411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48593606-B860-561E-653F-98326F295979}"/>
                </a:ext>
              </a:extLst>
            </p:cNvPr>
            <p:cNvSpPr/>
            <p:nvPr/>
          </p:nvSpPr>
          <p:spPr>
            <a:xfrm>
              <a:off x="3762956" y="184889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D85A2EA-A06C-C166-3106-24540E689E19}"/>
                </a:ext>
              </a:extLst>
            </p:cNvPr>
            <p:cNvSpPr/>
            <p:nvPr/>
          </p:nvSpPr>
          <p:spPr>
            <a:xfrm>
              <a:off x="3864223" y="1758349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5C4085E-8280-8792-DED4-80F40E294B20}"/>
                </a:ext>
              </a:extLst>
            </p:cNvPr>
            <p:cNvSpPr/>
            <p:nvPr/>
          </p:nvSpPr>
          <p:spPr>
            <a:xfrm>
              <a:off x="3866029" y="2188582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3536374-65AE-DCEF-4183-44E5D56019DD}"/>
              </a:ext>
            </a:extLst>
          </p:cNvPr>
          <p:cNvCxnSpPr>
            <a:cxnSpLocks/>
            <a:stCxn id="35" idx="6"/>
          </p:cNvCxnSpPr>
          <p:nvPr/>
        </p:nvCxnSpPr>
        <p:spPr>
          <a:xfrm flipH="1">
            <a:off x="3928222" y="3432713"/>
            <a:ext cx="778434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C1F706C-6875-554B-6D5D-2460F1252A44}"/>
              </a:ext>
            </a:extLst>
          </p:cNvPr>
          <p:cNvSpPr/>
          <p:nvPr/>
        </p:nvSpPr>
        <p:spPr>
          <a:xfrm>
            <a:off x="4253550" y="3142441"/>
            <a:ext cx="119479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33B473D-2E7C-C3B0-08A5-2A9B631B59C0}"/>
              </a:ext>
            </a:extLst>
          </p:cNvPr>
          <p:cNvSpPr/>
          <p:nvPr/>
        </p:nvSpPr>
        <p:spPr>
          <a:xfrm>
            <a:off x="4257639" y="3138723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FF02C9-5224-61EF-1F9D-433BD8244C4A}"/>
              </a:ext>
            </a:extLst>
          </p:cNvPr>
          <p:cNvSpPr/>
          <p:nvPr/>
        </p:nvSpPr>
        <p:spPr>
          <a:xfrm>
            <a:off x="4257639" y="3370484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D318FA-1F54-B9C4-8615-5B0107504BDC}"/>
              </a:ext>
            </a:extLst>
          </p:cNvPr>
          <p:cNvSpPr/>
          <p:nvPr/>
        </p:nvSpPr>
        <p:spPr>
          <a:xfrm>
            <a:off x="4257639" y="3602246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0613934-390D-6420-2984-70052A04679D}"/>
              </a:ext>
            </a:extLst>
          </p:cNvPr>
          <p:cNvSpPr/>
          <p:nvPr/>
        </p:nvSpPr>
        <p:spPr>
          <a:xfrm>
            <a:off x="1778000" y="2545081"/>
            <a:ext cx="2196150" cy="177799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49BBEB0-D7CC-F8C6-43D8-FD876090CB45}"/>
              </a:ext>
            </a:extLst>
          </p:cNvPr>
          <p:cNvSpPr/>
          <p:nvPr/>
        </p:nvSpPr>
        <p:spPr>
          <a:xfrm>
            <a:off x="4620237" y="2543714"/>
            <a:ext cx="1475763" cy="177799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A5BBFB2-5771-044C-18E2-3C71B9719283}"/>
              </a:ext>
            </a:extLst>
          </p:cNvPr>
          <p:cNvSpPr txBox="1"/>
          <p:nvPr/>
        </p:nvSpPr>
        <p:spPr>
          <a:xfrm>
            <a:off x="5712743" y="3303138"/>
            <a:ext cx="1394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44919D9-D64F-21B0-CA3F-2E6FE96F82DA}"/>
              </a:ext>
            </a:extLst>
          </p:cNvPr>
          <p:cNvSpPr txBox="1"/>
          <p:nvPr/>
        </p:nvSpPr>
        <p:spPr>
          <a:xfrm>
            <a:off x="1773533" y="2174632"/>
            <a:ext cx="220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Moteur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D4E7DA8-860C-FB83-595D-E912DE2837E5}"/>
              </a:ext>
            </a:extLst>
          </p:cNvPr>
          <p:cNvSpPr txBox="1"/>
          <p:nvPr/>
        </p:nvSpPr>
        <p:spPr>
          <a:xfrm>
            <a:off x="4615770" y="2181445"/>
            <a:ext cx="147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Générateur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9A555FF-6173-6598-9891-B2D8A37E9892}"/>
              </a:ext>
            </a:extLst>
          </p:cNvPr>
          <p:cNvSpPr txBox="1"/>
          <p:nvPr/>
        </p:nvSpPr>
        <p:spPr>
          <a:xfrm rot="16200000">
            <a:off x="3762775" y="2607314"/>
            <a:ext cx="102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Mesure vitesse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3F0123-B2C6-D0D6-B750-48B9E4EC2D96}"/>
              </a:ext>
            </a:extLst>
          </p:cNvPr>
          <p:cNvSpPr txBox="1"/>
          <p:nvPr/>
        </p:nvSpPr>
        <p:spPr>
          <a:xfrm>
            <a:off x="4615770" y="165492"/>
            <a:ext cx="3627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NDLR </a:t>
            </a:r>
          </a:p>
          <a:p>
            <a:r>
              <a:rPr lang="fr-FR" dirty="0"/>
              <a:t>L’impédance de l’ampèremètre est petite  le moteur est en court circuit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CBC4FFD-F176-F8D5-B9CF-21CDF6A881DD}"/>
              </a:ext>
            </a:extLst>
          </p:cNvPr>
          <p:cNvSpPr txBox="1"/>
          <p:nvPr/>
        </p:nvSpPr>
        <p:spPr>
          <a:xfrm>
            <a:off x="4884851" y="3938741"/>
            <a:ext cx="998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AMPEREMETRE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CC4690A-D3ED-A232-77F5-14990A932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999" y="2693024"/>
            <a:ext cx="1296837" cy="145848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EBC7DA3-6376-12F1-5D01-918232AE1118}"/>
              </a:ext>
            </a:extLst>
          </p:cNvPr>
          <p:cNvSpPr txBox="1"/>
          <p:nvPr/>
        </p:nvSpPr>
        <p:spPr>
          <a:xfrm>
            <a:off x="6333160" y="2414236"/>
            <a:ext cx="1475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Circuit </a:t>
            </a:r>
            <a:r>
              <a:rPr lang="fr-FR" sz="1200" dirty="0" err="1"/>
              <a:t>équ</a:t>
            </a:r>
            <a:r>
              <a:rPr lang="fr-F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96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D91E8-17AD-4EE5-BE49-91D13CF5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PWM</a:t>
            </a:r>
            <a:r>
              <a:rPr lang="fr-FR" dirty="0"/>
              <a:t> </a:t>
            </a:r>
            <a:r>
              <a:rPr lang="fr-FR"/>
              <a:t>et codeur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9C288-9DC4-480B-BE3D-490AC3CA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/>
          <a:lstStyle/>
          <a:p>
            <a:r>
              <a:rPr lang="fr-FR" dirty="0"/>
              <a:t>(?? Les voies A et B du codeur sont routées sur les broches 2,3 et 13 du </a:t>
            </a:r>
            <a:r>
              <a:rPr lang="fr-FR" dirty="0" err="1"/>
              <a:t>shield</a:t>
            </a:r>
            <a:endParaRPr lang="fr-FR" dirty="0"/>
          </a:p>
          <a:p>
            <a:r>
              <a:rPr lang="fr-FR" dirty="0"/>
              <a:t>(?? • sélection des broches </a:t>
            </a:r>
            <a:r>
              <a:rPr lang="fr-FR" dirty="0" err="1"/>
              <a:t>PWM</a:t>
            </a:r>
            <a:r>
              <a:rPr lang="fr-FR" dirty="0"/>
              <a:t> utilisées (configuration par cavalier), 2 parmi les 4 suivantes: 5, 6, 9, 10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PWM</a:t>
            </a:r>
            <a:r>
              <a:rPr lang="fr-FR" dirty="0"/>
              <a:t> 1 : D9</a:t>
            </a:r>
          </a:p>
          <a:p>
            <a:r>
              <a:rPr lang="fr-FR" dirty="0" err="1"/>
              <a:t>PWM</a:t>
            </a:r>
            <a:r>
              <a:rPr lang="fr-FR" dirty="0"/>
              <a:t> 2 : D6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85CB912-AFD5-43C7-A51C-02CD08908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37367"/>
              </p:ext>
            </p:extLst>
          </p:nvPr>
        </p:nvGraphicFramePr>
        <p:xfrm>
          <a:off x="4064001" y="470238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39699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73133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7362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PWM</a:t>
                      </a:r>
                      <a:r>
                        <a:rPr lang="fr-FR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PWM</a:t>
                      </a:r>
                      <a:r>
                        <a:rPr lang="fr-FR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7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Sens 1 –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7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Sens 2 –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1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34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AF47F-3380-4143-83C0-5584CA35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du moto-réducteur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2CD0654-1891-4CEE-85D8-DD87685EF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/>
                  <a:t>Rapport de réduction : 34</a:t>
                </a:r>
              </a:p>
              <a:p>
                <a:r>
                  <a:rPr lang="fr-FR" dirty="0"/>
                  <a:t>Codeur : 48 top/tour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dirty="0"/>
                  <a:t> à confirmer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=0,009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m:rPr>
                        <m:lit/>
                      </m:rP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Coefficient de frottement visqueux en sortie du réducteur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=0,0014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𝑁𝑚𝑠</m:t>
                    </m:r>
                    <m:r>
                      <m:rPr>
                        <m:lit/>
                      </m:rP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Couple de frottement statique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−0,027 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2CD0654-1891-4CEE-85D8-DD87685EF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2ECBCC5-4F03-5995-35A1-5E039361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790" y="766219"/>
            <a:ext cx="4281888" cy="44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7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F1488AA-2388-4909-9E1C-B0CE5F5E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34" r="17980" b="10182"/>
          <a:stretch/>
        </p:blipFill>
        <p:spPr>
          <a:xfrm>
            <a:off x="2974554" y="1414982"/>
            <a:ext cx="5001658" cy="449005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E1E67F-402C-494C-7F35-999FC6AE9EEC}"/>
              </a:ext>
            </a:extLst>
          </p:cNvPr>
          <p:cNvSpPr/>
          <p:nvPr/>
        </p:nvSpPr>
        <p:spPr>
          <a:xfrm rot="581540">
            <a:off x="4045387" y="2573653"/>
            <a:ext cx="889600" cy="7381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902DC9-426B-E90D-97B2-716B6283690D}"/>
              </a:ext>
            </a:extLst>
          </p:cNvPr>
          <p:cNvSpPr/>
          <p:nvPr/>
        </p:nvSpPr>
        <p:spPr>
          <a:xfrm rot="581540">
            <a:off x="3901871" y="3453018"/>
            <a:ext cx="889600" cy="45811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EDC366-EAC5-0495-E993-4901E7A0F125}"/>
              </a:ext>
            </a:extLst>
          </p:cNvPr>
          <p:cNvSpPr/>
          <p:nvPr/>
        </p:nvSpPr>
        <p:spPr>
          <a:xfrm rot="581540">
            <a:off x="4165364" y="2059934"/>
            <a:ext cx="889600" cy="44177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DC0918-50FB-B4BF-3AF8-C9118E88A475}"/>
              </a:ext>
            </a:extLst>
          </p:cNvPr>
          <p:cNvSpPr/>
          <p:nvPr/>
        </p:nvSpPr>
        <p:spPr>
          <a:xfrm>
            <a:off x="5509087" y="2987225"/>
            <a:ext cx="1692141" cy="143053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5C76EF-7562-AF9D-87D3-BC774CE57EA5}"/>
              </a:ext>
            </a:extLst>
          </p:cNvPr>
          <p:cNvSpPr/>
          <p:nvPr/>
        </p:nvSpPr>
        <p:spPr>
          <a:xfrm>
            <a:off x="5386261" y="2573442"/>
            <a:ext cx="1982055" cy="306719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E0AEDF7-5746-7E79-C2FE-7811526579E7}"/>
              </a:ext>
            </a:extLst>
          </p:cNvPr>
          <p:cNvCxnSpPr>
            <a:cxnSpLocks/>
          </p:cNvCxnSpPr>
          <p:nvPr/>
        </p:nvCxnSpPr>
        <p:spPr>
          <a:xfrm flipH="1">
            <a:off x="7368316" y="4107039"/>
            <a:ext cx="861284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3BE1BD9-FEE8-0D94-4574-8702A49DA051}"/>
              </a:ext>
            </a:extLst>
          </p:cNvPr>
          <p:cNvSpPr txBox="1"/>
          <p:nvPr/>
        </p:nvSpPr>
        <p:spPr>
          <a:xfrm>
            <a:off x="8229600" y="3922373"/>
            <a:ext cx="300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Carte Arduino MEGA (ou DUE)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AD5B778-16ED-A467-A33B-43FC0857404A}"/>
              </a:ext>
            </a:extLst>
          </p:cNvPr>
          <p:cNvCxnSpPr>
            <a:cxnSpLocks/>
          </p:cNvCxnSpPr>
          <p:nvPr/>
        </p:nvCxnSpPr>
        <p:spPr>
          <a:xfrm flipH="1">
            <a:off x="7201228" y="3553042"/>
            <a:ext cx="1028372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6A10734-1608-7A06-F52E-C3AF7BBEE1EC}"/>
              </a:ext>
            </a:extLst>
          </p:cNvPr>
          <p:cNvSpPr txBox="1"/>
          <p:nvPr/>
        </p:nvSpPr>
        <p:spPr>
          <a:xfrm>
            <a:off x="8229601" y="3251133"/>
            <a:ext cx="25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Shield Moteur (Carte de Puissance)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3AD0818-751D-3321-0F6F-3A4E6479D469}"/>
              </a:ext>
            </a:extLst>
          </p:cNvPr>
          <p:cNvCxnSpPr>
            <a:cxnSpLocks/>
          </p:cNvCxnSpPr>
          <p:nvPr/>
        </p:nvCxnSpPr>
        <p:spPr>
          <a:xfrm>
            <a:off x="2787267" y="2247770"/>
            <a:ext cx="1409633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2C18D2A0-19A6-82BA-9E7D-9AC2CC25BA8D}"/>
              </a:ext>
            </a:extLst>
          </p:cNvPr>
          <p:cNvSpPr txBox="1"/>
          <p:nvPr/>
        </p:nvSpPr>
        <p:spPr>
          <a:xfrm>
            <a:off x="1499934" y="2063104"/>
            <a:ext cx="128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Réducteur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0ACF6BF-36E6-CD03-12E7-475168026EC5}"/>
              </a:ext>
            </a:extLst>
          </p:cNvPr>
          <p:cNvCxnSpPr>
            <a:cxnSpLocks/>
          </p:cNvCxnSpPr>
          <p:nvPr/>
        </p:nvCxnSpPr>
        <p:spPr>
          <a:xfrm>
            <a:off x="2783747" y="2884912"/>
            <a:ext cx="120585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DF24E3D-0D24-0F8E-C4F6-06FF1F8C3AF2}"/>
              </a:ext>
            </a:extLst>
          </p:cNvPr>
          <p:cNvSpPr txBox="1"/>
          <p:nvPr/>
        </p:nvSpPr>
        <p:spPr>
          <a:xfrm>
            <a:off x="1496414" y="2700246"/>
            <a:ext cx="128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Moteur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605A1E8-5D01-CFA8-2F76-0AA3C6B20DA6}"/>
              </a:ext>
            </a:extLst>
          </p:cNvPr>
          <p:cNvCxnSpPr>
            <a:cxnSpLocks/>
          </p:cNvCxnSpPr>
          <p:nvPr/>
        </p:nvCxnSpPr>
        <p:spPr>
          <a:xfrm>
            <a:off x="2787267" y="3556705"/>
            <a:ext cx="1082389" cy="0"/>
          </a:xfrm>
          <a:prstGeom prst="straightConnector1">
            <a:avLst/>
          </a:prstGeom>
          <a:ln w="28575">
            <a:solidFill>
              <a:srgbClr val="00B0F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9D614F4-988F-98FA-AF80-462B2E89CDFB}"/>
              </a:ext>
            </a:extLst>
          </p:cNvPr>
          <p:cNvSpPr txBox="1"/>
          <p:nvPr/>
        </p:nvSpPr>
        <p:spPr>
          <a:xfrm>
            <a:off x="1175286" y="3251132"/>
            <a:ext cx="160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Codeur incrémental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9248C41-A39B-E605-7B63-3D8E14BBB306}"/>
              </a:ext>
            </a:extLst>
          </p:cNvPr>
          <p:cNvCxnSpPr>
            <a:cxnSpLocks/>
          </p:cNvCxnSpPr>
          <p:nvPr/>
        </p:nvCxnSpPr>
        <p:spPr>
          <a:xfrm>
            <a:off x="5728771" y="1250071"/>
            <a:ext cx="0" cy="1609576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593D498-81BF-75F8-63FE-ED4ABB0C6C3C}"/>
              </a:ext>
            </a:extLst>
          </p:cNvPr>
          <p:cNvCxnSpPr>
            <a:cxnSpLocks/>
          </p:cNvCxnSpPr>
          <p:nvPr/>
        </p:nvCxnSpPr>
        <p:spPr>
          <a:xfrm>
            <a:off x="6878046" y="1250071"/>
            <a:ext cx="0" cy="1421582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83DD12B6-ED87-0D8A-6D9C-2B3B73661E93}"/>
              </a:ext>
            </a:extLst>
          </p:cNvPr>
          <p:cNvSpPr txBox="1"/>
          <p:nvPr/>
        </p:nvSpPr>
        <p:spPr>
          <a:xfrm>
            <a:off x="3971580" y="583627"/>
            <a:ext cx="300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Alimentation </a:t>
            </a:r>
          </a:p>
          <a:p>
            <a:r>
              <a:rPr lang="fr-FR" b="1" dirty="0">
                <a:solidFill>
                  <a:srgbClr val="FF0000"/>
                </a:solidFill>
              </a:rPr>
              <a:t>(SUR SHIELD MOTEUR)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9E9211B-C77B-2B1A-FA3C-1EE80802C3F4}"/>
              </a:ext>
            </a:extLst>
          </p:cNvPr>
          <p:cNvSpPr txBox="1"/>
          <p:nvPr/>
        </p:nvSpPr>
        <p:spPr>
          <a:xfrm>
            <a:off x="6691268" y="583626"/>
            <a:ext cx="300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Port USB (Non visible)</a:t>
            </a:r>
          </a:p>
          <a:p>
            <a:r>
              <a:rPr lang="fr-FR" dirty="0"/>
              <a:t>Connexion au PC</a:t>
            </a:r>
          </a:p>
        </p:txBody>
      </p:sp>
    </p:spTree>
    <p:extLst>
      <p:ext uri="{BB962C8B-B14F-4D97-AF65-F5344CB8AC3E}">
        <p14:creationId xmlns:p14="http://schemas.microsoft.com/office/powerpoint/2010/main" val="344821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CEB7FDEB-7299-C11B-548E-1D688BC0C4B9}"/>
              </a:ext>
            </a:extLst>
          </p:cNvPr>
          <p:cNvSpPr/>
          <p:nvPr/>
        </p:nvSpPr>
        <p:spPr>
          <a:xfrm>
            <a:off x="2545789" y="1810979"/>
            <a:ext cx="360000" cy="36000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93704CB-4CC2-2247-1130-C9EA266CA24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725789" y="787400"/>
            <a:ext cx="0" cy="1023579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23B36CF-C2FA-AAF1-519E-50C0DC2A056D}"/>
              </a:ext>
            </a:extLst>
          </p:cNvPr>
          <p:cNvCxnSpPr>
            <a:cxnSpLocks/>
          </p:cNvCxnSpPr>
          <p:nvPr/>
        </p:nvCxnSpPr>
        <p:spPr>
          <a:xfrm flipH="1">
            <a:off x="2725789" y="787400"/>
            <a:ext cx="1931147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929DC079-4339-6A02-FD22-9B84935AD31F}"/>
              </a:ext>
            </a:extLst>
          </p:cNvPr>
          <p:cNvGrpSpPr/>
          <p:nvPr/>
        </p:nvGrpSpPr>
        <p:grpSpPr>
          <a:xfrm>
            <a:off x="4476936" y="770726"/>
            <a:ext cx="360000" cy="2390314"/>
            <a:chOff x="4476936" y="770726"/>
            <a:chExt cx="360000" cy="23903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E4623B-C567-742B-D9ED-2146CDE4BD83}"/>
                </a:ext>
              </a:extLst>
            </p:cNvPr>
            <p:cNvSpPr/>
            <p:nvPr/>
          </p:nvSpPr>
          <p:spPr>
            <a:xfrm>
              <a:off x="4566936" y="1810979"/>
              <a:ext cx="180000" cy="360000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B17B6514-DDDA-6565-A3F0-D1F681348E53}"/>
                </a:ext>
              </a:extLst>
            </p:cNvPr>
            <p:cNvSpPr/>
            <p:nvPr/>
          </p:nvSpPr>
          <p:spPr>
            <a:xfrm>
              <a:off x="4476936" y="2528632"/>
              <a:ext cx="360000" cy="360000"/>
            </a:xfrm>
            <a:prstGeom prst="ellips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8F04C60A-F2DB-8CC7-5E5D-B503C01D5BD0}"/>
                </a:ext>
              </a:extLst>
            </p:cNvPr>
            <p:cNvGrpSpPr/>
            <p:nvPr/>
          </p:nvGrpSpPr>
          <p:grpSpPr>
            <a:xfrm>
              <a:off x="4596906" y="1043134"/>
              <a:ext cx="120060" cy="479132"/>
              <a:chOff x="4540748" y="1104359"/>
              <a:chExt cx="180000" cy="718341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23D8FD4E-9B93-CE7F-964D-BC353E48F448}"/>
                  </a:ext>
                </a:extLst>
              </p:cNvPr>
              <p:cNvSpPr/>
              <p:nvPr/>
            </p:nvSpPr>
            <p:spPr>
              <a:xfrm>
                <a:off x="4540748" y="1283806"/>
                <a:ext cx="180000" cy="180000"/>
              </a:xfrm>
              <a:prstGeom prst="arc">
                <a:avLst>
                  <a:gd name="adj1" fmla="val 16200000"/>
                  <a:gd name="adj2" fmla="val 5794934"/>
                </a:avLst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F6D2A53B-B661-6D93-6749-8E73222D20F1}"/>
                  </a:ext>
                </a:extLst>
              </p:cNvPr>
              <p:cNvSpPr/>
              <p:nvPr/>
            </p:nvSpPr>
            <p:spPr>
              <a:xfrm>
                <a:off x="4540748" y="1463253"/>
                <a:ext cx="180000" cy="180000"/>
              </a:xfrm>
              <a:prstGeom prst="arc">
                <a:avLst>
                  <a:gd name="adj1" fmla="val 16200000"/>
                  <a:gd name="adj2" fmla="val 5794934"/>
                </a:avLst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ED6E028E-F0E3-C500-744B-63D7F01EA138}"/>
                  </a:ext>
                </a:extLst>
              </p:cNvPr>
              <p:cNvSpPr/>
              <p:nvPr/>
            </p:nvSpPr>
            <p:spPr>
              <a:xfrm>
                <a:off x="4540748" y="1642700"/>
                <a:ext cx="180000" cy="180000"/>
              </a:xfrm>
              <a:prstGeom prst="arc">
                <a:avLst>
                  <a:gd name="adj1" fmla="val 16200000"/>
                  <a:gd name="adj2" fmla="val 5794934"/>
                </a:avLst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6DF586D0-FF89-6396-B1B6-A7AEBB578CFD}"/>
                  </a:ext>
                </a:extLst>
              </p:cNvPr>
              <p:cNvSpPr/>
              <p:nvPr/>
            </p:nvSpPr>
            <p:spPr>
              <a:xfrm>
                <a:off x="4540748" y="1104359"/>
                <a:ext cx="180000" cy="180000"/>
              </a:xfrm>
              <a:prstGeom prst="arc">
                <a:avLst>
                  <a:gd name="adj1" fmla="val 16200000"/>
                  <a:gd name="adj2" fmla="val 5794934"/>
                </a:avLst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448190D3-27C6-ECA6-FDC6-ECCF37EDD718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4650055" y="1521870"/>
              <a:ext cx="0" cy="289109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7E701D4C-FFF6-8146-978E-3DE5D04CC9D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4656936" y="2170979"/>
              <a:ext cx="0" cy="357653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39A2CB1-36F0-E443-45D9-B4FE21E30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204" y="770726"/>
              <a:ext cx="0" cy="272408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DF3909D9-3262-3E88-15EB-2A0123DB7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204" y="2888632"/>
              <a:ext cx="0" cy="272408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D5C3AE8-3DD4-F729-DC24-20B52BA51950}"/>
              </a:ext>
            </a:extLst>
          </p:cNvPr>
          <p:cNvCxnSpPr>
            <a:cxnSpLocks/>
          </p:cNvCxnSpPr>
          <p:nvPr/>
        </p:nvCxnSpPr>
        <p:spPr>
          <a:xfrm flipV="1">
            <a:off x="2725789" y="2170979"/>
            <a:ext cx="0" cy="972828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9DBD165-579D-3115-8A06-0CCD402A0833}"/>
              </a:ext>
            </a:extLst>
          </p:cNvPr>
          <p:cNvCxnSpPr>
            <a:cxnSpLocks/>
          </p:cNvCxnSpPr>
          <p:nvPr/>
        </p:nvCxnSpPr>
        <p:spPr>
          <a:xfrm>
            <a:off x="2725789" y="3143807"/>
            <a:ext cx="194241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F87E121-00FC-C636-DD6B-C9991E1E26F5}"/>
              </a:ext>
            </a:extLst>
          </p:cNvPr>
          <p:cNvCxnSpPr>
            <a:cxnSpLocks/>
          </p:cNvCxnSpPr>
          <p:nvPr/>
        </p:nvCxnSpPr>
        <p:spPr>
          <a:xfrm>
            <a:off x="2725789" y="1085666"/>
            <a:ext cx="0" cy="40640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F8B4157-9B62-3B4B-202A-48D36832AAF8}"/>
              </a:ext>
            </a:extLst>
          </p:cNvPr>
          <p:cNvCxnSpPr>
            <a:cxnSpLocks/>
          </p:cNvCxnSpPr>
          <p:nvPr/>
        </p:nvCxnSpPr>
        <p:spPr>
          <a:xfrm>
            <a:off x="2446389" y="1764579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93AE3BEC-1523-43E0-B9D2-2B89AA89DE80}"/>
              </a:ext>
            </a:extLst>
          </p:cNvPr>
          <p:cNvCxnSpPr>
            <a:cxnSpLocks/>
            <a:stCxn id="4" idx="0"/>
            <a:endCxn id="4" idx="4"/>
          </p:cNvCxnSpPr>
          <p:nvPr/>
        </p:nvCxnSpPr>
        <p:spPr>
          <a:xfrm>
            <a:off x="2725789" y="1810979"/>
            <a:ext cx="0" cy="3600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5AAEC76-1D86-8A02-AB2A-A7893A23AB69}"/>
              </a:ext>
            </a:extLst>
          </p:cNvPr>
          <p:cNvCxnSpPr>
            <a:cxnSpLocks/>
          </p:cNvCxnSpPr>
          <p:nvPr/>
        </p:nvCxnSpPr>
        <p:spPr>
          <a:xfrm>
            <a:off x="4941939" y="1079316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E3E57F02-EAD4-FFEA-03E9-E0EE57A77792}"/>
              </a:ext>
            </a:extLst>
          </p:cNvPr>
          <p:cNvCxnSpPr>
            <a:cxnSpLocks/>
          </p:cNvCxnSpPr>
          <p:nvPr/>
        </p:nvCxnSpPr>
        <p:spPr>
          <a:xfrm>
            <a:off x="4941939" y="1764579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3164B44C-D602-9246-10D1-FB917D7E1BF7}"/>
              </a:ext>
            </a:extLst>
          </p:cNvPr>
          <p:cNvCxnSpPr>
            <a:cxnSpLocks/>
          </p:cNvCxnSpPr>
          <p:nvPr/>
        </p:nvCxnSpPr>
        <p:spPr>
          <a:xfrm>
            <a:off x="4941939" y="2482232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FE2CE5CD-9B42-F00B-865D-C64218CE2F47}"/>
                  </a:ext>
                </a:extLst>
              </p:cNvPr>
              <p:cNvSpPr txBox="1"/>
              <p:nvPr/>
            </p:nvSpPr>
            <p:spPr>
              <a:xfrm>
                <a:off x="2059674" y="1875446"/>
                <a:ext cx="3370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FE2CE5CD-9B42-F00B-865D-C64218CE2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674" y="1875446"/>
                <a:ext cx="337015" cy="184666"/>
              </a:xfrm>
              <a:prstGeom prst="rect">
                <a:avLst/>
              </a:prstGeom>
              <a:blipFill>
                <a:blip r:embed="rId2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A5A2564-74E3-3C6F-3F71-89E1BFBA7C3C}"/>
                  </a:ext>
                </a:extLst>
              </p:cNvPr>
              <p:cNvSpPr txBox="1"/>
              <p:nvPr/>
            </p:nvSpPr>
            <p:spPr>
              <a:xfrm>
                <a:off x="2329406" y="1216271"/>
                <a:ext cx="3242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A5A2564-74E3-3C6F-3F71-89E1BFBA7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406" y="1216271"/>
                <a:ext cx="324256" cy="215444"/>
              </a:xfrm>
              <a:prstGeom prst="rect">
                <a:avLst/>
              </a:prstGeom>
              <a:blipFill>
                <a:blip r:embed="rId3"/>
                <a:stretch>
                  <a:fillRect l="-13208" r="-20755" b="-3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DBBBB55-9D00-52A7-5BB7-9CEF15BD8672}"/>
                  </a:ext>
                </a:extLst>
              </p:cNvPr>
              <p:cNvSpPr txBox="1"/>
              <p:nvPr/>
            </p:nvSpPr>
            <p:spPr>
              <a:xfrm>
                <a:off x="5059178" y="1123339"/>
                <a:ext cx="1036822" cy="351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DBBBB55-9D00-52A7-5BB7-9CEF15BD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178" y="1123339"/>
                <a:ext cx="1036822" cy="351699"/>
              </a:xfrm>
              <a:prstGeom prst="rect">
                <a:avLst/>
              </a:prstGeom>
              <a:blipFill>
                <a:blip r:embed="rId4"/>
                <a:stretch>
                  <a:fillRect l="-2941" t="-5172" r="-4706" b="-155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496B787-3B44-8E43-30FF-9786E50CC63D}"/>
                  </a:ext>
                </a:extLst>
              </p:cNvPr>
              <p:cNvSpPr txBox="1"/>
              <p:nvPr/>
            </p:nvSpPr>
            <p:spPr>
              <a:xfrm>
                <a:off x="5038819" y="1898646"/>
                <a:ext cx="9523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496B787-3B44-8E43-30FF-9786E50CC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19" y="1898646"/>
                <a:ext cx="952312" cy="184666"/>
              </a:xfrm>
              <a:prstGeom prst="rect">
                <a:avLst/>
              </a:prstGeom>
              <a:blipFill>
                <a:blip r:embed="rId5"/>
                <a:stretch>
                  <a:fillRect l="-3205" t="-3226" r="-5128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66BA161B-0B26-7790-8B3D-12759723633F}"/>
                  </a:ext>
                </a:extLst>
              </p:cNvPr>
              <p:cNvSpPr txBox="1"/>
              <p:nvPr/>
            </p:nvSpPr>
            <p:spPr>
              <a:xfrm>
                <a:off x="5038819" y="2628355"/>
                <a:ext cx="3298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66BA161B-0B26-7790-8B3D-127597236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19" y="2628355"/>
                <a:ext cx="329899" cy="184666"/>
              </a:xfrm>
              <a:prstGeom prst="rect">
                <a:avLst/>
              </a:prstGeom>
              <a:blipFill>
                <a:blip r:embed="rId6"/>
                <a:stretch>
                  <a:fillRect l="-1111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7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60C46-15EA-8C31-0466-9CEEBE9FF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AFC3BCE-93A4-398E-465A-6F64B68348E4}"/>
              </a:ext>
            </a:extLst>
          </p:cNvPr>
          <p:cNvGrpSpPr/>
          <p:nvPr/>
        </p:nvGrpSpPr>
        <p:grpSpPr>
          <a:xfrm>
            <a:off x="2059674" y="1260775"/>
            <a:ext cx="2063282" cy="1444161"/>
            <a:chOff x="2059674" y="1260775"/>
            <a:chExt cx="2063282" cy="144416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240754F-ADEC-3DFB-95CB-541930C077AD}"/>
                </a:ext>
              </a:extLst>
            </p:cNvPr>
            <p:cNvSpPr/>
            <p:nvPr/>
          </p:nvSpPr>
          <p:spPr>
            <a:xfrm>
              <a:off x="2545789" y="1810979"/>
              <a:ext cx="360000" cy="360000"/>
            </a:xfrm>
            <a:prstGeom prst="ellips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4A52627-7985-A534-B6D5-7D19CAD1C7A5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2725789" y="1260775"/>
              <a:ext cx="0" cy="550204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B52CC0D-E941-82C5-5CFC-788656D471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521" y="1260775"/>
              <a:ext cx="1228435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A445602F-538F-5509-78D4-92C05D0E4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789" y="2170979"/>
              <a:ext cx="0" cy="533957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2FE0F575-67B7-64F5-6F05-073FC773B593}"/>
                </a:ext>
              </a:extLst>
            </p:cNvPr>
            <p:cNvCxnSpPr>
              <a:cxnSpLocks/>
            </p:cNvCxnSpPr>
            <p:nvPr/>
          </p:nvCxnSpPr>
          <p:spPr>
            <a:xfrm>
              <a:off x="2714521" y="2704936"/>
              <a:ext cx="1228435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C8E6EB69-5A47-4E02-04FB-5E741158E560}"/>
                </a:ext>
              </a:extLst>
            </p:cNvPr>
            <p:cNvCxnSpPr>
              <a:cxnSpLocks/>
            </p:cNvCxnSpPr>
            <p:nvPr/>
          </p:nvCxnSpPr>
          <p:spPr>
            <a:xfrm>
              <a:off x="2725789" y="1331341"/>
              <a:ext cx="0" cy="40640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headEnd type="stealth"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E8A25699-D143-FA0E-BB72-3089B79DD0E7}"/>
                </a:ext>
              </a:extLst>
            </p:cNvPr>
            <p:cNvCxnSpPr>
              <a:cxnSpLocks/>
            </p:cNvCxnSpPr>
            <p:nvPr/>
          </p:nvCxnSpPr>
          <p:spPr>
            <a:xfrm>
              <a:off x="2446389" y="1764579"/>
              <a:ext cx="0" cy="406400"/>
            </a:xfrm>
            <a:prstGeom prst="straightConnector1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headEnd type="stealth"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EE8E3C81-470F-0E30-335E-D10006E0A99B}"/>
                </a:ext>
              </a:extLst>
            </p:cNvPr>
            <p:cNvCxnSpPr>
              <a:cxnSpLocks/>
              <a:stCxn id="4" idx="0"/>
              <a:endCxn id="4" idx="4"/>
            </p:cNvCxnSpPr>
            <p:nvPr/>
          </p:nvCxnSpPr>
          <p:spPr>
            <a:xfrm>
              <a:off x="2725789" y="1810979"/>
              <a:ext cx="0" cy="360000"/>
            </a:xfrm>
            <a:prstGeom prst="straightConnector1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headEnd type="stealth"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6D38F63B-5D69-7184-239D-125883E71AFF}"/>
                    </a:ext>
                  </a:extLst>
                </p:cNvPr>
                <p:cNvSpPr txBox="1"/>
                <p:nvPr/>
              </p:nvSpPr>
              <p:spPr>
                <a:xfrm>
                  <a:off x="2059674" y="1875446"/>
                  <a:ext cx="33701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6D38F63B-5D69-7184-239D-125883E71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9674" y="1875446"/>
                  <a:ext cx="337015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10909" t="-6667" r="-16364" b="-3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98CC2BE2-B1C2-F5F2-4D91-282914AB135B}"/>
                    </a:ext>
                  </a:extLst>
                </p:cNvPr>
                <p:cNvSpPr txBox="1"/>
                <p:nvPr/>
              </p:nvSpPr>
              <p:spPr>
                <a:xfrm>
                  <a:off x="2329406" y="1463921"/>
                  <a:ext cx="32425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98CC2BE2-B1C2-F5F2-4D91-282914AB1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9406" y="1463921"/>
                  <a:ext cx="324256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3208" r="-20755" b="-3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C8392B5-A4E6-5A1A-B30C-242364E59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595" y="1260775"/>
              <a:ext cx="0" cy="1444161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FDE81B3D-F0C8-CDFB-48FD-048BA005D3A6}"/>
                </a:ext>
              </a:extLst>
            </p:cNvPr>
            <p:cNvGrpSpPr/>
            <p:nvPr/>
          </p:nvGrpSpPr>
          <p:grpSpPr>
            <a:xfrm>
              <a:off x="3762956" y="1758349"/>
              <a:ext cx="360000" cy="541100"/>
              <a:chOff x="3762956" y="1758349"/>
              <a:chExt cx="360000" cy="541100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B42F8215-C3C9-E602-38DB-0644C92AC876}"/>
                  </a:ext>
                </a:extLst>
              </p:cNvPr>
              <p:cNvSpPr/>
              <p:nvPr/>
            </p:nvSpPr>
            <p:spPr>
              <a:xfrm>
                <a:off x="3762956" y="184889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1F0ED7A-618F-45D4-8F2B-FE954C5D0A48}"/>
                  </a:ext>
                </a:extLst>
              </p:cNvPr>
              <p:cNvSpPr/>
              <p:nvPr/>
            </p:nvSpPr>
            <p:spPr>
              <a:xfrm>
                <a:off x="3864223" y="1758349"/>
                <a:ext cx="157464" cy="1108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26549AB-C506-B07A-5563-3CF73643C041}"/>
                  </a:ext>
                </a:extLst>
              </p:cNvPr>
              <p:cNvSpPr/>
              <p:nvPr/>
            </p:nvSpPr>
            <p:spPr>
              <a:xfrm>
                <a:off x="3866029" y="2188582"/>
                <a:ext cx="157464" cy="1108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090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EFB9298-98A2-BD46-C446-EF2935B5E512}"/>
              </a:ext>
            </a:extLst>
          </p:cNvPr>
          <p:cNvCxnSpPr>
            <a:cxnSpLocks/>
          </p:cNvCxnSpPr>
          <p:nvPr/>
        </p:nvCxnSpPr>
        <p:spPr>
          <a:xfrm flipH="1" flipV="1">
            <a:off x="4885017" y="2706919"/>
            <a:ext cx="0" cy="1444161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827E5D08-77CE-EB80-507E-B1486BC74075}"/>
              </a:ext>
            </a:extLst>
          </p:cNvPr>
          <p:cNvSpPr/>
          <p:nvPr/>
        </p:nvSpPr>
        <p:spPr>
          <a:xfrm>
            <a:off x="2351055" y="3257123"/>
            <a:ext cx="360000" cy="36000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D90503B-3A37-7A2C-4F9A-4FF148443FE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31055" y="2706919"/>
            <a:ext cx="0" cy="550204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9B68024-43D6-03F6-EE3A-AD40EA00612D}"/>
              </a:ext>
            </a:extLst>
          </p:cNvPr>
          <p:cNvCxnSpPr>
            <a:cxnSpLocks/>
          </p:cNvCxnSpPr>
          <p:nvPr/>
        </p:nvCxnSpPr>
        <p:spPr>
          <a:xfrm flipH="1">
            <a:off x="2519787" y="2706919"/>
            <a:ext cx="122843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CD5EB14-9DC7-D131-5D7A-A359C5ACE38F}"/>
              </a:ext>
            </a:extLst>
          </p:cNvPr>
          <p:cNvCxnSpPr>
            <a:cxnSpLocks/>
          </p:cNvCxnSpPr>
          <p:nvPr/>
        </p:nvCxnSpPr>
        <p:spPr>
          <a:xfrm flipV="1">
            <a:off x="2531055" y="3617123"/>
            <a:ext cx="0" cy="533957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3A05EF3-21F2-147F-404B-F6DBC0E742F1}"/>
              </a:ext>
            </a:extLst>
          </p:cNvPr>
          <p:cNvCxnSpPr>
            <a:cxnSpLocks/>
          </p:cNvCxnSpPr>
          <p:nvPr/>
        </p:nvCxnSpPr>
        <p:spPr>
          <a:xfrm>
            <a:off x="2519787" y="4151080"/>
            <a:ext cx="122843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1AA89C0-4E31-F789-466D-AFBC84E84108}"/>
              </a:ext>
            </a:extLst>
          </p:cNvPr>
          <p:cNvCxnSpPr>
            <a:cxnSpLocks/>
          </p:cNvCxnSpPr>
          <p:nvPr/>
        </p:nvCxnSpPr>
        <p:spPr>
          <a:xfrm>
            <a:off x="2531055" y="2777485"/>
            <a:ext cx="0" cy="40640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DF1C2E9-2EB5-3423-1E76-002C0C10B2EF}"/>
              </a:ext>
            </a:extLst>
          </p:cNvPr>
          <p:cNvCxnSpPr>
            <a:cxnSpLocks/>
          </p:cNvCxnSpPr>
          <p:nvPr/>
        </p:nvCxnSpPr>
        <p:spPr>
          <a:xfrm>
            <a:off x="2251655" y="3210723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BD0CF73-FFAE-EF63-E8D5-F3D7F124BB62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2531055" y="3257123"/>
            <a:ext cx="0" cy="3600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016F9D8-8607-B211-587B-CF7010F6BB3A}"/>
                  </a:ext>
                </a:extLst>
              </p:cNvPr>
              <p:cNvSpPr txBox="1"/>
              <p:nvPr/>
            </p:nvSpPr>
            <p:spPr>
              <a:xfrm>
                <a:off x="1864940" y="3321590"/>
                <a:ext cx="3370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016F9D8-8607-B211-587B-CF7010F6B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940" y="3321590"/>
                <a:ext cx="337015" cy="184666"/>
              </a:xfrm>
              <a:prstGeom prst="rect">
                <a:avLst/>
              </a:prstGeom>
              <a:blipFill>
                <a:blip r:embed="rId2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09C9AFF-93C0-2C4F-3880-B8A2DBDD30CE}"/>
                  </a:ext>
                </a:extLst>
              </p:cNvPr>
              <p:cNvSpPr txBox="1"/>
              <p:nvPr/>
            </p:nvSpPr>
            <p:spPr>
              <a:xfrm>
                <a:off x="2134672" y="2910065"/>
                <a:ext cx="3242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09C9AFF-93C0-2C4F-3880-B8A2DBDD3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672" y="2910065"/>
                <a:ext cx="324256" cy="215444"/>
              </a:xfrm>
              <a:prstGeom prst="rect">
                <a:avLst/>
              </a:prstGeom>
              <a:blipFill>
                <a:blip r:embed="rId3"/>
                <a:stretch>
                  <a:fillRect l="-13208" r="-20755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A95D6E9-30D6-D07A-355A-C72F4FF9F483}"/>
              </a:ext>
            </a:extLst>
          </p:cNvPr>
          <p:cNvCxnSpPr>
            <a:cxnSpLocks/>
          </p:cNvCxnSpPr>
          <p:nvPr/>
        </p:nvCxnSpPr>
        <p:spPr>
          <a:xfrm flipV="1">
            <a:off x="3749861" y="2706919"/>
            <a:ext cx="0" cy="1444161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ACA584E-9EA9-6A7F-772D-5E9751D568F2}"/>
              </a:ext>
            </a:extLst>
          </p:cNvPr>
          <p:cNvGrpSpPr/>
          <p:nvPr/>
        </p:nvGrpSpPr>
        <p:grpSpPr>
          <a:xfrm>
            <a:off x="3568222" y="3166393"/>
            <a:ext cx="360000" cy="541100"/>
            <a:chOff x="3762956" y="1758349"/>
            <a:chExt cx="360000" cy="5411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2B687EF-8292-7CA2-20DE-E9209D224B21}"/>
                </a:ext>
              </a:extLst>
            </p:cNvPr>
            <p:cNvSpPr/>
            <p:nvPr/>
          </p:nvSpPr>
          <p:spPr>
            <a:xfrm>
              <a:off x="3762956" y="184889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7B2BB8-A46B-4929-9205-FCE1FEFE7287}"/>
                </a:ext>
              </a:extLst>
            </p:cNvPr>
            <p:cNvSpPr/>
            <p:nvPr/>
          </p:nvSpPr>
          <p:spPr>
            <a:xfrm>
              <a:off x="3864223" y="1758349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29C8BA-DF08-E6E1-85FA-6900CA998EEB}"/>
                </a:ext>
              </a:extLst>
            </p:cNvPr>
            <p:cNvSpPr/>
            <p:nvPr/>
          </p:nvSpPr>
          <p:spPr>
            <a:xfrm>
              <a:off x="3866029" y="2188582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Ellipse 22">
            <a:extLst>
              <a:ext uri="{FF2B5EF4-FFF2-40B4-BE49-F238E27FC236}">
                <a16:creationId xmlns:a16="http://schemas.microsoft.com/office/drawing/2014/main" id="{822BA9D6-E28E-E2A3-B159-5A749FE19559}"/>
              </a:ext>
            </a:extLst>
          </p:cNvPr>
          <p:cNvSpPr/>
          <p:nvPr/>
        </p:nvSpPr>
        <p:spPr>
          <a:xfrm flipH="1">
            <a:off x="5598703" y="3257123"/>
            <a:ext cx="360000" cy="36000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5542BDE-7088-2F4F-7252-441064D79744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778703" y="2706919"/>
            <a:ext cx="0" cy="550204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D3D489F-FB52-BC00-751D-CB38E628F0EC}"/>
              </a:ext>
            </a:extLst>
          </p:cNvPr>
          <p:cNvCxnSpPr>
            <a:cxnSpLocks/>
          </p:cNvCxnSpPr>
          <p:nvPr/>
        </p:nvCxnSpPr>
        <p:spPr>
          <a:xfrm>
            <a:off x="4877588" y="2706919"/>
            <a:ext cx="90111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E10FBA8-4970-A19F-3D98-4949C1EFEB7D}"/>
              </a:ext>
            </a:extLst>
          </p:cNvPr>
          <p:cNvCxnSpPr>
            <a:cxnSpLocks/>
          </p:cNvCxnSpPr>
          <p:nvPr/>
        </p:nvCxnSpPr>
        <p:spPr>
          <a:xfrm flipH="1" flipV="1">
            <a:off x="5778703" y="3617123"/>
            <a:ext cx="0" cy="533957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0FC4C28-4582-B449-B4EE-E5B49F376D55}"/>
              </a:ext>
            </a:extLst>
          </p:cNvPr>
          <p:cNvCxnSpPr>
            <a:cxnSpLocks/>
          </p:cNvCxnSpPr>
          <p:nvPr/>
        </p:nvCxnSpPr>
        <p:spPr>
          <a:xfrm flipH="1">
            <a:off x="4886656" y="4151080"/>
            <a:ext cx="892047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1B119B1-52EB-870A-279A-D92E9BE62522}"/>
              </a:ext>
            </a:extLst>
          </p:cNvPr>
          <p:cNvCxnSpPr>
            <a:cxnSpLocks/>
          </p:cNvCxnSpPr>
          <p:nvPr/>
        </p:nvCxnSpPr>
        <p:spPr>
          <a:xfrm flipH="1">
            <a:off x="6053023" y="3206313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9128B21-2CD3-042B-C6FC-8F4ECB54F9DD}"/>
                  </a:ext>
                </a:extLst>
              </p:cNvPr>
              <p:cNvSpPr txBox="1"/>
              <p:nvPr/>
            </p:nvSpPr>
            <p:spPr>
              <a:xfrm>
                <a:off x="6096000" y="3349304"/>
                <a:ext cx="246754" cy="199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9128B21-2CD3-042B-C6FC-8F4ECB54F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49304"/>
                <a:ext cx="246754" cy="199735"/>
              </a:xfrm>
              <a:prstGeom prst="rect">
                <a:avLst/>
              </a:prstGeom>
              <a:blipFill>
                <a:blip r:embed="rId4"/>
                <a:stretch>
                  <a:fillRect l="-22500" r="-77500" b="-303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745ECB0-3CD0-BB1B-EDAD-9FC2F368C65A}"/>
                  </a:ext>
                </a:extLst>
              </p:cNvPr>
              <p:cNvSpPr txBox="1"/>
              <p:nvPr/>
            </p:nvSpPr>
            <p:spPr>
              <a:xfrm flipH="1">
                <a:off x="4917309" y="2822480"/>
                <a:ext cx="407098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745ECB0-3CD0-BB1B-EDAD-9FC2F368C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17309" y="2822480"/>
                <a:ext cx="407098" cy="232949"/>
              </a:xfrm>
              <a:prstGeom prst="rect">
                <a:avLst/>
              </a:prstGeom>
              <a:blipFill>
                <a:blip r:embed="rId5"/>
                <a:stretch>
                  <a:fillRect l="-10606" r="-15152" b="-26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A08A54C-4AAB-DB69-CF83-8B2B99D052B8}"/>
              </a:ext>
            </a:extLst>
          </p:cNvPr>
          <p:cNvCxnSpPr>
            <a:cxnSpLocks/>
          </p:cNvCxnSpPr>
          <p:nvPr/>
        </p:nvCxnSpPr>
        <p:spPr>
          <a:xfrm flipH="1">
            <a:off x="4884851" y="2706865"/>
            <a:ext cx="0" cy="40640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19853D34-F7D4-8168-C11E-ABC3634A2D86}"/>
              </a:ext>
            </a:extLst>
          </p:cNvPr>
          <p:cNvGrpSpPr/>
          <p:nvPr/>
        </p:nvGrpSpPr>
        <p:grpSpPr>
          <a:xfrm flipH="1">
            <a:off x="4706656" y="3162163"/>
            <a:ext cx="360000" cy="541100"/>
            <a:chOff x="3762956" y="1758349"/>
            <a:chExt cx="360000" cy="5411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E13D502-76F0-0EDC-BBF8-87F5C6035287}"/>
                </a:ext>
              </a:extLst>
            </p:cNvPr>
            <p:cNvSpPr/>
            <p:nvPr/>
          </p:nvSpPr>
          <p:spPr>
            <a:xfrm>
              <a:off x="3762956" y="184889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8927109-A2A8-93EF-B305-20FA61EAA66C}"/>
                </a:ext>
              </a:extLst>
            </p:cNvPr>
            <p:cNvSpPr/>
            <p:nvPr/>
          </p:nvSpPr>
          <p:spPr>
            <a:xfrm>
              <a:off x="3864223" y="1758349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FECCF5D-69AA-D9D4-7BF1-5CF18070B41E}"/>
                </a:ext>
              </a:extLst>
            </p:cNvPr>
            <p:cNvSpPr/>
            <p:nvPr/>
          </p:nvSpPr>
          <p:spPr>
            <a:xfrm>
              <a:off x="3866029" y="2188582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E474B1E-6E9C-C570-D2D2-299415441A3B}"/>
              </a:ext>
            </a:extLst>
          </p:cNvPr>
          <p:cNvCxnSpPr>
            <a:cxnSpLocks/>
            <a:stCxn id="35" idx="6"/>
          </p:cNvCxnSpPr>
          <p:nvPr/>
        </p:nvCxnSpPr>
        <p:spPr>
          <a:xfrm flipH="1">
            <a:off x="3928222" y="3432713"/>
            <a:ext cx="778434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CC7AAA4-9825-7D08-ACFC-F8AF94A0257F}"/>
              </a:ext>
            </a:extLst>
          </p:cNvPr>
          <p:cNvSpPr/>
          <p:nvPr/>
        </p:nvSpPr>
        <p:spPr>
          <a:xfrm>
            <a:off x="4253550" y="3142441"/>
            <a:ext cx="119479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79187D-DCED-1489-B0DF-AE3E45B4CE6C}"/>
              </a:ext>
            </a:extLst>
          </p:cNvPr>
          <p:cNvSpPr/>
          <p:nvPr/>
        </p:nvSpPr>
        <p:spPr>
          <a:xfrm>
            <a:off x="4257639" y="3138723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C5AA9A-3ACA-8449-E2AB-E3CB16F43644}"/>
              </a:ext>
            </a:extLst>
          </p:cNvPr>
          <p:cNvSpPr/>
          <p:nvPr/>
        </p:nvSpPr>
        <p:spPr>
          <a:xfrm>
            <a:off x="4257639" y="3370484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9D7F9A-7388-4A35-5D26-078A4D6DCEAB}"/>
              </a:ext>
            </a:extLst>
          </p:cNvPr>
          <p:cNvSpPr/>
          <p:nvPr/>
        </p:nvSpPr>
        <p:spPr>
          <a:xfrm>
            <a:off x="4257639" y="3602246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E11EED-7E95-79B1-DAE0-F63F02CD1C0A}"/>
              </a:ext>
            </a:extLst>
          </p:cNvPr>
          <p:cNvSpPr/>
          <p:nvPr/>
        </p:nvSpPr>
        <p:spPr>
          <a:xfrm>
            <a:off x="1778000" y="2545081"/>
            <a:ext cx="2196150" cy="177799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DAB0C7-8F21-3207-73FE-4E4A8C85BA46}"/>
              </a:ext>
            </a:extLst>
          </p:cNvPr>
          <p:cNvSpPr/>
          <p:nvPr/>
        </p:nvSpPr>
        <p:spPr>
          <a:xfrm>
            <a:off x="4620237" y="2543714"/>
            <a:ext cx="1975378" cy="177799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FFC6A44-10EA-442A-7743-DDCA2BE3BF02}"/>
              </a:ext>
            </a:extLst>
          </p:cNvPr>
          <p:cNvSpPr txBox="1"/>
          <p:nvPr/>
        </p:nvSpPr>
        <p:spPr>
          <a:xfrm>
            <a:off x="5712743" y="3303138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V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221B4C5-7A1D-FE67-E4CD-683A335F39DC}"/>
              </a:ext>
            </a:extLst>
          </p:cNvPr>
          <p:cNvSpPr txBox="1"/>
          <p:nvPr/>
        </p:nvSpPr>
        <p:spPr>
          <a:xfrm>
            <a:off x="1778000" y="2174632"/>
            <a:ext cx="219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Moteur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EE88F01-AAA5-94E7-B23C-6ACFB66D1757}"/>
              </a:ext>
            </a:extLst>
          </p:cNvPr>
          <p:cNvSpPr txBox="1"/>
          <p:nvPr/>
        </p:nvSpPr>
        <p:spPr>
          <a:xfrm>
            <a:off x="4620233" y="2177908"/>
            <a:ext cx="19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Générateur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E632992-3D99-33AE-2BB3-181300FF8202}"/>
              </a:ext>
            </a:extLst>
          </p:cNvPr>
          <p:cNvSpPr txBox="1"/>
          <p:nvPr/>
        </p:nvSpPr>
        <p:spPr>
          <a:xfrm rot="16200000">
            <a:off x="3762775" y="2607314"/>
            <a:ext cx="102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Mesure vitesse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C26760-6D5F-3969-6631-C2881E4DCEFF}"/>
              </a:ext>
            </a:extLst>
          </p:cNvPr>
          <p:cNvSpPr txBox="1"/>
          <p:nvPr/>
        </p:nvSpPr>
        <p:spPr>
          <a:xfrm>
            <a:off x="7983666" y="1033136"/>
            <a:ext cx="3627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NDLR </a:t>
            </a:r>
          </a:p>
          <a:p>
            <a:r>
              <a:rPr lang="fr-FR" dirty="0"/>
              <a:t>L’impédance du voltmètre est grande donc le courant est petit, donc le couple est petit, donc le générateur tourne facilement.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317438-8187-A84A-F991-1321BA0588E6}"/>
              </a:ext>
            </a:extLst>
          </p:cNvPr>
          <p:cNvSpPr txBox="1"/>
          <p:nvPr/>
        </p:nvSpPr>
        <p:spPr>
          <a:xfrm>
            <a:off x="5703069" y="4071462"/>
            <a:ext cx="995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VOLTMETRE</a:t>
            </a:r>
          </a:p>
        </p:txBody>
      </p:sp>
    </p:spTree>
    <p:extLst>
      <p:ext uri="{BB962C8B-B14F-4D97-AF65-F5344CB8AC3E}">
        <p14:creationId xmlns:p14="http://schemas.microsoft.com/office/powerpoint/2010/main" val="248836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BC5B0-16FD-113E-846D-FCF0DBEC8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21371C7-7945-CCEC-BCA2-8F7F20E4F5F3}"/>
              </a:ext>
            </a:extLst>
          </p:cNvPr>
          <p:cNvCxnSpPr>
            <a:cxnSpLocks/>
          </p:cNvCxnSpPr>
          <p:nvPr/>
        </p:nvCxnSpPr>
        <p:spPr>
          <a:xfrm flipH="1" flipV="1">
            <a:off x="4885017" y="2706919"/>
            <a:ext cx="0" cy="1444161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B5573440-3904-5171-6DEA-DC8F2B24AE22}"/>
              </a:ext>
            </a:extLst>
          </p:cNvPr>
          <p:cNvSpPr/>
          <p:nvPr/>
        </p:nvSpPr>
        <p:spPr>
          <a:xfrm>
            <a:off x="2351055" y="3257123"/>
            <a:ext cx="360000" cy="36000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249C815-5935-8693-2B28-BF81AE96D9A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31055" y="2706919"/>
            <a:ext cx="0" cy="550204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C05DFA3-5F23-D42C-2AFE-CD2B8D28DC98}"/>
              </a:ext>
            </a:extLst>
          </p:cNvPr>
          <p:cNvCxnSpPr>
            <a:cxnSpLocks/>
          </p:cNvCxnSpPr>
          <p:nvPr/>
        </p:nvCxnSpPr>
        <p:spPr>
          <a:xfrm flipH="1">
            <a:off x="2519787" y="2706919"/>
            <a:ext cx="122843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155B9F7-4125-778D-99AE-9234B477F266}"/>
              </a:ext>
            </a:extLst>
          </p:cNvPr>
          <p:cNvCxnSpPr>
            <a:cxnSpLocks/>
          </p:cNvCxnSpPr>
          <p:nvPr/>
        </p:nvCxnSpPr>
        <p:spPr>
          <a:xfrm flipV="1">
            <a:off x="2531055" y="3617123"/>
            <a:ext cx="0" cy="533957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528A191-C1F4-0AFC-16D1-ACBDEE46BF47}"/>
              </a:ext>
            </a:extLst>
          </p:cNvPr>
          <p:cNvCxnSpPr>
            <a:cxnSpLocks/>
          </p:cNvCxnSpPr>
          <p:nvPr/>
        </p:nvCxnSpPr>
        <p:spPr>
          <a:xfrm>
            <a:off x="2519787" y="4151080"/>
            <a:ext cx="122843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815939B-F634-615A-FA40-02A3370DB5EA}"/>
              </a:ext>
            </a:extLst>
          </p:cNvPr>
          <p:cNvCxnSpPr>
            <a:cxnSpLocks/>
          </p:cNvCxnSpPr>
          <p:nvPr/>
        </p:nvCxnSpPr>
        <p:spPr>
          <a:xfrm>
            <a:off x="2531055" y="2777485"/>
            <a:ext cx="0" cy="40640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5D6B1AA-0B8B-05FE-E7C4-CF46C83A3E55}"/>
              </a:ext>
            </a:extLst>
          </p:cNvPr>
          <p:cNvCxnSpPr>
            <a:cxnSpLocks/>
          </p:cNvCxnSpPr>
          <p:nvPr/>
        </p:nvCxnSpPr>
        <p:spPr>
          <a:xfrm>
            <a:off x="2251655" y="3210723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70025DE-7FEA-63A5-D794-23C78DB22390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2531055" y="3257123"/>
            <a:ext cx="0" cy="3600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16EBEB4C-2653-A787-2BEC-CD445D5F8C8F}"/>
                  </a:ext>
                </a:extLst>
              </p:cNvPr>
              <p:cNvSpPr txBox="1"/>
              <p:nvPr/>
            </p:nvSpPr>
            <p:spPr>
              <a:xfrm>
                <a:off x="1864940" y="3321590"/>
                <a:ext cx="3370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016F9D8-8607-B211-587B-CF7010F6B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940" y="3321590"/>
                <a:ext cx="337015" cy="184666"/>
              </a:xfrm>
              <a:prstGeom prst="rect">
                <a:avLst/>
              </a:prstGeom>
              <a:blipFill>
                <a:blip r:embed="rId2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4C3248A-693D-A277-3765-8503457784F8}"/>
                  </a:ext>
                </a:extLst>
              </p:cNvPr>
              <p:cNvSpPr txBox="1"/>
              <p:nvPr/>
            </p:nvSpPr>
            <p:spPr>
              <a:xfrm>
                <a:off x="2134672" y="2910065"/>
                <a:ext cx="3242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09C9AFF-93C0-2C4F-3880-B8A2DBDD3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672" y="2910065"/>
                <a:ext cx="324256" cy="215444"/>
              </a:xfrm>
              <a:prstGeom prst="rect">
                <a:avLst/>
              </a:prstGeom>
              <a:blipFill>
                <a:blip r:embed="rId3"/>
                <a:stretch>
                  <a:fillRect l="-13208" r="-20755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488F13F-E918-505B-9684-CE988B57258E}"/>
              </a:ext>
            </a:extLst>
          </p:cNvPr>
          <p:cNvCxnSpPr>
            <a:cxnSpLocks/>
          </p:cNvCxnSpPr>
          <p:nvPr/>
        </p:nvCxnSpPr>
        <p:spPr>
          <a:xfrm flipV="1">
            <a:off x="3749861" y="2706919"/>
            <a:ext cx="0" cy="1444161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7AA9D8A-AAD1-FE4F-06C3-A6954EBE5B8D}"/>
              </a:ext>
            </a:extLst>
          </p:cNvPr>
          <p:cNvGrpSpPr/>
          <p:nvPr/>
        </p:nvGrpSpPr>
        <p:grpSpPr>
          <a:xfrm>
            <a:off x="3568222" y="3166393"/>
            <a:ext cx="360000" cy="541100"/>
            <a:chOff x="3762956" y="1758349"/>
            <a:chExt cx="360000" cy="5411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C956F92-4CAE-39D8-F71E-1FBD92B8EF3E}"/>
                </a:ext>
              </a:extLst>
            </p:cNvPr>
            <p:cNvSpPr/>
            <p:nvPr/>
          </p:nvSpPr>
          <p:spPr>
            <a:xfrm>
              <a:off x="3762956" y="184889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57DDB9-E0AD-9346-C6D8-93803E08599E}"/>
                </a:ext>
              </a:extLst>
            </p:cNvPr>
            <p:cNvSpPr/>
            <p:nvPr/>
          </p:nvSpPr>
          <p:spPr>
            <a:xfrm>
              <a:off x="3864223" y="1758349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EBDBBC-7EB8-B540-609B-9D6E958B0247}"/>
                </a:ext>
              </a:extLst>
            </p:cNvPr>
            <p:cNvSpPr/>
            <p:nvPr/>
          </p:nvSpPr>
          <p:spPr>
            <a:xfrm>
              <a:off x="3866029" y="2188582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Ellipse 22">
            <a:extLst>
              <a:ext uri="{FF2B5EF4-FFF2-40B4-BE49-F238E27FC236}">
                <a16:creationId xmlns:a16="http://schemas.microsoft.com/office/drawing/2014/main" id="{0C7C022F-D7A3-610E-617B-20B346D85851}"/>
              </a:ext>
            </a:extLst>
          </p:cNvPr>
          <p:cNvSpPr/>
          <p:nvPr/>
        </p:nvSpPr>
        <p:spPr>
          <a:xfrm flipH="1">
            <a:off x="5598703" y="3257123"/>
            <a:ext cx="360000" cy="36000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6BA39EC-502D-137F-4FC3-A8628A37AC05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778703" y="2706919"/>
            <a:ext cx="0" cy="550204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B8AF947-1EEB-4726-E0CD-F2C849222C88}"/>
              </a:ext>
            </a:extLst>
          </p:cNvPr>
          <p:cNvCxnSpPr>
            <a:cxnSpLocks/>
          </p:cNvCxnSpPr>
          <p:nvPr/>
        </p:nvCxnSpPr>
        <p:spPr>
          <a:xfrm>
            <a:off x="4877588" y="2706919"/>
            <a:ext cx="1381124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26CF869-17AA-6F7A-D10D-17C5EB126772}"/>
              </a:ext>
            </a:extLst>
          </p:cNvPr>
          <p:cNvCxnSpPr>
            <a:cxnSpLocks/>
          </p:cNvCxnSpPr>
          <p:nvPr/>
        </p:nvCxnSpPr>
        <p:spPr>
          <a:xfrm flipH="1" flipV="1">
            <a:off x="5778703" y="3617123"/>
            <a:ext cx="0" cy="533957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14CE2CB-EE07-689D-202A-10D6103EC4BD}"/>
              </a:ext>
            </a:extLst>
          </p:cNvPr>
          <p:cNvCxnSpPr>
            <a:cxnSpLocks/>
          </p:cNvCxnSpPr>
          <p:nvPr/>
        </p:nvCxnSpPr>
        <p:spPr>
          <a:xfrm flipH="1">
            <a:off x="4886656" y="4151080"/>
            <a:ext cx="1372056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8E232FA-F039-8307-E481-2E8362710032}"/>
                  </a:ext>
                </a:extLst>
              </p:cNvPr>
              <p:cNvSpPr txBox="1"/>
              <p:nvPr/>
            </p:nvSpPr>
            <p:spPr>
              <a:xfrm flipH="1">
                <a:off x="4917309" y="2822480"/>
                <a:ext cx="407098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745ECB0-3CD0-BB1B-EDAD-9FC2F368C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17309" y="2822480"/>
                <a:ext cx="407098" cy="232949"/>
              </a:xfrm>
              <a:prstGeom prst="rect">
                <a:avLst/>
              </a:prstGeom>
              <a:blipFill>
                <a:blip r:embed="rId5"/>
                <a:stretch>
                  <a:fillRect l="-10606" r="-15152" b="-26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38D98AA-B5CA-4514-F71D-0CD84481CED2}"/>
              </a:ext>
            </a:extLst>
          </p:cNvPr>
          <p:cNvCxnSpPr>
            <a:cxnSpLocks/>
          </p:cNvCxnSpPr>
          <p:nvPr/>
        </p:nvCxnSpPr>
        <p:spPr>
          <a:xfrm flipH="1">
            <a:off x="4884851" y="2706865"/>
            <a:ext cx="0" cy="40640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B3F536B-EA92-7C42-AEB4-405CBA15C5C1}"/>
              </a:ext>
            </a:extLst>
          </p:cNvPr>
          <p:cNvGrpSpPr/>
          <p:nvPr/>
        </p:nvGrpSpPr>
        <p:grpSpPr>
          <a:xfrm flipH="1">
            <a:off x="4706656" y="3162163"/>
            <a:ext cx="360000" cy="541100"/>
            <a:chOff x="3762956" y="1758349"/>
            <a:chExt cx="360000" cy="5411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9952B981-7664-EFB5-5FCF-31819ABA4871}"/>
                </a:ext>
              </a:extLst>
            </p:cNvPr>
            <p:cNvSpPr/>
            <p:nvPr/>
          </p:nvSpPr>
          <p:spPr>
            <a:xfrm>
              <a:off x="3762956" y="184889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1D0BD85-68CB-5698-8AB9-9C388C54FCE7}"/>
                </a:ext>
              </a:extLst>
            </p:cNvPr>
            <p:cNvSpPr/>
            <p:nvPr/>
          </p:nvSpPr>
          <p:spPr>
            <a:xfrm>
              <a:off x="3864223" y="1758349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C5ACB48-D965-0160-19D6-883FBDF71B63}"/>
                </a:ext>
              </a:extLst>
            </p:cNvPr>
            <p:cNvSpPr/>
            <p:nvPr/>
          </p:nvSpPr>
          <p:spPr>
            <a:xfrm>
              <a:off x="3866029" y="2188582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34C8904-3FCE-6438-1C43-91393E53A048}"/>
              </a:ext>
            </a:extLst>
          </p:cNvPr>
          <p:cNvCxnSpPr>
            <a:cxnSpLocks/>
            <a:stCxn id="35" idx="6"/>
          </p:cNvCxnSpPr>
          <p:nvPr/>
        </p:nvCxnSpPr>
        <p:spPr>
          <a:xfrm flipH="1">
            <a:off x="3928222" y="3432713"/>
            <a:ext cx="778434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560279A-76AC-110A-1C61-A1542E54FE62}"/>
              </a:ext>
            </a:extLst>
          </p:cNvPr>
          <p:cNvSpPr/>
          <p:nvPr/>
        </p:nvSpPr>
        <p:spPr>
          <a:xfrm>
            <a:off x="4253550" y="3142441"/>
            <a:ext cx="119479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F7B792-6250-4A59-3A13-1D04BE712516}"/>
              </a:ext>
            </a:extLst>
          </p:cNvPr>
          <p:cNvSpPr/>
          <p:nvPr/>
        </p:nvSpPr>
        <p:spPr>
          <a:xfrm>
            <a:off x="4257639" y="3138723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FC3723-DFC4-1984-FF76-F3AD114D7512}"/>
              </a:ext>
            </a:extLst>
          </p:cNvPr>
          <p:cNvSpPr/>
          <p:nvPr/>
        </p:nvSpPr>
        <p:spPr>
          <a:xfrm>
            <a:off x="4257639" y="3370484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F7628F-1CBE-B6CD-8821-4D99CE856150}"/>
              </a:ext>
            </a:extLst>
          </p:cNvPr>
          <p:cNvSpPr/>
          <p:nvPr/>
        </p:nvSpPr>
        <p:spPr>
          <a:xfrm>
            <a:off x="4257639" y="3602246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9821ED-6406-429C-FAB7-E4612663B7BE}"/>
              </a:ext>
            </a:extLst>
          </p:cNvPr>
          <p:cNvSpPr/>
          <p:nvPr/>
        </p:nvSpPr>
        <p:spPr>
          <a:xfrm>
            <a:off x="1778000" y="2545081"/>
            <a:ext cx="2196150" cy="177799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4581FB-3628-D46F-D2E2-C959A773CE76}"/>
              </a:ext>
            </a:extLst>
          </p:cNvPr>
          <p:cNvSpPr/>
          <p:nvPr/>
        </p:nvSpPr>
        <p:spPr>
          <a:xfrm>
            <a:off x="4620237" y="2543714"/>
            <a:ext cx="1975378" cy="177799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BCAA077-E1CF-098A-C6DB-CBFE2C5E2D6B}"/>
              </a:ext>
            </a:extLst>
          </p:cNvPr>
          <p:cNvSpPr txBox="1"/>
          <p:nvPr/>
        </p:nvSpPr>
        <p:spPr>
          <a:xfrm>
            <a:off x="5712743" y="3303138"/>
            <a:ext cx="1394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416B9AD-CDE9-B7BF-5556-3DB04072A61A}"/>
              </a:ext>
            </a:extLst>
          </p:cNvPr>
          <p:cNvSpPr txBox="1"/>
          <p:nvPr/>
        </p:nvSpPr>
        <p:spPr>
          <a:xfrm>
            <a:off x="1778000" y="2174632"/>
            <a:ext cx="219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Moteur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80DF7FF-3406-8938-702D-6E7CB345856B}"/>
              </a:ext>
            </a:extLst>
          </p:cNvPr>
          <p:cNvSpPr txBox="1"/>
          <p:nvPr/>
        </p:nvSpPr>
        <p:spPr>
          <a:xfrm>
            <a:off x="4620233" y="2177908"/>
            <a:ext cx="19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Générateur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B6DA6AB-2586-20F5-98BB-EFAC4273728A}"/>
              </a:ext>
            </a:extLst>
          </p:cNvPr>
          <p:cNvSpPr txBox="1"/>
          <p:nvPr/>
        </p:nvSpPr>
        <p:spPr>
          <a:xfrm rot="16200000">
            <a:off x="3762775" y="2607314"/>
            <a:ext cx="102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Mesure vitesse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183285A-2B74-7137-F875-10556E266938}"/>
              </a:ext>
            </a:extLst>
          </p:cNvPr>
          <p:cNvSpPr txBox="1"/>
          <p:nvPr/>
        </p:nvSpPr>
        <p:spPr>
          <a:xfrm>
            <a:off x="7983666" y="1033136"/>
            <a:ext cx="3627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NDLR </a:t>
            </a:r>
          </a:p>
          <a:p>
            <a:r>
              <a:rPr lang="fr-FR" dirty="0"/>
              <a:t>L’impédance de l’</a:t>
            </a:r>
            <a:r>
              <a:rPr lang="fr-FR" dirty="0" err="1"/>
              <a:t>ampèremetre</a:t>
            </a:r>
            <a:r>
              <a:rPr lang="fr-FR" dirty="0"/>
              <a:t> est </a:t>
            </a:r>
            <a:r>
              <a:rPr lang="fr-FR" dirty="0" err="1"/>
              <a:t>est</a:t>
            </a:r>
            <a:r>
              <a:rPr lang="fr-FR" dirty="0"/>
              <a:t> petite  le moteur est en court circuit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269AA1-0A89-1937-4A47-7A80224D79B1}"/>
              </a:ext>
            </a:extLst>
          </p:cNvPr>
          <p:cNvSpPr txBox="1"/>
          <p:nvPr/>
        </p:nvSpPr>
        <p:spPr>
          <a:xfrm>
            <a:off x="4720430" y="3608592"/>
            <a:ext cx="1335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AMPEREMETRE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9310A404-97E0-E738-EA09-2E86EA0CF7FF}"/>
              </a:ext>
            </a:extLst>
          </p:cNvPr>
          <p:cNvGrpSpPr/>
          <p:nvPr/>
        </p:nvGrpSpPr>
        <p:grpSpPr>
          <a:xfrm>
            <a:off x="6078712" y="2706919"/>
            <a:ext cx="744051" cy="1444161"/>
            <a:chOff x="7151057" y="2706919"/>
            <a:chExt cx="744051" cy="144416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DC433D4-A741-C001-35B8-B37168F37BEC}"/>
                </a:ext>
              </a:extLst>
            </p:cNvPr>
            <p:cNvSpPr/>
            <p:nvPr/>
          </p:nvSpPr>
          <p:spPr>
            <a:xfrm flipH="1">
              <a:off x="7151057" y="3257123"/>
              <a:ext cx="360000" cy="360000"/>
            </a:xfrm>
            <a:prstGeom prst="ellips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90E0BB7C-48D9-2F78-C942-BBC7BBADE44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7331057" y="2706919"/>
              <a:ext cx="0" cy="550204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214F74A-2577-E5B3-70AA-56072F91DD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1057" y="3617123"/>
              <a:ext cx="0" cy="533957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FCEED6CB-9433-7123-59CE-46B9BD95F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5377" y="3206313"/>
              <a:ext cx="0" cy="406400"/>
            </a:xfrm>
            <a:prstGeom prst="straightConnector1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headEnd type="stealth"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28DFFC69-3E59-97C1-200E-D3D300FF36AE}"/>
                    </a:ext>
                  </a:extLst>
                </p:cNvPr>
                <p:cNvSpPr txBox="1"/>
                <p:nvPr/>
              </p:nvSpPr>
              <p:spPr>
                <a:xfrm>
                  <a:off x="7648354" y="3349304"/>
                  <a:ext cx="246754" cy="1997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28DFFC69-3E59-97C1-200E-D3D300FF3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354" y="3349304"/>
                  <a:ext cx="246754" cy="199735"/>
                </a:xfrm>
                <a:prstGeom prst="rect">
                  <a:avLst/>
                </a:prstGeom>
                <a:blipFill>
                  <a:blip r:embed="rId6"/>
                  <a:stretch>
                    <a:fillRect l="-22500" r="-77500" b="-3030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5FBA1F9B-0643-8591-5D88-0AE1F5F483E9}"/>
                </a:ext>
              </a:extLst>
            </p:cNvPr>
            <p:cNvSpPr txBox="1"/>
            <p:nvPr/>
          </p:nvSpPr>
          <p:spPr>
            <a:xfrm>
              <a:off x="7265097" y="3303138"/>
              <a:ext cx="13625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b="1" dirty="0">
                  <a:solidFill>
                    <a:srgbClr val="002060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386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Grand écran</PresentationFormat>
  <Paragraphs>87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Thème Office</vt:lpstr>
      <vt:lpstr>Présentation PowerPoint</vt:lpstr>
      <vt:lpstr>PWM et codeur</vt:lpstr>
      <vt:lpstr>Caractéristiques du moto-réducteur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</cp:revision>
  <dcterms:created xsi:type="dcterms:W3CDTF">2022-02-12T14:46:48Z</dcterms:created>
  <dcterms:modified xsi:type="dcterms:W3CDTF">2025-04-18T13:48:12Z</dcterms:modified>
</cp:coreProperties>
</file>