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60" r:id="rId6"/>
    <p:sldId id="258" r:id="rId7"/>
    <p:sldId id="259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1740" y="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21/10/2022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21/10/2022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21/10/2022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21/10/2022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21/10/2022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21/10/2022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21/10/2022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21/10/2022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21/10/2022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21/10/2022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21/10/2022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21/10/2022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539552" y="1052736"/>
            <a:ext cx="72008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259632" y="944724"/>
            <a:ext cx="648072" cy="21602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>
            <a:off x="1907704" y="1052736"/>
            <a:ext cx="72008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539552" y="2492896"/>
            <a:ext cx="72008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>
            <a:stCxn id="14" idx="6"/>
          </p:cNvCxnSpPr>
          <p:nvPr/>
        </p:nvCxnSpPr>
        <p:spPr>
          <a:xfrm>
            <a:off x="1973458" y="2492896"/>
            <a:ext cx="654326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1259632" y="2276872"/>
            <a:ext cx="216024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1375855" y="2276872"/>
            <a:ext cx="216024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1510188" y="2276872"/>
            <a:ext cx="216024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/>
          <p:cNvCxnSpPr>
            <a:endCxn id="15" idx="3"/>
          </p:cNvCxnSpPr>
          <p:nvPr/>
        </p:nvCxnSpPr>
        <p:spPr>
          <a:xfrm flipH="1">
            <a:off x="2625739" y="1042720"/>
            <a:ext cx="2046" cy="33294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1626151" y="2276872"/>
            <a:ext cx="216024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1757434" y="2276872"/>
            <a:ext cx="216024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 rot="16200000">
            <a:off x="2247144" y="1672490"/>
            <a:ext cx="757190" cy="16354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2391150" y="1519910"/>
            <a:ext cx="473268" cy="4689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/>
          <p:cNvCxnSpPr>
            <a:stCxn id="15" idx="1"/>
          </p:cNvCxnSpPr>
          <p:nvPr/>
        </p:nvCxnSpPr>
        <p:spPr>
          <a:xfrm>
            <a:off x="2625741" y="2132856"/>
            <a:ext cx="2045" cy="36004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2864420" y="1754262"/>
            <a:ext cx="1266461" cy="39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4067946" y="1746164"/>
            <a:ext cx="107104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274895" y="1638154"/>
            <a:ext cx="504056" cy="21602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/>
          <p:cNvCxnSpPr/>
          <p:nvPr/>
        </p:nvCxnSpPr>
        <p:spPr>
          <a:xfrm>
            <a:off x="4202887" y="1638157"/>
            <a:ext cx="0" cy="21602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4850959" y="1638155"/>
            <a:ext cx="0" cy="21602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274895" y="2258707"/>
            <a:ext cx="504056" cy="10801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/>
          <p:cNvCxnSpPr/>
          <p:nvPr/>
        </p:nvCxnSpPr>
        <p:spPr>
          <a:xfrm>
            <a:off x="4274895" y="2257571"/>
            <a:ext cx="50405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>
            <a:endCxn id="23" idx="0"/>
          </p:cNvCxnSpPr>
          <p:nvPr/>
        </p:nvCxnSpPr>
        <p:spPr>
          <a:xfrm>
            <a:off x="4526923" y="1854180"/>
            <a:ext cx="0" cy="40452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 rot="5400000">
            <a:off x="4580954" y="1646246"/>
            <a:ext cx="1332101" cy="21602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26"/>
          <p:cNvCxnSpPr/>
          <p:nvPr/>
        </p:nvCxnSpPr>
        <p:spPr>
          <a:xfrm rot="16200000">
            <a:off x="179512" y="1754653"/>
            <a:ext cx="1008112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/>
              <p:cNvSpPr txBox="1"/>
              <p:nvPr/>
            </p:nvSpPr>
            <p:spPr>
              <a:xfrm>
                <a:off x="17748" y="1561500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/>
                        </a:rPr>
                        <m:t>𝑢</m:t>
                      </m:r>
                      <m:r>
                        <a:rPr lang="fr-FR" i="1">
                          <a:latin typeface="Cambria Math"/>
                        </a:rPr>
                        <m:t>(</m:t>
                      </m:r>
                      <m:r>
                        <a:rPr lang="fr-FR" i="1">
                          <a:latin typeface="Cambria Math"/>
                        </a:rPr>
                        <m:t>𝑡</m:t>
                      </m:r>
                      <m:r>
                        <a:rPr lang="fr-FR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8" y="1561500"/>
                <a:ext cx="665823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ZoneTexte 28"/>
              <p:cNvSpPr txBox="1"/>
              <p:nvPr/>
            </p:nvSpPr>
            <p:spPr>
              <a:xfrm>
                <a:off x="1422313" y="579398"/>
                <a:ext cx="3917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313" y="579398"/>
                <a:ext cx="39177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/>
              <p:cNvSpPr txBox="1"/>
              <p:nvPr/>
            </p:nvSpPr>
            <p:spPr>
              <a:xfrm>
                <a:off x="1387783" y="1871778"/>
                <a:ext cx="365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783" y="1871778"/>
                <a:ext cx="36574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cteur droit 30"/>
          <p:cNvCxnSpPr/>
          <p:nvPr/>
        </p:nvCxnSpPr>
        <p:spPr>
          <a:xfrm>
            <a:off x="1996629" y="1052736"/>
            <a:ext cx="394523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ZoneTexte 31"/>
              <p:cNvSpPr txBox="1"/>
              <p:nvPr/>
            </p:nvSpPr>
            <p:spPr>
              <a:xfrm>
                <a:off x="1996629" y="673388"/>
                <a:ext cx="607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/>
                        </a:rPr>
                        <m:t>𝑖</m:t>
                      </m:r>
                      <m:r>
                        <a:rPr lang="fr-FR" i="1">
                          <a:latin typeface="Cambria Math"/>
                        </a:rPr>
                        <m:t>(</m:t>
                      </m:r>
                      <m:r>
                        <a:rPr lang="fr-FR" i="1">
                          <a:latin typeface="Cambria Math"/>
                        </a:rPr>
                        <m:t>𝑡</m:t>
                      </m:r>
                      <m:r>
                        <a:rPr lang="fr-FR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629" y="673388"/>
                <a:ext cx="607987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/>
              <p:cNvSpPr txBox="1"/>
              <p:nvPr/>
            </p:nvSpPr>
            <p:spPr>
              <a:xfrm>
                <a:off x="1669464" y="1561502"/>
                <a:ext cx="6458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/>
                        </a:rPr>
                        <m:t>𝑒</m:t>
                      </m:r>
                      <m:r>
                        <a:rPr lang="fr-FR" i="1">
                          <a:latin typeface="Cambria Math"/>
                        </a:rPr>
                        <m:t>(</m:t>
                      </m:r>
                      <m:r>
                        <a:rPr lang="fr-FR" i="1">
                          <a:latin typeface="Cambria Math"/>
                        </a:rPr>
                        <m:t>𝑡</m:t>
                      </m:r>
                      <m:r>
                        <a:rPr lang="fr-FR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464" y="1561502"/>
                <a:ext cx="645818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/>
          <p:cNvCxnSpPr/>
          <p:nvPr/>
        </p:nvCxnSpPr>
        <p:spPr>
          <a:xfrm rot="16200000">
            <a:off x="1801260" y="1746168"/>
            <a:ext cx="1008112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ZoneTexte 34"/>
              <p:cNvSpPr txBox="1"/>
              <p:nvPr/>
            </p:nvSpPr>
            <p:spPr>
              <a:xfrm>
                <a:off x="2408729" y="1569987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729" y="1569987"/>
                <a:ext cx="44037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ZoneTexte 35"/>
              <p:cNvSpPr txBox="1"/>
              <p:nvPr/>
            </p:nvSpPr>
            <p:spPr>
              <a:xfrm>
                <a:off x="2707510" y="1335244"/>
                <a:ext cx="1499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i="1">
                          <a:latin typeface="Cambria Math"/>
                        </a:rPr>
                        <m:t>(</m:t>
                      </m:r>
                      <m:r>
                        <a:rPr lang="fr-FR" i="1">
                          <a:latin typeface="Cambria Math"/>
                        </a:rPr>
                        <m:t>𝑡</m:t>
                      </m:r>
                      <m:r>
                        <a:rPr lang="fr-FR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6" name="ZoneText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510" y="1335244"/>
                <a:ext cx="1499000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ZoneTexte 36"/>
              <p:cNvSpPr txBox="1"/>
              <p:nvPr/>
            </p:nvSpPr>
            <p:spPr>
              <a:xfrm>
                <a:off x="5081894" y="1569987"/>
                <a:ext cx="33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/>
                        </a:rPr>
                        <m:t>𝐽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894" y="1569987"/>
                <a:ext cx="330219" cy="36933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Groupe 89"/>
          <p:cNvGrpSpPr/>
          <p:nvPr/>
        </p:nvGrpSpPr>
        <p:grpSpPr>
          <a:xfrm>
            <a:off x="453017" y="3387710"/>
            <a:ext cx="5394365" cy="2129522"/>
            <a:chOff x="453015" y="3387710"/>
            <a:chExt cx="5394365" cy="2129522"/>
          </a:xfrm>
        </p:grpSpPr>
        <p:cxnSp>
          <p:nvCxnSpPr>
            <p:cNvPr id="38" name="Connecteur droit 37"/>
            <p:cNvCxnSpPr/>
            <p:nvPr/>
          </p:nvCxnSpPr>
          <p:spPr>
            <a:xfrm>
              <a:off x="974821" y="3861048"/>
              <a:ext cx="144017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118838" y="3753036"/>
              <a:ext cx="648072" cy="216024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0" name="Connecteur droit 39"/>
            <p:cNvCxnSpPr/>
            <p:nvPr/>
          </p:nvCxnSpPr>
          <p:spPr>
            <a:xfrm>
              <a:off x="2625739" y="3861048"/>
              <a:ext cx="437314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/>
            <p:cNvCxnSpPr/>
            <p:nvPr/>
          </p:nvCxnSpPr>
          <p:spPr>
            <a:xfrm>
              <a:off x="974821" y="5301208"/>
              <a:ext cx="720080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>
              <a:stCxn id="48" idx="6"/>
            </p:cNvCxnSpPr>
            <p:nvPr/>
          </p:nvCxnSpPr>
          <p:spPr>
            <a:xfrm>
              <a:off x="2408727" y="5301208"/>
              <a:ext cx="654326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Ellipse 42"/>
            <p:cNvSpPr/>
            <p:nvPr/>
          </p:nvSpPr>
          <p:spPr>
            <a:xfrm>
              <a:off x="1694901" y="5085184"/>
              <a:ext cx="216024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/>
            <p:cNvSpPr/>
            <p:nvPr/>
          </p:nvSpPr>
          <p:spPr>
            <a:xfrm>
              <a:off x="1811124" y="5085184"/>
              <a:ext cx="216024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/>
            <p:cNvSpPr/>
            <p:nvPr/>
          </p:nvSpPr>
          <p:spPr>
            <a:xfrm>
              <a:off x="1945457" y="5085184"/>
              <a:ext cx="216024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6" name="Connecteur droit 45"/>
            <p:cNvCxnSpPr>
              <a:endCxn id="49" idx="3"/>
            </p:cNvCxnSpPr>
            <p:nvPr/>
          </p:nvCxnSpPr>
          <p:spPr>
            <a:xfrm flipH="1">
              <a:off x="3061008" y="3851032"/>
              <a:ext cx="2046" cy="33294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Ellipse 46"/>
            <p:cNvSpPr/>
            <p:nvPr/>
          </p:nvSpPr>
          <p:spPr>
            <a:xfrm>
              <a:off x="2061420" y="5085184"/>
              <a:ext cx="216024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Ellipse 47"/>
            <p:cNvSpPr/>
            <p:nvPr/>
          </p:nvSpPr>
          <p:spPr>
            <a:xfrm>
              <a:off x="2192703" y="5085184"/>
              <a:ext cx="216024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Rectangle 48"/>
            <p:cNvSpPr/>
            <p:nvPr/>
          </p:nvSpPr>
          <p:spPr>
            <a:xfrm rot="16200000">
              <a:off x="2682413" y="4480802"/>
              <a:ext cx="757190" cy="1635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Ellipse 49"/>
            <p:cNvSpPr/>
            <p:nvPr/>
          </p:nvSpPr>
          <p:spPr>
            <a:xfrm>
              <a:off x="2826419" y="4328222"/>
              <a:ext cx="473268" cy="46893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1" name="Connecteur droit 50"/>
            <p:cNvCxnSpPr>
              <a:stCxn id="49" idx="1"/>
            </p:cNvCxnSpPr>
            <p:nvPr/>
          </p:nvCxnSpPr>
          <p:spPr>
            <a:xfrm>
              <a:off x="3061008" y="4941168"/>
              <a:ext cx="2045" cy="36004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/>
            <p:nvPr/>
          </p:nvCxnSpPr>
          <p:spPr>
            <a:xfrm>
              <a:off x="3299687" y="4562572"/>
              <a:ext cx="1266461" cy="393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>
              <a:off x="4503213" y="4554476"/>
              <a:ext cx="1071047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4710164" y="4446466"/>
              <a:ext cx="504056" cy="216024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5" name="Connecteur droit 54"/>
            <p:cNvCxnSpPr/>
            <p:nvPr/>
          </p:nvCxnSpPr>
          <p:spPr>
            <a:xfrm>
              <a:off x="4638156" y="4446467"/>
              <a:ext cx="0" cy="216023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>
              <a:off x="5286228" y="4446465"/>
              <a:ext cx="0" cy="216023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4710164" y="5067019"/>
              <a:ext cx="504056" cy="108012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8" name="Connecteur droit 57"/>
            <p:cNvCxnSpPr/>
            <p:nvPr/>
          </p:nvCxnSpPr>
          <p:spPr>
            <a:xfrm>
              <a:off x="4710164" y="5065883"/>
              <a:ext cx="50405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/>
            <p:cNvCxnSpPr>
              <a:endCxn id="57" idx="0"/>
            </p:cNvCxnSpPr>
            <p:nvPr/>
          </p:nvCxnSpPr>
          <p:spPr>
            <a:xfrm>
              <a:off x="4962192" y="4662490"/>
              <a:ext cx="0" cy="404529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/>
            <p:nvPr/>
          </p:nvSpPr>
          <p:spPr>
            <a:xfrm rot="5400000">
              <a:off x="5016221" y="4454558"/>
              <a:ext cx="1332101" cy="216024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1" name="Connecteur droit 60"/>
            <p:cNvCxnSpPr/>
            <p:nvPr/>
          </p:nvCxnSpPr>
          <p:spPr>
            <a:xfrm rot="16200000">
              <a:off x="614781" y="4562965"/>
              <a:ext cx="1008112" cy="0"/>
            </a:xfrm>
            <a:prstGeom prst="line">
              <a:avLst/>
            </a:prstGeom>
            <a:ln w="19050">
              <a:solidFill>
                <a:schemeClr val="tx2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ZoneTexte 61"/>
                <p:cNvSpPr txBox="1"/>
                <p:nvPr/>
              </p:nvSpPr>
              <p:spPr>
                <a:xfrm>
                  <a:off x="453015" y="4369812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i="1">
                            <a:latin typeface="Cambria Math"/>
                          </a:rPr>
                          <m:t>𝑢</m:t>
                        </m:r>
                        <m:r>
                          <a:rPr lang="fr-FR" i="1">
                            <a:latin typeface="Cambria Math"/>
                          </a:rPr>
                          <m:t>(</m:t>
                        </m:r>
                        <m:r>
                          <a:rPr lang="fr-FR" i="1">
                            <a:latin typeface="Cambria Math"/>
                          </a:rPr>
                          <m:t>𝑡</m:t>
                        </m:r>
                        <m:r>
                          <a:rPr lang="fr-FR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62" name="ZoneTexte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015" y="4369812"/>
                  <a:ext cx="665823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ZoneTexte 62"/>
                <p:cNvSpPr txBox="1"/>
                <p:nvPr/>
              </p:nvSpPr>
              <p:spPr>
                <a:xfrm>
                  <a:off x="1287980" y="3387710"/>
                  <a:ext cx="3917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i="1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63" name="ZoneTexte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7980" y="3387710"/>
                  <a:ext cx="39177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/>
                <p:cNvSpPr txBox="1"/>
                <p:nvPr/>
              </p:nvSpPr>
              <p:spPr>
                <a:xfrm>
                  <a:off x="1823050" y="4680090"/>
                  <a:ext cx="3657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i="1">
                            <a:latin typeface="Cambria Math"/>
                          </a:rPr>
                          <m:t>𝐿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64" name="ZoneTexte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3050" y="4680090"/>
                  <a:ext cx="365741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3" name="Groupe 82"/>
            <p:cNvGrpSpPr/>
            <p:nvPr/>
          </p:nvGrpSpPr>
          <p:grpSpPr>
            <a:xfrm>
              <a:off x="1907704" y="3534492"/>
              <a:ext cx="648072" cy="648000"/>
              <a:chOff x="5783812" y="2924944"/>
              <a:chExt cx="648072" cy="648000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5783812" y="2924944"/>
                <a:ext cx="648072" cy="648000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4" name="Connecteur droit 73"/>
              <p:cNvCxnSpPr/>
              <p:nvPr/>
            </p:nvCxnSpPr>
            <p:spPr>
              <a:xfrm>
                <a:off x="5855892" y="3491716"/>
                <a:ext cx="144017" cy="0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/>
              <p:cNvCxnSpPr/>
              <p:nvPr/>
            </p:nvCxnSpPr>
            <p:spPr>
              <a:xfrm flipV="1">
                <a:off x="6107848" y="2960948"/>
                <a:ext cx="0" cy="575992"/>
              </a:xfrm>
              <a:prstGeom prst="line">
                <a:avLst/>
              </a:prstGeom>
              <a:ln w="9525">
                <a:solidFill>
                  <a:schemeClr val="tx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eur droit 77"/>
              <p:cNvCxnSpPr/>
              <p:nvPr/>
            </p:nvCxnSpPr>
            <p:spPr>
              <a:xfrm rot="5400000" flipV="1">
                <a:off x="6133475" y="2963504"/>
                <a:ext cx="0" cy="575992"/>
              </a:xfrm>
              <a:prstGeom prst="line">
                <a:avLst/>
              </a:prstGeom>
              <a:ln w="9525">
                <a:solidFill>
                  <a:schemeClr val="tx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/>
              <p:cNvCxnSpPr/>
              <p:nvPr/>
            </p:nvCxnSpPr>
            <p:spPr>
              <a:xfrm flipH="1">
                <a:off x="5997598" y="2996952"/>
                <a:ext cx="219892" cy="494764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necteur droit 81"/>
              <p:cNvCxnSpPr/>
              <p:nvPr/>
            </p:nvCxnSpPr>
            <p:spPr>
              <a:xfrm>
                <a:off x="6222837" y="2996952"/>
                <a:ext cx="144017" cy="0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Connecteur droit 64"/>
            <p:cNvCxnSpPr/>
            <p:nvPr/>
          </p:nvCxnSpPr>
          <p:spPr>
            <a:xfrm>
              <a:off x="2551056" y="3861048"/>
              <a:ext cx="282451" cy="0"/>
            </a:xfrm>
            <a:prstGeom prst="line">
              <a:avLst/>
            </a:prstGeom>
            <a:ln w="19050">
              <a:solidFill>
                <a:schemeClr val="tx2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/>
                <p:cNvSpPr txBox="1"/>
                <p:nvPr/>
              </p:nvSpPr>
              <p:spPr>
                <a:xfrm>
                  <a:off x="2714054" y="3491716"/>
                  <a:ext cx="6079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i="1">
                            <a:latin typeface="Cambria Math"/>
                          </a:rPr>
                          <m:t>𝑖</m:t>
                        </m:r>
                        <m:r>
                          <a:rPr lang="fr-FR" i="1">
                            <a:latin typeface="Cambria Math"/>
                          </a:rPr>
                          <m:t>(</m:t>
                        </m:r>
                        <m:r>
                          <a:rPr lang="fr-FR" i="1">
                            <a:latin typeface="Cambria Math"/>
                          </a:rPr>
                          <m:t>𝑡</m:t>
                        </m:r>
                        <m:r>
                          <a:rPr lang="fr-FR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66" name="ZoneTexte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054" y="3491716"/>
                  <a:ext cx="60798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ZoneTexte 66"/>
                <p:cNvSpPr txBox="1"/>
                <p:nvPr/>
              </p:nvSpPr>
              <p:spPr>
                <a:xfrm>
                  <a:off x="2104733" y="4369814"/>
                  <a:ext cx="6458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i="1">
                            <a:latin typeface="Cambria Math"/>
                          </a:rPr>
                          <m:t>𝑒</m:t>
                        </m:r>
                        <m:r>
                          <a:rPr lang="fr-FR" i="1">
                            <a:latin typeface="Cambria Math"/>
                          </a:rPr>
                          <m:t>(</m:t>
                        </m:r>
                        <m:r>
                          <a:rPr lang="fr-FR" i="1">
                            <a:latin typeface="Cambria Math"/>
                          </a:rPr>
                          <m:t>𝑡</m:t>
                        </m:r>
                        <m:r>
                          <a:rPr lang="fr-FR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67" name="ZoneTexte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4733" y="4369814"/>
                  <a:ext cx="645818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Connecteur droit 67"/>
            <p:cNvCxnSpPr/>
            <p:nvPr/>
          </p:nvCxnSpPr>
          <p:spPr>
            <a:xfrm rot="16200000">
              <a:off x="2236529" y="4554480"/>
              <a:ext cx="1008112" cy="0"/>
            </a:xfrm>
            <a:prstGeom prst="line">
              <a:avLst/>
            </a:prstGeom>
            <a:ln w="19050">
              <a:solidFill>
                <a:schemeClr val="tx2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ZoneTexte 68"/>
                <p:cNvSpPr txBox="1"/>
                <p:nvPr/>
              </p:nvSpPr>
              <p:spPr>
                <a:xfrm>
                  <a:off x="2843996" y="4378299"/>
                  <a:ext cx="4403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i="1">
                            <a:latin typeface="Cambria Math"/>
                          </a:rPr>
                          <m:t>𝑀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69" name="ZoneTexte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996" y="4378299"/>
                  <a:ext cx="440377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ZoneTexte 69"/>
                <p:cNvSpPr txBox="1"/>
                <p:nvPr/>
              </p:nvSpPr>
              <p:spPr>
                <a:xfrm>
                  <a:off x="3142779" y="4143556"/>
                  <a:ext cx="14990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fr-FR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fr-FR" i="1">
                            <a:latin typeface="Cambria Math"/>
                          </a:rPr>
                          <m:t>(</m:t>
                        </m:r>
                        <m:r>
                          <a:rPr lang="fr-FR" i="1">
                            <a:latin typeface="Cambria Math"/>
                          </a:rPr>
                          <m:t>𝑡</m:t>
                        </m:r>
                        <m:r>
                          <a:rPr lang="fr-FR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0" name="ZoneTexte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779" y="4143556"/>
                  <a:ext cx="1499000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ZoneTexte 70"/>
                <p:cNvSpPr txBox="1"/>
                <p:nvPr/>
              </p:nvSpPr>
              <p:spPr>
                <a:xfrm>
                  <a:off x="5517161" y="4378299"/>
                  <a:ext cx="3302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i="1">
                            <a:latin typeface="Cambria Math"/>
                          </a:rPr>
                          <m:t>𝐽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1" name="ZoneTexte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7161" y="4378299"/>
                  <a:ext cx="330219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Connecteur droit 88"/>
            <p:cNvCxnSpPr/>
            <p:nvPr/>
          </p:nvCxnSpPr>
          <p:spPr>
            <a:xfrm>
              <a:off x="1757434" y="3872704"/>
              <a:ext cx="144017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8774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3256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 vers le bas 3"/>
          <p:cNvSpPr/>
          <p:nvPr/>
        </p:nvSpPr>
        <p:spPr>
          <a:xfrm>
            <a:off x="9499890" y="4941168"/>
            <a:ext cx="405180" cy="819344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16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89752" y="2779343"/>
            <a:ext cx="10446944" cy="1729778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algn="ctr">
              <a:defRPr/>
            </a:pPr>
            <a:r>
              <a:rPr lang="fr-FR" sz="1400" i="1" kern="0" dirty="0">
                <a:solidFill>
                  <a:prstClr val="black"/>
                </a:solidFill>
                <a:latin typeface="Calibri"/>
              </a:rPr>
              <a:t>Chaîne d’énergie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389752" y="328111"/>
            <a:ext cx="6473690" cy="1557660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algn="ctr">
              <a:defRPr/>
            </a:pPr>
            <a:r>
              <a:rPr lang="fr-FR" sz="1400" i="1" kern="0" dirty="0">
                <a:solidFill>
                  <a:prstClr val="black"/>
                </a:solidFill>
                <a:latin typeface="Calibri"/>
              </a:rPr>
              <a:t>Chaîne d’information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593482" y="908720"/>
            <a:ext cx="1620000" cy="6941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ACQUERIR</a:t>
            </a:r>
          </a:p>
          <a:p>
            <a:pPr algn="ctr">
              <a:defRPr/>
            </a:pPr>
            <a:r>
              <a:rPr lang="fr-FR" sz="1200" kern="0" dirty="0">
                <a:solidFill>
                  <a:prstClr val="black"/>
                </a:solidFill>
                <a:latin typeface="Calibri"/>
              </a:rPr>
              <a:t>Codeur incrémental</a:t>
            </a:r>
          </a:p>
          <a:p>
            <a:pPr algn="ctr">
              <a:defRPr/>
            </a:pPr>
            <a:r>
              <a:rPr lang="fr-FR" sz="1200" kern="0" dirty="0">
                <a:solidFill>
                  <a:prstClr val="black"/>
                </a:solidFill>
                <a:latin typeface="Calibri"/>
              </a:rPr>
              <a:t>Capteur de courant</a:t>
            </a:r>
            <a:endParaRPr lang="fr-FR" sz="1400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99792" y="908720"/>
            <a:ext cx="1620000" cy="6941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TRAITER</a:t>
            </a:r>
          </a:p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Carte de commande</a:t>
            </a:r>
          </a:p>
        </p:txBody>
      </p:sp>
      <p:sp>
        <p:nvSpPr>
          <p:cNvPr id="9" name="Rectangle 8"/>
          <p:cNvSpPr/>
          <p:nvPr/>
        </p:nvSpPr>
        <p:spPr>
          <a:xfrm>
            <a:off x="4804257" y="908720"/>
            <a:ext cx="1620000" cy="709738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COMMUNIQUER</a:t>
            </a:r>
          </a:p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Boutons du robot, écran, port USB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3482" y="3067151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ALIMENTER</a:t>
            </a:r>
          </a:p>
          <a:p>
            <a:pPr algn="ctr">
              <a:defRPr/>
            </a:pPr>
            <a:r>
              <a:rPr lang="fr-FR" sz="900" kern="0" dirty="0">
                <a:solidFill>
                  <a:prstClr val="black"/>
                </a:solidFill>
                <a:latin typeface="Calibri"/>
              </a:rPr>
              <a:t>Secteur + Transformateur (230 V Alternatif – 30 V continu)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99792" y="3067151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DISTRIBUER</a:t>
            </a:r>
          </a:p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Hacheur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04257" y="3067151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CONVERTIR</a:t>
            </a:r>
          </a:p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Moteur courant continu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63442" y="3067151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Cabestan, bielles, joints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892480" y="1885773"/>
            <a:ext cx="1620000" cy="3055397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ACTION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107172" y="1476101"/>
            <a:ext cx="486310" cy="8685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" name="Connecteur droit avec flèche 15"/>
          <p:cNvCxnSpPr>
            <a:stCxn id="7" idx="3"/>
            <a:endCxn id="8" idx="1"/>
          </p:cNvCxnSpPr>
          <p:nvPr/>
        </p:nvCxnSpPr>
        <p:spPr>
          <a:xfrm>
            <a:off x="2213482" y="1255771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7" name="Connecteur droit avec flèche 16"/>
          <p:cNvCxnSpPr>
            <a:stCxn id="8" idx="3"/>
            <a:endCxn id="9" idx="1"/>
          </p:cNvCxnSpPr>
          <p:nvPr/>
        </p:nvCxnSpPr>
        <p:spPr>
          <a:xfrm>
            <a:off x="4319794" y="1255771"/>
            <a:ext cx="484465" cy="781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8" name="Connecteur droit avec flèche 17"/>
          <p:cNvCxnSpPr>
            <a:stCxn id="9" idx="3"/>
          </p:cNvCxnSpPr>
          <p:nvPr/>
        </p:nvCxnSpPr>
        <p:spPr>
          <a:xfrm>
            <a:off x="6424259" y="1263589"/>
            <a:ext cx="124918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9" name="Connecteur droit 18"/>
          <p:cNvCxnSpPr/>
          <p:nvPr/>
        </p:nvCxnSpPr>
        <p:spPr>
          <a:xfrm>
            <a:off x="6424257" y="1628800"/>
            <a:ext cx="312296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0" name="Connecteur droit 19"/>
          <p:cNvCxnSpPr/>
          <p:nvPr/>
        </p:nvCxnSpPr>
        <p:spPr>
          <a:xfrm>
            <a:off x="2456637" y="2350241"/>
            <a:ext cx="4279916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1" name="Connecteur droit 20"/>
          <p:cNvCxnSpPr/>
          <p:nvPr/>
        </p:nvCxnSpPr>
        <p:spPr>
          <a:xfrm flipV="1">
            <a:off x="6736553" y="1628801"/>
            <a:ext cx="0" cy="72144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2" name="Connecteur droit 21"/>
          <p:cNvCxnSpPr/>
          <p:nvPr/>
        </p:nvCxnSpPr>
        <p:spPr>
          <a:xfrm flipV="1">
            <a:off x="2456637" y="2345713"/>
            <a:ext cx="0" cy="867265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3" name="Connecteur droit 22"/>
          <p:cNvCxnSpPr/>
          <p:nvPr/>
        </p:nvCxnSpPr>
        <p:spPr>
          <a:xfrm>
            <a:off x="2456639" y="3212976"/>
            <a:ext cx="24315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4" name="Connecteur droit 23"/>
          <p:cNvCxnSpPr>
            <a:stCxn id="10" idx="3"/>
            <a:endCxn id="11" idx="1"/>
          </p:cNvCxnSpPr>
          <p:nvPr/>
        </p:nvCxnSpPr>
        <p:spPr>
          <a:xfrm>
            <a:off x="2213482" y="3410928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5" name="Connecteur droit 24"/>
          <p:cNvCxnSpPr>
            <a:stCxn id="11" idx="3"/>
            <a:endCxn id="12" idx="1"/>
          </p:cNvCxnSpPr>
          <p:nvPr/>
        </p:nvCxnSpPr>
        <p:spPr>
          <a:xfrm>
            <a:off x="4319794" y="3410928"/>
            <a:ext cx="48446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6" name="Connecteur droit 25"/>
          <p:cNvCxnSpPr>
            <a:stCxn id="12" idx="3"/>
            <a:endCxn id="13" idx="1"/>
          </p:cNvCxnSpPr>
          <p:nvPr/>
        </p:nvCxnSpPr>
        <p:spPr>
          <a:xfrm>
            <a:off x="6424259" y="3410928"/>
            <a:ext cx="43918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7" name="Connecteur droit 26"/>
          <p:cNvCxnSpPr>
            <a:stCxn id="13" idx="3"/>
            <a:endCxn id="14" idx="1"/>
          </p:cNvCxnSpPr>
          <p:nvPr/>
        </p:nvCxnSpPr>
        <p:spPr>
          <a:xfrm>
            <a:off x="8483442" y="3410928"/>
            <a:ext cx="409038" cy="2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8" name="Connecteur droit 27"/>
          <p:cNvCxnSpPr/>
          <p:nvPr/>
        </p:nvCxnSpPr>
        <p:spPr>
          <a:xfrm>
            <a:off x="107172" y="3410928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9" name="Connecteur droit 28"/>
          <p:cNvCxnSpPr/>
          <p:nvPr/>
        </p:nvCxnSpPr>
        <p:spPr>
          <a:xfrm flipV="1">
            <a:off x="8302419" y="-1"/>
            <a:ext cx="0" cy="2779343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0" name="Connecteur droit 29"/>
          <p:cNvCxnSpPr/>
          <p:nvPr/>
        </p:nvCxnSpPr>
        <p:spPr>
          <a:xfrm flipH="1">
            <a:off x="107174" y="0"/>
            <a:ext cx="8195247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1" name="Connecteur droit 30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2" name="Connecteur droit 31"/>
          <p:cNvCxnSpPr/>
          <p:nvPr/>
        </p:nvCxnSpPr>
        <p:spPr>
          <a:xfrm flipV="1">
            <a:off x="107172" y="0"/>
            <a:ext cx="0" cy="1043648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3" name="Connecteur droit 32"/>
          <p:cNvCxnSpPr/>
          <p:nvPr/>
        </p:nvCxnSpPr>
        <p:spPr>
          <a:xfrm>
            <a:off x="10512480" y="2121710"/>
            <a:ext cx="409038" cy="2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34" name="Flèche vers le bas 33"/>
          <p:cNvSpPr/>
          <p:nvPr/>
        </p:nvSpPr>
        <p:spPr>
          <a:xfrm>
            <a:off x="9499890" y="1066427"/>
            <a:ext cx="405180" cy="819344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16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26597" y="1940569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fr-FR" sz="1600" b="1" kern="0" dirty="0">
                <a:solidFill>
                  <a:srgbClr val="C00000"/>
                </a:solidFill>
                <a:latin typeface="Calibri"/>
              </a:rPr>
              <a:t>Ordres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004049" y="-621684"/>
            <a:ext cx="2887650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fr-FR" sz="1400" b="1" kern="0" dirty="0">
                <a:solidFill>
                  <a:srgbClr val="92D050"/>
                </a:solidFill>
                <a:latin typeface="Calibri"/>
              </a:rPr>
              <a:t>Grandeurs physiques à acquérir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823727" y="305978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fr-FR" sz="1200" b="1" kern="0" dirty="0">
                <a:solidFill>
                  <a:srgbClr val="00B0F0"/>
                </a:solidFill>
                <a:latin typeface="Calibri"/>
              </a:rPr>
              <a:t>Infos destinées à d’autres interfaces H/M</a:t>
            </a:r>
          </a:p>
        </p:txBody>
      </p:sp>
      <p:sp>
        <p:nvSpPr>
          <p:cNvPr id="46" name="Rectangle 45"/>
          <p:cNvSpPr/>
          <p:nvPr/>
        </p:nvSpPr>
        <p:spPr>
          <a:xfrm>
            <a:off x="-1188640" y="1052738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fr-FR" sz="1200" b="1" kern="0" dirty="0">
                <a:solidFill>
                  <a:srgbClr val="00B0F0"/>
                </a:solidFill>
                <a:latin typeface="Calibri"/>
              </a:rPr>
              <a:t>Infos issues de d’autres interfaces H/M</a:t>
            </a:r>
          </a:p>
        </p:txBody>
      </p:sp>
      <p:sp>
        <p:nvSpPr>
          <p:cNvPr id="47" name="Rectangle 46"/>
          <p:cNvSpPr/>
          <p:nvPr/>
        </p:nvSpPr>
        <p:spPr>
          <a:xfrm>
            <a:off x="0" y="4500572"/>
            <a:ext cx="2952530" cy="47489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fr-FR" sz="1200" b="1" kern="0" dirty="0">
                <a:solidFill>
                  <a:srgbClr val="00B0F0"/>
                </a:solidFill>
                <a:latin typeface="Calibri"/>
              </a:rPr>
              <a:t>H/M : Homme – Machine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961138" y="591529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1600" b="1" kern="0" dirty="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87961" y="5760512"/>
            <a:ext cx="2029038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1600" b="1" kern="0" dirty="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AE42F4-A04C-8DE3-FD88-217846705582}"/>
              </a:ext>
            </a:extLst>
          </p:cNvPr>
          <p:cNvSpPr/>
          <p:nvPr/>
        </p:nvSpPr>
        <p:spPr>
          <a:xfrm>
            <a:off x="8871581" y="531063"/>
            <a:ext cx="1661798" cy="51258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fr-FR" sz="1600" b="1" kern="0" dirty="0">
                <a:solidFill>
                  <a:srgbClr val="C00000"/>
                </a:solidFill>
                <a:latin typeface="Calibri"/>
              </a:rPr>
              <a:t>Robot en position initiale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4A61E5-C8F7-A9AF-7B1E-C51A207ED87A}"/>
              </a:ext>
            </a:extLst>
          </p:cNvPr>
          <p:cNvSpPr/>
          <p:nvPr/>
        </p:nvSpPr>
        <p:spPr>
          <a:xfrm>
            <a:off x="8687961" y="5709908"/>
            <a:ext cx="1953421" cy="64556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fr-FR" sz="1600" b="1" kern="0" dirty="0">
                <a:solidFill>
                  <a:srgbClr val="C00000"/>
                </a:solidFill>
                <a:latin typeface="Calibri"/>
              </a:rPr>
              <a:t>Robot en position finale</a:t>
            </a:r>
          </a:p>
        </p:txBody>
      </p:sp>
    </p:spTree>
    <p:extLst>
      <p:ext uri="{BB962C8B-B14F-4D97-AF65-F5344CB8AC3E}">
        <p14:creationId xmlns:p14="http://schemas.microsoft.com/office/powerpoint/2010/main" val="380379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 vers le bas 3"/>
          <p:cNvSpPr/>
          <p:nvPr/>
        </p:nvSpPr>
        <p:spPr>
          <a:xfrm>
            <a:off x="9499890" y="4941168"/>
            <a:ext cx="405180" cy="819344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16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89752" y="2779343"/>
            <a:ext cx="10446944" cy="1729778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algn="ctr">
              <a:defRPr/>
            </a:pPr>
            <a:r>
              <a:rPr lang="fr-FR" sz="1400" i="1" kern="0" dirty="0">
                <a:solidFill>
                  <a:prstClr val="black"/>
                </a:solidFill>
                <a:latin typeface="Calibri"/>
              </a:rPr>
              <a:t>Chaîne d’énergie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389752" y="328111"/>
            <a:ext cx="6473690" cy="1557660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algn="ctr">
              <a:defRPr/>
            </a:pPr>
            <a:r>
              <a:rPr lang="fr-FR" sz="1400" i="1" kern="0" dirty="0">
                <a:solidFill>
                  <a:prstClr val="black"/>
                </a:solidFill>
                <a:latin typeface="Calibri"/>
              </a:rPr>
              <a:t>Chaîne d’information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593482" y="908720"/>
            <a:ext cx="1620000" cy="6941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ACQUERIR</a:t>
            </a:r>
          </a:p>
        </p:txBody>
      </p:sp>
      <p:sp>
        <p:nvSpPr>
          <p:cNvPr id="8" name="Rectangle 7"/>
          <p:cNvSpPr/>
          <p:nvPr/>
        </p:nvSpPr>
        <p:spPr>
          <a:xfrm>
            <a:off x="2699792" y="908720"/>
            <a:ext cx="1620000" cy="6941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TRAITER</a:t>
            </a:r>
          </a:p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Microcontrôleur</a:t>
            </a:r>
          </a:p>
        </p:txBody>
      </p:sp>
      <p:sp>
        <p:nvSpPr>
          <p:cNvPr id="9" name="Rectangle 8"/>
          <p:cNvSpPr/>
          <p:nvPr/>
        </p:nvSpPr>
        <p:spPr>
          <a:xfrm>
            <a:off x="4804257" y="908720"/>
            <a:ext cx="1620000" cy="709738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COMMUNIQUER</a:t>
            </a:r>
          </a:p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BUS CAN</a:t>
            </a:r>
          </a:p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(Interface NMEA)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3482" y="3067151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ALIMENTER</a:t>
            </a:r>
          </a:p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Générateur de tension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99792" y="3067151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DISTRIBUER</a:t>
            </a:r>
          </a:p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Pont en H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04257" y="3067151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CONVERTIR</a:t>
            </a:r>
          </a:p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Moteur à courant continu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63442" y="3067151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Poulie – Courroie</a:t>
            </a:r>
          </a:p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Système vis - écrou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892480" y="1885773"/>
            <a:ext cx="1620000" cy="3055397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ACTION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107172" y="1476101"/>
            <a:ext cx="486310" cy="8685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" name="Connecteur droit avec flèche 15"/>
          <p:cNvCxnSpPr>
            <a:stCxn id="7" idx="3"/>
            <a:endCxn id="8" idx="1"/>
          </p:cNvCxnSpPr>
          <p:nvPr/>
        </p:nvCxnSpPr>
        <p:spPr>
          <a:xfrm>
            <a:off x="2213482" y="1255771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7" name="Connecteur droit avec flèche 16"/>
          <p:cNvCxnSpPr>
            <a:stCxn id="8" idx="3"/>
            <a:endCxn id="9" idx="1"/>
          </p:cNvCxnSpPr>
          <p:nvPr/>
        </p:nvCxnSpPr>
        <p:spPr>
          <a:xfrm>
            <a:off x="4319794" y="1255771"/>
            <a:ext cx="484465" cy="781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8" name="Connecteur droit avec flèche 17"/>
          <p:cNvCxnSpPr>
            <a:stCxn id="9" idx="3"/>
          </p:cNvCxnSpPr>
          <p:nvPr/>
        </p:nvCxnSpPr>
        <p:spPr>
          <a:xfrm>
            <a:off x="6424259" y="1263589"/>
            <a:ext cx="124918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9" name="Connecteur droit 18"/>
          <p:cNvCxnSpPr/>
          <p:nvPr/>
        </p:nvCxnSpPr>
        <p:spPr>
          <a:xfrm>
            <a:off x="6424257" y="1628800"/>
            <a:ext cx="312296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0" name="Connecteur droit 19"/>
          <p:cNvCxnSpPr/>
          <p:nvPr/>
        </p:nvCxnSpPr>
        <p:spPr>
          <a:xfrm>
            <a:off x="2456637" y="2350241"/>
            <a:ext cx="4279916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1" name="Connecteur droit 20"/>
          <p:cNvCxnSpPr/>
          <p:nvPr/>
        </p:nvCxnSpPr>
        <p:spPr>
          <a:xfrm flipV="1">
            <a:off x="6736553" y="1628801"/>
            <a:ext cx="0" cy="72144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2" name="Connecteur droit 21"/>
          <p:cNvCxnSpPr/>
          <p:nvPr/>
        </p:nvCxnSpPr>
        <p:spPr>
          <a:xfrm flipV="1">
            <a:off x="2456637" y="2345713"/>
            <a:ext cx="0" cy="867265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3" name="Connecteur droit 22"/>
          <p:cNvCxnSpPr/>
          <p:nvPr/>
        </p:nvCxnSpPr>
        <p:spPr>
          <a:xfrm>
            <a:off x="2456639" y="3212976"/>
            <a:ext cx="24315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4" name="Connecteur droit 23"/>
          <p:cNvCxnSpPr>
            <a:stCxn id="10" idx="3"/>
            <a:endCxn id="11" idx="1"/>
          </p:cNvCxnSpPr>
          <p:nvPr/>
        </p:nvCxnSpPr>
        <p:spPr>
          <a:xfrm>
            <a:off x="2213482" y="3410928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5" name="Connecteur droit 24"/>
          <p:cNvCxnSpPr>
            <a:stCxn id="11" idx="3"/>
            <a:endCxn id="12" idx="1"/>
          </p:cNvCxnSpPr>
          <p:nvPr/>
        </p:nvCxnSpPr>
        <p:spPr>
          <a:xfrm>
            <a:off x="4319794" y="3410928"/>
            <a:ext cx="48446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6" name="Connecteur droit 25"/>
          <p:cNvCxnSpPr>
            <a:stCxn id="12" idx="3"/>
            <a:endCxn id="13" idx="1"/>
          </p:cNvCxnSpPr>
          <p:nvPr/>
        </p:nvCxnSpPr>
        <p:spPr>
          <a:xfrm>
            <a:off x="6424259" y="3410928"/>
            <a:ext cx="43918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7" name="Connecteur droit 26"/>
          <p:cNvCxnSpPr>
            <a:stCxn id="13" idx="3"/>
            <a:endCxn id="14" idx="1"/>
          </p:cNvCxnSpPr>
          <p:nvPr/>
        </p:nvCxnSpPr>
        <p:spPr>
          <a:xfrm>
            <a:off x="8483442" y="3410928"/>
            <a:ext cx="409038" cy="2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8" name="Connecteur droit 27"/>
          <p:cNvCxnSpPr/>
          <p:nvPr/>
        </p:nvCxnSpPr>
        <p:spPr>
          <a:xfrm>
            <a:off x="107172" y="3410928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9" name="Connecteur droit 28"/>
          <p:cNvCxnSpPr/>
          <p:nvPr/>
        </p:nvCxnSpPr>
        <p:spPr>
          <a:xfrm flipV="1">
            <a:off x="8302419" y="-1"/>
            <a:ext cx="0" cy="2779343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0" name="Connecteur droit 29"/>
          <p:cNvCxnSpPr/>
          <p:nvPr/>
        </p:nvCxnSpPr>
        <p:spPr>
          <a:xfrm flipH="1">
            <a:off x="107174" y="0"/>
            <a:ext cx="8195247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1" name="Connecteur droit 30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2" name="Connecteur droit 31"/>
          <p:cNvCxnSpPr/>
          <p:nvPr/>
        </p:nvCxnSpPr>
        <p:spPr>
          <a:xfrm flipV="1">
            <a:off x="107172" y="0"/>
            <a:ext cx="0" cy="1043648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3" name="Connecteur droit 32"/>
          <p:cNvCxnSpPr/>
          <p:nvPr/>
        </p:nvCxnSpPr>
        <p:spPr>
          <a:xfrm>
            <a:off x="10512480" y="2121710"/>
            <a:ext cx="409038" cy="2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34" name="Flèche vers le bas 33"/>
          <p:cNvSpPr/>
          <p:nvPr/>
        </p:nvSpPr>
        <p:spPr>
          <a:xfrm>
            <a:off x="9499890" y="1066427"/>
            <a:ext cx="405180" cy="819344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16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26597" y="1940569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fr-FR" sz="1600" b="1" kern="0" dirty="0">
                <a:solidFill>
                  <a:srgbClr val="C00000"/>
                </a:solidFill>
                <a:latin typeface="Calibri"/>
              </a:rPr>
              <a:t>Ordres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114035" y="116634"/>
            <a:ext cx="148268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fr-FR" sz="1400" b="1" kern="0" dirty="0">
                <a:solidFill>
                  <a:srgbClr val="92D050"/>
                </a:solidFill>
                <a:latin typeface="Calibri"/>
              </a:rPr>
              <a:t>Grandeurs physiques à acquérir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823727" y="305978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fr-FR" sz="1200" b="1" kern="0" dirty="0">
                <a:solidFill>
                  <a:srgbClr val="00B0F0"/>
                </a:solidFill>
                <a:latin typeface="Calibri"/>
              </a:rPr>
              <a:t>Infos destinées à d’autres interfaces H/M</a:t>
            </a:r>
          </a:p>
        </p:txBody>
      </p:sp>
      <p:sp>
        <p:nvSpPr>
          <p:cNvPr id="46" name="Rectangle 45"/>
          <p:cNvSpPr/>
          <p:nvPr/>
        </p:nvSpPr>
        <p:spPr>
          <a:xfrm>
            <a:off x="-1188640" y="1052738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fr-FR" sz="1200" b="1" kern="0" dirty="0">
                <a:solidFill>
                  <a:srgbClr val="00B0F0"/>
                </a:solidFill>
                <a:latin typeface="Calibri"/>
              </a:rPr>
              <a:t>Infos issues de d’autres interfaces H/M</a:t>
            </a:r>
          </a:p>
        </p:txBody>
      </p:sp>
      <p:sp>
        <p:nvSpPr>
          <p:cNvPr id="47" name="Rectangle 46"/>
          <p:cNvSpPr/>
          <p:nvPr/>
        </p:nvSpPr>
        <p:spPr>
          <a:xfrm>
            <a:off x="0" y="4500572"/>
            <a:ext cx="2952530" cy="47489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fr-FR" sz="1200" b="1" kern="0" dirty="0">
                <a:solidFill>
                  <a:srgbClr val="00B0F0"/>
                </a:solidFill>
                <a:latin typeface="Calibri"/>
              </a:rPr>
              <a:t>H/M : Homme – Machine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961138" y="591529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fr-FR" sz="1600" b="1" kern="0" dirty="0">
                <a:solidFill>
                  <a:srgbClr val="C00000"/>
                </a:solidFill>
                <a:latin typeface="Calibri"/>
              </a:rPr>
              <a:t>Cap initial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87961" y="5760512"/>
            <a:ext cx="2029038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fr-FR" sz="1600" b="1" kern="0" dirty="0">
                <a:solidFill>
                  <a:srgbClr val="C00000"/>
                </a:solidFill>
                <a:latin typeface="Calibri"/>
              </a:rPr>
              <a:t>Cap final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 vers le bas 3"/>
          <p:cNvSpPr/>
          <p:nvPr/>
        </p:nvSpPr>
        <p:spPr>
          <a:xfrm>
            <a:off x="9499890" y="4941168"/>
            <a:ext cx="405180" cy="819344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16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89752" y="2779343"/>
            <a:ext cx="10446944" cy="1729778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algn="ctr">
              <a:defRPr/>
            </a:pPr>
            <a:r>
              <a:rPr lang="fr-FR" sz="1400" i="1" kern="0" dirty="0">
                <a:solidFill>
                  <a:prstClr val="black"/>
                </a:solidFill>
                <a:latin typeface="Calibri"/>
              </a:rPr>
              <a:t>Chaîne d’énergie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389752" y="328111"/>
            <a:ext cx="6473690" cy="1557660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algn="ctr">
              <a:defRPr/>
            </a:pPr>
            <a:r>
              <a:rPr lang="fr-FR" sz="1400" i="1" kern="0" dirty="0">
                <a:solidFill>
                  <a:prstClr val="black"/>
                </a:solidFill>
                <a:latin typeface="Calibri"/>
              </a:rPr>
              <a:t>Chaîne d’information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593482" y="908720"/>
            <a:ext cx="1620000" cy="6941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ACQUERIR</a:t>
            </a:r>
          </a:p>
        </p:txBody>
      </p:sp>
      <p:sp>
        <p:nvSpPr>
          <p:cNvPr id="8" name="Rectangle 7"/>
          <p:cNvSpPr/>
          <p:nvPr/>
        </p:nvSpPr>
        <p:spPr>
          <a:xfrm>
            <a:off x="2699792" y="908720"/>
            <a:ext cx="1620000" cy="6941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TRAITER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4804257" y="908720"/>
            <a:ext cx="1620000" cy="709738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COMMUNIQUER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3482" y="3067151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ALIMENTER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99792" y="3067151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DISTRIBUER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04257" y="3067151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CONVERTIR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63442" y="3067151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TRANSMETTRE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892480" y="1885773"/>
            <a:ext cx="1620000" cy="3055397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ACTION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107172" y="1476101"/>
            <a:ext cx="486310" cy="8685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" name="Connecteur droit avec flèche 15"/>
          <p:cNvCxnSpPr>
            <a:stCxn id="7" idx="3"/>
            <a:endCxn id="8" idx="1"/>
          </p:cNvCxnSpPr>
          <p:nvPr/>
        </p:nvCxnSpPr>
        <p:spPr>
          <a:xfrm>
            <a:off x="2213482" y="1255771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7" name="Connecteur droit avec flèche 16"/>
          <p:cNvCxnSpPr>
            <a:stCxn id="8" idx="3"/>
            <a:endCxn id="9" idx="1"/>
          </p:cNvCxnSpPr>
          <p:nvPr/>
        </p:nvCxnSpPr>
        <p:spPr>
          <a:xfrm>
            <a:off x="4319794" y="1255771"/>
            <a:ext cx="484465" cy="781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8" name="Connecteur droit avec flèche 17"/>
          <p:cNvCxnSpPr>
            <a:stCxn id="9" idx="3"/>
          </p:cNvCxnSpPr>
          <p:nvPr/>
        </p:nvCxnSpPr>
        <p:spPr>
          <a:xfrm>
            <a:off x="6424259" y="1263589"/>
            <a:ext cx="124918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9" name="Connecteur droit 18"/>
          <p:cNvCxnSpPr/>
          <p:nvPr/>
        </p:nvCxnSpPr>
        <p:spPr>
          <a:xfrm>
            <a:off x="6424257" y="1628800"/>
            <a:ext cx="312296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0" name="Connecteur droit 19"/>
          <p:cNvCxnSpPr/>
          <p:nvPr/>
        </p:nvCxnSpPr>
        <p:spPr>
          <a:xfrm>
            <a:off x="2456637" y="2350241"/>
            <a:ext cx="4279916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1" name="Connecteur droit 20"/>
          <p:cNvCxnSpPr/>
          <p:nvPr/>
        </p:nvCxnSpPr>
        <p:spPr>
          <a:xfrm flipV="1">
            <a:off x="6736553" y="1628801"/>
            <a:ext cx="0" cy="72144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2" name="Connecteur droit 21"/>
          <p:cNvCxnSpPr/>
          <p:nvPr/>
        </p:nvCxnSpPr>
        <p:spPr>
          <a:xfrm flipV="1">
            <a:off x="2456637" y="2345713"/>
            <a:ext cx="0" cy="867265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3" name="Connecteur droit 22"/>
          <p:cNvCxnSpPr/>
          <p:nvPr/>
        </p:nvCxnSpPr>
        <p:spPr>
          <a:xfrm>
            <a:off x="2456639" y="3212976"/>
            <a:ext cx="24315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4" name="Connecteur droit 23"/>
          <p:cNvCxnSpPr>
            <a:stCxn id="10" idx="3"/>
            <a:endCxn id="11" idx="1"/>
          </p:cNvCxnSpPr>
          <p:nvPr/>
        </p:nvCxnSpPr>
        <p:spPr>
          <a:xfrm>
            <a:off x="2213482" y="3410928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5" name="Connecteur droit 24"/>
          <p:cNvCxnSpPr>
            <a:stCxn id="11" idx="3"/>
            <a:endCxn id="12" idx="1"/>
          </p:cNvCxnSpPr>
          <p:nvPr/>
        </p:nvCxnSpPr>
        <p:spPr>
          <a:xfrm>
            <a:off x="4319794" y="3410928"/>
            <a:ext cx="48446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6" name="Connecteur droit 25"/>
          <p:cNvCxnSpPr>
            <a:stCxn id="12" idx="3"/>
            <a:endCxn id="13" idx="1"/>
          </p:cNvCxnSpPr>
          <p:nvPr/>
        </p:nvCxnSpPr>
        <p:spPr>
          <a:xfrm>
            <a:off x="6424259" y="3410928"/>
            <a:ext cx="43918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7" name="Connecteur droit 26"/>
          <p:cNvCxnSpPr>
            <a:stCxn id="13" idx="3"/>
            <a:endCxn id="14" idx="1"/>
          </p:cNvCxnSpPr>
          <p:nvPr/>
        </p:nvCxnSpPr>
        <p:spPr>
          <a:xfrm>
            <a:off x="8483442" y="3410928"/>
            <a:ext cx="409038" cy="2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8" name="Connecteur droit 27"/>
          <p:cNvCxnSpPr/>
          <p:nvPr/>
        </p:nvCxnSpPr>
        <p:spPr>
          <a:xfrm>
            <a:off x="107172" y="3410928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9" name="Connecteur droit 28"/>
          <p:cNvCxnSpPr/>
          <p:nvPr/>
        </p:nvCxnSpPr>
        <p:spPr>
          <a:xfrm flipV="1">
            <a:off x="8302419" y="-1"/>
            <a:ext cx="0" cy="2779343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0" name="Connecteur droit 29"/>
          <p:cNvCxnSpPr/>
          <p:nvPr/>
        </p:nvCxnSpPr>
        <p:spPr>
          <a:xfrm flipH="1">
            <a:off x="107174" y="0"/>
            <a:ext cx="8195247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1" name="Connecteur droit 30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2" name="Connecteur droit 31"/>
          <p:cNvCxnSpPr/>
          <p:nvPr/>
        </p:nvCxnSpPr>
        <p:spPr>
          <a:xfrm flipV="1">
            <a:off x="107172" y="0"/>
            <a:ext cx="0" cy="1043648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3" name="Connecteur droit 32"/>
          <p:cNvCxnSpPr/>
          <p:nvPr/>
        </p:nvCxnSpPr>
        <p:spPr>
          <a:xfrm>
            <a:off x="10512480" y="2121710"/>
            <a:ext cx="409038" cy="2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34" name="Flèche vers le bas 33"/>
          <p:cNvSpPr/>
          <p:nvPr/>
        </p:nvSpPr>
        <p:spPr>
          <a:xfrm>
            <a:off x="9499890" y="1066427"/>
            <a:ext cx="405180" cy="819344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16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26597" y="1940569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fr-FR" sz="1600" b="1" kern="0" dirty="0">
                <a:solidFill>
                  <a:srgbClr val="C00000"/>
                </a:solidFill>
                <a:latin typeface="Calibri"/>
              </a:rPr>
              <a:t>Ordres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114035" y="116634"/>
            <a:ext cx="148268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fr-FR" sz="1400" b="1" kern="0" dirty="0">
                <a:solidFill>
                  <a:srgbClr val="92D050"/>
                </a:solidFill>
                <a:latin typeface="Calibri"/>
              </a:rPr>
              <a:t>Grandeurs physiques à acquérir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823727" y="305978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fr-FR" sz="1200" b="1" kern="0" dirty="0">
                <a:solidFill>
                  <a:srgbClr val="00B0F0"/>
                </a:solidFill>
                <a:latin typeface="Calibri"/>
              </a:rPr>
              <a:t>Infos destinées à d’autres interfaces H/M</a:t>
            </a:r>
          </a:p>
        </p:txBody>
      </p:sp>
      <p:sp>
        <p:nvSpPr>
          <p:cNvPr id="46" name="Rectangle 45"/>
          <p:cNvSpPr/>
          <p:nvPr/>
        </p:nvSpPr>
        <p:spPr>
          <a:xfrm>
            <a:off x="-1188640" y="1052738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fr-FR" sz="1200" b="1" kern="0" dirty="0">
                <a:solidFill>
                  <a:srgbClr val="00B0F0"/>
                </a:solidFill>
                <a:latin typeface="Calibri"/>
              </a:rPr>
              <a:t>Infos issues de d’autres interfaces H/M</a:t>
            </a:r>
          </a:p>
        </p:txBody>
      </p:sp>
      <p:sp>
        <p:nvSpPr>
          <p:cNvPr id="47" name="Rectangle 46"/>
          <p:cNvSpPr/>
          <p:nvPr/>
        </p:nvSpPr>
        <p:spPr>
          <a:xfrm>
            <a:off x="0" y="4500572"/>
            <a:ext cx="2952530" cy="47489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fr-FR" sz="1200" b="1" kern="0" dirty="0">
                <a:solidFill>
                  <a:srgbClr val="00B0F0"/>
                </a:solidFill>
                <a:latin typeface="Calibri"/>
              </a:rPr>
              <a:t>H/M : Homme – Machine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961138" y="591529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1600" b="1" kern="0" dirty="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87961" y="5760512"/>
            <a:ext cx="2029038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1600" b="1" kern="0" dirty="0">
              <a:solidFill>
                <a:srgbClr val="C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1876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 vers le bas 3"/>
          <p:cNvSpPr/>
          <p:nvPr/>
        </p:nvSpPr>
        <p:spPr>
          <a:xfrm>
            <a:off x="9499890" y="4941168"/>
            <a:ext cx="405180" cy="819344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16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89752" y="2779343"/>
            <a:ext cx="10446944" cy="1729778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algn="ctr">
              <a:defRPr/>
            </a:pPr>
            <a:r>
              <a:rPr lang="fr-FR" sz="1400" i="1" kern="0" dirty="0">
                <a:solidFill>
                  <a:prstClr val="black"/>
                </a:solidFill>
                <a:latin typeface="Calibri"/>
              </a:rPr>
              <a:t>Chaîne d’énergie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389752" y="328111"/>
            <a:ext cx="6473690" cy="1557660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algn="ctr">
              <a:defRPr/>
            </a:pPr>
            <a:r>
              <a:rPr lang="fr-FR" sz="1400" i="1" kern="0" dirty="0">
                <a:solidFill>
                  <a:prstClr val="black"/>
                </a:solidFill>
                <a:latin typeface="Calibri"/>
              </a:rPr>
              <a:t>Chaîne d’information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593482" y="908720"/>
            <a:ext cx="1620000" cy="6941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ACQUERIR</a:t>
            </a:r>
          </a:p>
        </p:txBody>
      </p:sp>
      <p:sp>
        <p:nvSpPr>
          <p:cNvPr id="8" name="Rectangle 7"/>
          <p:cNvSpPr/>
          <p:nvPr/>
        </p:nvSpPr>
        <p:spPr>
          <a:xfrm>
            <a:off x="2699792" y="908720"/>
            <a:ext cx="1620000" cy="6941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TRAITER</a:t>
            </a:r>
          </a:p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Microcontrôleur</a:t>
            </a:r>
          </a:p>
        </p:txBody>
      </p:sp>
      <p:sp>
        <p:nvSpPr>
          <p:cNvPr id="9" name="Rectangle 8"/>
          <p:cNvSpPr/>
          <p:nvPr/>
        </p:nvSpPr>
        <p:spPr>
          <a:xfrm>
            <a:off x="4804257" y="908720"/>
            <a:ext cx="1620000" cy="709738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COMMUNIQUER</a:t>
            </a:r>
          </a:p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BUS CAN</a:t>
            </a:r>
          </a:p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(Interface NMEA)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3482" y="3067151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ALIMENTER</a:t>
            </a:r>
          </a:p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Générateur de tension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99792" y="3067151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DISTRIBUER</a:t>
            </a:r>
          </a:p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Pont en H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04257" y="3067151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CONVERTIR</a:t>
            </a:r>
          </a:p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Moteur à courant continu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63442" y="3067151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Poulie – Courroie</a:t>
            </a:r>
          </a:p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Système vis - écrou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892480" y="1885773"/>
            <a:ext cx="1620000" cy="3055397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ACTION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107172" y="1476101"/>
            <a:ext cx="486310" cy="8685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" name="Connecteur droit avec flèche 15"/>
          <p:cNvCxnSpPr>
            <a:stCxn id="7" idx="3"/>
            <a:endCxn id="8" idx="1"/>
          </p:cNvCxnSpPr>
          <p:nvPr/>
        </p:nvCxnSpPr>
        <p:spPr>
          <a:xfrm>
            <a:off x="2213482" y="1255771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7" name="Connecteur droit avec flèche 16"/>
          <p:cNvCxnSpPr>
            <a:stCxn id="8" idx="3"/>
            <a:endCxn id="9" idx="1"/>
          </p:cNvCxnSpPr>
          <p:nvPr/>
        </p:nvCxnSpPr>
        <p:spPr>
          <a:xfrm>
            <a:off x="4319794" y="1255771"/>
            <a:ext cx="484465" cy="781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8" name="Connecteur droit avec flèche 17"/>
          <p:cNvCxnSpPr>
            <a:stCxn id="9" idx="3"/>
          </p:cNvCxnSpPr>
          <p:nvPr/>
        </p:nvCxnSpPr>
        <p:spPr>
          <a:xfrm>
            <a:off x="6424259" y="1263589"/>
            <a:ext cx="124918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9" name="Connecteur droit 18"/>
          <p:cNvCxnSpPr/>
          <p:nvPr/>
        </p:nvCxnSpPr>
        <p:spPr>
          <a:xfrm>
            <a:off x="6424257" y="1628800"/>
            <a:ext cx="312296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0" name="Connecteur droit 19"/>
          <p:cNvCxnSpPr/>
          <p:nvPr/>
        </p:nvCxnSpPr>
        <p:spPr>
          <a:xfrm>
            <a:off x="2456637" y="2350241"/>
            <a:ext cx="4279916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1" name="Connecteur droit 20"/>
          <p:cNvCxnSpPr/>
          <p:nvPr/>
        </p:nvCxnSpPr>
        <p:spPr>
          <a:xfrm flipV="1">
            <a:off x="6736553" y="1628801"/>
            <a:ext cx="0" cy="72144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2" name="Connecteur droit 21"/>
          <p:cNvCxnSpPr/>
          <p:nvPr/>
        </p:nvCxnSpPr>
        <p:spPr>
          <a:xfrm flipV="1">
            <a:off x="2456637" y="2345713"/>
            <a:ext cx="0" cy="867265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3" name="Connecteur droit 22"/>
          <p:cNvCxnSpPr/>
          <p:nvPr/>
        </p:nvCxnSpPr>
        <p:spPr>
          <a:xfrm>
            <a:off x="2456639" y="3212976"/>
            <a:ext cx="24315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4" name="Connecteur droit 23"/>
          <p:cNvCxnSpPr>
            <a:stCxn id="10" idx="3"/>
            <a:endCxn id="11" idx="1"/>
          </p:cNvCxnSpPr>
          <p:nvPr/>
        </p:nvCxnSpPr>
        <p:spPr>
          <a:xfrm>
            <a:off x="2213482" y="3410928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5" name="Connecteur droit 24"/>
          <p:cNvCxnSpPr>
            <a:stCxn id="11" idx="3"/>
            <a:endCxn id="12" idx="1"/>
          </p:cNvCxnSpPr>
          <p:nvPr/>
        </p:nvCxnSpPr>
        <p:spPr>
          <a:xfrm>
            <a:off x="4319794" y="3410928"/>
            <a:ext cx="48446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6" name="Connecteur droit 25"/>
          <p:cNvCxnSpPr>
            <a:stCxn id="12" idx="3"/>
            <a:endCxn id="13" idx="1"/>
          </p:cNvCxnSpPr>
          <p:nvPr/>
        </p:nvCxnSpPr>
        <p:spPr>
          <a:xfrm>
            <a:off x="6424259" y="3410928"/>
            <a:ext cx="43918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7" name="Connecteur droit 26"/>
          <p:cNvCxnSpPr>
            <a:stCxn id="13" idx="3"/>
            <a:endCxn id="14" idx="1"/>
          </p:cNvCxnSpPr>
          <p:nvPr/>
        </p:nvCxnSpPr>
        <p:spPr>
          <a:xfrm>
            <a:off x="8483442" y="3410928"/>
            <a:ext cx="409038" cy="2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8" name="Connecteur droit 27"/>
          <p:cNvCxnSpPr/>
          <p:nvPr/>
        </p:nvCxnSpPr>
        <p:spPr>
          <a:xfrm>
            <a:off x="107172" y="3410928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9" name="Connecteur droit 28"/>
          <p:cNvCxnSpPr/>
          <p:nvPr/>
        </p:nvCxnSpPr>
        <p:spPr>
          <a:xfrm flipV="1">
            <a:off x="8302419" y="-1"/>
            <a:ext cx="0" cy="2779343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0" name="Connecteur droit 29"/>
          <p:cNvCxnSpPr/>
          <p:nvPr/>
        </p:nvCxnSpPr>
        <p:spPr>
          <a:xfrm flipH="1">
            <a:off x="107174" y="0"/>
            <a:ext cx="8195247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1" name="Connecteur droit 30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2" name="Connecteur droit 31"/>
          <p:cNvCxnSpPr/>
          <p:nvPr/>
        </p:nvCxnSpPr>
        <p:spPr>
          <a:xfrm flipV="1">
            <a:off x="107172" y="0"/>
            <a:ext cx="0" cy="1043648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3" name="Connecteur droit 32"/>
          <p:cNvCxnSpPr/>
          <p:nvPr/>
        </p:nvCxnSpPr>
        <p:spPr>
          <a:xfrm>
            <a:off x="10512480" y="2121710"/>
            <a:ext cx="409038" cy="2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34" name="Flèche vers le bas 33"/>
          <p:cNvSpPr/>
          <p:nvPr/>
        </p:nvSpPr>
        <p:spPr>
          <a:xfrm>
            <a:off x="9499890" y="1066427"/>
            <a:ext cx="405180" cy="819344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16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7174" y="4941168"/>
            <a:ext cx="1445293" cy="819344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fr-FR" sz="1600" b="1" kern="0" dirty="0">
                <a:solidFill>
                  <a:srgbClr val="C00000"/>
                </a:solidFill>
                <a:latin typeface="Calibri"/>
              </a:rPr>
              <a:t>Energie d’entrée - Unité</a:t>
            </a:r>
          </a:p>
        </p:txBody>
      </p:sp>
      <p:cxnSp>
        <p:nvCxnSpPr>
          <p:cNvPr id="36" name="Connecteur droit 35"/>
          <p:cNvCxnSpPr/>
          <p:nvPr/>
        </p:nvCxnSpPr>
        <p:spPr>
          <a:xfrm flipV="1">
            <a:off x="259572" y="3412201"/>
            <a:ext cx="0" cy="1528969"/>
          </a:xfrm>
          <a:prstGeom prst="line">
            <a:avLst/>
          </a:prstGeom>
          <a:noFill/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37" name="Rectangle 36"/>
          <p:cNvSpPr/>
          <p:nvPr/>
        </p:nvSpPr>
        <p:spPr>
          <a:xfrm>
            <a:off x="2304239" y="4941168"/>
            <a:ext cx="1445293" cy="409672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Energie - Unité</a:t>
            </a:r>
          </a:p>
        </p:txBody>
      </p:sp>
      <p:cxnSp>
        <p:nvCxnSpPr>
          <p:cNvPr id="38" name="Connecteur droit 37"/>
          <p:cNvCxnSpPr/>
          <p:nvPr/>
        </p:nvCxnSpPr>
        <p:spPr>
          <a:xfrm flipV="1">
            <a:off x="2456637" y="3412201"/>
            <a:ext cx="0" cy="1528969"/>
          </a:xfrm>
          <a:prstGeom prst="line">
            <a:avLst/>
          </a:prstGeom>
          <a:noFill/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39" name="Rectangle 38"/>
          <p:cNvSpPr/>
          <p:nvPr/>
        </p:nvSpPr>
        <p:spPr>
          <a:xfrm>
            <a:off x="4409626" y="4941168"/>
            <a:ext cx="1445293" cy="409672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Energie - Unité</a:t>
            </a:r>
          </a:p>
        </p:txBody>
      </p:sp>
      <p:cxnSp>
        <p:nvCxnSpPr>
          <p:cNvPr id="40" name="Connecteur droit 39"/>
          <p:cNvCxnSpPr/>
          <p:nvPr/>
        </p:nvCxnSpPr>
        <p:spPr>
          <a:xfrm flipV="1">
            <a:off x="4562024" y="3412201"/>
            <a:ext cx="0" cy="1528969"/>
          </a:xfrm>
          <a:prstGeom prst="line">
            <a:avLst/>
          </a:prstGeom>
          <a:noFill/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41" name="Rectangle 40"/>
          <p:cNvSpPr/>
          <p:nvPr/>
        </p:nvSpPr>
        <p:spPr>
          <a:xfrm>
            <a:off x="6455847" y="4939899"/>
            <a:ext cx="1445293" cy="410943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Energie - Unité</a:t>
            </a:r>
          </a:p>
        </p:txBody>
      </p:sp>
      <p:cxnSp>
        <p:nvCxnSpPr>
          <p:cNvPr id="42" name="Connecteur droit 41"/>
          <p:cNvCxnSpPr/>
          <p:nvPr/>
        </p:nvCxnSpPr>
        <p:spPr>
          <a:xfrm flipV="1">
            <a:off x="6608245" y="3410930"/>
            <a:ext cx="0" cy="1528969"/>
          </a:xfrm>
          <a:prstGeom prst="line">
            <a:avLst/>
          </a:prstGeom>
          <a:noFill/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43" name="Rectangle 42"/>
          <p:cNvSpPr/>
          <p:nvPr/>
        </p:nvSpPr>
        <p:spPr>
          <a:xfrm>
            <a:off x="3626597" y="1940569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fr-FR" sz="1600" b="1" kern="0" dirty="0">
                <a:solidFill>
                  <a:srgbClr val="C00000"/>
                </a:solidFill>
                <a:latin typeface="Calibri"/>
              </a:rPr>
              <a:t>Ordres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114035" y="116634"/>
            <a:ext cx="148268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fr-FR" sz="1400" b="1" kern="0" dirty="0">
                <a:solidFill>
                  <a:srgbClr val="92D050"/>
                </a:solidFill>
                <a:latin typeface="Calibri"/>
              </a:rPr>
              <a:t>Grandeurs physiques à acquérir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823727" y="305978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fr-FR" sz="1200" b="1" kern="0" dirty="0">
                <a:solidFill>
                  <a:srgbClr val="00B0F0"/>
                </a:solidFill>
                <a:latin typeface="Calibri"/>
              </a:rPr>
              <a:t>Infos destinées à d’autres interfaces H/M</a:t>
            </a:r>
          </a:p>
        </p:txBody>
      </p:sp>
      <p:sp>
        <p:nvSpPr>
          <p:cNvPr id="46" name="Rectangle 45"/>
          <p:cNvSpPr/>
          <p:nvPr/>
        </p:nvSpPr>
        <p:spPr>
          <a:xfrm>
            <a:off x="-1188640" y="1052738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fr-FR" sz="1200" b="1" kern="0" dirty="0">
                <a:solidFill>
                  <a:srgbClr val="00B0F0"/>
                </a:solidFill>
                <a:latin typeface="Calibri"/>
              </a:rPr>
              <a:t>Infos issues de d’autres interfaces H/M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120330" y="5770525"/>
            <a:ext cx="2952530" cy="47489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fr-FR" sz="1200" b="1" kern="0" dirty="0">
                <a:solidFill>
                  <a:srgbClr val="00B0F0"/>
                </a:solidFill>
                <a:latin typeface="Calibri"/>
              </a:rPr>
              <a:t>H/M : Homme – Machine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961138" y="591529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fr-FR" sz="1600" b="1" kern="0" dirty="0">
                <a:solidFill>
                  <a:srgbClr val="C00000"/>
                </a:solidFill>
                <a:latin typeface="Calibri"/>
              </a:rPr>
              <a:t>MOE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87961" y="5760512"/>
            <a:ext cx="2029038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fr-FR" sz="1600" b="1" kern="0" dirty="0">
                <a:solidFill>
                  <a:srgbClr val="C00000"/>
                </a:solidFill>
                <a:latin typeface="Calibri"/>
              </a:rPr>
              <a:t>MOS = MOE + VA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 vers le bas 3"/>
          <p:cNvSpPr/>
          <p:nvPr/>
        </p:nvSpPr>
        <p:spPr>
          <a:xfrm>
            <a:off x="9499890" y="4941168"/>
            <a:ext cx="405180" cy="819344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16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89752" y="2779343"/>
            <a:ext cx="10446944" cy="1729778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algn="ctr">
              <a:defRPr/>
            </a:pPr>
            <a:r>
              <a:rPr lang="fr-FR" sz="1400" i="1" kern="0" dirty="0">
                <a:solidFill>
                  <a:prstClr val="black"/>
                </a:solidFill>
                <a:latin typeface="Calibri"/>
              </a:rPr>
              <a:t>Chaîne d’énergie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389752" y="328111"/>
            <a:ext cx="6473690" cy="1557660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algn="ctr">
              <a:defRPr/>
            </a:pPr>
            <a:r>
              <a:rPr lang="fr-FR" sz="1400" i="1" kern="0" dirty="0">
                <a:solidFill>
                  <a:prstClr val="black"/>
                </a:solidFill>
                <a:latin typeface="Calibri"/>
              </a:rPr>
              <a:t>Chaîne d’information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593482" y="908720"/>
            <a:ext cx="1620000" cy="6941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ACQUERIR</a:t>
            </a:r>
          </a:p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Capteur cardiaque…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2699792" y="908720"/>
            <a:ext cx="1620000" cy="6941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TRAITER</a:t>
            </a:r>
          </a:p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Électronique de commande</a:t>
            </a:r>
          </a:p>
        </p:txBody>
      </p:sp>
      <p:sp>
        <p:nvSpPr>
          <p:cNvPr id="9" name="Rectangle 8"/>
          <p:cNvSpPr/>
          <p:nvPr/>
        </p:nvSpPr>
        <p:spPr>
          <a:xfrm>
            <a:off x="4804257" y="908720"/>
            <a:ext cx="1620000" cy="709738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COMMUNIQUER</a:t>
            </a:r>
          </a:p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Écran/interface…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3482" y="3067151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ALIMENTER</a:t>
            </a:r>
          </a:p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Alimentation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99792" y="3067151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DISTRIBUER</a:t>
            </a:r>
          </a:p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Électronique de commande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04257" y="3067151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CONVERTIR</a:t>
            </a:r>
          </a:p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Moteur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63442" y="3067151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TRANSMETTRE</a:t>
            </a:r>
          </a:p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Poulie – Courroie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892480" y="1885773"/>
            <a:ext cx="1620000" cy="3055397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Tapis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107172" y="1476101"/>
            <a:ext cx="486310" cy="8685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" name="Connecteur droit avec flèche 15"/>
          <p:cNvCxnSpPr>
            <a:stCxn id="7" idx="3"/>
            <a:endCxn id="8" idx="1"/>
          </p:cNvCxnSpPr>
          <p:nvPr/>
        </p:nvCxnSpPr>
        <p:spPr>
          <a:xfrm>
            <a:off x="2213482" y="1255771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7" name="Connecteur droit avec flèche 16"/>
          <p:cNvCxnSpPr>
            <a:stCxn id="8" idx="3"/>
            <a:endCxn id="9" idx="1"/>
          </p:cNvCxnSpPr>
          <p:nvPr/>
        </p:nvCxnSpPr>
        <p:spPr>
          <a:xfrm>
            <a:off x="4319794" y="1255771"/>
            <a:ext cx="484465" cy="781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8" name="Connecteur droit avec flèche 17"/>
          <p:cNvCxnSpPr>
            <a:stCxn id="9" idx="3"/>
          </p:cNvCxnSpPr>
          <p:nvPr/>
        </p:nvCxnSpPr>
        <p:spPr>
          <a:xfrm>
            <a:off x="6424259" y="1263589"/>
            <a:ext cx="124918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20" name="Connecteur droit 19"/>
          <p:cNvCxnSpPr/>
          <p:nvPr/>
        </p:nvCxnSpPr>
        <p:spPr>
          <a:xfrm>
            <a:off x="2456639" y="2350241"/>
            <a:ext cx="1067361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1" name="Connecteur droit 20"/>
          <p:cNvCxnSpPr/>
          <p:nvPr/>
        </p:nvCxnSpPr>
        <p:spPr>
          <a:xfrm flipV="1">
            <a:off x="3523998" y="1618458"/>
            <a:ext cx="0" cy="72144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2" name="Connecteur droit 21"/>
          <p:cNvCxnSpPr/>
          <p:nvPr/>
        </p:nvCxnSpPr>
        <p:spPr>
          <a:xfrm flipV="1">
            <a:off x="2456637" y="2345713"/>
            <a:ext cx="0" cy="867265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3" name="Connecteur droit 22"/>
          <p:cNvCxnSpPr/>
          <p:nvPr/>
        </p:nvCxnSpPr>
        <p:spPr>
          <a:xfrm>
            <a:off x="2456639" y="3212976"/>
            <a:ext cx="24315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4" name="Connecteur droit 23"/>
          <p:cNvCxnSpPr>
            <a:stCxn id="10" idx="3"/>
            <a:endCxn id="11" idx="1"/>
          </p:cNvCxnSpPr>
          <p:nvPr/>
        </p:nvCxnSpPr>
        <p:spPr>
          <a:xfrm>
            <a:off x="2213482" y="3410928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5" name="Connecteur droit 24"/>
          <p:cNvCxnSpPr>
            <a:stCxn id="11" idx="3"/>
            <a:endCxn id="12" idx="1"/>
          </p:cNvCxnSpPr>
          <p:nvPr/>
        </p:nvCxnSpPr>
        <p:spPr>
          <a:xfrm>
            <a:off x="4319794" y="3410928"/>
            <a:ext cx="48446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6" name="Connecteur droit 25"/>
          <p:cNvCxnSpPr>
            <a:stCxn id="12" idx="3"/>
            <a:endCxn id="13" idx="1"/>
          </p:cNvCxnSpPr>
          <p:nvPr/>
        </p:nvCxnSpPr>
        <p:spPr>
          <a:xfrm>
            <a:off x="6424259" y="3410928"/>
            <a:ext cx="43918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7" name="Connecteur droit 26"/>
          <p:cNvCxnSpPr>
            <a:stCxn id="13" idx="3"/>
            <a:endCxn id="14" idx="1"/>
          </p:cNvCxnSpPr>
          <p:nvPr/>
        </p:nvCxnSpPr>
        <p:spPr>
          <a:xfrm>
            <a:off x="8483442" y="3410928"/>
            <a:ext cx="409038" cy="2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8" name="Connecteur droit 27"/>
          <p:cNvCxnSpPr/>
          <p:nvPr/>
        </p:nvCxnSpPr>
        <p:spPr>
          <a:xfrm>
            <a:off x="107172" y="3410928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9" name="Connecteur droit 28"/>
          <p:cNvCxnSpPr/>
          <p:nvPr/>
        </p:nvCxnSpPr>
        <p:spPr>
          <a:xfrm flipV="1">
            <a:off x="8302419" y="-1"/>
            <a:ext cx="0" cy="2779343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0" name="Connecteur droit 29"/>
          <p:cNvCxnSpPr/>
          <p:nvPr/>
        </p:nvCxnSpPr>
        <p:spPr>
          <a:xfrm flipH="1">
            <a:off x="107174" y="0"/>
            <a:ext cx="8195247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1" name="Connecteur droit 30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2" name="Connecteur droit 31"/>
          <p:cNvCxnSpPr/>
          <p:nvPr/>
        </p:nvCxnSpPr>
        <p:spPr>
          <a:xfrm flipV="1">
            <a:off x="107172" y="0"/>
            <a:ext cx="0" cy="1043648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3" name="Connecteur droit 32"/>
          <p:cNvCxnSpPr/>
          <p:nvPr/>
        </p:nvCxnSpPr>
        <p:spPr>
          <a:xfrm>
            <a:off x="10512480" y="2121710"/>
            <a:ext cx="409038" cy="2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34" name="Flèche vers le bas 33"/>
          <p:cNvSpPr/>
          <p:nvPr/>
        </p:nvSpPr>
        <p:spPr>
          <a:xfrm>
            <a:off x="9499890" y="1066427"/>
            <a:ext cx="405180" cy="819344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sz="1600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7174" y="4941168"/>
            <a:ext cx="1445293" cy="819344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fr-FR" sz="1600" b="1" kern="0" dirty="0">
                <a:solidFill>
                  <a:srgbClr val="C00000"/>
                </a:solidFill>
                <a:latin typeface="Calibri"/>
              </a:rPr>
              <a:t>Énergie électrique</a:t>
            </a:r>
          </a:p>
        </p:txBody>
      </p:sp>
      <p:cxnSp>
        <p:nvCxnSpPr>
          <p:cNvPr id="36" name="Connecteur droit 35"/>
          <p:cNvCxnSpPr/>
          <p:nvPr/>
        </p:nvCxnSpPr>
        <p:spPr>
          <a:xfrm flipV="1">
            <a:off x="259572" y="3412201"/>
            <a:ext cx="0" cy="1528969"/>
          </a:xfrm>
          <a:prstGeom prst="line">
            <a:avLst/>
          </a:prstGeom>
          <a:noFill/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37" name="Rectangle 36"/>
          <p:cNvSpPr/>
          <p:nvPr/>
        </p:nvSpPr>
        <p:spPr>
          <a:xfrm>
            <a:off x="2304239" y="4941168"/>
            <a:ext cx="1445293" cy="409672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fr-FR" sz="1400" kern="0" dirty="0">
                <a:solidFill>
                  <a:prstClr val="black"/>
                </a:solidFill>
                <a:latin typeface="Calibri"/>
              </a:rPr>
              <a:t>Énergie électrique</a:t>
            </a:r>
          </a:p>
        </p:txBody>
      </p:sp>
      <p:cxnSp>
        <p:nvCxnSpPr>
          <p:cNvPr id="38" name="Connecteur droit 37"/>
          <p:cNvCxnSpPr/>
          <p:nvPr/>
        </p:nvCxnSpPr>
        <p:spPr>
          <a:xfrm flipV="1">
            <a:off x="2456637" y="3412201"/>
            <a:ext cx="0" cy="1528969"/>
          </a:xfrm>
          <a:prstGeom prst="line">
            <a:avLst/>
          </a:prstGeom>
          <a:noFill/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39" name="Rectangle 38"/>
          <p:cNvSpPr/>
          <p:nvPr/>
        </p:nvSpPr>
        <p:spPr>
          <a:xfrm>
            <a:off x="4409626" y="4941168"/>
            <a:ext cx="1445293" cy="409672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fr-FR" sz="1400" kern="0" dirty="0">
                <a:solidFill>
                  <a:prstClr val="black"/>
                </a:solidFill>
              </a:rPr>
              <a:t>Énergie électrique</a:t>
            </a:r>
          </a:p>
        </p:txBody>
      </p:sp>
      <p:cxnSp>
        <p:nvCxnSpPr>
          <p:cNvPr id="40" name="Connecteur droit 39"/>
          <p:cNvCxnSpPr/>
          <p:nvPr/>
        </p:nvCxnSpPr>
        <p:spPr>
          <a:xfrm flipV="1">
            <a:off x="4562024" y="3412201"/>
            <a:ext cx="0" cy="1528969"/>
          </a:xfrm>
          <a:prstGeom prst="line">
            <a:avLst/>
          </a:prstGeom>
          <a:noFill/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41" name="Rectangle 40"/>
          <p:cNvSpPr/>
          <p:nvPr/>
        </p:nvSpPr>
        <p:spPr>
          <a:xfrm>
            <a:off x="6455847" y="4939899"/>
            <a:ext cx="1445293" cy="410943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fr-FR" sz="1400" kern="0" dirty="0">
                <a:solidFill>
                  <a:prstClr val="black"/>
                </a:solidFill>
              </a:rPr>
              <a:t>Énergie mécanique</a:t>
            </a:r>
          </a:p>
        </p:txBody>
      </p:sp>
      <p:cxnSp>
        <p:nvCxnSpPr>
          <p:cNvPr id="42" name="Connecteur droit 41"/>
          <p:cNvCxnSpPr/>
          <p:nvPr/>
        </p:nvCxnSpPr>
        <p:spPr>
          <a:xfrm flipV="1">
            <a:off x="6608245" y="3410930"/>
            <a:ext cx="0" cy="1528969"/>
          </a:xfrm>
          <a:prstGeom prst="line">
            <a:avLst/>
          </a:prstGeom>
          <a:noFill/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43" name="Rectangle 42"/>
          <p:cNvSpPr/>
          <p:nvPr/>
        </p:nvSpPr>
        <p:spPr>
          <a:xfrm>
            <a:off x="3120330" y="1991409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fr-FR" sz="1600" b="1" kern="0" dirty="0">
                <a:solidFill>
                  <a:srgbClr val="C00000"/>
                </a:solidFill>
                <a:latin typeface="Calibri"/>
              </a:rPr>
              <a:t>Ordres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114035" y="116634"/>
            <a:ext cx="148268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fr-FR" sz="1400" b="1" kern="0" dirty="0">
                <a:solidFill>
                  <a:srgbClr val="92D050"/>
                </a:solidFill>
                <a:latin typeface="Calibri"/>
              </a:rPr>
              <a:t>Grandeurs physiques à acquérir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823727" y="305978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fr-FR" sz="1200" b="1" kern="0" dirty="0">
                <a:solidFill>
                  <a:srgbClr val="00B0F0"/>
                </a:solidFill>
                <a:latin typeface="Calibri"/>
              </a:rPr>
              <a:t>Infos destinées à d’autres interfaces H/M</a:t>
            </a:r>
          </a:p>
        </p:txBody>
      </p:sp>
      <p:sp>
        <p:nvSpPr>
          <p:cNvPr id="46" name="Rectangle 45"/>
          <p:cNvSpPr/>
          <p:nvPr/>
        </p:nvSpPr>
        <p:spPr>
          <a:xfrm>
            <a:off x="-1188640" y="1052738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fr-FR" sz="1200" b="1" kern="0" dirty="0">
                <a:solidFill>
                  <a:srgbClr val="00B0F0"/>
                </a:solidFill>
                <a:latin typeface="Calibri"/>
              </a:rPr>
              <a:t>Infos issues de d’autres interfaces H/M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120330" y="5770525"/>
            <a:ext cx="2952530" cy="47489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fr-FR" sz="1200" b="1" kern="0" dirty="0">
                <a:solidFill>
                  <a:srgbClr val="00B0F0"/>
                </a:solidFill>
                <a:latin typeface="Calibri"/>
              </a:rPr>
              <a:t>H/M : Homme – Machine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961138" y="591529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fr-FR" sz="1600" b="1" kern="0" dirty="0">
                <a:solidFill>
                  <a:srgbClr val="C00000"/>
                </a:solidFill>
                <a:latin typeface="Calibri"/>
              </a:rPr>
              <a:t>Tapis à l’arrêt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87961" y="5760512"/>
            <a:ext cx="2029038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fr-FR" sz="1600" b="1" kern="0" dirty="0">
                <a:solidFill>
                  <a:srgbClr val="C00000"/>
                </a:solidFill>
                <a:latin typeface="Calibri"/>
              </a:rPr>
              <a:t>Tapis en marche</a:t>
            </a:r>
          </a:p>
        </p:txBody>
      </p:sp>
    </p:spTree>
    <p:extLst>
      <p:ext uri="{BB962C8B-B14F-4D97-AF65-F5344CB8AC3E}">
        <p14:creationId xmlns:p14="http://schemas.microsoft.com/office/powerpoint/2010/main" val="26956271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394</Words>
  <Application>Microsoft Office PowerPoint</Application>
  <PresentationFormat>Affichage à l'écran (4:3)</PresentationFormat>
  <Paragraphs>138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 Pessoles</cp:lastModifiedBy>
  <cp:revision>12</cp:revision>
  <dcterms:created xsi:type="dcterms:W3CDTF">2014-01-29T23:34:32Z</dcterms:created>
  <dcterms:modified xsi:type="dcterms:W3CDTF">2022-10-21T06:26:33Z</dcterms:modified>
</cp:coreProperties>
</file>