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3200" autoAdjust="0"/>
  </p:normalViewPr>
  <p:slideViewPr>
    <p:cSldViewPr>
      <p:cViewPr varScale="1">
        <p:scale>
          <a:sx n="63" d="100"/>
          <a:sy n="63" d="100"/>
        </p:scale>
        <p:origin x="13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27/05/2019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Sciences Industrielles de l’Ingénieur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Réflexion sur la modélisation de la cordeuse de raquette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PSI </a:t>
            </a:r>
            <a:r>
              <a:rPr lang="fr-FR" b="1" dirty="0">
                <a:sym typeface="Wingdings"/>
              </a:rPr>
              <a:t></a:t>
            </a:r>
            <a:endParaRPr lang="fr-FR" b="1" dirty="0"/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Les Sciences Industrielles de l’Ingénieur en PSI</a:t>
            </a:r>
            <a:r>
              <a:rPr lang="fr-FR" sz="2400" b="1" dirty="0">
                <a:sym typeface="Wingdings"/>
              </a:rPr>
              <a:t></a:t>
            </a:r>
            <a:endParaRPr lang="fr-FR" sz="2400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EA51FA0-C77C-49E7-96AB-F3D56E559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57" y="1649205"/>
            <a:ext cx="726241" cy="1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E7A13198-9476-4684-BB85-509284D5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917" y="1337974"/>
            <a:ext cx="1327819" cy="747371"/>
          </a:xfrm>
          <a:prstGeom prst="ellipse">
            <a:avLst/>
          </a:prstGeom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C9FA232-B458-4EC5-98A3-AED72B7A0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1739567" y="4647181"/>
            <a:ext cx="1951169" cy="14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4CD2564-50C2-48C0-92D7-7E2CFFB9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67" y="2985622"/>
            <a:ext cx="1951169" cy="135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lèche droite 10">
            <a:extLst>
              <a:ext uri="{FF2B5EF4-FFF2-40B4-BE49-F238E27FC236}">
                <a16:creationId xmlns:a16="http://schemas.microsoft.com/office/drawing/2014/main" id="{FD5CA047-C7A0-486C-BF6F-C8E68EB4FDBA}"/>
              </a:ext>
            </a:extLst>
          </p:cNvPr>
          <p:cNvSpPr/>
          <p:nvPr/>
        </p:nvSpPr>
        <p:spPr>
          <a:xfrm>
            <a:off x="3755529" y="181505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souhaité</a:t>
            </a:r>
          </a:p>
        </p:txBody>
      </p:sp>
      <p:sp>
        <p:nvSpPr>
          <p:cNvPr id="23" name="Flèche droite 11">
            <a:extLst>
              <a:ext uri="{FF2B5EF4-FFF2-40B4-BE49-F238E27FC236}">
                <a16:creationId xmlns:a16="http://schemas.microsoft.com/office/drawing/2014/main" id="{96450DC1-644C-41B0-AFB8-1ED7F8096F9C}"/>
              </a:ext>
            </a:extLst>
          </p:cNvPr>
          <p:cNvSpPr/>
          <p:nvPr/>
        </p:nvSpPr>
        <p:spPr>
          <a:xfrm>
            <a:off x="3749793" y="3315944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réel en utilisation</a:t>
            </a:r>
          </a:p>
        </p:txBody>
      </p:sp>
      <p:sp>
        <p:nvSpPr>
          <p:cNvPr id="24" name="Flèche droite 12">
            <a:extLst>
              <a:ext uri="{FF2B5EF4-FFF2-40B4-BE49-F238E27FC236}">
                <a16:creationId xmlns:a16="http://schemas.microsoft.com/office/drawing/2014/main" id="{1B7E1EEE-89FF-4307-A9A7-0851BC50EE04}"/>
              </a:ext>
            </a:extLst>
          </p:cNvPr>
          <p:cNvSpPr/>
          <p:nvPr/>
        </p:nvSpPr>
        <p:spPr>
          <a:xfrm>
            <a:off x="3808851" y="5005679"/>
            <a:ext cx="3037584" cy="716632"/>
          </a:xfrm>
          <a:prstGeom prst="rightArrow">
            <a:avLst/>
          </a:prstGeom>
          <a:gradFill rotWithShape="1">
            <a:gsLst>
              <a:gs pos="0">
                <a:srgbClr val="8FB08C">
                  <a:tint val="65000"/>
                  <a:satMod val="270000"/>
                </a:srgbClr>
              </a:gs>
              <a:gs pos="25000">
                <a:srgbClr val="8FB08C">
                  <a:tint val="60000"/>
                  <a:satMod val="300000"/>
                </a:srgbClr>
              </a:gs>
              <a:gs pos="100000">
                <a:srgbClr val="8FB08C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8FB08C">
                <a:satMod val="150000"/>
              </a:srgbClr>
            </a:solidFill>
            <a:prstDash val="soli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Système </a:t>
            </a: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simulé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6473EB-CDDD-4A72-AB0B-9E4C6A2AE755}"/>
              </a:ext>
            </a:extLst>
          </p:cNvPr>
          <p:cNvSpPr txBox="1"/>
          <p:nvPr/>
        </p:nvSpPr>
        <p:spPr>
          <a:xfrm>
            <a:off x="4211960" y="307634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Hélicoptère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902A591-6B41-48AD-944F-369955505995}"/>
              </a:ext>
            </a:extLst>
          </p:cNvPr>
          <p:cNvSpPr txBox="1"/>
          <p:nvPr/>
        </p:nvSpPr>
        <p:spPr>
          <a:xfrm>
            <a:off x="6708648" y="1807966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attendues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5391E3E-74D5-468A-B6B9-8ECFC98A3E94}"/>
              </a:ext>
            </a:extLst>
          </p:cNvPr>
          <p:cNvSpPr txBox="1"/>
          <p:nvPr/>
        </p:nvSpPr>
        <p:spPr>
          <a:xfrm>
            <a:off x="6787377" y="3815684"/>
            <a:ext cx="152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>
                <a:solidFill>
                  <a:sysClr val="windowText" lastClr="000000"/>
                </a:solidFill>
                <a:latin typeface="Calibri" pitchFamily="34" charset="0"/>
              </a:rPr>
              <a:t>mesurées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32A740F-90B2-41FA-B11A-C9DDA2ED6391}"/>
              </a:ext>
            </a:extLst>
          </p:cNvPr>
          <p:cNvSpPr txBox="1"/>
          <p:nvPr/>
        </p:nvSpPr>
        <p:spPr>
          <a:xfrm>
            <a:off x="6708648" y="5730093"/>
            <a:ext cx="17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Performances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simulées</a:t>
            </a:r>
          </a:p>
        </p:txBody>
      </p:sp>
      <p:sp>
        <p:nvSpPr>
          <p:cNvPr id="29" name="Double flèche verticale 17">
            <a:extLst>
              <a:ext uri="{FF2B5EF4-FFF2-40B4-BE49-F238E27FC236}">
                <a16:creationId xmlns:a16="http://schemas.microsoft.com/office/drawing/2014/main" id="{1DE9B2B0-5F90-4E09-BFF2-684D9ECAA848}"/>
              </a:ext>
            </a:extLst>
          </p:cNvPr>
          <p:cNvSpPr/>
          <p:nvPr/>
        </p:nvSpPr>
        <p:spPr>
          <a:xfrm>
            <a:off x="7329618" y="2592097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0" name="Double flèche verticale 18">
            <a:extLst>
              <a:ext uri="{FF2B5EF4-FFF2-40B4-BE49-F238E27FC236}">
                <a16:creationId xmlns:a16="http://schemas.microsoft.com/office/drawing/2014/main" id="{F5D03AA6-58C5-405B-A633-955DBF9A43F9}"/>
              </a:ext>
            </a:extLst>
          </p:cNvPr>
          <p:cNvSpPr/>
          <p:nvPr/>
        </p:nvSpPr>
        <p:spPr>
          <a:xfrm>
            <a:off x="7329618" y="4564789"/>
            <a:ext cx="504056" cy="1106764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Double flèche verticale 19">
            <a:extLst>
              <a:ext uri="{FF2B5EF4-FFF2-40B4-BE49-F238E27FC236}">
                <a16:creationId xmlns:a16="http://schemas.microsoft.com/office/drawing/2014/main" id="{0477B0EC-401C-483E-8C35-0317767C5F3F}"/>
              </a:ext>
            </a:extLst>
          </p:cNvPr>
          <p:cNvSpPr/>
          <p:nvPr/>
        </p:nvSpPr>
        <p:spPr>
          <a:xfrm>
            <a:off x="8316416" y="2181856"/>
            <a:ext cx="504056" cy="3913986"/>
          </a:xfrm>
          <a:prstGeom prst="upDownArrow">
            <a:avLst/>
          </a:prstGeom>
          <a:solidFill>
            <a:srgbClr val="D16349"/>
          </a:solidFill>
          <a:ln w="42500" cap="flat" cmpd="sng" algn="ctr">
            <a:solidFill>
              <a:srgbClr val="D163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E90CF45-23EC-4032-B002-C5B6818D672B}"/>
              </a:ext>
            </a:extLst>
          </p:cNvPr>
          <p:cNvSpPr txBox="1"/>
          <p:nvPr/>
        </p:nvSpPr>
        <p:spPr>
          <a:xfrm rot="16200000">
            <a:off x="6074823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E43D50B-1284-45A2-B458-3096FD3C0DCD}"/>
              </a:ext>
            </a:extLst>
          </p:cNvPr>
          <p:cNvSpPr txBox="1"/>
          <p:nvPr/>
        </p:nvSpPr>
        <p:spPr>
          <a:xfrm rot="16200000">
            <a:off x="6074382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DA3D0A-6131-463A-AB3A-DE7C02B3EDEA}"/>
              </a:ext>
            </a:extLst>
          </p:cNvPr>
          <p:cNvSpPr txBox="1"/>
          <p:nvPr/>
        </p:nvSpPr>
        <p:spPr>
          <a:xfrm rot="16200000">
            <a:off x="7864333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</a:rPr>
              <a:t>Ecart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58B5836-CE78-43F3-B824-B560235561C5}"/>
              </a:ext>
            </a:extLst>
          </p:cNvPr>
          <p:cNvSpPr txBox="1"/>
          <p:nvPr/>
        </p:nvSpPr>
        <p:spPr>
          <a:xfrm rot="18900000">
            <a:off x="-207494" y="18502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commanditaire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6B7464F-469E-47C7-9870-FFBD3CD83F59}"/>
              </a:ext>
            </a:extLst>
          </p:cNvPr>
          <p:cNvSpPr txBox="1"/>
          <p:nvPr/>
        </p:nvSpPr>
        <p:spPr>
          <a:xfrm rot="18900000">
            <a:off x="-166178" y="335109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du laboratoire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EDDB2E1-DA4A-4A4D-A16A-584006742C61}"/>
              </a:ext>
            </a:extLst>
          </p:cNvPr>
          <p:cNvSpPr txBox="1"/>
          <p:nvPr/>
        </p:nvSpPr>
        <p:spPr>
          <a:xfrm rot="18900000">
            <a:off x="-124862" y="485198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Domaine dd la simulation</a:t>
            </a:r>
          </a:p>
        </p:txBody>
      </p:sp>
    </p:spTree>
    <p:extLst>
      <p:ext uri="{BB962C8B-B14F-4D97-AF65-F5344CB8AC3E}">
        <p14:creationId xmlns:p14="http://schemas.microsoft.com/office/powerpoint/2010/main" val="88259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264" cy="990600"/>
          </a:xfrm>
        </p:spPr>
        <p:txBody>
          <a:bodyPr>
            <a:normAutofit/>
          </a:bodyPr>
          <a:lstStyle/>
          <a:p>
            <a:r>
              <a:rPr lang="fr-FR" sz="2400" b="1" dirty="0"/>
              <a:t>Modélisation de la cordeuse de raquette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27A54-0A70-4285-9DAA-F220B151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52936"/>
            <a:ext cx="4257631" cy="338288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BB96D71-66DD-4BA1-BF4D-A6064614E80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23" y="1101729"/>
            <a:ext cx="5766441" cy="2430016"/>
          </a:xfrm>
          <a:prstGeom prst="rect">
            <a:avLst/>
          </a:prstGeom>
          <a:noFill/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CC1A55B-B01D-44DB-9999-C0C9459582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2832" y="3967605"/>
            <a:ext cx="4381659" cy="22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B42DF-F39C-4EA4-9A68-33F826CA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outil pour modéliser un système pluri-technologique ?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DFB7D3-1DDF-4A57-907C-EB2E5253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AABB45-101F-4634-A953-71B1E684CF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5256584" cy="2209800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Ici le système est pluri-technologique : </a:t>
            </a:r>
          </a:p>
          <a:p>
            <a:pPr lvl="1"/>
            <a:r>
              <a:rPr lang="fr-FR" dirty="0"/>
              <a:t>Alimentation électrique</a:t>
            </a:r>
          </a:p>
          <a:p>
            <a:pPr lvl="1"/>
            <a:r>
              <a:rPr lang="fr-FR" dirty="0"/>
              <a:t>Commande électrique d’un MCC</a:t>
            </a:r>
          </a:p>
          <a:p>
            <a:pPr lvl="1"/>
            <a:r>
              <a:rPr lang="fr-FR" dirty="0"/>
              <a:t>Transmission mécanique (réducteur, pignon chaine)</a:t>
            </a:r>
          </a:p>
          <a:p>
            <a:pPr lvl="1"/>
            <a:r>
              <a:rPr lang="fr-FR" dirty="0"/>
              <a:t>Mesure d’effort par mesure de l’allongement d’un ressort</a:t>
            </a:r>
          </a:p>
          <a:p>
            <a:pPr lvl="1"/>
            <a:r>
              <a:rPr lang="fr-FR" dirty="0"/>
              <a:t>Transmission de l’effort à une corde (comportement </a:t>
            </a:r>
            <a:r>
              <a:rPr lang="fr-FR" dirty="0" err="1"/>
              <a:t>visco</a:t>
            </a:r>
            <a:r>
              <a:rPr lang="fr-FR" dirty="0"/>
              <a:t> élastique) …</a:t>
            </a:r>
          </a:p>
          <a:p>
            <a:r>
              <a:rPr lang="fr-FR" dirty="0"/>
              <a:t>Pour le modéliser on peut utiliser un logiciel de modélisation multiphysique (Scilab – </a:t>
            </a:r>
            <a:r>
              <a:rPr lang="fr-FR" dirty="0" err="1"/>
              <a:t>Xcos</a:t>
            </a:r>
            <a:r>
              <a:rPr lang="fr-FR" dirty="0"/>
              <a:t>, Matlab – Simulink)</a:t>
            </a:r>
          </a:p>
          <a:p>
            <a:pPr lvl="1"/>
            <a:r>
              <a:rPr lang="fr-FR" dirty="0"/>
              <a:t>Utilisation d’une modélisation par schéma blocs (causale)</a:t>
            </a:r>
          </a:p>
          <a:p>
            <a:pPr lvl="1"/>
            <a:r>
              <a:rPr lang="fr-FR" dirty="0"/>
              <a:t>Utilisation d’une modélisation par composants (acausale)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09CB6-E1E3-4A28-A061-0A343EFB63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642" y="1352364"/>
            <a:ext cx="4431046" cy="1867272"/>
          </a:xfrm>
          <a:prstGeom prst="rect">
            <a:avLst/>
          </a:prstGeom>
          <a:noFill/>
        </p:spPr>
      </p:pic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C5DBE76-431E-4F38-925B-AC608A82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fr-FR" dirty="0"/>
              <a:t>Xavier Pessoles - La Martinière Monplaisir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9184AB9-2E50-481B-BE88-E4FE039C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50112"/>
              </p:ext>
            </p:extLst>
          </p:nvPr>
        </p:nvGraphicFramePr>
        <p:xfrm>
          <a:off x="251520" y="3429000"/>
          <a:ext cx="8640960" cy="285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169177848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46681098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218050728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Modélisation causale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Modélisation acausale</a:t>
                      </a:r>
                    </a:p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9137"/>
                  </a:ext>
                </a:extLst>
              </a:tr>
              <a:tr h="1124428">
                <a:tc>
                  <a:txBody>
                    <a:bodyPr/>
                    <a:lstStyle/>
                    <a:p>
                      <a:r>
                        <a:rPr lang="fr-FR" sz="1200" b="1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Connaissance technologique pas indispensable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Modélisation qui correspond aux outils utilisés en cours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Nécessité de connaitre les paramètres influant, mais pas les équations de comportement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Respect de l’architecture du système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Réversibilité du modèle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0271"/>
                  </a:ext>
                </a:extLst>
              </a:tr>
              <a:tr h="1277759">
                <a:tc>
                  <a:txBody>
                    <a:bodyPr/>
                    <a:lstStyle/>
                    <a:p>
                      <a:r>
                        <a:rPr lang="fr-FR" sz="1200" b="1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Architecture du système pas forcément respectée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Nécessité de connaître les équations de comportement des composants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Modèle irréversible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dirty="0"/>
                        <a:t>Gestion des non linéarités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Nécessité de connaître précisément la nature des composants et de leurs paramètres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Nécessité d’atteindre une certaine expertise pour construire les modèles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26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9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75602-5F1A-4A4F-89C1-22DF268B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modèles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9CE5F63-F884-4B29-B1EA-A72CF2EF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E3F836-632C-4E6D-BB09-67C384DC5C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3903" y="1957200"/>
            <a:ext cx="8821327" cy="30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5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333FC-CC66-4EDA-A66F-DBE5821D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renseigner le modèle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64F3D4-805F-429B-BEB8-09736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45005-B360-4A52-A4FF-3680280828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Modèle de connaissance</a:t>
            </a:r>
          </a:p>
          <a:p>
            <a:pPr lvl="1"/>
            <a:r>
              <a:rPr lang="fr-FR" dirty="0"/>
              <a:t>Modélisation qui s’appuie sur des lois physiques (loi des </a:t>
            </a:r>
            <a:r>
              <a:rPr lang="fr-FR" dirty="0" err="1"/>
              <a:t>noeuds</a:t>
            </a:r>
            <a:r>
              <a:rPr lang="fr-FR" dirty="0"/>
              <a:t>, loi des mailles, TRD, TMD, TEC, comportent d’un ressort…)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Modèle de comportement</a:t>
            </a:r>
          </a:p>
          <a:p>
            <a:pPr lvl="1"/>
            <a:r>
              <a:rPr lang="fr-FR" dirty="0"/>
              <a:t>Modélisation qui s’appuie sur des relevés expérimentaux</a:t>
            </a:r>
          </a:p>
          <a:p>
            <a:pPr lvl="2"/>
            <a:r>
              <a:rPr lang="fr-FR" dirty="0"/>
              <a:t>Comportement proportionnels, comportements du premier ordre, du second ordre…</a:t>
            </a:r>
          </a:p>
          <a:p>
            <a:pPr lvl="2"/>
            <a:endParaRPr lang="fr-FR" dirty="0"/>
          </a:p>
          <a:p>
            <a:r>
              <a:rPr lang="fr-FR" dirty="0"/>
              <a:t>Identification des paramètres des composants à partir de mesures sur le système </a:t>
            </a:r>
          </a:p>
        </p:txBody>
      </p:sp>
    </p:spTree>
    <p:extLst>
      <p:ext uri="{BB962C8B-B14F-4D97-AF65-F5344CB8AC3E}">
        <p14:creationId xmlns:p14="http://schemas.microsoft.com/office/powerpoint/2010/main" val="420225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22522-046C-4C92-A166-36D67DCC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paramètres des composants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44CB1D-7163-42B6-964E-27EB72A7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9A0993-7176-4226-A772-0DC1DC5844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Lister les mesures possibles (renseigne partiellement sur les capteurs présents)</a:t>
            </a:r>
          </a:p>
          <a:p>
            <a:r>
              <a:rPr lang="fr-FR" dirty="0"/>
              <a:t>Lister les commandes possibles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Proposer et mettre en œuvre des protocoles permettant de déterminer des paramètres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61AF1B-B4A0-486A-A031-51A8B72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54" y="1561728"/>
            <a:ext cx="4431046" cy="1867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097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2E7DE-C6D1-4CCC-BDEC-145B3C2B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protocoles expérimental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AE18A1-E1D5-477D-A538-BF5BCFFC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D197E-AB31-49A4-97AD-80D6673BE5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/>
              <a:t>Protocole expérimental permettant de vérifier</a:t>
            </a:r>
          </a:p>
          <a:p>
            <a:pPr lvl="1"/>
            <a:r>
              <a:rPr lang="fr-FR" dirty="0"/>
              <a:t>Le temps de réponse à 5%</a:t>
            </a:r>
          </a:p>
          <a:p>
            <a:pPr lvl="1"/>
            <a:r>
              <a:rPr lang="fr-FR" dirty="0"/>
              <a:t>L’écart statique</a:t>
            </a:r>
          </a:p>
          <a:p>
            <a:pPr lvl="1"/>
            <a:r>
              <a:rPr lang="fr-FR" dirty="0"/>
              <a:t>Le premier dépassement</a:t>
            </a:r>
          </a:p>
          <a:p>
            <a:pPr lvl="1"/>
            <a:r>
              <a:rPr lang="fr-FR" dirty="0"/>
              <a:t>L’écart de trainage</a:t>
            </a:r>
          </a:p>
          <a:p>
            <a:r>
              <a:rPr lang="fr-FR" dirty="0"/>
              <a:t>Protocole expérimental permettant de mettre en évidence </a:t>
            </a:r>
          </a:p>
          <a:p>
            <a:pPr lvl="1"/>
            <a:r>
              <a:rPr lang="fr-FR" dirty="0"/>
              <a:t>Une saturation (due à l’électronique de puissance)</a:t>
            </a:r>
          </a:p>
          <a:p>
            <a:pPr lvl="1"/>
            <a:r>
              <a:rPr lang="fr-FR" dirty="0"/>
              <a:t>Un seuil (du aux frottements)</a:t>
            </a:r>
          </a:p>
          <a:p>
            <a:pPr lvl="1"/>
            <a:endParaRPr lang="fr-FR" dirty="0"/>
          </a:p>
          <a:p>
            <a:r>
              <a:rPr lang="fr-FR" dirty="0"/>
              <a:t>Penser à la fidélité des mesures (et donc à la possibilité de faire plusieurs mesures et de les moyenner). </a:t>
            </a:r>
          </a:p>
        </p:txBody>
      </p:sp>
    </p:spTree>
    <p:extLst>
      <p:ext uri="{BB962C8B-B14F-4D97-AF65-F5344CB8AC3E}">
        <p14:creationId xmlns:p14="http://schemas.microsoft.com/office/powerpoint/2010/main" val="35486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32E7DE-C6D1-4CCC-BDEC-145B3C2B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 de protocoles expérimental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AE18A1-E1D5-477D-A538-BF5BCFFC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5D197E-AB31-49A4-97AD-80D6673BE5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/>
              <a:t>Protocole expérimental permettant de déterminer :</a:t>
            </a:r>
          </a:p>
          <a:p>
            <a:pPr lvl="1"/>
            <a:r>
              <a:rPr lang="fr-FR" dirty="0"/>
              <a:t>Un coefficient de frottement sec</a:t>
            </a:r>
          </a:p>
          <a:p>
            <a:pPr lvl="1"/>
            <a:r>
              <a:rPr lang="fr-FR" dirty="0"/>
              <a:t>Un coefficient de frottement visqueux </a:t>
            </a:r>
          </a:p>
          <a:p>
            <a:pPr lvl="1"/>
            <a:r>
              <a:rPr lang="fr-FR" dirty="0"/>
              <a:t>Une inertie</a:t>
            </a:r>
          </a:p>
          <a:p>
            <a:pPr lvl="1"/>
            <a:r>
              <a:rPr lang="fr-FR" dirty="0"/>
              <a:t>La raideur de la corde (modélisation élastique)</a:t>
            </a:r>
          </a:p>
          <a:p>
            <a:pPr lvl="1"/>
            <a:r>
              <a:rPr lang="fr-FR" dirty="0"/>
              <a:t>La raideur du ressort</a:t>
            </a:r>
          </a:p>
          <a:p>
            <a:pPr lvl="1"/>
            <a:r>
              <a:rPr lang="fr-FR" dirty="0"/>
              <a:t>La raideur de la corde (modélisation </a:t>
            </a:r>
            <a:r>
              <a:rPr lang="fr-FR" dirty="0" err="1"/>
              <a:t>visco</a:t>
            </a:r>
            <a:r>
              <a:rPr lang="fr-FR" dirty="0"/>
              <a:t> élastique)</a:t>
            </a:r>
          </a:p>
          <a:p>
            <a:pPr lvl="1"/>
            <a:r>
              <a:rPr lang="fr-FR" dirty="0"/>
              <a:t>Résistance du moteur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637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463</Words>
  <Application>Microsoft Office PowerPoint</Application>
  <PresentationFormat>Affichage à l'écran (4:3)</PresentationFormat>
  <Paragraphs>95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Gill Sans MT</vt:lpstr>
      <vt:lpstr>Wingdings</vt:lpstr>
      <vt:lpstr>Wingdings 3</vt:lpstr>
      <vt:lpstr>Origine</vt:lpstr>
      <vt:lpstr>Sciences Industrielles de l’Ingénieur  Réflexion sur la modélisation de la cordeuse de raquette</vt:lpstr>
      <vt:lpstr>Les Sciences Industrielles de l’Ingénieur en PSI</vt:lpstr>
      <vt:lpstr>Modélisation de la cordeuse de raquette</vt:lpstr>
      <vt:lpstr>Quel outil pour modéliser un système pluri-technologique ?</vt:lpstr>
      <vt:lpstr>Proposition de modèles</vt:lpstr>
      <vt:lpstr>Comment renseigner le modèle</vt:lpstr>
      <vt:lpstr>Identification des paramètres des composants</vt:lpstr>
      <vt:lpstr>Proposition de protocoles expérimental</vt:lpstr>
      <vt:lpstr>Proposition de protocoles expérimental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132</cp:revision>
  <dcterms:created xsi:type="dcterms:W3CDTF">2014-09-30T07:33:25Z</dcterms:created>
  <dcterms:modified xsi:type="dcterms:W3CDTF">2019-05-27T21:23:00Z</dcterms:modified>
</cp:coreProperties>
</file>