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  <p:sldId id="262" r:id="rId6"/>
    <p:sldId id="259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240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05/04/2023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58588" y="954736"/>
            <a:ext cx="2682977" cy="54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fr-FR" sz="1200" dirty="0" smtClean="0"/>
              <a:t>Convertisseurs de puissance</a:t>
            </a:r>
          </a:p>
          <a:p>
            <a:pPr algn="ctr"/>
            <a:r>
              <a:rPr lang="fr-FR" sz="1200" dirty="0" smtClean="0"/>
              <a:t>(4 semaines)</a:t>
            </a:r>
            <a:endParaRPr lang="fr-FR" sz="12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41923" y="1605798"/>
            <a:ext cx="2716306" cy="54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2. Convertisseurs (Machines synchrones)</a:t>
            </a:r>
          </a:p>
          <a:p>
            <a:pPr algn="ctr"/>
            <a:r>
              <a:rPr lang="fr-FR" sz="1200" dirty="0" smtClean="0"/>
              <a:t>(3 semaines) </a:t>
            </a:r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41923" y="2907922"/>
            <a:ext cx="2716306" cy="54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4. Modéliser un système multiphysique (Temporel et fréquentiel) (3 semaines)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350256" y="3558984"/>
            <a:ext cx="2699641" cy="54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5. Détermination des performances</a:t>
            </a:r>
          </a:p>
          <a:p>
            <a:pPr algn="ctr"/>
            <a:r>
              <a:rPr lang="fr-FR" sz="1200" dirty="0" smtClean="0"/>
              <a:t>(3 semaines)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358588" y="4210046"/>
            <a:ext cx="2682977" cy="54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6. Correcteurs des SLCI</a:t>
            </a:r>
          </a:p>
          <a:p>
            <a:pPr algn="ctr"/>
            <a:r>
              <a:rPr lang="fr-FR" sz="1200" dirty="0" smtClean="0"/>
              <a:t>(3 semaines)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341923" y="2256860"/>
            <a:ext cx="2716306" cy="54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r>
              <a:rPr lang="fr-FR" sz="1200" dirty="0" smtClean="0"/>
              <a:t>. Convertisseurs (Machines asynchrones)</a:t>
            </a:r>
          </a:p>
          <a:p>
            <a:pPr algn="ctr"/>
            <a:r>
              <a:rPr lang="fr-FR" sz="1200" dirty="0" smtClean="0"/>
              <a:t>(2 semaines) </a:t>
            </a:r>
            <a:endParaRPr lang="fr-FR" sz="12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41923" y="5512170"/>
            <a:ext cx="2716306" cy="54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8</a:t>
            </a:r>
            <a:r>
              <a:rPr lang="fr-FR" sz="1200" dirty="0" smtClean="0"/>
              <a:t>. </a:t>
            </a:r>
            <a:r>
              <a:rPr lang="fr-FR" sz="1200" dirty="0" smtClean="0"/>
              <a:t>Réseaux </a:t>
            </a:r>
          </a:p>
          <a:p>
            <a:pPr algn="ctr"/>
            <a:r>
              <a:rPr lang="fr-FR" sz="1200" dirty="0" smtClean="0"/>
              <a:t>(2 semaines)</a:t>
            </a:r>
            <a:endParaRPr lang="fr-FR" sz="12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41923" y="4861108"/>
            <a:ext cx="2716306" cy="54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7. Réseaux </a:t>
            </a:r>
          </a:p>
          <a:p>
            <a:pPr algn="ctr"/>
            <a:r>
              <a:rPr lang="fr-FR" sz="1200" dirty="0" smtClean="0"/>
              <a:t>(2 semaines)</a:t>
            </a:r>
          </a:p>
          <a:p>
            <a:pPr algn="ctr"/>
            <a:endParaRPr lang="fr-FR" sz="12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41923" y="6163232"/>
            <a:ext cx="2716306" cy="5468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Révisions (2 semaines)</a:t>
            </a:r>
            <a:endParaRPr lang="fr-FR" sz="1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720353" y="954736"/>
            <a:ext cx="2682977" cy="5468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fr-FR" sz="1200" dirty="0" smtClean="0"/>
              <a:t>Approche dynamique</a:t>
            </a:r>
            <a:endParaRPr lang="fr-FR" sz="1200" dirty="0" smtClean="0"/>
          </a:p>
          <a:p>
            <a:pPr algn="ctr"/>
            <a:r>
              <a:rPr lang="fr-FR" sz="1200" dirty="0" smtClean="0"/>
              <a:t>(4 </a:t>
            </a:r>
            <a:r>
              <a:rPr lang="fr-FR" sz="1200" dirty="0" smtClean="0"/>
              <a:t>semaines)</a:t>
            </a:r>
            <a:endParaRPr lang="fr-FR" sz="12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3703688" y="1605798"/>
            <a:ext cx="2716306" cy="5468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2. </a:t>
            </a:r>
            <a:r>
              <a:rPr lang="fr-FR" sz="1200" dirty="0" smtClean="0"/>
              <a:t>Approche énergétique</a:t>
            </a:r>
            <a:endParaRPr lang="fr-FR" sz="1200" dirty="0" smtClean="0"/>
          </a:p>
          <a:p>
            <a:pPr algn="ctr"/>
            <a:r>
              <a:rPr lang="fr-FR" sz="1200" dirty="0" smtClean="0"/>
              <a:t>(3 semaines) </a:t>
            </a:r>
            <a:endParaRPr lang="fr-FR" sz="12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3703688" y="2907922"/>
            <a:ext cx="2716306" cy="5468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4. </a:t>
            </a:r>
            <a:r>
              <a:rPr lang="fr-FR" sz="1200" dirty="0"/>
              <a:t>Méthodologie Dynamique/Energétique </a:t>
            </a:r>
            <a:r>
              <a:rPr lang="fr-FR" sz="1200" dirty="0" smtClean="0"/>
              <a:t>(3 </a:t>
            </a:r>
            <a:r>
              <a:rPr lang="fr-FR" sz="1200" dirty="0" smtClean="0"/>
              <a:t>semaines)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3712021" y="3558984"/>
            <a:ext cx="2699641" cy="5468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5. </a:t>
            </a:r>
            <a:r>
              <a:rPr lang="fr-FR" sz="1200" dirty="0" err="1" smtClean="0"/>
              <a:t>RdM</a:t>
            </a:r>
            <a:endParaRPr lang="fr-FR" sz="1200" dirty="0" smtClean="0"/>
          </a:p>
          <a:p>
            <a:pPr algn="ctr"/>
            <a:r>
              <a:rPr lang="fr-FR" sz="1200" dirty="0" smtClean="0"/>
              <a:t>(3 semaines)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3720353" y="4210046"/>
            <a:ext cx="2682977" cy="5468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6. </a:t>
            </a:r>
            <a:r>
              <a:rPr lang="fr-FR" sz="1200" dirty="0"/>
              <a:t>. </a:t>
            </a:r>
            <a:r>
              <a:rPr lang="fr-FR" sz="1200" dirty="0" err="1"/>
              <a:t>RdM</a:t>
            </a:r>
            <a:r>
              <a:rPr lang="fr-FR" sz="1200" dirty="0"/>
              <a:t> </a:t>
            </a:r>
            <a:endParaRPr lang="fr-FR" sz="1200" dirty="0" smtClean="0"/>
          </a:p>
          <a:p>
            <a:pPr algn="ctr"/>
            <a:r>
              <a:rPr lang="fr-FR" sz="1200" dirty="0" smtClean="0"/>
              <a:t>(3 semaines)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703688" y="2256860"/>
            <a:ext cx="2716306" cy="5468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3</a:t>
            </a:r>
            <a:r>
              <a:rPr lang="fr-FR" sz="1200" dirty="0" smtClean="0"/>
              <a:t>. </a:t>
            </a:r>
            <a:r>
              <a:rPr lang="fr-FR" sz="1200" dirty="0"/>
              <a:t>Caractéristiques des </a:t>
            </a:r>
            <a:r>
              <a:rPr lang="fr-FR" sz="1200" dirty="0" smtClean="0"/>
              <a:t>matériaux</a:t>
            </a:r>
            <a:endParaRPr lang="fr-FR" sz="1200" dirty="0" smtClean="0"/>
          </a:p>
          <a:p>
            <a:pPr algn="ctr"/>
            <a:r>
              <a:rPr lang="fr-FR" sz="1200" dirty="0" smtClean="0"/>
              <a:t>(2 semaines) </a:t>
            </a:r>
            <a:endParaRPr lang="fr-FR" sz="1200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3703688" y="5512170"/>
            <a:ext cx="2716306" cy="5468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8</a:t>
            </a:r>
            <a:r>
              <a:rPr lang="fr-FR" sz="1200" dirty="0" smtClean="0"/>
              <a:t>. MMT</a:t>
            </a:r>
            <a:endParaRPr lang="fr-FR" sz="1200" dirty="0" smtClean="0"/>
          </a:p>
          <a:p>
            <a:pPr algn="ctr"/>
            <a:r>
              <a:rPr lang="fr-FR" sz="1200" dirty="0" smtClean="0"/>
              <a:t>(2 semaines)</a:t>
            </a:r>
            <a:endParaRPr lang="fr-FR" sz="1200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3703688" y="4861108"/>
            <a:ext cx="2716306" cy="5468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7. </a:t>
            </a:r>
            <a:r>
              <a:rPr lang="fr-FR" sz="1200" dirty="0"/>
              <a:t>Cotation </a:t>
            </a:r>
            <a:r>
              <a:rPr lang="fr-FR" sz="1200" dirty="0" smtClean="0"/>
              <a:t>GPS</a:t>
            </a:r>
            <a:endParaRPr lang="fr-FR" sz="1200" dirty="0" smtClean="0"/>
          </a:p>
          <a:p>
            <a:pPr algn="ctr"/>
            <a:r>
              <a:rPr lang="fr-FR" sz="1200" dirty="0" smtClean="0"/>
              <a:t>(2 semaines)</a:t>
            </a:r>
          </a:p>
          <a:p>
            <a:pPr algn="ctr"/>
            <a:endParaRPr lang="fr-FR" sz="1200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3703688" y="6163232"/>
            <a:ext cx="2716306" cy="5468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Révisions (2 semaines)</a:t>
            </a:r>
            <a:endParaRPr lang="fr-FR" sz="12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341922" y="2803708"/>
            <a:ext cx="6354153" cy="6510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9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3C114-EC0F-3E7B-237A-16F6CA0E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Semaine 1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7AFFE-4546-7FB4-BD2F-5CD68967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Programme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Définitions </a:t>
            </a:r>
            <a:r>
              <a:rPr lang="fr-FR" dirty="0"/>
              <a:t>et structure d’un système asservi : chaîne directe et chaîne de retour.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/>
              <a:t>Définition des performances : stabilité, précision et rapidité.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/>
              <a:t>Modélisation et comportement des systèmes linéaires continus et invariants par équations différentielles (Transformée de Laplace)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/>
              <a:t>Schémas blocs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Evaluation diagnostique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Cours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Définition et structure d’un système asservi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Définition des performances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Modélisation par transformée de Laplace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Fonction de transfert et schéma blocs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TD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smtClean="0"/>
              <a:t> TD construction et remplissage de schéma blocs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Mesure des performances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smtClean="0"/>
              <a:t> Modélisation d’une MCC</a:t>
            </a: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TP 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BC7AFFE-4546-7FB4-BD2F-5CD68967540D}"/>
              </a:ext>
            </a:extLst>
          </p:cNvPr>
          <p:cNvSpPr txBox="1">
            <a:spLocks/>
          </p:cNvSpPr>
          <p:nvPr/>
        </p:nvSpPr>
        <p:spPr>
          <a:xfrm>
            <a:off x="6327648" y="981887"/>
            <a:ext cx="3837050" cy="525333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TD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smtClean="0"/>
              <a:t> Support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Extraits de sujets de concours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Utilisation de systèmes de TP → </a:t>
            </a:r>
            <a:r>
              <a:rPr lang="fr-FR" b="1" dirty="0" err="1" smtClean="0"/>
              <a:t>Control’X</a:t>
            </a:r>
            <a:r>
              <a:rPr lang="fr-FR" dirty="0" smtClean="0"/>
              <a:t>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Utilisation du dossier industriel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smtClean="0"/>
              <a:t> Objectifs du TD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Etablir le schéma-blocs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Vérifier les performances à partir des résultats d’une simulation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fr-FR" dirty="0" smtClean="0"/>
              <a:t>Ecart statique doit être inférieur à xx mm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fr-FR" dirty="0" smtClean="0"/>
              <a:t>Temps de réponse à 5% doit être inférieur à xx s</a:t>
            </a:r>
            <a:endParaRPr lang="fr-FR" dirty="0"/>
          </a:p>
          <a:p>
            <a:pPr lvl="3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Plan du TD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Transformer des équations dans le domaine de Laplace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Exprimer les fonctions de transfert de chacun des blocs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Remplir le schéma blocs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Vérifier le cahier des charges à partir d’une simulation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fr-FR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4398264"/>
            <a:ext cx="5815584" cy="123444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213795" y="882798"/>
            <a:ext cx="5847141" cy="5280258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7" b="99423" l="725" r="100000">
                        <a14:foregroundMark x1="29710" y1="28462" x2="29710" y2="28462"/>
                        <a14:foregroundMark x1="3913" y1="14615" x2="27971" y2="21346"/>
                        <a14:foregroundMark x1="45217" y1="78077" x2="45217" y2="78077"/>
                        <a14:foregroundMark x1="95797" y1="79231" x2="95797" y2="79231"/>
                        <a14:foregroundMark x1="91884" y1="73654" x2="91884" y2="73654"/>
                        <a14:foregroundMark x1="91739" y1="66538" x2="91739" y2="66538"/>
                        <a14:foregroundMark x1="92609" y1="68846" x2="92609" y2="68846"/>
                        <a14:foregroundMark x1="92464" y1="70769" x2="93913" y2="77692"/>
                        <a14:foregroundMark x1="94783" y1="76346" x2="94783" y2="75769"/>
                        <a14:foregroundMark x1="96522" y1="71731" x2="96522" y2="71731"/>
                        <a14:foregroundMark x1="98406" y1="70577" x2="98696" y2="71731"/>
                        <a14:foregroundMark x1="98841" y1="72500" x2="98841" y2="73269"/>
                        <a14:foregroundMark x1="98551" y1="75962" x2="98406" y2="77692"/>
                        <a14:foregroundMark x1="97826" y1="80769" x2="97681" y2="81346"/>
                        <a14:foregroundMark x1="96667" y1="83846" x2="96667" y2="83846"/>
                        <a14:foregroundMark x1="96232" y1="84808" x2="96232" y2="84808"/>
                        <a14:foregroundMark x1="99275" y1="84423" x2="99275" y2="844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74580" y="1001186"/>
            <a:ext cx="1829634" cy="137885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755" y="3846334"/>
            <a:ext cx="3254575" cy="55193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5762" y="4690872"/>
            <a:ext cx="1674568" cy="141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9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Objectif : Modéliser un système et valider ses performances.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Classe de 40 élèves, 20 élèves en TP, travail en </a:t>
            </a:r>
            <a:r>
              <a:rPr lang="fr-FR" dirty="0" smtClean="0">
                <a:solidFill>
                  <a:srgbClr val="C00000"/>
                </a:solidFill>
              </a:rPr>
              <a:t>groupe de 5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Laboratoire avec</a:t>
            </a:r>
            <a:r>
              <a:rPr lang="fr-FR" dirty="0"/>
              <a:t> </a:t>
            </a:r>
            <a:r>
              <a:rPr lang="fr-FR" dirty="0" smtClean="0"/>
              <a:t>« beaucoup » de systèmes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smtClean="0"/>
              <a:t>Laboratoire avec « peu de systèmes »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321025" y="2724849"/>
            <a:ext cx="2203704" cy="74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Cheville NAO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428312" y="2724849"/>
            <a:ext cx="2203704" cy="74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MaxPID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535599" y="2724849"/>
            <a:ext cx="2203704" cy="74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Distributeur de pièces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9642886" y="2724849"/>
            <a:ext cx="2203704" cy="740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Volant DMS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21025" y="4224465"/>
            <a:ext cx="2203704" cy="7406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Cheville NAO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428312" y="4224465"/>
            <a:ext cx="2203704" cy="7406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MaxPID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6535599" y="4224465"/>
            <a:ext cx="2203704" cy="7406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Travail de modélisation multiphysique (sur PC)</a:t>
            </a:r>
            <a:endParaRPr lang="fr-FR" sz="16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642886" y="4224465"/>
            <a:ext cx="2203704" cy="7406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/>
              <a:t>Travail de modélisation multiphysique (sur PC)</a:t>
            </a:r>
            <a:endParaRPr lang="fr-FR" sz="16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6535599" y="5353749"/>
            <a:ext cx="2203704" cy="7406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Support « </a:t>
            </a:r>
            <a:r>
              <a:rPr lang="fr-FR" sz="1600" dirty="0" err="1" smtClean="0"/>
              <a:t>Low</a:t>
            </a:r>
            <a:r>
              <a:rPr lang="fr-FR" sz="1600" dirty="0" smtClean="0"/>
              <a:t> </a:t>
            </a:r>
            <a:r>
              <a:rPr lang="fr-FR" sz="1600" dirty="0" err="1" smtClean="0"/>
              <a:t>cost</a:t>
            </a:r>
            <a:r>
              <a:rPr lang="fr-FR" sz="1600" dirty="0" smtClean="0"/>
              <a:t> »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0400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Rédaction du TP – Option 1 – TP 1h30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Simulation </a:t>
            </a:r>
            <a:r>
              <a:rPr lang="fr-FR" dirty="0"/>
              <a:t>numérique du comportement </a:t>
            </a:r>
            <a:r>
              <a:rPr lang="fr-FR" dirty="0" smtClean="0"/>
              <a:t>temporel </a:t>
            </a:r>
            <a:r>
              <a:rPr lang="fr-FR" dirty="0"/>
              <a:t>d’un système </a:t>
            </a:r>
            <a:r>
              <a:rPr lang="fr-FR" dirty="0" smtClean="0"/>
              <a:t>asservi: </a:t>
            </a:r>
            <a:r>
              <a:rPr lang="fr-FR" dirty="0"/>
              <a:t>Cheville du robot NAO (</a:t>
            </a:r>
            <a:r>
              <a:rPr lang="fr-FR" dirty="0" err="1"/>
              <a:t>Scilab</a:t>
            </a:r>
            <a:r>
              <a:rPr lang="fr-FR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Détermination des performances du système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smtClean="0"/>
              <a:t>Cahier des charges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smtClean="0"/>
              <a:t>Découverte du système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Prise en main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Chaîne d’énergie, chaine d’information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Expérimentation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Commande du  système à partir d’un échelon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Modélisation + Simulation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Commande du système par un échelon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Comparaison Modèle – réel 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096000" y="981887"/>
            <a:ext cx="5978205" cy="525333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200" dirty="0" smtClean="0">
                <a:solidFill>
                  <a:schemeClr val="accent6">
                    <a:lumMod val="50000"/>
                  </a:schemeClr>
                </a:solidFill>
              </a:rPr>
              <a:t>DIFFICILEMENT TENABLE EN 1h30</a:t>
            </a:r>
          </a:p>
        </p:txBody>
      </p:sp>
    </p:spTree>
    <p:extLst>
      <p:ext uri="{BB962C8B-B14F-4D97-AF65-F5344CB8AC3E}">
        <p14:creationId xmlns:p14="http://schemas.microsoft.com/office/powerpoint/2010/main" val="376230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Rédaction du TP – Option 2 – TP 3h00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Simulation </a:t>
            </a:r>
            <a:r>
              <a:rPr lang="fr-FR" dirty="0"/>
              <a:t>numérique du comportement </a:t>
            </a:r>
            <a:r>
              <a:rPr lang="fr-FR" dirty="0" smtClean="0"/>
              <a:t>temporel </a:t>
            </a:r>
            <a:r>
              <a:rPr lang="fr-FR" dirty="0"/>
              <a:t>d’un système </a:t>
            </a:r>
            <a:r>
              <a:rPr lang="fr-FR" dirty="0" smtClean="0"/>
              <a:t>asservi : </a:t>
            </a:r>
            <a:r>
              <a:rPr lang="fr-FR" dirty="0"/>
              <a:t>Cheville du robot NAO (</a:t>
            </a:r>
            <a:r>
              <a:rPr lang="fr-FR" dirty="0" err="1"/>
              <a:t>Scilab</a:t>
            </a:r>
            <a:r>
              <a:rPr lang="fr-FR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Détermination des performances du système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smtClean="0"/>
              <a:t>Cahier des charges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smtClean="0"/>
              <a:t>Découverte du système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Prise en main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Chaîne d’énergie, chaine d’information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Expérimentation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Commande du  système à partir d’un échelon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Modélisation + Simulation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Commande du système par un échelon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Comparaison Modèle – réel 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096000" y="981887"/>
            <a:ext cx="5978205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Groupe de 5 élèves → Partage des tâches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Partages des tâches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Répartition des questions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Pas idéal quand les parties ne sont pas indépendantes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fr-FR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smtClean="0"/>
              <a:t>Répartir par </a:t>
            </a:r>
            <a:r>
              <a:rPr lang="fr-FR" dirty="0" smtClean="0">
                <a:solidFill>
                  <a:srgbClr val="C00000"/>
                </a:solidFill>
              </a:rPr>
              <a:t>compétences </a:t>
            </a:r>
            <a:r>
              <a:rPr lang="fr-FR" dirty="0" smtClean="0"/>
              <a:t>→ oui mais quelles </a:t>
            </a:r>
            <a:r>
              <a:rPr lang="fr-FR" dirty="0" smtClean="0">
                <a:solidFill>
                  <a:srgbClr val="C00000"/>
                </a:solidFill>
              </a:rPr>
              <a:t>compétences ?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9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Rédaction du TP – Option 2 – TP 3h00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 Simulation </a:t>
            </a:r>
            <a:r>
              <a:rPr lang="fr-FR" dirty="0"/>
              <a:t>numérique du comportement </a:t>
            </a:r>
            <a:r>
              <a:rPr lang="fr-FR" dirty="0" smtClean="0"/>
              <a:t>temporel </a:t>
            </a:r>
            <a:r>
              <a:rPr lang="fr-FR" dirty="0"/>
              <a:t>d’un système </a:t>
            </a:r>
            <a:r>
              <a:rPr lang="fr-FR" dirty="0" smtClean="0"/>
              <a:t>asservi : </a:t>
            </a:r>
            <a:r>
              <a:rPr lang="fr-FR" dirty="0"/>
              <a:t>Cheville du robot NAO (</a:t>
            </a:r>
            <a:r>
              <a:rPr lang="fr-FR" dirty="0" err="1"/>
              <a:t>Scilab</a:t>
            </a:r>
            <a:r>
              <a:rPr lang="fr-FR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Détermination des performances du système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smtClean="0"/>
              <a:t>Cahier des charges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 smtClean="0"/>
              <a:t>Découverte du système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Prise en main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Chaîne d’énergie, chaine d’information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Expérimentation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Commande du  système à partir d’un échelon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Modélisation + Simulation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Commande du système par un échelon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Comparaison Modèle – réel 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037076" y="2554082"/>
            <a:ext cx="2606040" cy="347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Analyser un système</a:t>
            </a:r>
            <a:endParaRPr lang="fr-FR" sz="14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037076" y="3081528"/>
            <a:ext cx="2606040" cy="347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Mettre en œuvre un système</a:t>
            </a:r>
            <a:endParaRPr lang="fr-FR" sz="14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037076" y="3703320"/>
            <a:ext cx="2606040" cy="5303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Expérimenter</a:t>
            </a:r>
            <a:endParaRPr lang="fr-FR" sz="14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4037076" y="4593621"/>
            <a:ext cx="2606040" cy="2118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Modéliser un système globalement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4037076" y="4903022"/>
            <a:ext cx="2606040" cy="2118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Modéliser un système par composants</a:t>
            </a:r>
          </a:p>
        </p:txBody>
      </p:sp>
      <p:sp>
        <p:nvSpPr>
          <p:cNvPr id="10" name="Rectangle à coins arrondis 9"/>
          <p:cNvSpPr/>
          <p:nvPr/>
        </p:nvSpPr>
        <p:spPr>
          <a:xfrm rot="16200000">
            <a:off x="5131860" y="3385356"/>
            <a:ext cx="4229519" cy="2651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Synthétiser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037076" y="5436108"/>
            <a:ext cx="2606040" cy="2651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Synthétiser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849624" y="2368296"/>
            <a:ext cx="2907792" cy="2011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49624" y="4485069"/>
            <a:ext cx="2907792" cy="699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876288" y="1275757"/>
            <a:ext cx="832104" cy="4576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 rot="16200000">
            <a:off x="2990195" y="2829175"/>
            <a:ext cx="123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 élèves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 rot="16200000">
            <a:off x="2999339" y="4748924"/>
            <a:ext cx="123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 élèves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 rot="16200000">
            <a:off x="7254871" y="3353289"/>
            <a:ext cx="123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 élève</a:t>
            </a:r>
            <a:endParaRPr lang="fr-FR" dirty="0"/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8017502" y="1155623"/>
            <a:ext cx="3851037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2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Evaluation diagnostique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 smtClean="0"/>
              <a:t>Questionnaire sur le cours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QCM 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fr-FR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fr-FR" dirty="0" smtClean="0"/>
              <a:t>Présentation du TP 15 minutes à la fin de la séance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fr-FR" dirty="0" smtClean="0"/>
              <a:t>Est-ce que le groupe est capable de : 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fr-FR" dirty="0" smtClean="0"/>
              <a:t>Établir la chaine fonctionnelle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fr-FR" dirty="0" smtClean="0"/>
              <a:t>Validité des perf mesurées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fr-FR" dirty="0" smtClean="0"/>
              <a:t>Validité du modèle proposé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fr-FR" dirty="0" smtClean="0"/>
              <a:t>Validité de la </a:t>
            </a:r>
            <a:r>
              <a:rPr lang="fr-FR" smtClean="0"/>
              <a:t>comparaison modèle-réel.</a:t>
            </a:r>
            <a:endParaRPr lang="fr-FR" dirty="0" smtClean="0"/>
          </a:p>
          <a:p>
            <a:pPr lvl="2">
              <a:buFont typeface="Wingdings" panose="05000000000000000000" pitchFamily="2" charset="2"/>
              <a:buChar char="q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6259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Compétences en SII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804672" y="1335024"/>
            <a:ext cx="2606040" cy="530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Analyser un système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804672" y="2066544"/>
            <a:ext cx="2606040" cy="530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Mettre en œuvre un système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804672" y="2770632"/>
            <a:ext cx="2606040" cy="530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Expérimenter (grâce à un système)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804672" y="3529584"/>
            <a:ext cx="2606040" cy="530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Modéliser un système globalement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804672" y="4288536"/>
            <a:ext cx="2606040" cy="530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Modéliser un système par composants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804672" y="5056632"/>
            <a:ext cx="2606040" cy="530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Synthétiser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513537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757</Words>
  <Application>Microsoft Office PowerPoint</Application>
  <PresentationFormat>Grand écran</PresentationFormat>
  <Paragraphs>170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Rétrospective</vt:lpstr>
      <vt:lpstr>Présentation PowerPoint</vt:lpstr>
      <vt:lpstr>Présentation PowerPoint</vt:lpstr>
      <vt:lpstr>Semaine 1</vt:lpstr>
      <vt:lpstr>TP</vt:lpstr>
      <vt:lpstr>Rédaction du TP – Option 1 – TP 1h30</vt:lpstr>
      <vt:lpstr>Rédaction du TP – Option 2 – TP 3h00</vt:lpstr>
      <vt:lpstr>Rédaction du TP – Option 2 – TP 3h00</vt:lpstr>
      <vt:lpstr>Compétences en SII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20</cp:revision>
  <dcterms:created xsi:type="dcterms:W3CDTF">2023-03-22T10:05:05Z</dcterms:created>
  <dcterms:modified xsi:type="dcterms:W3CDTF">2023-04-05T10:32:22Z</dcterms:modified>
</cp:coreProperties>
</file>