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288" r:id="rId4"/>
    <p:sldId id="314" r:id="rId5"/>
    <p:sldId id="301" r:id="rId6"/>
    <p:sldId id="291" r:id="rId7"/>
    <p:sldId id="290" r:id="rId8"/>
    <p:sldId id="299" r:id="rId9"/>
    <p:sldId id="300" r:id="rId10"/>
    <p:sldId id="302" r:id="rId11"/>
    <p:sldId id="309" r:id="rId12"/>
    <p:sldId id="310" r:id="rId13"/>
    <p:sldId id="303" r:id="rId14"/>
    <p:sldId id="304" r:id="rId15"/>
    <p:sldId id="293" r:id="rId16"/>
    <p:sldId id="294" r:id="rId17"/>
    <p:sldId id="315" r:id="rId18"/>
  </p:sldIdLst>
  <p:sldSz cx="9144000" cy="6858000" type="screen4x3"/>
  <p:notesSz cx="7099300" cy="10234613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 autoAdjust="0"/>
    <p:restoredTop sz="96684" autoAdjust="0"/>
  </p:normalViewPr>
  <p:slideViewPr>
    <p:cSldViewPr>
      <p:cViewPr varScale="1">
        <p:scale>
          <a:sx n="50" d="100"/>
          <a:sy n="50" d="100"/>
        </p:scale>
        <p:origin x="-4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31555DB1-8736-42A3-B48D-2B08FB93332A}" type="datetimeFigureOut">
              <a:rPr lang="fr-FR" smtClean="0"/>
              <a:pPr/>
              <a:t>06/01/2014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0BDB199F-A56C-4049-BA04-1447030960FF}" type="datetimeFigureOut">
              <a:rPr lang="fr-FR"/>
              <a:pPr/>
              <a:t>06/01/2014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Documentation Technique – Axe </a:t>
            </a:r>
            <a:r>
              <a:rPr kumimoji="0" lang="fr-FR" sz="1600" b="0" i="0" u="none" strike="noStrike" kern="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Emericc</a:t>
            </a:r>
            <a:endParaRPr kumimoji="0" lang="fr-FR" sz="16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smtClean="0"/>
              <a:t>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1357290" y="428604"/>
            <a:ext cx="7500990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Documentation Technique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interne de 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10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11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de blocs</a:t>
            </a:r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 5" descr="C:\Users\Xavier Pessoles\Dropbox\PartageXavier\PTSI\TP\Serie_3_SLCI_Scilab\Ressources\BD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1" y="1196752"/>
            <a:ext cx="7800191" cy="27763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19419" y="4129879"/>
                <a:ext cx="346069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De plus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  <m:r>
                      <a:rPr lang="fr-FR" i="1">
                        <a:latin typeface="Cambria Math"/>
                      </a:rPr>
                      <m:t> = 47⋅ 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−7</m:t>
                        </m:r>
                      </m:sup>
                    </m:sSup>
                    <m:r>
                      <a:rPr lang="fr-FR" i="1">
                        <a:latin typeface="Cambria Math"/>
                      </a:rPr>
                      <m:t>⋅ </m:t>
                    </m:r>
                    <m:r>
                      <a:rPr lang="en-US" i="1">
                        <a:latin typeface="Cambria Math"/>
                      </a:rPr>
                      <m:t>𝑘𝑔</m:t>
                    </m:r>
                    <m:r>
                      <a:rPr lang="fr-FR" i="1">
                        <a:latin typeface="Cambria Math"/>
                      </a:rPr>
                      <m:t>⋅ 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Masse unitaire des disques : 1 kg</a:t>
                </a:r>
              </a:p>
              <a:p>
                <a:r>
                  <a:rPr lang="fr-FR" dirty="0" smtClean="0"/>
                  <a:t>Masse du chariot : 2,2 kg</a:t>
                </a:r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19" y="4129879"/>
                <a:ext cx="3460691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408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12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</a:t>
            </a:r>
            <a:r>
              <a:rPr lang="fr-FR" dirty="0" err="1" smtClean="0"/>
              <a:t>eaxe</a:t>
            </a:r>
            <a:r>
              <a:rPr lang="fr-FR" dirty="0" smtClean="0"/>
              <a:t>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de blocs internes</a:t>
            </a:r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 5" descr="C:\Users\Xavier Pessoles\Dropbox\PartageXavier\PTSI\TP\Serie_3_SLCI_Scilab\Ressources\Sans Titre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228850"/>
            <a:ext cx="6181725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13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Composants de la chaîne d’énergie</a:t>
            </a:r>
            <a:endParaRPr lang="fr-FR" dirty="0"/>
          </a:p>
        </p:txBody>
      </p:sp>
      <p:sp>
        <p:nvSpPr>
          <p:cNvPr id="20" name="ZoneTexte 1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14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Composants de la chaîne d’information</a:t>
            </a:r>
            <a:endParaRPr lang="fr-FR" dirty="0"/>
          </a:p>
        </p:txBody>
      </p:sp>
      <p:sp>
        <p:nvSpPr>
          <p:cNvPr id="20" name="ZoneTexte 1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Lancer le logiciel </a:t>
            </a:r>
            <a:r>
              <a:rPr lang="fr-FR" dirty="0" err="1" smtClean="0"/>
              <a:t>Winaxe</a:t>
            </a:r>
            <a:endParaRPr lang="fr-FR" dirty="0" smtClean="0"/>
          </a:p>
          <a:p>
            <a:r>
              <a:rPr lang="fr-FR" dirty="0" smtClean="0"/>
              <a:t>Valider la sélection de la carte avec OK</a:t>
            </a:r>
          </a:p>
          <a:p>
            <a:r>
              <a:rPr lang="fr-FR" dirty="0" smtClean="0"/>
              <a:t>Réaliser une Initialisation</a:t>
            </a:r>
          </a:p>
          <a:p>
            <a:pPr lvl="1"/>
            <a:r>
              <a:rPr lang="fr-FR" dirty="0" smtClean="0"/>
              <a:t>Cliquer sur prise d’origine</a:t>
            </a:r>
          </a:p>
          <a:p>
            <a:pPr lvl="1"/>
            <a:r>
              <a:rPr lang="fr-FR" dirty="0" smtClean="0"/>
              <a:t>Cliquer sur le bouton prise d’origine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r>
              <a:rPr lang="fr-FR" dirty="0" smtClean="0"/>
              <a:t>Lancement d’une acquisition</a:t>
            </a:r>
            <a:endParaRPr lang="fr-FR" dirty="0"/>
          </a:p>
        </p:txBody>
      </p:sp>
      <p:sp>
        <p:nvSpPr>
          <p:cNvPr id="10" name="ZoneTexte 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80728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9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r>
              <a:rPr lang="fr-FR" dirty="0" smtClean="0"/>
              <a:t>Importation d’un fichier de point avec un tableur</a:t>
            </a:r>
            <a:endParaRPr lang="fr-FR" dirty="0"/>
          </a:p>
        </p:txBody>
      </p:sp>
      <p:sp>
        <p:nvSpPr>
          <p:cNvPr id="10" name="ZoneTexte 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107504" y="980728"/>
            <a:ext cx="5256584" cy="3903117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42900" marR="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kern="0" dirty="0" smtClean="0"/>
              <a:t>Les fichiers de mesure sont des fichiers texte deux colonnes</a:t>
            </a:r>
          </a:p>
          <a:p>
            <a:pPr lvl="1"/>
            <a:r>
              <a:rPr lang="fr-FR" kern="0" dirty="0" smtClean="0"/>
              <a:t>1</a:t>
            </a:r>
            <a:r>
              <a:rPr lang="fr-FR" kern="0" baseline="30000" dirty="0" smtClean="0"/>
              <a:t>ère</a:t>
            </a:r>
            <a:r>
              <a:rPr lang="fr-FR" kern="0" dirty="0" smtClean="0"/>
              <a:t> colonne : temps (ms)</a:t>
            </a:r>
          </a:p>
          <a:p>
            <a:pPr lvl="1"/>
            <a:r>
              <a:rPr lang="fr-FR" kern="0" dirty="0" smtClean="0"/>
              <a:t>2</a:t>
            </a:r>
            <a:r>
              <a:rPr lang="fr-FR" kern="0" baseline="30000" dirty="0" smtClean="0"/>
              <a:t>nde</a:t>
            </a:r>
            <a:r>
              <a:rPr lang="fr-FR" kern="0" dirty="0" smtClean="0"/>
              <a:t> colonne : position (en tops)</a:t>
            </a:r>
          </a:p>
          <a:p>
            <a:pPr lvl="1"/>
            <a:r>
              <a:rPr lang="fr-FR" kern="0" dirty="0" smtClean="0"/>
              <a:t>Séparateur : tabulation</a:t>
            </a:r>
          </a:p>
          <a:p>
            <a:r>
              <a:rPr lang="fr-FR" kern="0" dirty="0" smtClean="0"/>
              <a:t>Ouvrir Excel</a:t>
            </a:r>
          </a:p>
          <a:p>
            <a:pPr lvl="1"/>
            <a:r>
              <a:rPr lang="fr-FR" kern="0" dirty="0" smtClean="0"/>
              <a:t>Fichier, Ouvrir</a:t>
            </a:r>
          </a:p>
          <a:p>
            <a:pPr lvl="2"/>
            <a:r>
              <a:rPr lang="fr-FR" kern="0" dirty="0" smtClean="0"/>
              <a:t>Tous les fichiers (et pas seulement « Tous les fichiers Excel »)</a:t>
            </a:r>
          </a:p>
          <a:p>
            <a:pPr lvl="2"/>
            <a:r>
              <a:rPr lang="fr-FR" kern="0" dirty="0" smtClean="0"/>
              <a:t>Origine du fichier : WINDOWS (ANSI)</a:t>
            </a:r>
          </a:p>
          <a:p>
            <a:pPr lvl="2"/>
            <a:r>
              <a:rPr lang="fr-FR" kern="0" dirty="0" smtClean="0"/>
              <a:t>Suivant</a:t>
            </a:r>
          </a:p>
          <a:p>
            <a:pPr lvl="2"/>
            <a:r>
              <a:rPr lang="fr-FR" kern="0" dirty="0" smtClean="0"/>
              <a:t>Séparateur </a:t>
            </a:r>
            <a:r>
              <a:rPr lang="fr-FR" kern="0" smtClean="0"/>
              <a:t>: </a:t>
            </a:r>
            <a:r>
              <a:rPr lang="fr-FR" kern="0" smtClean="0"/>
              <a:t>tabulation</a:t>
            </a:r>
            <a:endParaRPr lang="fr-FR" kern="0" dirty="0" smtClean="0"/>
          </a:p>
          <a:p>
            <a:pPr lvl="2"/>
            <a:r>
              <a:rPr lang="fr-FR" kern="0" dirty="0" smtClean="0"/>
              <a:t>Terminer</a:t>
            </a:r>
          </a:p>
          <a:p>
            <a:pPr lvl="1"/>
            <a:r>
              <a:rPr lang="fr-FR" kern="0" dirty="0" smtClean="0"/>
              <a:t>Replacer si nécessaire les points par des virgules (Ctrl + h)</a:t>
            </a:r>
            <a:endParaRPr lang="fr-FR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3" y="4883845"/>
            <a:ext cx="3234857" cy="192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24744"/>
            <a:ext cx="2869506" cy="190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269670" y="2670286"/>
            <a:ext cx="92529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83845"/>
            <a:ext cx="3219581" cy="192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6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hlinkClick r:id="rId2" action="ppaction://hlinksldjump"/>
              </a:rPr>
              <a:t>Présentation générale de l’axe EMERICC</a:t>
            </a:r>
            <a:endParaRPr lang="fr-FR" dirty="0">
              <a:hlinkClick r:id="rId2" action="ppaction://hlinksldjump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3" action="ppaction://hlinksldjump"/>
              </a:rPr>
              <a:t>Mise en œuvre de </a:t>
            </a:r>
            <a:r>
              <a:rPr lang="fr-FR" dirty="0" smtClean="0">
                <a:hlinkClick r:id="rId3" action="ppaction://hlinksldjump"/>
              </a:rPr>
              <a:t>l’axe EMERICC</a:t>
            </a:r>
            <a:endParaRPr lang="fr-FR" dirty="0">
              <a:hlinkClick r:id="rId3" action="ppaction://hlinksldjump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4" action="ppaction://hlinksldjump"/>
              </a:rPr>
              <a:t>Présentation externe de </a:t>
            </a:r>
            <a:r>
              <a:rPr lang="fr-FR" dirty="0" smtClean="0">
                <a:hlinkClick r:id="rId4" action="ppaction://hlinksldjump"/>
              </a:rPr>
              <a:t>l’axe EMERICC</a:t>
            </a:r>
            <a:endParaRPr lang="fr-FR" dirty="0">
              <a:hlinkClick r:id="rId4" action="ppaction://hlinksldjump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5" action="ppaction://hlinksldjump"/>
              </a:rPr>
              <a:t>Présentation interne de </a:t>
            </a:r>
            <a:r>
              <a:rPr lang="fr-FR" dirty="0" smtClean="0">
                <a:hlinkClick r:id="rId5" action="ppaction://hlinksldjump"/>
              </a:rPr>
              <a:t>l’axe EMERICC – </a:t>
            </a:r>
            <a:r>
              <a:rPr lang="fr-FR" dirty="0">
                <a:hlinkClick r:id="rId5" action="ppaction://hlinksldjump"/>
              </a:rPr>
              <a:t>Composants 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6" action="ppaction://hlinksldjump"/>
              </a:rPr>
              <a:t>Présentation du logiciel d’acquisition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4" name="Titre 3"/>
          <p:cNvSpPr>
            <a:spLocks noGrp="1"/>
          </p:cNvSpPr>
          <p:nvPr>
            <p:ph type="ctrTitle" idx="4294967295"/>
          </p:nvPr>
        </p:nvSpPr>
        <p:spPr>
          <a:xfrm>
            <a:off x="0" y="4114800"/>
            <a:ext cx="7239000" cy="5334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Plan</a:t>
            </a:r>
            <a:endParaRPr lang="fr-FR" dirty="0"/>
          </a:p>
        </p:txBody>
      </p:sp>
      <p:sp>
        <p:nvSpPr>
          <p:cNvPr id="30" name="ZoneTexte 29">
            <a:hlinkClick r:id="rId7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générale de l’axe 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générale de </a:t>
            </a:r>
            <a:r>
              <a:rPr lang="fr-FR" dirty="0" smtClean="0"/>
              <a:t>l’axe EMERICC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Les axes numériques sont utilisés lorsqu’on désire déplacer des charges avec une dynamique élevée. (Par exemple, les centres d’usinage à commande numérique 3 axes sont équipés de 3 axes numériques.). L’axe </a:t>
            </a:r>
            <a:r>
              <a:rPr lang="fr-FR" dirty="0" err="1"/>
              <a:t>Emericc</a:t>
            </a:r>
            <a:r>
              <a:rPr lang="fr-FR" dirty="0"/>
              <a:t> est un système didactisé ayant la même structure qu’un axe numérique industriel.</a:t>
            </a:r>
          </a:p>
        </p:txBody>
      </p:sp>
    </p:spTree>
    <p:extLst>
      <p:ext uri="{BB962C8B-B14F-4D97-AF65-F5344CB8AC3E}">
        <p14:creationId xmlns:p14="http://schemas.microsoft.com/office/powerpoint/2010/main" val="327066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Mise en œuvre de 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5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Pour allumer l’ordinateur utilisé par l’axe </a:t>
            </a:r>
            <a:r>
              <a:rPr lang="fr-FR" dirty="0" err="1" smtClean="0"/>
              <a:t>Emericc</a:t>
            </a:r>
            <a:r>
              <a:rPr lang="fr-FR" dirty="0" smtClean="0"/>
              <a:t>, demandez au professeur</a:t>
            </a:r>
          </a:p>
          <a:p>
            <a:r>
              <a:rPr lang="fr-FR" dirty="0" smtClean="0"/>
              <a:t>Pour mettre sous tension l’axe, allumer le pupitre (bouton au dos)</a:t>
            </a:r>
          </a:p>
          <a:p>
            <a:r>
              <a:rPr lang="fr-FR" dirty="0" smtClean="0"/>
              <a:t>Actionner les boutons + et -  pour déplacer le chariot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6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Mise sous tension</a:t>
            </a:r>
            <a:endParaRPr lang="fr-FR" dirty="0"/>
          </a:p>
        </p:txBody>
      </p:sp>
      <p:sp>
        <p:nvSpPr>
          <p:cNvPr id="28" name="ZoneTexte 27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AutoShape 2" descr="https://dl-web.dropbox.com/get/Divers/20140106_082648.jpg?w=AACQBUdbo7zz_uAVOI5fFjAT-Bfrbid5augdfIVDMVrb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dl-web.dropbox.com/get/Divers/20140106_082648.jpg?w=AACQBUdbo7zz_uAVOI5fFjAT-Bfrbid5augdfIVDMVrb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 descr="C:\Users\Xavier Pessoles\Desktop\20140106_0826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515533"/>
            <a:ext cx="4110482" cy="30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 flipH="1">
            <a:off x="2987824" y="4424560"/>
            <a:ext cx="20162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042061" y="420719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Axe </a:t>
            </a:r>
            <a:r>
              <a:rPr lang="fr-FR" dirty="0" err="1" smtClean="0"/>
              <a:t>Emericc</a:t>
            </a:r>
            <a:r>
              <a:rPr lang="fr-FR" dirty="0" smtClean="0"/>
              <a:t> avec masses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3995936" y="4797152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42061" y="46124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Pupitre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3275856" y="5229081"/>
            <a:ext cx="1728192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42060" y="5044415"/>
            <a:ext cx="31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Déplacement manuel du chariot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00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externe de 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7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externe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d’exigences</a:t>
            </a:r>
            <a:endParaRPr lang="fr-FR" dirty="0"/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474846"/>
              </p:ext>
            </p:extLst>
          </p:nvPr>
        </p:nvGraphicFramePr>
        <p:xfrm>
          <a:off x="611560" y="4437112"/>
          <a:ext cx="6840760" cy="1008111"/>
        </p:xfrm>
        <a:graphic>
          <a:graphicData uri="http://schemas.openxmlformats.org/drawingml/2006/table">
            <a:tbl>
              <a:tblPr firstRow="1" firstCol="1" bandRow="1"/>
              <a:tblGrid>
                <a:gridCol w="1028655"/>
                <a:gridCol w="506087"/>
                <a:gridCol w="2887512"/>
                <a:gridCol w="1089770"/>
                <a:gridCol w="1328736"/>
              </a:tblGrid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Exigence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Critère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Niveau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Flexibilité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1.2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C2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Vitesse de déplacement du chariot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13,6 m/min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Mini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C3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Écart statique sur la vitesse de déplacement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0,2 m/min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Maxi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C4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Écart statique de position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Nul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Aucune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pic>
        <p:nvPicPr>
          <p:cNvPr id="9" name="Image 8" descr="C:\Users\Xavier Pessoles\Dropbox\PartageXavier\PTSI\TP\Serie_3_SLCI_Scilab\Ressources\RE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190325"/>
            <a:ext cx="3981450" cy="220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6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externe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9" name="ZoneTexte 8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428</Words>
  <Application>Microsoft Office PowerPoint</Application>
  <PresentationFormat>Affichage à l'écran (4:3)</PresentationFormat>
  <Paragraphs>109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Plaquette commerciale</vt:lpstr>
      <vt:lpstr>Axe Emericc</vt:lpstr>
      <vt:lpstr>Plan</vt:lpstr>
      <vt:lpstr>Présentation générale de l’axe EMERICC</vt:lpstr>
      <vt:lpstr>Présentation PowerPoint</vt:lpstr>
      <vt:lpstr>Mise en œuvre de l’axe Emericc</vt:lpstr>
      <vt:lpstr>Présentation PowerPoint</vt:lpstr>
      <vt:lpstr>Présentation externe de L’axe Emericc</vt:lpstr>
      <vt:lpstr>Présentation PowerPoint</vt:lpstr>
      <vt:lpstr>Présentation PowerPoint</vt:lpstr>
      <vt:lpstr>Présentation interne de l’axe Emericc</vt:lpstr>
      <vt:lpstr>Présentation PowerPoint</vt:lpstr>
      <vt:lpstr>Présentation PowerPoint</vt:lpstr>
      <vt:lpstr>Présentation PowerPoint</vt:lpstr>
      <vt:lpstr>Présentation PowerPoint</vt:lpstr>
      <vt:lpstr>Présentation du logiciel d’acquisition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DAE</dc:title>
  <dc:creator/>
  <cp:lastModifiedBy/>
  <cp:revision>1</cp:revision>
  <dcterms:created xsi:type="dcterms:W3CDTF">2011-01-14T10:02:43Z</dcterms:created>
  <dcterms:modified xsi:type="dcterms:W3CDTF">2014-01-06T22:17:49Z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