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handoutMasterIdLst>
    <p:handoutMasterId r:id="rId17"/>
  </p:handoutMasterIdLst>
  <p:sldIdLst>
    <p:sldId id="256" r:id="rId2"/>
    <p:sldId id="286" r:id="rId3"/>
    <p:sldId id="288" r:id="rId4"/>
    <p:sldId id="314" r:id="rId5"/>
    <p:sldId id="301" r:id="rId6"/>
    <p:sldId id="291" r:id="rId7"/>
    <p:sldId id="290" r:id="rId8"/>
    <p:sldId id="296" r:id="rId9"/>
    <p:sldId id="302" r:id="rId10"/>
    <p:sldId id="316" r:id="rId11"/>
    <p:sldId id="293" r:id="rId12"/>
    <p:sldId id="294" r:id="rId13"/>
    <p:sldId id="295" r:id="rId14"/>
    <p:sldId id="319" r:id="rId15"/>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6" autoAdjust="0"/>
    <p:restoredTop sz="96684" autoAdjust="0"/>
  </p:normalViewPr>
  <p:slideViewPr>
    <p:cSldViewPr>
      <p:cViewPr varScale="1">
        <p:scale>
          <a:sx n="50" d="100"/>
          <a:sy n="50" d="100"/>
        </p:scale>
        <p:origin x="-4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06/01/2014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06/01/2014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a:t>
            </a:r>
            <a:r>
              <a:rPr kumimoji="0" lang="fr-FR" sz="1600" b="0" i="0" u="none" strike="noStrike" kern="0" cap="small" spc="0" normalizeH="0" baseline="0" noProof="0" dirty="0" err="1" smtClean="0">
                <a:ln>
                  <a:noFill/>
                </a:ln>
                <a:solidFill>
                  <a:schemeClr val="bg1"/>
                </a:solidFill>
                <a:effectLst/>
                <a:uLnTx/>
                <a:uFillTx/>
                <a:latin typeface="+mj-lt"/>
                <a:ea typeface="+mj-ea"/>
                <a:cs typeface="+mj-cs"/>
              </a:rPr>
              <a:t>Tribar</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err="1" smtClean="0"/>
              <a:t>Tribar</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r>
              <a:rPr lang="fr-FR" b="1" dirty="0" smtClean="0"/>
              <a:t>Voir documentation (Classeurs)</a:t>
            </a:r>
            <a:endParaRPr lang="fr-FR" b="1"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10</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a:t>
            </a:r>
            <a:r>
              <a:rPr lang="fr-FR" dirty="0" err="1" smtClean="0"/>
              <a:t>tribar</a:t>
            </a:r>
            <a:endParaRPr lang="fr-FR" dirty="0" smtClean="0"/>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val="2079557365"/>
              </p:ext>
            </p:extLst>
          </p:nvPr>
        </p:nvGraphicFramePr>
        <p:xfrm>
          <a:off x="1403648" y="3420050"/>
          <a:ext cx="5314315" cy="2743200"/>
        </p:xfrm>
        <a:graphic>
          <a:graphicData uri="http://schemas.openxmlformats.org/drawingml/2006/table">
            <a:tbl>
              <a:tblPr>
                <a:tableStyleId>{B301B821-A1FF-4177-AEE7-76D212191A09}</a:tableStyleId>
              </a:tblPr>
              <a:tblGrid>
                <a:gridCol w="2524125"/>
                <a:gridCol w="810260"/>
                <a:gridCol w="1979930"/>
              </a:tblGrid>
              <a:tr h="0">
                <a:tc>
                  <a:txBody>
                    <a:bodyPr/>
                    <a:lstStyle/>
                    <a:p>
                      <a:pPr fontAlgn="auto" hangingPunct="1">
                        <a:spcAft>
                          <a:spcPts val="0"/>
                        </a:spcAft>
                      </a:pPr>
                      <a:r>
                        <a:rPr lang="fr-FR" sz="1000" dirty="0">
                          <a:effectLst/>
                        </a:rPr>
                        <a:t>Moteur</a:t>
                      </a:r>
                      <a:endParaRPr lang="fr-FR" sz="1000" dirty="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Résistance aux bornes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20.9 Ohm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en-GB" sz="1000">
                          <a:effectLst/>
                        </a:rPr>
                        <a:t>Inductance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1.5 mH</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couple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20.8 mNm/A</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Constante de vitesse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Ke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nl-NL" sz="1000">
                          <a:effectLst/>
                        </a:rPr>
                        <a:t>459 tr/min/V</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du moteur seul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3.73 gcm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Inertie de l’ensemble ramenée au moteur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Jme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5 10</a:t>
                      </a:r>
                      <a:r>
                        <a:rPr lang="fr-FR" sz="1000" baseline="30000">
                          <a:effectLst/>
                        </a:rPr>
                        <a:t>-4</a:t>
                      </a:r>
                      <a:r>
                        <a:rPr lang="fr-FR" sz="1000">
                          <a:effectLst/>
                        </a:rPr>
                        <a:t> kgm</a:t>
                      </a:r>
                      <a:r>
                        <a:rPr lang="fr-FR" sz="1000" baseline="30000">
                          <a:effectLst/>
                        </a:rPr>
                        <a:t>2</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Coefficient de frottement visqueux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f</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de-DE" sz="1000">
                          <a:effectLst/>
                        </a:rPr>
                        <a:t>9 10</a:t>
                      </a:r>
                      <a:r>
                        <a:rPr lang="de-DE" sz="1000" baseline="30000">
                          <a:effectLst/>
                        </a:rPr>
                        <a:t>-3</a:t>
                      </a:r>
                      <a:r>
                        <a:rPr lang="de-DE" sz="1000">
                          <a:effectLst/>
                        </a:rPr>
                        <a:t> Nm/Rad/sec</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nominale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12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maximale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r>
                        <a:rPr lang="fr-FR" sz="1000" baseline="-25000">
                          <a:effectLst/>
                        </a:rPr>
                        <a:t>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24 Volt</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Tension d’alimentation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Vitesse limite</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Nmax</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6800 tr/min</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Réducteur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Rapport de réduction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N</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1/84.3</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Vis – Ecrou</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Pas de la vis</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p</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2 mm</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Codeur incrémental</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fr-FR" sz="1000">
                          <a:effectLst/>
                        </a:rPr>
                        <a:t> </a:t>
                      </a:r>
                      <a:endParaRPr lang="fr-FR" sz="1000">
                        <a:effectLst/>
                        <a:latin typeface="Arial"/>
                        <a:ea typeface="Times New Roman"/>
                        <a:cs typeface="Times New Roman"/>
                      </a:endParaRPr>
                    </a:p>
                  </a:txBody>
                  <a:tcPr marL="44450" marR="44450" marT="0" marB="0"/>
                </a:tc>
              </a:tr>
              <a:tr h="0">
                <a:tc>
                  <a:txBody>
                    <a:bodyPr/>
                    <a:lstStyle/>
                    <a:p>
                      <a:pPr fontAlgn="auto" hangingPunct="1">
                        <a:spcAft>
                          <a:spcPts val="0"/>
                        </a:spcAft>
                      </a:pPr>
                      <a:r>
                        <a:rPr lang="fr-FR" sz="1000">
                          <a:effectLst/>
                        </a:rPr>
                        <a:t>Résolution du codeur</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a:effectLst/>
                        </a:rPr>
                        <a:t>Kcod</a:t>
                      </a:r>
                      <a:endParaRPr lang="fr-FR" sz="1000">
                        <a:effectLst/>
                        <a:latin typeface="Arial"/>
                        <a:ea typeface="Times New Roman"/>
                        <a:cs typeface="Times New Roman"/>
                      </a:endParaRPr>
                    </a:p>
                  </a:txBody>
                  <a:tcPr marL="44450" marR="44450" marT="0" marB="0"/>
                </a:tc>
                <a:tc>
                  <a:txBody>
                    <a:bodyPr/>
                    <a:lstStyle/>
                    <a:p>
                      <a:pPr algn="ctr" fontAlgn="auto" hangingPunct="1">
                        <a:spcAft>
                          <a:spcPts val="0"/>
                        </a:spcAft>
                      </a:pPr>
                      <a:r>
                        <a:rPr lang="en-GB" sz="1000" dirty="0">
                          <a:effectLst/>
                        </a:rPr>
                        <a:t>16 Top/</a:t>
                      </a:r>
                      <a:r>
                        <a:rPr lang="en-GB" sz="1000" dirty="0" err="1">
                          <a:effectLst/>
                        </a:rPr>
                        <a:t>tr</a:t>
                      </a:r>
                      <a:endParaRPr lang="fr-FR" sz="1000" dirty="0">
                        <a:effectLst/>
                        <a:latin typeface="Arial"/>
                        <a:ea typeface="Times New Roman"/>
                        <a:cs typeface="Times New Roman"/>
                      </a:endParaRPr>
                    </a:p>
                  </a:txBody>
                  <a:tcPr marL="44450" marR="44450" marT="0" marB="0"/>
                </a:tc>
              </a:tr>
            </a:tbl>
          </a:graphicData>
        </a:graphic>
      </p:graphicFrame>
    </p:spTree>
    <p:extLst>
      <p:ext uri="{BB962C8B-B14F-4D97-AF65-F5344CB8AC3E}">
        <p14:creationId xmlns:p14="http://schemas.microsoft.com/office/powerpoint/2010/main" val="1680089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11</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4987280" cy="5267672"/>
          </a:xfrm>
        </p:spPr>
        <p:txBody>
          <a:bodyPr>
            <a:normAutofit/>
          </a:bodyPr>
          <a:lstStyle/>
          <a:p>
            <a:r>
              <a:rPr lang="fr-FR" dirty="0" smtClean="0"/>
              <a:t>Lancer le logiciel TRIBAR</a:t>
            </a:r>
          </a:p>
          <a:p>
            <a:r>
              <a:rPr lang="fr-FR" dirty="0" smtClean="0"/>
              <a:t>Valider la demande d’initialisation</a:t>
            </a:r>
          </a:p>
          <a:p>
            <a:r>
              <a:rPr lang="fr-FR" dirty="0" smtClean="0"/>
              <a:t>Dans l’onglet Initialisation </a:t>
            </a:r>
          </a:p>
          <a:p>
            <a:pPr lvl="1"/>
            <a:r>
              <a:rPr lang="fr-FR" dirty="0" smtClean="0"/>
              <a:t>Choisir la configuration 11 </a:t>
            </a:r>
            <a:r>
              <a:rPr lang="fr-FR" dirty="0"/>
              <a:t>– 5 – 8 </a:t>
            </a:r>
            <a:endParaRPr lang="fr-FR" dirty="0" smtClean="0"/>
          </a:p>
          <a:p>
            <a:pPr lvl="1"/>
            <a:r>
              <a:rPr lang="fr-FR" dirty="0" smtClean="0"/>
              <a:t>Cliquer sur initialisations vérins</a:t>
            </a:r>
          </a:p>
          <a:p>
            <a:pPr lvl="1"/>
            <a:r>
              <a:rPr lang="fr-FR" dirty="0" smtClean="0"/>
              <a:t>Valider les étapes successives</a:t>
            </a:r>
          </a:p>
          <a:p>
            <a:pPr lvl="1"/>
            <a:endParaRPr lang="fr-FR" dirty="0"/>
          </a:p>
          <a:p>
            <a:r>
              <a:rPr lang="fr-FR" dirty="0" smtClean="0"/>
              <a:t>Pour relancer une initialisation, taper F7 dans le menu principal</a:t>
            </a:r>
          </a:p>
          <a:p>
            <a:pPr lvl="1"/>
            <a:endParaRPr lang="fr-FR" dirty="0"/>
          </a:p>
          <a:p>
            <a:pPr lvl="1"/>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12</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Initialisation du </a:t>
            </a:r>
            <a:r>
              <a:rPr lang="fr-FR" dirty="0" err="1" smtClean="0"/>
              <a:t>tribar</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956" y="980728"/>
            <a:ext cx="533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700808"/>
            <a:ext cx="3168352" cy="238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r>
              <a:rPr lang="fr-FR" sz="2000" dirty="0" smtClean="0"/>
              <a:t>Asservissement en position : Module 7</a:t>
            </a:r>
          </a:p>
          <a:p>
            <a:pPr lvl="1"/>
            <a:r>
              <a:rPr lang="fr-FR" sz="1600" dirty="0" smtClean="0"/>
              <a:t>Sélectionner le doit et le vérin à déplacer</a:t>
            </a:r>
          </a:p>
          <a:p>
            <a:pPr lvl="1"/>
            <a:r>
              <a:rPr lang="fr-FR" sz="1600" dirty="0" smtClean="0"/>
              <a:t>Régler les différents paramètres du correcteur PID</a:t>
            </a:r>
          </a:p>
          <a:p>
            <a:pPr lvl="1"/>
            <a:r>
              <a:rPr lang="fr-FR" sz="1600" dirty="0" smtClean="0"/>
              <a:t>Cliquer sur GO pour lancer la mesure</a:t>
            </a:r>
          </a:p>
          <a:p>
            <a:pPr lvl="1"/>
            <a:r>
              <a:rPr lang="fr-FR" sz="1600" dirty="0" smtClean="0"/>
              <a:t>Cliquer sur Voir Courbe vérin pour afficher la courbe des vérins</a:t>
            </a:r>
          </a:p>
          <a:p>
            <a:pPr lvl="2"/>
            <a:r>
              <a:rPr lang="fr-FR" sz="1600" dirty="0" smtClean="0"/>
              <a:t>Une fenêtre </a:t>
            </a:r>
            <a:r>
              <a:rPr lang="fr-FR" sz="1600" dirty="0" err="1" smtClean="0"/>
              <a:t>gnuplot</a:t>
            </a:r>
            <a:r>
              <a:rPr lang="fr-FR" sz="1600" dirty="0" smtClean="0"/>
              <a:t> s’ouvre</a:t>
            </a:r>
          </a:p>
          <a:p>
            <a:pPr lvl="2"/>
            <a:r>
              <a:rPr lang="fr-FR" sz="1600" dirty="0" smtClean="0"/>
              <a:t>Dans le menu sélectionner Position pour visualiser la courbe de position</a:t>
            </a:r>
            <a:endParaRPr lang="fr-FR" sz="1600" dirty="0"/>
          </a:p>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13</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Réalisation d’une acquisition</a:t>
            </a:r>
            <a:endParaRPr lang="fr-FR" dirty="0"/>
          </a:p>
          <a:p>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88" y="3429000"/>
            <a:ext cx="3790454" cy="285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38486" b="59281"/>
          <a:stretch/>
        </p:blipFill>
        <p:spPr bwMode="auto">
          <a:xfrm>
            <a:off x="4355975" y="3947136"/>
            <a:ext cx="3438623" cy="182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355975" y="4005064"/>
            <a:ext cx="288033"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107504" y="980728"/>
            <a:ext cx="5688632" cy="4069370"/>
          </a:xfrm>
        </p:spPr>
        <p:txBody>
          <a:bodyPr>
            <a:normAutofit fontScale="85000" lnSpcReduction="10000"/>
          </a:bodyPr>
          <a:lstStyle/>
          <a:p>
            <a:r>
              <a:rPr lang="fr-FR" dirty="0" smtClean="0"/>
              <a:t>Les fichiers de mesure sont des fichiers texte deux colonnes</a:t>
            </a:r>
          </a:p>
          <a:p>
            <a:pPr lvl="1"/>
            <a:r>
              <a:rPr lang="fr-FR" dirty="0" smtClean="0"/>
              <a:t>1</a:t>
            </a:r>
            <a:r>
              <a:rPr lang="fr-FR" baseline="30000" dirty="0" smtClean="0"/>
              <a:t>ère</a:t>
            </a:r>
            <a:r>
              <a:rPr lang="fr-FR" dirty="0" smtClean="0"/>
              <a:t> colonne : temps (ms)</a:t>
            </a:r>
          </a:p>
          <a:p>
            <a:pPr lvl="1"/>
            <a:r>
              <a:rPr lang="fr-FR" dirty="0" smtClean="0"/>
              <a:t>2</a:t>
            </a:r>
            <a:r>
              <a:rPr lang="fr-FR" baseline="30000" dirty="0" smtClean="0"/>
              <a:t>nde</a:t>
            </a:r>
            <a:r>
              <a:rPr lang="fr-FR" dirty="0" smtClean="0"/>
              <a:t> colonne : position (en tops)</a:t>
            </a:r>
          </a:p>
          <a:p>
            <a:pPr lvl="1"/>
            <a:r>
              <a:rPr lang="fr-FR" dirty="0" smtClean="0"/>
              <a:t>Séparateur : espace</a:t>
            </a:r>
          </a:p>
          <a:p>
            <a:r>
              <a:rPr lang="fr-FR" dirty="0" smtClean="0"/>
              <a:t>Ouvrir Excel</a:t>
            </a:r>
          </a:p>
          <a:p>
            <a:pPr lvl="1"/>
            <a:r>
              <a:rPr lang="fr-FR" dirty="0" smtClean="0"/>
              <a:t>Fichier, Ouvrir</a:t>
            </a:r>
          </a:p>
          <a:p>
            <a:pPr lvl="2"/>
            <a:r>
              <a:rPr lang="fr-FR" dirty="0" smtClean="0"/>
              <a:t>Tous les fichiers (et pas seulement « Tous les fichiers Excel »)</a:t>
            </a:r>
          </a:p>
          <a:p>
            <a:pPr lvl="2"/>
            <a:r>
              <a:rPr lang="fr-FR" dirty="0" smtClean="0"/>
              <a:t>« V1TOP.txt » (par exemple)</a:t>
            </a:r>
          </a:p>
          <a:p>
            <a:pPr lvl="2"/>
            <a:r>
              <a:rPr lang="fr-FR" dirty="0" smtClean="0"/>
              <a:t>Origine du fichier : WINDOWS (ANSI)</a:t>
            </a:r>
          </a:p>
          <a:p>
            <a:pPr lvl="2"/>
            <a:r>
              <a:rPr lang="fr-FR" dirty="0" smtClean="0"/>
              <a:t>Suivant</a:t>
            </a:r>
          </a:p>
          <a:p>
            <a:pPr lvl="2"/>
            <a:r>
              <a:rPr lang="fr-FR" dirty="0" smtClean="0"/>
              <a:t>Séparateur : Espace</a:t>
            </a:r>
          </a:p>
          <a:p>
            <a:pPr lvl="2"/>
            <a:r>
              <a:rPr lang="fr-FR" dirty="0" smtClean="0"/>
              <a:t>Terminer</a:t>
            </a:r>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14</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br>
              <a:rPr lang="fr-FR" dirty="0"/>
            </a:br>
            <a:r>
              <a:rPr lang="fr-FR" dirty="0" smtClean="0"/>
              <a:t>Import des points en utilisant un tableur</a:t>
            </a:r>
            <a:endParaRPr lang="fr-FR"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046796"/>
            <a:ext cx="2866684" cy="16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5046795"/>
            <a:ext cx="2844949" cy="169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24744"/>
            <a:ext cx="2869506" cy="1904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269670" y="2670286"/>
            <a:ext cx="92529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7067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a:t>
            </a:r>
            <a:r>
              <a:rPr lang="fr-FR" dirty="0" err="1" smtClean="0">
                <a:hlinkClick r:id="rId2" action="ppaction://hlinksldjump"/>
              </a:rPr>
              <a:t>Tribar</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a:t>
            </a:r>
            <a:r>
              <a:rPr lang="fr-FR" dirty="0" err="1" smtClean="0">
                <a:hlinkClick r:id="rId3" action="ppaction://hlinksldjump"/>
              </a:rPr>
              <a:t>Tribar</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d</a:t>
            </a:r>
            <a:r>
              <a:rPr lang="fr-FR" dirty="0" smtClean="0">
                <a:hlinkClick r:id="rId4" action="ppaction://hlinksldjump"/>
              </a:rPr>
              <a:t>u </a:t>
            </a:r>
            <a:r>
              <a:rPr lang="fr-FR" dirty="0" err="1" smtClean="0">
                <a:hlinkClick r:id="rId4" action="ppaction://hlinksldjump"/>
              </a:rPr>
              <a:t>Tribar</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a:t>
            </a:r>
            <a:r>
              <a:rPr lang="fr-FR" dirty="0" err="1" smtClean="0">
                <a:hlinkClick r:id="rId5" action="ppaction://hlinksldjump"/>
              </a:rPr>
              <a:t>Tribar</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a:t>
            </a:r>
            <a:r>
              <a:rPr lang="fr-FR" dirty="0" err="1" smtClean="0"/>
              <a:t>Tribar</a:t>
            </a:r>
            <a:endParaRPr lang="fr-FR" dirty="0"/>
          </a:p>
        </p:txBody>
      </p:sp>
      <p:sp>
        <p:nvSpPr>
          <p:cNvPr id="9" name="Espace réservé du contenu 8"/>
          <p:cNvSpPr>
            <a:spLocks noGrp="1"/>
          </p:cNvSpPr>
          <p:nvPr>
            <p:ph sz="quarter" idx="15"/>
          </p:nvPr>
        </p:nvSpPr>
        <p:spPr/>
        <p:txBody>
          <a:bodyPr>
            <a:normAutofit/>
          </a:bodyPr>
          <a:lstStyle/>
          <a:p>
            <a:pPr hangingPunct="0"/>
            <a:r>
              <a:rPr lang="fr-FR" sz="1600" dirty="0"/>
              <a:t>Dans une centrale nucléaire, les tubes du générateur de vapeur réalisent la fonction d’étanchéité entre le circuit primaire et le circuit secondaire. Un contrôle permanent de radioactivité dans le circuit secondaire détecte la présence d’une fuite, même minime à travers un tube. Une vérification des tubes est alors nécessaire (voir dossier technique).</a:t>
            </a:r>
          </a:p>
          <a:p>
            <a:pPr hangingPunct="0"/>
            <a:r>
              <a:rPr lang="fr-FR" sz="1600" dirty="0"/>
              <a:t>EDF a donc été amené à concevoir des systèmes permettant le contrôle de l’état des tubes avec un minimum d’intervention humaine.</a:t>
            </a:r>
          </a:p>
          <a:p>
            <a:pPr hangingPunct="0"/>
            <a:r>
              <a:rPr lang="fr-FR" sz="1600" dirty="0"/>
              <a:t>Le robot TRIBAR est un élément du système de contrôle qui permet de positionner une sonde au droit des tubes à contrôler.</a:t>
            </a:r>
          </a:p>
          <a:p>
            <a:pPr hangingPunct="0"/>
            <a:r>
              <a:rPr lang="fr-FR" sz="1600" dirty="0"/>
              <a:t>L’</a:t>
            </a:r>
            <a:r>
              <a:rPr lang="fr-FR" sz="1600" dirty="0" err="1"/>
              <a:t>actigramme</a:t>
            </a:r>
            <a:r>
              <a:rPr lang="fr-FR" sz="1600" dirty="0"/>
              <a:t> ci-dessous présente l’analyse de niveau A-0 du robot TRIBAR industriel.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701" y="3717032"/>
            <a:ext cx="5472608" cy="287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Connecteur droit 4"/>
          <p:cNvCxnSpPr/>
          <p:nvPr/>
        </p:nvCxnSpPr>
        <p:spPr>
          <a:xfrm flipV="1">
            <a:off x="1481701" y="3717032"/>
            <a:ext cx="5472608" cy="2877414"/>
          </a:xfrm>
          <a:prstGeom prst="line">
            <a:avLst/>
          </a:prstGeom>
        </p:spPr>
        <p:style>
          <a:lnRef idx="2">
            <a:schemeClr val="accent1"/>
          </a:lnRef>
          <a:fillRef idx="0">
            <a:schemeClr val="accent1"/>
          </a:fillRef>
          <a:effectRef idx="1">
            <a:schemeClr val="accent1"/>
          </a:effectRef>
          <a:fontRef idx="minor">
            <a:schemeClr val="tx1"/>
          </a:fontRef>
        </p:style>
      </p:cxnSp>
      <p:sp>
        <p:nvSpPr>
          <p:cNvPr id="6" name="ZoneTexte 5"/>
          <p:cNvSpPr txBox="1"/>
          <p:nvPr/>
        </p:nvSpPr>
        <p:spPr>
          <a:xfrm>
            <a:off x="6954309" y="4149080"/>
            <a:ext cx="1434115" cy="646331"/>
          </a:xfrm>
          <a:prstGeom prst="rect">
            <a:avLst/>
          </a:prstGeom>
          <a:noFill/>
        </p:spPr>
        <p:txBody>
          <a:bodyPr wrap="square" rtlCol="0">
            <a:spAutoFit/>
          </a:bodyPr>
          <a:lstStyle/>
          <a:p>
            <a:r>
              <a:rPr lang="fr-FR" dirty="0" smtClean="0"/>
              <a:t>A remplacer par SysML</a:t>
            </a:r>
            <a:endParaRPr lang="fr-FR" dirty="0"/>
          </a:p>
        </p:txBody>
      </p:sp>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5</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l’ordinateur</a:t>
            </a:r>
          </a:p>
          <a:p>
            <a:r>
              <a:rPr lang="fr-FR" dirty="0" smtClean="0"/>
              <a:t>Pour mettre sous tension le </a:t>
            </a:r>
            <a:r>
              <a:rPr lang="fr-FR" dirty="0" err="1" smtClean="0"/>
              <a:t>tribar</a:t>
            </a:r>
            <a:r>
              <a:rPr lang="fr-FR" dirty="0" smtClean="0"/>
              <a:t>, allumer le pupitre (bouton au dos)</a:t>
            </a:r>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
        <p:nvSpPr>
          <p:cNvPr id="5" name="AutoShape 2" descr="https://dl-web.dropbox.com/get/Divers/20140106_082648.jpg?w=AACQBUdbo7zz_uAVOI5fFjAT-Bfrbid5augdfIVDMVrb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4" descr="https://dl-web.dropbox.com/get/Divers/20140106_082648.jpg?w=AACQBUdbo7zz_uAVOI5fFjAT-Bfrbid5augdfIVDMVrb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1393" y="2906942"/>
            <a:ext cx="4824536" cy="3618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00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a:t>
            </a:r>
            <a:r>
              <a:rPr lang="fr-FR" dirty="0" err="1" smtClean="0"/>
              <a:t>tribar</a:t>
            </a:r>
            <a:endParaRPr lang="fr-FR" dirty="0" smtClean="0"/>
          </a:p>
          <a:p>
            <a:r>
              <a:rPr lang="fr-FR" dirty="0" smtClean="0"/>
              <a:t>Exigences du système industriel</a:t>
            </a:r>
            <a:endParaRPr lang="fr-FR" dirty="0"/>
          </a:p>
        </p:txBody>
      </p:sp>
      <p:sp>
        <p:nvSpPr>
          <p:cNvPr id="23" name="ZoneTexte 22">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94496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Du </a:t>
            </a:r>
            <a:r>
              <a:rPr lang="fr-FR" dirty="0" err="1" smtClean="0"/>
              <a:t>tribar</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503</Words>
  <Application>Microsoft Office PowerPoint</Application>
  <PresentationFormat>Affichage à l'écran (4:3)</PresentationFormat>
  <Paragraphs>137</Paragraphs>
  <Slides>14</Slides>
  <Notes>1</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Plaquette commerciale</vt:lpstr>
      <vt:lpstr>Tribar</vt:lpstr>
      <vt:lpstr>Plan</vt:lpstr>
      <vt:lpstr>Présentation générale du Tribar</vt:lpstr>
      <vt:lpstr>Présentation PowerPoint</vt:lpstr>
      <vt:lpstr>Mise en œuvre Du Tribar</vt:lpstr>
      <vt:lpstr>Présentation PowerPoint</vt:lpstr>
      <vt:lpstr>Présentation externe Du tribar</vt:lpstr>
      <vt:lpstr>Présentation PowerPoint</vt:lpstr>
      <vt:lpstr>Présentation interne Du tribar</vt:lpstr>
      <vt:lpstr>Présentation PowerPoint</vt:lpstr>
      <vt:lpstr>Présentation du logiciel d’acquisition </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DAE</dc:title>
  <dc:creator/>
  <cp:lastModifiedBy/>
  <cp:revision>1</cp:revision>
  <dcterms:created xsi:type="dcterms:W3CDTF">2011-01-14T10:02:43Z</dcterms:created>
  <dcterms:modified xsi:type="dcterms:W3CDTF">2014-01-06T21:41:52Z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