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88" r:id="rId4"/>
    <p:sldId id="314" r:id="rId5"/>
    <p:sldId id="311" r:id="rId6"/>
    <p:sldId id="289" r:id="rId7"/>
    <p:sldId id="301" r:id="rId8"/>
    <p:sldId id="291" r:id="rId9"/>
    <p:sldId id="290" r:id="rId10"/>
    <p:sldId id="296" r:id="rId11"/>
    <p:sldId id="299" r:id="rId12"/>
    <p:sldId id="300" r:id="rId13"/>
    <p:sldId id="302" r:id="rId14"/>
    <p:sldId id="309" r:id="rId15"/>
    <p:sldId id="310" r:id="rId16"/>
    <p:sldId id="303" r:id="rId17"/>
    <p:sldId id="304" r:id="rId18"/>
    <p:sldId id="315" r:id="rId19"/>
    <p:sldId id="293" r:id="rId20"/>
    <p:sldId id="294" r:id="rId21"/>
    <p:sldId id="295" r:id="rId22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96684" autoAdjust="0"/>
  </p:normalViewPr>
  <p:slideViewPr>
    <p:cSldViewPr>
      <p:cViewPr varScale="1">
        <p:scale>
          <a:sx n="73" d="100"/>
          <a:sy n="73" d="100"/>
        </p:scale>
        <p:origin x="-16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25/12/2013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25/12/2013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Documentation Technique – </a:t>
            </a: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Axe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Emericc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Documentation Technique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la </a:t>
            </a:r>
            <a:r>
              <a:rPr lang="fr-FR" dirty="0" smtClean="0"/>
              <a:t>DAE</a:t>
            </a:r>
          </a:p>
          <a:p>
            <a:r>
              <a:rPr lang="fr-FR" dirty="0" smtClean="0"/>
              <a:t>Constituants de la DAE</a:t>
            </a:r>
            <a:endParaRPr lang="fr-FR" dirty="0"/>
          </a:p>
        </p:txBody>
      </p:sp>
      <p:sp>
        <p:nvSpPr>
          <p:cNvPr id="23" name="ZoneTexte 22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la </a:t>
            </a:r>
            <a:r>
              <a:rPr lang="fr-FR" dirty="0" smtClean="0"/>
              <a:t>DAE</a:t>
            </a:r>
          </a:p>
          <a:p>
            <a:r>
              <a:rPr lang="fr-FR" dirty="0" smtClean="0"/>
              <a:t>Diagramme d’exigences</a:t>
            </a:r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474846"/>
              </p:ext>
            </p:extLst>
          </p:nvPr>
        </p:nvGraphicFramePr>
        <p:xfrm>
          <a:off x="611560" y="4437112"/>
          <a:ext cx="6840760" cy="1008111"/>
        </p:xfrm>
        <a:graphic>
          <a:graphicData uri="http://schemas.openxmlformats.org/drawingml/2006/table">
            <a:tbl>
              <a:tblPr firstRow="1" firstCol="1" bandRow="1"/>
              <a:tblGrid>
                <a:gridCol w="1028655"/>
                <a:gridCol w="506087"/>
                <a:gridCol w="2887512"/>
                <a:gridCol w="1089770"/>
                <a:gridCol w="1328736"/>
              </a:tblGrid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Exigence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Critère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Niveau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Flexibilité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Vitesse de déplacement du chariot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13,6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sur la vitesse de déplacement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0,2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C4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de position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Aucune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C:\Users\Xavier Pessoles\Dropbox\PartageXavier\PTSI\TP\Serie_3_SLCI_Scilab\Ressources\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90325"/>
            <a:ext cx="3981450" cy="220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6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Cahier </a:t>
            </a:r>
            <a:r>
              <a:rPr lang="fr-FR" dirty="0" smtClean="0"/>
              <a:t>des charges</a:t>
            </a:r>
            <a:endParaRPr lang="fr-FR" dirty="0"/>
          </a:p>
        </p:txBody>
      </p:sp>
      <p:sp>
        <p:nvSpPr>
          <p:cNvPr id="9" name="ZoneTexte 8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14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BD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181725" cy="22002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19419" y="4129879"/>
                <a:ext cx="3443443" cy="39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De plus </a:t>
                </a:r>
                <a14:m>
                  <m:oMath xmlns:m="http://schemas.openxmlformats.org/officeDocument/2006/math">
                    <m:r>
                      <a:rPr lang="en-US" i="1"/>
                      <m:t>𝐽</m:t>
                    </m:r>
                    <m:r>
                      <a:rPr lang="fr-FR" i="1"/>
                      <m:t> = 47⋅ </m:t>
                    </m:r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a:rPr lang="fr-FR" i="1"/>
                          <m:t>10</m:t>
                        </m:r>
                      </m:e>
                      <m:sup>
                        <m:r>
                          <a:rPr lang="fr-FR" i="1"/>
                          <m:t>−7</m:t>
                        </m:r>
                      </m:sup>
                    </m:sSup>
                    <m:r>
                      <a:rPr lang="fr-FR" i="1"/>
                      <m:t>⋅ </m:t>
                    </m:r>
                    <m:r>
                      <a:rPr lang="en-US" i="1"/>
                      <m:t>𝑘𝑔</m:t>
                    </m:r>
                    <m:r>
                      <a:rPr lang="fr-FR" i="1"/>
                      <m:t>⋅ </m:t>
                    </m:r>
                    <m:sSup>
                      <m:sSupPr>
                        <m:ctrlPr>
                          <a:rPr lang="fr-FR" i="1"/>
                        </m:ctrlPr>
                      </m:sSupPr>
                      <m:e>
                        <m:r>
                          <a:rPr lang="en-US" i="1"/>
                          <m:t>𝑚</m:t>
                        </m:r>
                      </m:e>
                      <m:sup>
                        <m:r>
                          <a:rPr lang="fr-FR" i="1"/>
                          <m:t>2</m:t>
                        </m:r>
                      </m:sup>
                    </m:sSup>
                    <m:r>
                      <a:rPr lang="en-US" i="1"/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19" y="4129879"/>
                <a:ext cx="3443443" cy="393569"/>
              </a:xfrm>
              <a:prstGeom prst="rect">
                <a:avLst/>
              </a:prstGeom>
              <a:blipFill rotWithShape="1">
                <a:blip r:embed="rId4"/>
                <a:stretch>
                  <a:fillRect l="-1416" t="-1538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15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</a:t>
            </a:r>
            <a:r>
              <a:rPr lang="fr-FR" dirty="0" err="1" smtClean="0"/>
              <a:t>eaxe</a:t>
            </a:r>
            <a:r>
              <a:rPr lang="fr-FR" dirty="0" smtClean="0"/>
              <a:t>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 internes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Sans Titre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228850"/>
            <a:ext cx="6181725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16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d’énergie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17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d’information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Présentation interne de la DAE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59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 action="ppaction://hlinksldjump"/>
              </a:rPr>
              <a:t>Présentation générale de </a:t>
            </a:r>
            <a:r>
              <a:rPr lang="fr-FR" dirty="0" smtClean="0">
                <a:hlinkClick r:id="rId2" action="ppaction://hlinksldjump"/>
              </a:rPr>
              <a:t>l’axe EMERICC</a:t>
            </a:r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3" action="ppaction://hlinksldjump"/>
              </a:rPr>
              <a:t>Mise en œuvre de </a:t>
            </a:r>
            <a:r>
              <a:rPr lang="fr-FR" dirty="0" smtClean="0">
                <a:hlinkClick r:id="rId3" action="ppaction://hlinksldjump"/>
              </a:rPr>
              <a:t>l’axe EMERICC</a:t>
            </a:r>
            <a:endParaRPr lang="fr-FR" dirty="0">
              <a:hlinkClick r:id="rId3" action="ppaction://hlinksldjump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4" action="ppaction://hlinksldjump"/>
              </a:rPr>
              <a:t>Présentation externe de </a:t>
            </a:r>
            <a:r>
              <a:rPr lang="fr-FR" dirty="0" smtClean="0">
                <a:hlinkClick r:id="rId4" action="ppaction://hlinksldjump"/>
              </a:rPr>
              <a:t>l’axe EMERICC</a:t>
            </a:r>
            <a:endParaRPr lang="fr-FR" dirty="0">
              <a:hlinkClick r:id="rId4" action="ppaction://hlinksldjump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5" action="ppaction://hlinksldjump"/>
              </a:rPr>
              <a:t>Présentation interne de </a:t>
            </a:r>
            <a:r>
              <a:rPr lang="fr-FR" dirty="0" smtClean="0">
                <a:hlinkClick r:id="rId5" action="ppaction://hlinksldjump"/>
              </a:rPr>
              <a:t>l’axe EMERICC – </a:t>
            </a:r>
            <a:r>
              <a:rPr lang="fr-FR" dirty="0">
                <a:hlinkClick r:id="rId5" action="ppaction://hlinksldjump"/>
              </a:rPr>
              <a:t>Composants 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6" action="ppaction://hlinksldjump"/>
              </a:rPr>
              <a:t>Présentation du logiciel d’acquisition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7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Lancement d’une acquisition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760640"/>
          </a:xfrm>
        </p:spPr>
        <p:txBody>
          <a:bodyPr>
            <a:normAutofit/>
          </a:bodyPr>
          <a:lstStyle/>
          <a:p>
            <a:pPr lvl="0"/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Exploitation de l’acquisition</a:t>
            </a:r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</a:t>
            </a:r>
            <a:r>
              <a:rPr lang="fr-FR" dirty="0" smtClean="0"/>
              <a:t>l’axe 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générale de </a:t>
            </a:r>
            <a:r>
              <a:rPr lang="fr-FR" dirty="0" smtClean="0"/>
              <a:t>l’axe EMERICC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Contexte général</a:t>
            </a:r>
          </a:p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Contexte général</a:t>
            </a:r>
          </a:p>
          <a:p>
            <a:r>
              <a:rPr lang="fr-FR" dirty="0" smtClean="0"/>
              <a:t>Diagramme de contexte</a:t>
            </a:r>
            <a:endParaRPr lang="fr-FR" dirty="0"/>
          </a:p>
        </p:txBody>
      </p:sp>
      <p:sp>
        <p:nvSpPr>
          <p:cNvPr id="9" name="ZoneTexte 8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6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Mise en œuvre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7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8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sous tension</a:t>
            </a:r>
            <a:endParaRPr lang="fr-FR" dirty="0"/>
          </a:p>
        </p:txBody>
      </p:sp>
      <p:sp>
        <p:nvSpPr>
          <p:cNvPr id="28" name="ZoneTexte 27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externe de la DAE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9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969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297</Words>
  <Application>Microsoft Office PowerPoint</Application>
  <PresentationFormat>Affichage à l'écran (4:3)</PresentationFormat>
  <Paragraphs>97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Plaquette commerciale</vt:lpstr>
      <vt:lpstr>Axe Emericc</vt:lpstr>
      <vt:lpstr>Plan</vt:lpstr>
      <vt:lpstr>Présentation générale de l’axe EMERICC</vt:lpstr>
      <vt:lpstr>Présentation PowerPoint</vt:lpstr>
      <vt:lpstr>Présentation PowerPoint</vt:lpstr>
      <vt:lpstr>Présentation PowerPoint</vt:lpstr>
      <vt:lpstr>Mise en œuvre de l’axe Emericc</vt:lpstr>
      <vt:lpstr>Présentation PowerPoint</vt:lpstr>
      <vt:lpstr>Présentation externe de la DAE</vt:lpstr>
      <vt:lpstr>Présentation PowerPoint</vt:lpstr>
      <vt:lpstr>Présentation PowerPoint</vt:lpstr>
      <vt:lpstr>Présentation PowerPoint</vt:lpstr>
      <vt:lpstr>Présentation interne de l’axe Emericc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du logiciel d’acquisition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2013-12-25T11:10:58Z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