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256" r:id="rId2"/>
    <p:sldId id="286" r:id="rId3"/>
    <p:sldId id="288" r:id="rId4"/>
    <p:sldId id="314" r:id="rId5"/>
    <p:sldId id="301" r:id="rId6"/>
    <p:sldId id="291" r:id="rId7"/>
    <p:sldId id="290" r:id="rId8"/>
    <p:sldId id="296" r:id="rId9"/>
    <p:sldId id="299" r:id="rId10"/>
    <p:sldId id="300" r:id="rId11"/>
    <p:sldId id="302" r:id="rId12"/>
    <p:sldId id="309" r:id="rId13"/>
    <p:sldId id="316" r:id="rId14"/>
    <p:sldId id="310" r:id="rId15"/>
    <p:sldId id="303" r:id="rId16"/>
    <p:sldId id="304" r:id="rId17"/>
    <p:sldId id="315" r:id="rId18"/>
    <p:sldId id="293" r:id="rId19"/>
    <p:sldId id="294" r:id="rId20"/>
    <p:sldId id="295" r:id="rId21"/>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96684" autoAdjust="0"/>
  </p:normalViewPr>
  <p:slideViewPr>
    <p:cSldViewPr>
      <p:cViewPr varScale="1">
        <p:scale>
          <a:sx n="73" d="100"/>
          <a:sy n="73" d="100"/>
        </p:scale>
        <p:origin x="-16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06/01/2014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06/01/2014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a:t>
            </a:r>
            <a:r>
              <a:rPr kumimoji="0" lang="fr-FR" sz="1600" b="0" i="0" u="none" strike="noStrike" kern="0" cap="small" spc="0" normalizeH="0" baseline="0" noProof="0" dirty="0" err="1" smtClean="0">
                <a:ln>
                  <a:noFill/>
                </a:ln>
                <a:solidFill>
                  <a:schemeClr val="bg1"/>
                </a:solidFill>
                <a:effectLst/>
                <a:uLnTx/>
                <a:uFillTx/>
                <a:latin typeface="+mj-lt"/>
                <a:ea typeface="+mj-ea"/>
                <a:cs typeface="+mj-cs"/>
              </a:rPr>
              <a:t>Tribar</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11.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Axe </a:t>
            </a:r>
            <a:r>
              <a:rPr lang="fr-FR" dirty="0" err="1" smtClean="0"/>
              <a:t>Tribar</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a:t>
            </a:r>
            <a:r>
              <a:rPr lang="fr-FR" dirty="0" smtClean="0"/>
              <a:t>l’axe </a:t>
            </a:r>
            <a:r>
              <a:rPr lang="fr-FR" dirty="0" err="1" smtClean="0"/>
              <a:t>Emericc</a:t>
            </a:r>
            <a:endParaRPr lang="fr-FR" dirty="0" smtClean="0"/>
          </a:p>
          <a:p>
            <a:r>
              <a:rPr lang="fr-FR" dirty="0" smtClean="0"/>
              <a:t>Cahier des charges</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2706017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de l’axe </a:t>
            </a:r>
            <a:r>
              <a:rPr lang="fr-FR" dirty="0" err="1" smtClean="0"/>
              <a:t>Emericc</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11</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12</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l’axe </a:t>
            </a:r>
            <a:r>
              <a:rPr lang="fr-FR" dirty="0" err="1" smtClean="0"/>
              <a:t>emericc</a:t>
            </a:r>
            <a:endParaRPr lang="fr-FR" dirty="0" smtClean="0"/>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a:t>
            </a:r>
            <a:r>
              <a:rPr lang="fr-FR" dirty="0" err="1" smtClean="0"/>
              <a:t>tribar</a:t>
            </a:r>
            <a:endParaRPr lang="fr-FR" dirty="0" smtClean="0"/>
          </a:p>
          <a:p>
            <a:r>
              <a:rPr lang="fr-FR" dirty="0" smtClean="0"/>
              <a:t>Diagramme </a:t>
            </a:r>
            <a:r>
              <a:rPr lang="fr-FR" dirty="0" smtClean="0"/>
              <a:t>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graphicFrame>
        <p:nvGraphicFramePr>
          <p:cNvPr id="2" name="Tableau 1"/>
          <p:cNvGraphicFramePr>
            <a:graphicFrameLocks noGrp="1"/>
          </p:cNvGraphicFramePr>
          <p:nvPr/>
        </p:nvGraphicFramePr>
        <p:xfrm>
          <a:off x="1567180" y="1943100"/>
          <a:ext cx="5314315" cy="2743200"/>
        </p:xfrm>
        <a:graphic>
          <a:graphicData uri="http://schemas.openxmlformats.org/drawingml/2006/table">
            <a:tbl>
              <a:tblPr>
                <a:tableStyleId>{B301B821-A1FF-4177-AEE7-76D212191A09}</a:tableStyleId>
              </a:tblPr>
              <a:tblGrid>
                <a:gridCol w="2524125"/>
                <a:gridCol w="810260"/>
                <a:gridCol w="1979930"/>
              </a:tblGrid>
              <a:tr h="0">
                <a:tc>
                  <a:txBody>
                    <a:bodyPr/>
                    <a:lstStyle/>
                    <a:p>
                      <a:pPr fontAlgn="auto" hangingPunct="1">
                        <a:spcAft>
                          <a:spcPts val="0"/>
                        </a:spcAft>
                      </a:pPr>
                      <a:r>
                        <a:rPr lang="fr-FR" sz="1000">
                          <a:effectLst/>
                        </a:rPr>
                        <a:t>Moteur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Résistance aux bornes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20.9 Ohm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en-GB" sz="1000">
                          <a:effectLst/>
                        </a:rPr>
                        <a:t>Inductance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1.5 mH</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couple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20.8 mNm/A</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vitesse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Ke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459 tr/min/V</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du moteur seul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3.73 gcm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de l’ensemble ramenée au moteur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5 10</a:t>
                      </a:r>
                      <a:r>
                        <a:rPr lang="fr-FR" sz="1000" baseline="30000">
                          <a:effectLst/>
                        </a:rPr>
                        <a:t>-4</a:t>
                      </a:r>
                      <a:r>
                        <a:rPr lang="fr-FR" sz="1000">
                          <a:effectLst/>
                        </a:rPr>
                        <a:t> kgm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Coefficient de frottement visqueux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f</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9 10</a:t>
                      </a:r>
                      <a:r>
                        <a:rPr lang="de-DE" sz="1000" baseline="30000">
                          <a:effectLst/>
                        </a:rPr>
                        <a:t>-3</a:t>
                      </a:r>
                      <a:r>
                        <a:rPr lang="de-DE" sz="1000">
                          <a:effectLst/>
                        </a:rPr>
                        <a:t> Nm/Rad/sec</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nominale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12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maximale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24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d’alimentation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Vitesse limite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6800 tr/min</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Réducteur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Rapport de réduction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1/84.3</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Vis – Ecrou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Pas de la vis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p</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 mm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Codeur incrémental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Résolution du codeur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Kcod</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dirty="0">
                          <a:effectLst/>
                        </a:rPr>
                        <a:t>16 Top/</a:t>
                      </a:r>
                      <a:r>
                        <a:rPr lang="en-GB" sz="1000" dirty="0" err="1">
                          <a:effectLst/>
                        </a:rPr>
                        <a:t>tr</a:t>
                      </a:r>
                      <a:endParaRPr lang="fr-FR" sz="1000" dirty="0">
                        <a:effectLst/>
                        <a:latin typeface="Arial"/>
                        <a:ea typeface="Times New Roman"/>
                        <a:cs typeface="Times New Roman"/>
                      </a:endParaRPr>
                    </a:p>
                  </a:txBody>
                  <a:tcPr marL="44450" marR="44450" marT="0" marB="0"/>
                </a:tc>
              </a:tr>
            </a:tbl>
          </a:graphicData>
        </a:graphic>
      </p:graphicFrame>
    </p:spTree>
    <p:extLst>
      <p:ext uri="{BB962C8B-B14F-4D97-AF65-F5344CB8AC3E}">
        <p14:creationId xmlns:p14="http://schemas.microsoft.com/office/powerpoint/2010/main" val="1680089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t>
            </a:r>
            <a:r>
              <a:rPr lang="fr-FR" dirty="0" err="1" smtClean="0"/>
              <a:t>eaxe</a:t>
            </a:r>
            <a:r>
              <a:rPr lang="fr-FR" dirty="0" smtClean="0"/>
              <a:t> </a:t>
            </a:r>
            <a:r>
              <a:rPr lang="fr-FR" dirty="0" err="1" smtClean="0"/>
              <a:t>Emericc</a:t>
            </a:r>
            <a:endParaRPr lang="fr-FR" dirty="0" smtClean="0"/>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136007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L’axe </a:t>
            </a:r>
            <a:r>
              <a:rPr lang="fr-FR" dirty="0" err="1" smtClean="0"/>
              <a:t>Emericc</a:t>
            </a:r>
            <a:endParaRPr lang="fr-FR" dirty="0" smtClean="0"/>
          </a:p>
          <a:p>
            <a:r>
              <a:rPr lang="fr-FR" dirty="0" smtClean="0"/>
              <a:t>Composants de la chaîne d’énergie</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L’axe </a:t>
            </a:r>
            <a:r>
              <a:rPr lang="fr-FR" dirty="0" err="1" smtClean="0"/>
              <a:t>Emericc</a:t>
            </a:r>
            <a:endParaRPr lang="fr-FR" dirty="0" smtClean="0"/>
          </a:p>
          <a:p>
            <a:r>
              <a:rPr lang="fr-FR" dirty="0" smtClean="0"/>
              <a:t>Composants de la chaîne d’information</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01315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lstStyle/>
          <a:p>
            <a:r>
              <a:rPr lang="fr-FR" dirty="0" smtClean="0"/>
              <a:t>Présentation interne de la DAE</a:t>
            </a:r>
            <a:endParaRPr lang="fr-FR" dirty="0"/>
          </a:p>
        </p:txBody>
      </p:sp>
    </p:spTree>
    <p:extLst>
      <p:ext uri="{BB962C8B-B14F-4D97-AF65-F5344CB8AC3E}">
        <p14:creationId xmlns:p14="http://schemas.microsoft.com/office/powerpoint/2010/main" val="236759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18</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r>
              <a:rPr lang="fr-FR" dirty="0" smtClean="0"/>
              <a:t>Lancer le logiciel TRIBAR</a:t>
            </a:r>
          </a:p>
          <a:p>
            <a:r>
              <a:rPr lang="fr-FR" dirty="0" smtClean="0"/>
              <a:t>Valider la demande d’initialisation</a:t>
            </a:r>
          </a:p>
          <a:p>
            <a:r>
              <a:rPr lang="fr-FR" dirty="0" smtClean="0"/>
              <a:t>Dans l’onglet Initialisation </a:t>
            </a:r>
          </a:p>
          <a:p>
            <a:pPr lvl="1"/>
            <a:r>
              <a:rPr lang="fr-FR" dirty="0" smtClean="0"/>
              <a:t>Choisir la configuration 11 </a:t>
            </a:r>
            <a:r>
              <a:rPr lang="fr-FR" dirty="0"/>
              <a:t>– 5 – 8 </a:t>
            </a:r>
            <a:endParaRPr lang="fr-FR" dirty="0" smtClean="0"/>
          </a:p>
          <a:p>
            <a:pPr lvl="1"/>
            <a:r>
              <a:rPr lang="fr-FR" dirty="0" smtClean="0"/>
              <a:t>Cliquer sur initialisations vérins</a:t>
            </a:r>
          </a:p>
          <a:p>
            <a:pPr lvl="1"/>
            <a:r>
              <a:rPr lang="fr-FR" dirty="0" smtClean="0"/>
              <a:t>Valider les étapes successives</a:t>
            </a:r>
          </a:p>
          <a:p>
            <a:pPr lvl="1"/>
            <a:endParaRPr lang="fr-FR" dirty="0"/>
          </a:p>
          <a:p>
            <a:r>
              <a:rPr lang="fr-FR" dirty="0" smtClean="0"/>
              <a:t>Pour relancer une initialisation, taper F7 dans le menu principal</a:t>
            </a:r>
          </a:p>
          <a:p>
            <a:pPr lvl="1"/>
            <a:endParaRPr lang="fr-FR" dirty="0"/>
          </a:p>
          <a:p>
            <a:pPr lvl="1"/>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Initialisation du </a:t>
            </a:r>
            <a:r>
              <a:rPr lang="fr-FR" dirty="0" err="1" smtClean="0"/>
              <a:t>tribar</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du </a:t>
            </a:r>
            <a:r>
              <a:rPr lang="fr-FR" dirty="0" err="1" smtClean="0">
                <a:hlinkClick r:id="rId2" action="ppaction://hlinksldjump"/>
              </a:rPr>
              <a:t>Tribar</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a:t>
            </a:r>
            <a:r>
              <a:rPr lang="fr-FR" dirty="0" err="1" smtClean="0">
                <a:hlinkClick r:id="rId3" action="ppaction://hlinksldjump"/>
              </a:rPr>
              <a:t>Tribar</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d</a:t>
            </a:r>
            <a:r>
              <a:rPr lang="fr-FR" dirty="0" smtClean="0">
                <a:hlinkClick r:id="rId4" action="ppaction://hlinksldjump"/>
              </a:rPr>
              <a:t>u </a:t>
            </a:r>
            <a:r>
              <a:rPr lang="fr-FR" dirty="0" err="1" smtClean="0">
                <a:hlinkClick r:id="rId4" action="ppaction://hlinksldjump"/>
              </a:rPr>
              <a:t>Tribar</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a:t>
            </a:r>
            <a:r>
              <a:rPr lang="fr-FR" dirty="0" err="1" smtClean="0">
                <a:hlinkClick r:id="rId5" action="ppaction://hlinksldjump"/>
              </a:rPr>
              <a:t>Tribar</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r>
              <a:rPr lang="fr-FR" sz="2000" dirty="0" smtClean="0"/>
              <a:t>Asservissement en position : Module 7</a:t>
            </a:r>
          </a:p>
          <a:p>
            <a:pPr lvl="1"/>
            <a:r>
              <a:rPr lang="fr-FR" sz="1600" dirty="0" smtClean="0"/>
              <a:t>Sélectionner le doit et le vérin à déplacer</a:t>
            </a:r>
          </a:p>
          <a:p>
            <a:pPr lvl="1"/>
            <a:r>
              <a:rPr lang="fr-FR" sz="1600" dirty="0" smtClean="0"/>
              <a:t>Régler les différents paramètres du correcteur PID</a:t>
            </a:r>
          </a:p>
          <a:p>
            <a:pPr lvl="1"/>
            <a:r>
              <a:rPr lang="fr-FR" sz="1600" dirty="0" smtClean="0"/>
              <a:t>Cliquer sur GO pour lancer la mesure</a:t>
            </a:r>
          </a:p>
          <a:p>
            <a:pPr lvl="1"/>
            <a:r>
              <a:rPr lang="fr-FR" sz="1600" dirty="0" smtClean="0"/>
              <a:t>Cliquer sur Voir Courbe vérin pour afficher la courbe des vérins</a:t>
            </a:r>
          </a:p>
          <a:p>
            <a:pPr lvl="2"/>
            <a:r>
              <a:rPr lang="fr-FR" sz="1600" dirty="0" smtClean="0"/>
              <a:t>Une fenêtre </a:t>
            </a:r>
            <a:r>
              <a:rPr lang="fr-FR" sz="1600" dirty="0" err="1" smtClean="0"/>
              <a:t>gnuplot</a:t>
            </a:r>
            <a:r>
              <a:rPr lang="fr-FR" sz="1600" dirty="0" smtClean="0"/>
              <a:t> s’ouvre</a:t>
            </a:r>
          </a:p>
          <a:p>
            <a:pPr lvl="2"/>
            <a:r>
              <a:rPr lang="fr-FR" sz="1600" dirty="0" smtClean="0"/>
              <a:t>Dans le menu sélectionner Position pour visualiser la courbe de position</a:t>
            </a:r>
            <a:endParaRPr lang="fr-FR" sz="1600" dirty="0"/>
          </a:p>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Réalisation d’une acquisition</a:t>
            </a:r>
            <a:endParaRPr lang="fr-FR" dirty="0"/>
          </a:p>
          <a:p>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de l’axe EMERICC</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a:t>
            </a:r>
            <a:r>
              <a:rPr lang="fr-FR" dirty="0" err="1" smtClean="0"/>
              <a:t>Tribar</a:t>
            </a:r>
            <a:endParaRPr lang="fr-FR" dirty="0"/>
          </a:p>
        </p:txBody>
      </p:sp>
      <p:sp>
        <p:nvSpPr>
          <p:cNvPr id="9" name="Espace réservé du contenu 8"/>
          <p:cNvSpPr>
            <a:spLocks noGrp="1"/>
          </p:cNvSpPr>
          <p:nvPr>
            <p:ph sz="quarter" idx="15"/>
          </p:nvPr>
        </p:nvSpPr>
        <p:spPr/>
        <p:txBody>
          <a:bodyPr>
            <a:normAutofit/>
          </a:bodyPr>
          <a:lstStyle/>
          <a:p>
            <a:pPr hangingPunct="0"/>
            <a:r>
              <a:rPr lang="fr-FR" sz="1600" dirty="0"/>
              <a:t>Dans une centrale nucléaire, les tubes du générateur de vapeur réalisent la fonction d’étanchéité entre le circuit primaire et le circuit secondaire. Un contrôle permanent de radioactivité dans le circuit secondaire détecte la présence d’une fuite, même minime à travers un tube. Une vérification des tubes est alors nécessaire (voir dossier technique).</a:t>
            </a:r>
          </a:p>
          <a:p>
            <a:pPr hangingPunct="0"/>
            <a:r>
              <a:rPr lang="fr-FR" sz="1600" dirty="0"/>
              <a:t>EDF a donc été amené à concevoir des systèmes permettant le contrôle de l’état des tubes avec un minimum d’intervention humaine.</a:t>
            </a:r>
          </a:p>
          <a:p>
            <a:pPr hangingPunct="0"/>
            <a:r>
              <a:rPr lang="fr-FR" sz="1600" dirty="0"/>
              <a:t>Le robot TRIBAR est un élément du système de contrôle qui permet de positionner une sonde au droit des tubes à contrôler.</a:t>
            </a:r>
          </a:p>
          <a:p>
            <a:pPr hangingPunct="0"/>
            <a:r>
              <a:rPr lang="fr-FR" sz="1600" dirty="0"/>
              <a:t>L’</a:t>
            </a:r>
            <a:r>
              <a:rPr lang="fr-FR" sz="1600" dirty="0" err="1"/>
              <a:t>actigramme</a:t>
            </a:r>
            <a:r>
              <a:rPr lang="fr-FR" sz="1600" dirty="0"/>
              <a:t> ci-dessous présente l’analyse de niveau A-0 du robot TRIBAR industriel.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701" y="3717032"/>
            <a:ext cx="5472608" cy="287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4"/>
          <p:cNvCxnSpPr/>
          <p:nvPr/>
        </p:nvCxnSpPr>
        <p:spPr>
          <a:xfrm flipV="1">
            <a:off x="1481701" y="3717032"/>
            <a:ext cx="5472608" cy="2877414"/>
          </a:xfrm>
          <a:prstGeom prst="line">
            <a:avLst/>
          </a:prstGeom>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6954309" y="4149080"/>
            <a:ext cx="1434115" cy="646331"/>
          </a:xfrm>
          <a:prstGeom prst="rect">
            <a:avLst/>
          </a:prstGeom>
          <a:noFill/>
        </p:spPr>
        <p:txBody>
          <a:bodyPr wrap="square" rtlCol="0">
            <a:spAutoFit/>
          </a:bodyPr>
          <a:lstStyle/>
          <a:p>
            <a:r>
              <a:rPr lang="fr-FR" dirty="0" smtClean="0"/>
              <a:t>A remplacer par SysML</a:t>
            </a:r>
            <a:endParaRPr lang="fr-FR" dirty="0"/>
          </a:p>
        </p:txBody>
      </p:sp>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5</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Allumer l’ordinateur</a:t>
            </a:r>
          </a:p>
          <a:p>
            <a:r>
              <a:rPr lang="fr-FR" dirty="0" smtClean="0"/>
              <a:t>Pour mettre sous tension le </a:t>
            </a:r>
            <a:r>
              <a:rPr lang="fr-FR" dirty="0" err="1" smtClean="0"/>
              <a:t>tribar</a:t>
            </a:r>
            <a:r>
              <a:rPr lang="fr-FR" dirty="0" smtClean="0"/>
              <a:t>, allumer le pupitre (bouton au dos)</a:t>
            </a:r>
          </a:p>
          <a:p>
            <a:r>
              <a:rPr lang="fr-FR" dirty="0" smtClean="0"/>
              <a:t>Actionner les boutons + et -  pour déplacer le chariot</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AutoShape 2" descr="https://dl-web.dropbox.com/get/Divers/20140106_082648.jpg?w=AACQBUdbo7zz_uAVOI5fFjAT-Bfrbid5augdfIVDMVrb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https://dl-web.dropbox.com/get/Divers/20140106_082648.jpg?w=AACQBUdbo7zz_uAVOI5fFjAT-Bfrbid5augdfIVDMVrb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cxnSp>
        <p:nvCxnSpPr>
          <p:cNvPr id="8" name="Connecteur droit avec flèche 7"/>
          <p:cNvCxnSpPr/>
          <p:nvPr/>
        </p:nvCxnSpPr>
        <p:spPr>
          <a:xfrm flipH="1">
            <a:off x="2987824" y="4424560"/>
            <a:ext cx="2016224" cy="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5042061" y="4207194"/>
            <a:ext cx="2736304" cy="369332"/>
          </a:xfrm>
          <a:prstGeom prst="rect">
            <a:avLst/>
          </a:prstGeom>
          <a:noFill/>
        </p:spPr>
        <p:txBody>
          <a:bodyPr wrap="square" rtlCol="0">
            <a:spAutoFit/>
          </a:bodyPr>
          <a:lstStyle/>
          <a:p>
            <a:r>
              <a:rPr lang="fr-FR" dirty="0" err="1" smtClean="0"/>
              <a:t>Tribar</a:t>
            </a:r>
            <a:endParaRPr lang="fr-FR" dirty="0"/>
          </a:p>
        </p:txBody>
      </p:sp>
      <p:cxnSp>
        <p:nvCxnSpPr>
          <p:cNvPr id="13" name="Connecteur droit avec flèche 12"/>
          <p:cNvCxnSpPr/>
          <p:nvPr/>
        </p:nvCxnSpPr>
        <p:spPr>
          <a:xfrm flipH="1">
            <a:off x="3995936" y="4797152"/>
            <a:ext cx="1008112" cy="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5042061" y="4612486"/>
            <a:ext cx="1440160" cy="369332"/>
          </a:xfrm>
          <a:prstGeom prst="rect">
            <a:avLst/>
          </a:prstGeom>
          <a:noFill/>
        </p:spPr>
        <p:txBody>
          <a:bodyPr wrap="square" rtlCol="0">
            <a:spAutoFit/>
          </a:bodyPr>
          <a:lstStyle/>
          <a:p>
            <a:r>
              <a:rPr lang="fr-FR" dirty="0" smtClean="0"/>
              <a:t>Pupitre</a:t>
            </a:r>
            <a:endParaRPr lang="fr-FR" dirty="0"/>
          </a:p>
        </p:txBody>
      </p:sp>
      <p:cxnSp>
        <p:nvCxnSpPr>
          <p:cNvPr id="16" name="Connecteur droit avec flèche 15"/>
          <p:cNvCxnSpPr/>
          <p:nvPr/>
        </p:nvCxnSpPr>
        <p:spPr>
          <a:xfrm flipH="1">
            <a:off x="3275856" y="5229081"/>
            <a:ext cx="1728192" cy="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5042060" y="5044415"/>
            <a:ext cx="3130339" cy="646331"/>
          </a:xfrm>
          <a:prstGeom prst="rect">
            <a:avLst/>
          </a:prstGeom>
          <a:noFill/>
        </p:spPr>
        <p:txBody>
          <a:bodyPr wrap="square" rtlCol="0">
            <a:spAutoFit/>
          </a:bodyPr>
          <a:lstStyle/>
          <a:p>
            <a:r>
              <a:rPr lang="fr-FR" dirty="0" smtClean="0"/>
              <a:t>Déplacement manuel du chariot</a:t>
            </a:r>
            <a:endParaRPr lang="fr-FR" dirty="0"/>
          </a:p>
        </p:txBody>
      </p:sp>
    </p:spTree>
    <p:extLst>
      <p:ext uri="{BB962C8B-B14F-4D97-AF65-F5344CB8AC3E}">
        <p14:creationId xmlns:p14="http://schemas.microsoft.com/office/powerpoint/2010/main" val="428300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de L’axe </a:t>
            </a:r>
            <a:r>
              <a:rPr lang="fr-FR" dirty="0" err="1" smtClean="0"/>
              <a:t>Emericc</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de la DAE</a:t>
            </a:r>
            <a:endParaRPr lang="fr-FR" dirty="0"/>
          </a:p>
        </p:txBody>
      </p:sp>
      <p:sp>
        <p:nvSpPr>
          <p:cNvPr id="23" name="ZoneTexte 22">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94496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561</Words>
  <Application>Microsoft Office PowerPoint</Application>
  <PresentationFormat>Affichage à l'écran (4:3)</PresentationFormat>
  <Paragraphs>152</Paragraphs>
  <Slides>20</Slides>
  <Notes>1</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Plaquette commerciale</vt:lpstr>
      <vt:lpstr>Axe Tribar</vt:lpstr>
      <vt:lpstr>Plan</vt:lpstr>
      <vt:lpstr>Présentation générale de l’axe EMERICC</vt:lpstr>
      <vt:lpstr>Présentation PowerPoint</vt:lpstr>
      <vt:lpstr>Mise en œuvre Du Tribar</vt:lpstr>
      <vt:lpstr>Présentation PowerPoint</vt:lpstr>
      <vt:lpstr>Présentation externe de L’axe Emericc</vt:lpstr>
      <vt:lpstr>Présentation PowerPoint</vt:lpstr>
      <vt:lpstr>Présentation PowerPoint</vt:lpstr>
      <vt:lpstr>Présentation PowerPoint</vt:lpstr>
      <vt:lpstr>Présentation interne de l’axe Emericc</vt:lpstr>
      <vt:lpstr>Présentation PowerPoint</vt:lpstr>
      <vt:lpstr>Présentation PowerPoint</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2014-01-06T15:50:23Z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