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6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312" r:id="rId12"/>
    <p:sldId id="296" r:id="rId13"/>
    <p:sldId id="311" r:id="rId14"/>
    <p:sldId id="298" r:id="rId15"/>
    <p:sldId id="313" r:id="rId16"/>
    <p:sldId id="314" r:id="rId17"/>
    <p:sldId id="315" r:id="rId18"/>
    <p:sldId id="300" r:id="rId19"/>
    <p:sldId id="303" r:id="rId20"/>
    <p:sldId id="316" r:id="rId21"/>
    <p:sldId id="304" r:id="rId22"/>
    <p:sldId id="317" r:id="rId23"/>
    <p:sldId id="305" r:id="rId24"/>
    <p:sldId id="306" r:id="rId25"/>
    <p:sldId id="318" r:id="rId26"/>
    <p:sldId id="307" r:id="rId27"/>
    <p:sldId id="308" r:id="rId28"/>
    <p:sldId id="309" r:id="rId29"/>
    <p:sldId id="302" r:id="rId30"/>
    <p:sldId id="320" r:id="rId31"/>
    <p:sldId id="310" r:id="rId32"/>
    <p:sldId id="319" r:id="rId33"/>
  </p:sldIdLst>
  <p:sldSz cx="9144000" cy="6858000" type="screen4x3"/>
  <p:notesSz cx="7099300" cy="10234613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838" autoAdjust="0"/>
    <p:restoredTop sz="88034" autoAdjust="0"/>
  </p:normalViewPr>
  <p:slideViewPr>
    <p:cSldViewPr>
      <p:cViewPr varScale="1">
        <p:scale>
          <a:sx n="95" d="100"/>
          <a:sy n="95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31555DB1-8736-42A3-B48D-2B08FB93332A}" type="datetimeFigureOut">
              <a:rPr lang="fr-FR" smtClean="0"/>
              <a:pPr/>
              <a:t>16/09/2013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0BDB199F-A56C-4049-BA04-1447030960FF}" type="datetimeFigureOut">
              <a:rPr lang="fr-FR"/>
              <a:pPr/>
              <a:t>16/09/2013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Série 1 – Reconception et assemblage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Série </a:t>
            </a:r>
            <a:r>
              <a:rPr lang="fr-FR" dirty="0" smtClean="0"/>
              <a:t>1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TP 2 : </a:t>
            </a:r>
            <a:r>
              <a:rPr smtClean="0"/>
              <a:t>Conception </a:t>
            </a:r>
            <a:r>
              <a:rPr smtClean="0"/>
              <a:t>d'un moteur a vapeur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357290" y="428604"/>
            <a:ext cx="7500990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CI 8 – Etude de la conception des systèmes mécaniques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7826"/>
            <a:ext cx="1507969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84"/>
          <a:stretch/>
        </p:blipFill>
        <p:spPr bwMode="auto">
          <a:xfrm>
            <a:off x="3577434" y="5357826"/>
            <a:ext cx="168739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683" y="5357826"/>
            <a:ext cx="1512167" cy="10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 r="1663"/>
          <a:stretch>
            <a:fillRect/>
          </a:stretch>
        </p:blipFill>
        <p:spPr bwMode="auto">
          <a:xfrm>
            <a:off x="6988923" y="5357826"/>
            <a:ext cx="147156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pic>
        <p:nvPicPr>
          <p:cNvPr id="1026" name="Picture 2" descr="http://2.bp.blogspot.com/_OpnVmgesyGA/TL1gwl8lU3I/AAAAAAAAATc/YBwHxCM7pIA/s1600/apple_ipad_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66" y="5357826"/>
            <a:ext cx="738208" cy="108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l_fi" descr="http://www.konstrukcje3d.pl/logo_solidworks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2462" y="3643314"/>
            <a:ext cx="805198" cy="79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56" y="5357826"/>
            <a:ext cx="1616247" cy="10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1" r="2903" b="17073"/>
          <a:stretch/>
        </p:blipFill>
        <p:spPr bwMode="auto">
          <a:xfrm>
            <a:off x="5397024" y="5357826"/>
            <a:ext cx="1603868" cy="10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5481646" cy="5877272"/>
          </a:xfrm>
        </p:spPr>
        <p:txBody>
          <a:bodyPr>
            <a:normAutofit/>
          </a:bodyPr>
          <a:lstStyle/>
          <a:p>
            <a:r>
              <a:rPr sz="2000" smtClean="0"/>
              <a:t>Sélectionner les deux plans à rendre coïncidents avec la touche </a:t>
            </a:r>
            <a:r>
              <a:rPr sz="2000" b="1" smtClean="0"/>
              <a:t>Ctrl</a:t>
            </a:r>
          </a:p>
          <a:p>
            <a:r>
              <a:rPr sz="2000" smtClean="0"/>
              <a:t>Cliquer sur le bouton C</a:t>
            </a:r>
            <a:r>
              <a:rPr sz="2000" b="1" smtClean="0"/>
              <a:t>ontrainte</a:t>
            </a:r>
          </a:p>
          <a:p>
            <a:r>
              <a:rPr sz="2000" smtClean="0"/>
              <a:t>Vous disposez alors de plusieurs possibilités</a:t>
            </a:r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r>
              <a:rPr sz="2000" smtClean="0"/>
              <a:t>Valider avec l'icône vert.</a:t>
            </a:r>
          </a:p>
          <a:p>
            <a:r>
              <a:rPr sz="2000" smtClean="0"/>
              <a:t>Une fois que vous avez rendu les plans coïncidants, il est possible de faire bouger les pièces en utilisant la souris et en les faisant glisser</a:t>
            </a:r>
          </a:p>
          <a:p>
            <a:endParaRPr sz="2000" smtClean="0"/>
          </a:p>
          <a:p>
            <a:r>
              <a:rPr sz="2000" smtClean="0"/>
              <a:t>Ajouter alors la coaxialité des deux perçages.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Assemblage du cylindre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500174"/>
            <a:ext cx="657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e 18"/>
          <p:cNvGrpSpPr/>
          <p:nvPr/>
        </p:nvGrpSpPr>
        <p:grpSpPr>
          <a:xfrm>
            <a:off x="1785918" y="1285860"/>
            <a:ext cx="7358082" cy="4000528"/>
            <a:chOff x="1785918" y="1928802"/>
            <a:chExt cx="7358082" cy="4000528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18" y="1928802"/>
              <a:ext cx="2786082" cy="3789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Connecteur droit avec flèche 8"/>
            <p:cNvCxnSpPr>
              <a:stCxn id="10" idx="3"/>
            </p:cNvCxnSpPr>
            <p:nvPr/>
          </p:nvCxnSpPr>
          <p:spPr>
            <a:xfrm>
              <a:off x="5500630" y="3259919"/>
              <a:ext cx="857288" cy="386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2714580" y="3075253"/>
              <a:ext cx="27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mtClean="0"/>
                <a:t>Coïncidence des surfaces</a:t>
              </a:r>
              <a:endParaRPr lang="fr-FR" dirty="0"/>
            </a:p>
          </p:txBody>
        </p:sp>
        <p:cxnSp>
          <p:nvCxnSpPr>
            <p:cNvPr id="14" name="Connecteur droit avec flèche 13"/>
            <p:cNvCxnSpPr>
              <a:stCxn id="15" idx="3"/>
            </p:cNvCxnSpPr>
            <p:nvPr/>
          </p:nvCxnSpPr>
          <p:spPr>
            <a:xfrm>
              <a:off x="5500630" y="3545671"/>
              <a:ext cx="857288" cy="386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2714580" y="3361005"/>
              <a:ext cx="27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mtClean="0"/>
                <a:t>Parallélisme des surfaces</a:t>
              </a:r>
              <a:endParaRPr lang="fr-FR" dirty="0"/>
            </a:p>
          </p:txBody>
        </p:sp>
        <p:cxnSp>
          <p:nvCxnSpPr>
            <p:cNvPr id="16" name="Connecteur droit avec flèche 15"/>
            <p:cNvCxnSpPr>
              <a:stCxn id="17" idx="3"/>
            </p:cNvCxnSpPr>
            <p:nvPr/>
          </p:nvCxnSpPr>
          <p:spPr>
            <a:xfrm>
              <a:off x="5500630" y="3974299"/>
              <a:ext cx="928726" cy="101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785918" y="3789633"/>
              <a:ext cx="3714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mtClean="0"/>
                <a:t>Perpendicularité des surfaces </a:t>
              </a:r>
              <a:r>
                <a:rPr lang="fr-FR" dirty="0" smtClean="0"/>
                <a:t>… </a:t>
              </a:r>
              <a:endParaRPr lang="fr-FR" dirty="0"/>
            </a:p>
          </p:txBody>
        </p:sp>
        <p:cxnSp>
          <p:nvCxnSpPr>
            <p:cNvPr id="23" name="Connecteur droit avec flèche 22"/>
            <p:cNvCxnSpPr>
              <a:stCxn id="22" idx="0"/>
              <a:endCxn id="20" idx="2"/>
            </p:cNvCxnSpPr>
            <p:nvPr/>
          </p:nvCxnSpPr>
          <p:spPr>
            <a:xfrm rot="16200000" flipV="1">
              <a:off x="6840157" y="5518561"/>
              <a:ext cx="428628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572264" y="4572008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286512" y="5286388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smtClean="0"/>
              <a:t>Inverser la position d'une pièce</a:t>
            </a:r>
            <a:endParaRPr lang="fr-FR" b="1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643306" y="1785926"/>
            <a:ext cx="2714644" cy="2286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En utilisant </a:t>
            </a:r>
            <a:r>
              <a:rPr b="1" smtClean="0"/>
              <a:t>Insérer des composants</a:t>
            </a:r>
            <a:r>
              <a:rPr smtClean="0"/>
              <a:t>, insérer toutes les pièces :</a:t>
            </a:r>
          </a:p>
          <a:p>
            <a:pPr lvl="1"/>
            <a:r>
              <a:rPr smtClean="0"/>
              <a:t>Le pivot 3</a:t>
            </a:r>
          </a:p>
          <a:p>
            <a:pPr lvl="1"/>
            <a:r>
              <a:rPr smtClean="0"/>
              <a:t>La palier 6</a:t>
            </a:r>
          </a:p>
          <a:p>
            <a:pPr lvl="1"/>
            <a:r>
              <a:rPr smtClean="0"/>
              <a:t>L'arbre 8</a:t>
            </a:r>
          </a:p>
          <a:p>
            <a:pPr lvl="1"/>
            <a:r>
              <a:rPr smtClean="0"/>
              <a:t>Le téton 9</a:t>
            </a:r>
          </a:p>
          <a:p>
            <a:pPr lvl="1"/>
            <a:r>
              <a:rPr smtClean="0"/>
              <a:t>Le volant 10</a:t>
            </a:r>
          </a:p>
          <a:p>
            <a:pPr lvl="1"/>
            <a:r>
              <a:rPr smtClean="0"/>
              <a:t>Le piston 11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3552820" cy="5267672"/>
          </a:xfrm>
        </p:spPr>
        <p:txBody>
          <a:bodyPr/>
          <a:lstStyle/>
          <a:p>
            <a:r>
              <a:rPr smtClean="0"/>
              <a:t>En utilisant les contraintes à bon escient parvenir alors à l'assemblage suivant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Assemblage du moteur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3386" y="1000108"/>
            <a:ext cx="3990514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Animation du mécanisme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6333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Il existe plusieurs méthodes pour animer un assemblage sous SolidWorks.</a:t>
            </a:r>
          </a:p>
          <a:p>
            <a:r>
              <a:rPr smtClean="0"/>
              <a:t>Aujourd'hui, nous utiliserons l'onglet "Etude de mouvement".</a:t>
            </a:r>
          </a:p>
          <a:p>
            <a:r>
              <a:rPr smtClean="0"/>
              <a:t>Cliquer sur l'onglet étude de mouvement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14282" y="4572008"/>
            <a:ext cx="8325895" cy="2071702"/>
            <a:chOff x="214282" y="4572008"/>
            <a:chExt cx="8325895" cy="207170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4572008"/>
              <a:ext cx="8325895" cy="207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1000100" y="6286520"/>
              <a:ext cx="114300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Pour animer la pièce, il est nécessaire d'ajouter un "moteur". </a:t>
            </a:r>
          </a:p>
          <a:p>
            <a:r>
              <a:rPr smtClean="0"/>
              <a:t>Une modélisation idéale du système serait d'animer la translation alternative du piston ou la rotation alternative de la chemise.</a:t>
            </a:r>
          </a:p>
          <a:p>
            <a:r>
              <a:rPr smtClean="0"/>
              <a:t>Par soucis de simplification, nous choisissons de motoriser "la sortie" à savoir la rotation du volant.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3981448" cy="5267672"/>
          </a:xfrm>
        </p:spPr>
        <p:txBody>
          <a:bodyPr/>
          <a:lstStyle/>
          <a:p>
            <a:r>
              <a:rPr smtClean="0"/>
              <a:t>Cliquer sur l'onglet "moteur"</a:t>
            </a:r>
          </a:p>
          <a:p>
            <a:endParaRPr smtClean="0"/>
          </a:p>
          <a:p>
            <a:endParaRPr smtClean="0"/>
          </a:p>
          <a:p>
            <a:endParaRPr smtClean="0"/>
          </a:p>
          <a:p>
            <a:r>
              <a:rPr smtClean="0"/>
              <a:t>Ajouter un moteur circulaire sur le volant. </a:t>
            </a:r>
          </a:p>
          <a:p>
            <a:endParaRPr smtClean="0"/>
          </a:p>
          <a:p>
            <a:endParaRPr smtClean="0"/>
          </a:p>
          <a:p>
            <a:endParaRPr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4357686" y="928670"/>
            <a:ext cx="5143504" cy="2052396"/>
            <a:chOff x="428596" y="1571612"/>
            <a:chExt cx="5143504" cy="205239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571612"/>
              <a:ext cx="5143504" cy="2052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572000" y="1571612"/>
              <a:ext cx="285752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071810"/>
            <a:ext cx="51102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Pour animer le mécanisme utiliser les icônes suivants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Conception dans l'assemblage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18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Objectif</a:t>
            </a:r>
          </a:p>
          <a:p>
            <a:pPr lvl="1"/>
            <a:r>
              <a:rPr dirty="0" smtClean="0"/>
              <a:t>Ajouter le piston dans l'assemblage</a:t>
            </a:r>
          </a:p>
          <a:p>
            <a:pPr lvl="1"/>
            <a:r>
              <a:rPr dirty="0" smtClean="0"/>
              <a:t>Faire en sorte que le diamètre du piston change en même temps que le diamètre du cylindre dans le cas où on désire modifier la cylindrée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19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57430"/>
            <a:ext cx="4764034" cy="409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714876" y="3429000"/>
            <a:ext cx="35719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286512" y="4786322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Cote devant s'ajuster automatiquement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10" idx="1"/>
          </p:cNvCxnSpPr>
          <p:nvPr/>
        </p:nvCxnSpPr>
        <p:spPr>
          <a:xfrm rot="10800000">
            <a:off x="5072066" y="3786197"/>
            <a:ext cx="1214446" cy="146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Systèmes bielles manivelles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b="1" smtClean="0">
                <a:solidFill>
                  <a:srgbClr val="FF0000"/>
                </a:solidFill>
              </a:rPr>
              <a:t>Commencer par supprimer le piston de l'arbre de conception.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5481646" cy="5267672"/>
          </a:xfrm>
        </p:spPr>
        <p:txBody>
          <a:bodyPr/>
          <a:lstStyle/>
          <a:p>
            <a:r>
              <a:rPr smtClean="0"/>
              <a:t>Dans l'assemblage</a:t>
            </a:r>
          </a:p>
          <a:p>
            <a:pPr lvl="1"/>
            <a:r>
              <a:rPr smtClean="0"/>
              <a:t>Cliquer sur insérer des composants</a:t>
            </a:r>
          </a:p>
          <a:p>
            <a:pPr lvl="1"/>
            <a:r>
              <a:rPr smtClean="0"/>
              <a:t>Nouvelle pièce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r>
              <a:rPr smtClean="0"/>
              <a:t>Sauvegarder l'ensemble et en particulier sauvegarder votre nouveau piston en externe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21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5680828" y="928671"/>
            <a:ext cx="4182311" cy="3429024"/>
            <a:chOff x="4067175" y="1785926"/>
            <a:chExt cx="5076825" cy="416242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67175" y="1785926"/>
              <a:ext cx="5076825" cy="416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643438" y="2928934"/>
              <a:ext cx="207170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143380"/>
            <a:ext cx="2928958" cy="22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000232" y="4572008"/>
            <a:ext cx="164307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5481646" cy="5267672"/>
          </a:xfrm>
        </p:spPr>
        <p:txBody>
          <a:bodyPr/>
          <a:lstStyle/>
          <a:p>
            <a:pPr lvl="1"/>
            <a:endParaRPr smtClean="0"/>
          </a:p>
          <a:p>
            <a:r>
              <a:rPr smtClean="0"/>
              <a:t>Editer la pièce</a:t>
            </a:r>
          </a:p>
          <a:p>
            <a:pPr lvl="1"/>
            <a:r>
              <a:rPr smtClean="0"/>
              <a:t>Clic droit sur la nouvelle pièce de l'assemblage</a:t>
            </a:r>
          </a:p>
          <a:p>
            <a:pPr lvl="1"/>
            <a:r>
              <a:rPr smtClean="0"/>
              <a:t>Editer la pièce</a:t>
            </a:r>
          </a:p>
          <a:p>
            <a:pPr lvl="1"/>
            <a:endParaRPr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22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714620"/>
            <a:ext cx="4286280" cy="431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4910142" cy="5267672"/>
          </a:xfrm>
        </p:spPr>
        <p:txBody>
          <a:bodyPr/>
          <a:lstStyle/>
          <a:p>
            <a:r>
              <a:rPr smtClean="0"/>
              <a:t>Lorsqu'on édite une pièce dans un assemblage, l'assemblage est alors représenté de manière filaire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428604"/>
            <a:ext cx="3253712" cy="27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876"/>
            <a:ext cx="7496185" cy="118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57621" y="3714752"/>
            <a:ext cx="164307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63006" y="4184674"/>
            <a:ext cx="408532" cy="101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>
            <a:stCxn id="10" idx="0"/>
            <a:endCxn id="8" idx="3"/>
          </p:cNvCxnSpPr>
          <p:nvPr/>
        </p:nvCxnSpPr>
        <p:spPr>
          <a:xfrm rot="16200000" flipV="1">
            <a:off x="1567120" y="3739884"/>
            <a:ext cx="1152009" cy="2143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357354" y="5387474"/>
            <a:ext cx="3714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On retrouve l'onglet d'esquisse (les icones sont un peu décalés par rapport à un produit classique)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0" idx="0"/>
            <a:endCxn id="7" idx="2"/>
          </p:cNvCxnSpPr>
          <p:nvPr/>
        </p:nvCxnSpPr>
        <p:spPr>
          <a:xfrm rot="5400000" flipH="1" flipV="1">
            <a:off x="3324887" y="4033203"/>
            <a:ext cx="1244094" cy="1464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72330" y="4357694"/>
            <a:ext cx="50006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stCxn id="23" idx="0"/>
            <a:endCxn id="19" idx="2"/>
          </p:cNvCxnSpPr>
          <p:nvPr/>
        </p:nvCxnSpPr>
        <p:spPr>
          <a:xfrm rot="5400000" flipH="1" flipV="1">
            <a:off x="6679429" y="4714892"/>
            <a:ext cx="571504" cy="714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429288" y="5357826"/>
            <a:ext cx="235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Permet de sortir du menu "Edition de pièces"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Créer une esquisse dans le plan de face du cylindre pour réaliser le piston</a:t>
            </a:r>
          </a:p>
          <a:p>
            <a:endParaRPr smtClean="0"/>
          </a:p>
          <a:p>
            <a:endParaRPr smtClean="0"/>
          </a:p>
          <a:p>
            <a:endParaRPr smtClean="0"/>
          </a:p>
          <a:p>
            <a:endParaRPr smtClean="0"/>
          </a:p>
          <a:p>
            <a:r>
              <a:rPr smtClean="0"/>
              <a:t>Ajouter les relations nécessaires pour que l'esquisse  du piston soit confondue avec la chambre du cylindre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0698" y="1071546"/>
            <a:ext cx="297559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avec flèche 6"/>
          <p:cNvCxnSpPr/>
          <p:nvPr/>
        </p:nvCxnSpPr>
        <p:spPr>
          <a:xfrm>
            <a:off x="3143240" y="1571612"/>
            <a:ext cx="3679591" cy="237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86256"/>
            <a:ext cx="2907358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Connecteur droit avec flèche 12"/>
          <p:cNvCxnSpPr>
            <a:stCxn id="19" idx="1"/>
          </p:cNvCxnSpPr>
          <p:nvPr/>
        </p:nvCxnSpPr>
        <p:spPr>
          <a:xfrm rot="10800000" flipV="1">
            <a:off x="3714744" y="4895174"/>
            <a:ext cx="2143140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2" idx="1"/>
          </p:cNvCxnSpPr>
          <p:nvPr/>
        </p:nvCxnSpPr>
        <p:spPr>
          <a:xfrm rot="10800000" flipV="1">
            <a:off x="3143240" y="5399616"/>
            <a:ext cx="2714644" cy="17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857884" y="4572008"/>
            <a:ext cx="23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Esquisse de la tête du piston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857884" y="521495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Chambre du cylindre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357686" y="5715016"/>
            <a:ext cx="48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mtClean="0"/>
              <a:t>Remarque : l'ajout des relations peut être masqué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6086427"/>
            <a:ext cx="1652589" cy="77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643702" y="6000768"/>
            <a:ext cx="14287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786446" y="6429396"/>
            <a:ext cx="500066" cy="428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5481646" cy="5877272"/>
          </a:xfrm>
        </p:spPr>
        <p:txBody>
          <a:bodyPr>
            <a:normAutofit fontScale="92500"/>
          </a:bodyPr>
          <a:lstStyle/>
          <a:p>
            <a:r>
              <a:rPr smtClean="0"/>
              <a:t>Résultat attendu après extrusion</a:t>
            </a:r>
          </a:p>
          <a:p>
            <a:endParaRPr smtClean="0"/>
          </a:p>
          <a:p>
            <a:endParaRPr smtClean="0"/>
          </a:p>
          <a:p>
            <a:endParaRPr smtClean="0"/>
          </a:p>
          <a:p>
            <a:endParaRPr smtClean="0"/>
          </a:p>
          <a:p>
            <a:r>
              <a:rPr smtClean="0"/>
              <a:t>On peut vérifier le lien entre le diamètre du cymindre et le diamètre du piston ainsi :</a:t>
            </a:r>
          </a:p>
          <a:p>
            <a:pPr lvl="1"/>
            <a:r>
              <a:rPr smtClean="0"/>
              <a:t>Sortir du mode édition de pièce</a:t>
            </a:r>
          </a:p>
          <a:p>
            <a:pPr lvl="1"/>
            <a:endParaRPr smtClean="0"/>
          </a:p>
          <a:p>
            <a:pPr lvl="1"/>
            <a:r>
              <a:rPr smtClean="0"/>
              <a:t>Editer le cylindre</a:t>
            </a:r>
          </a:p>
          <a:p>
            <a:pPr lvl="1"/>
            <a:endParaRPr smtClean="0"/>
          </a:p>
          <a:p>
            <a:pPr lvl="1"/>
            <a:r>
              <a:rPr smtClean="0"/>
              <a:t>Modifier le Dégagement M11 et mettre à 20 le diamètre du cylindre</a:t>
            </a:r>
          </a:p>
          <a:p>
            <a:pPr lvl="1"/>
            <a:endParaRPr smtClean="0"/>
          </a:p>
          <a:p>
            <a:pPr lvl="1"/>
            <a:r>
              <a:rPr smtClean="0"/>
              <a:t>Sortir de l'édition de la pièce et reconstruire le modèle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429132"/>
            <a:ext cx="2214578" cy="47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28736"/>
            <a:ext cx="3559898" cy="27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avec flèche 7"/>
          <p:cNvCxnSpPr>
            <a:stCxn id="13" idx="2"/>
          </p:cNvCxnSpPr>
          <p:nvPr/>
        </p:nvCxnSpPr>
        <p:spPr>
          <a:xfrm rot="5400000">
            <a:off x="6167558" y="2131337"/>
            <a:ext cx="1559496" cy="464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000760" y="1214422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Tête du cylindre</a:t>
            </a:r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857628"/>
            <a:ext cx="419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6024565"/>
            <a:ext cx="1760215" cy="83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Poursuivre ensuite la conception du piston</a:t>
            </a:r>
          </a:p>
          <a:p>
            <a:endParaRPr smtClean="0"/>
          </a:p>
          <a:p>
            <a:r>
              <a:rPr smtClean="0"/>
              <a:t>Résultat attendu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786058"/>
            <a:ext cx="4438652" cy="204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Lorsqu'on crée une pièce d'assemblage, par défaut, elle est considérée comme fixe. Il faut alors la libérer pour pouvoir ajouter des contraintes.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305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3" y="2857496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9" idx="1"/>
            <a:endCxn id="7" idx="3"/>
          </p:cNvCxnSpPr>
          <p:nvPr/>
        </p:nvCxnSpPr>
        <p:spPr>
          <a:xfrm rot="10800000" flipV="1">
            <a:off x="1214416" y="2823471"/>
            <a:ext cx="3857651" cy="141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72066" y="2500306"/>
            <a:ext cx="23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</a:t>
            </a:r>
            <a:r>
              <a:rPr smtClean="0"/>
              <a:t>e f indique que la pièce est figée</a:t>
            </a:r>
            <a:endParaRPr lang="fr-FR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86124"/>
            <a:ext cx="2225814" cy="316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214414" y="4643446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6" idx="1"/>
            <a:endCxn id="14" idx="3"/>
          </p:cNvCxnSpPr>
          <p:nvPr/>
        </p:nvCxnSpPr>
        <p:spPr>
          <a:xfrm rot="10800000">
            <a:off x="2857488" y="4750604"/>
            <a:ext cx="2357454" cy="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214942" y="4429132"/>
            <a:ext cx="23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libérer la pièce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Remettre alors la contrainte entre le perçage et le téton.</a:t>
            </a:r>
          </a:p>
          <a:p>
            <a:r>
              <a:rPr smtClean="0"/>
              <a:t>Il se peut qu'à l'affichage, les pièces ne se mettent pas en place comme demandé.</a:t>
            </a:r>
          </a:p>
          <a:p>
            <a:r>
              <a:rPr smtClean="0"/>
              <a:t>Lancer l'animation pour visualiser le bon fonctionnement du mécanisme.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Modification de l'assemblage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29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Objectif</a:t>
            </a:r>
          </a:p>
          <a:p>
            <a:endParaRPr smtClean="0"/>
          </a:p>
          <a:p>
            <a:endParaRPr smtClean="0"/>
          </a:p>
          <a:p>
            <a:endParaRPr smtClean="0"/>
          </a:p>
          <a:p>
            <a:endParaRPr smtClean="0"/>
          </a:p>
          <a:p>
            <a:endParaRPr smtClean="0"/>
          </a:p>
          <a:p>
            <a:endParaRPr smtClean="0"/>
          </a:p>
          <a:p>
            <a:endParaRPr smtClean="0"/>
          </a:p>
          <a:p>
            <a:r>
              <a:rPr smtClean="0"/>
              <a:t>Applications</a:t>
            </a:r>
          </a:p>
          <a:p>
            <a:pPr lvl="1"/>
            <a:r>
              <a:rPr smtClean="0"/>
              <a:t>Moteurs de voiture</a:t>
            </a:r>
          </a:p>
          <a:p>
            <a:pPr lvl="1"/>
            <a:r>
              <a:rPr smtClean="0"/>
              <a:t>Pompes hydrauliques</a:t>
            </a:r>
          </a:p>
          <a:p>
            <a:pPr lvl="1"/>
            <a:r>
              <a:rPr lang="fr-FR" smtClean="0"/>
              <a:t>…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Les systèmes bielles manivelles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2055" y="2285992"/>
            <a:ext cx="764065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dash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 partielle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8249" y="2580455"/>
            <a:ext cx="1440000" cy="576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AGIR</a:t>
            </a:r>
            <a:endParaRPr lang="fr-FR" sz="110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" name="Connecteur droit 8"/>
          <p:cNvCxnSpPr>
            <a:stCxn id="11" idx="3"/>
            <a:endCxn id="13" idx="1"/>
          </p:cNvCxnSpPr>
          <p:nvPr/>
        </p:nvCxnSpPr>
        <p:spPr>
          <a:xfrm>
            <a:off x="2134931" y="2868455"/>
            <a:ext cx="1525266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" name="Connecteur droit 9"/>
          <p:cNvCxnSpPr>
            <a:stCxn id="13" idx="3"/>
            <a:endCxn id="8" idx="1"/>
          </p:cNvCxnSpPr>
          <p:nvPr/>
        </p:nvCxnSpPr>
        <p:spPr>
          <a:xfrm>
            <a:off x="5100197" y="2868455"/>
            <a:ext cx="13780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94931" y="2580455"/>
            <a:ext cx="1440000" cy="576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kern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cxnSp>
        <p:nvCxnSpPr>
          <p:cNvPr id="12" name="Connecteur droit 11"/>
          <p:cNvCxnSpPr>
            <a:endCxn id="11" idx="1"/>
          </p:cNvCxnSpPr>
          <p:nvPr/>
        </p:nvCxnSpPr>
        <p:spPr>
          <a:xfrm flipV="1">
            <a:off x="0" y="2868455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3660197" y="2580455"/>
            <a:ext cx="1440000" cy="576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b="1" kern="0" smtClean="0">
                <a:solidFill>
                  <a:prstClr val="black"/>
                </a:solidFill>
                <a:latin typeface="Calibri"/>
              </a:rPr>
              <a:t>Système Bielle Manivelle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924683" y="2878368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623493" y="2571744"/>
            <a:ext cx="1714512" cy="71438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338533" y="2500306"/>
            <a:ext cx="1714512" cy="92869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/>
          <p:cNvSpPr/>
          <p:nvPr/>
        </p:nvSpPr>
        <p:spPr>
          <a:xfrm>
            <a:off x="2285984" y="2071678"/>
            <a:ext cx="714380" cy="714380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clair 20"/>
          <p:cNvSpPr/>
          <p:nvPr/>
        </p:nvSpPr>
        <p:spPr>
          <a:xfrm>
            <a:off x="5214942" y="2143116"/>
            <a:ext cx="714380" cy="714380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85786" y="1500174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smtClean="0"/>
              <a:t>Energie mécanique </a:t>
            </a:r>
            <a:r>
              <a:rPr lang="fr-FR" sz="1600" dirty="0" smtClean="0"/>
              <a:t>–</a:t>
            </a:r>
            <a:r>
              <a:rPr sz="1600" smtClean="0"/>
              <a:t> Mouvement de translation alternatif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643438" y="1500174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smtClean="0"/>
              <a:t>Energie mécanique </a:t>
            </a:r>
            <a:r>
              <a:rPr lang="fr-FR" sz="1600" dirty="0" smtClean="0"/>
              <a:t>–</a:t>
            </a:r>
            <a:r>
              <a:rPr sz="1600" smtClean="0"/>
              <a:t> Mouvement de rotation continu</a:t>
            </a:r>
            <a:endParaRPr lang="fr-F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066279"/>
            <a:ext cx="3929090" cy="279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En observant attentivement l'animation du mécanisme, rechercher les problèmes dans la définition de la géométrie des pièces.</a:t>
            </a:r>
          </a:p>
          <a:p>
            <a:r>
              <a:rPr smtClean="0"/>
              <a:t>Corriger ces problèmes en les modifiant.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30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8519864" cy="533400"/>
          </a:xfrm>
        </p:spPr>
        <p:txBody>
          <a:bodyPr/>
          <a:lstStyle/>
          <a:p>
            <a:r>
              <a:rPr lang="fr-FR" dirty="0" smtClean="0"/>
              <a:t>Réalisation du plan d’ensemble et de la nomenclature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31</a:t>
            </a:fld>
            <a:endParaRPr kumimoji="0" lang="fr-FR"/>
          </a:p>
        </p:txBody>
      </p:sp>
    </p:spTree>
    <p:extLst>
      <p:ext uri="{BB962C8B-B14F-4D97-AF65-F5344CB8AC3E}">
        <p14:creationId xmlns="" xmlns:p14="http://schemas.microsoft.com/office/powerpoint/2010/main" val="1444498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Créer une mise en place à partir de l'assemblage.</a:t>
            </a:r>
          </a:p>
          <a:p>
            <a:r>
              <a:rPr smtClean="0"/>
              <a:t>Utiliser l'onglet Annotation et l'outil Bulles automatiques pour numéroter les pièces</a:t>
            </a:r>
          </a:p>
          <a:p>
            <a:r>
              <a:rPr smtClean="0"/>
              <a:t>Utiliser l'onglet Annotation / Tables / Nomenclature pour ajouter la nomenclature.</a:t>
            </a:r>
          </a:p>
          <a:p>
            <a:r>
              <a:rPr smtClean="0"/>
              <a:t>Le résultat souhaité est le suivant.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32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714619"/>
            <a:ext cx="2786082" cy="408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Assemblage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5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SolidWorks permet de réaliser des assemblage de pièces</a:t>
            </a:r>
          </a:p>
          <a:p>
            <a:r>
              <a:rPr smtClean="0"/>
              <a:t>Pour cela cliquer sur l'icône Nouveau puis Assemblage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Assemblage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2071670" y="2214554"/>
            <a:ext cx="3666341" cy="2416179"/>
            <a:chOff x="4714876" y="2214554"/>
            <a:chExt cx="3666341" cy="241617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2214554"/>
              <a:ext cx="3666341" cy="241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4929190" y="3000372"/>
              <a:ext cx="428628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259" y="981075"/>
            <a:ext cx="6584156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1142984"/>
            <a:ext cx="464347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571868" y="1571612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L'onglet </a:t>
            </a:r>
            <a:r>
              <a:rPr b="1" smtClean="0"/>
              <a:t>Assemblage </a:t>
            </a:r>
            <a:r>
              <a:rPr smtClean="0"/>
              <a:t>fournit tous les outils pour assembler différentes pièces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1000100" y="3357562"/>
            <a:ext cx="928694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71670" y="3357562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Grâce à l'icône Parcourir, importer le bâti que vous venez de concevoir en premier.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En utilisant </a:t>
            </a:r>
            <a:r>
              <a:rPr b="1" smtClean="0"/>
              <a:t>Insérer des composants</a:t>
            </a:r>
            <a:r>
              <a:rPr smtClean="0"/>
              <a:t>, insérer toutes les pièces :</a:t>
            </a:r>
          </a:p>
          <a:p>
            <a:pPr lvl="1"/>
            <a:r>
              <a:rPr lang="fr-FR" dirty="0" smtClean="0"/>
              <a:t>L</a:t>
            </a:r>
            <a:r>
              <a:rPr smtClean="0"/>
              <a:t>e cylindre 2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r>
              <a:rPr smtClean="0"/>
              <a:t>On va maintenant assembler ces pièces grâce à l'outil Contrainte</a:t>
            </a:r>
          </a:p>
          <a:p>
            <a:pPr lvl="1"/>
            <a:endParaRPr smtClean="0"/>
          </a:p>
          <a:p>
            <a:pPr lvl="1"/>
            <a:endParaRPr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14282" y="2428868"/>
            <a:ext cx="8001056" cy="877352"/>
            <a:chOff x="214282" y="3766094"/>
            <a:chExt cx="8001056" cy="87735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3768872"/>
              <a:ext cx="8001056" cy="87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14348" y="3768872"/>
              <a:ext cx="642942" cy="5934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7290" y="3766094"/>
              <a:ext cx="571504" cy="5934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Le positionnement entre le cylindre est le bâti est réalisé par : </a:t>
            </a:r>
          </a:p>
          <a:p>
            <a:pPr lvl="1"/>
            <a:r>
              <a:rPr lang="fr-FR" dirty="0" smtClean="0"/>
              <a:t>U</a:t>
            </a:r>
            <a:r>
              <a:rPr smtClean="0"/>
              <a:t>n contact entre deux plans</a:t>
            </a:r>
          </a:p>
          <a:p>
            <a:pPr lvl="1"/>
            <a:r>
              <a:rPr smtClean="0"/>
              <a:t>Une coaxialité de deux cylindres</a:t>
            </a:r>
          </a:p>
          <a:p>
            <a:pPr lvl="2"/>
            <a:r>
              <a:rPr smtClean="0"/>
              <a:t>Techniquement cette coaxialité sera réalisée grâce au pivot 3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Assemblage du cylindre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429000"/>
            <a:ext cx="4929222" cy="304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avec flèche 6"/>
          <p:cNvCxnSpPr/>
          <p:nvPr/>
        </p:nvCxnSpPr>
        <p:spPr>
          <a:xfrm>
            <a:off x="3143240" y="3929066"/>
            <a:ext cx="178595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16200000" flipH="1">
            <a:off x="2964645" y="4107661"/>
            <a:ext cx="128588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>
            <a:off x="5429256" y="4286256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4357686" y="5357826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357290" y="3500438"/>
            <a:ext cx="228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Faces à rendre coïncidentes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572264" y="5072074"/>
            <a:ext cx="228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Cylindres à rendre coaxiaux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814</Words>
  <Application>Microsoft Office PowerPoint</Application>
  <PresentationFormat>Affichage à l'écran (4:3)</PresentationFormat>
  <Paragraphs>178</Paragraphs>
  <Slides>32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Plaquette commerciale</vt:lpstr>
      <vt:lpstr>Série 1  TP 2 : Conception d'un moteur a vapeur</vt:lpstr>
      <vt:lpstr>Systèmes bielles manivelles</vt:lpstr>
      <vt:lpstr>Diapositive 3</vt:lpstr>
      <vt:lpstr>Diapositive 4</vt:lpstr>
      <vt:lpstr>Assemblage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Animation du mécanisme</vt:lpstr>
      <vt:lpstr>Diapositive 14</vt:lpstr>
      <vt:lpstr>Diapositive 15</vt:lpstr>
      <vt:lpstr>Diapositive 16</vt:lpstr>
      <vt:lpstr>Diapositive 17</vt:lpstr>
      <vt:lpstr>Conception dans l'assemblage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Modification de l'assemblage</vt:lpstr>
      <vt:lpstr>Diapositive 30</vt:lpstr>
      <vt:lpstr>Réalisation du plan d’ensemble et de la nomenclature</vt:lpstr>
      <vt:lpstr>Diapositive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Ingénierie Systèmes</dc:title>
  <dc:creator/>
  <cp:lastModifiedBy/>
  <cp:revision>1</cp:revision>
  <dcterms:created xsi:type="dcterms:W3CDTF">2011-01-14T10:02:43Z</dcterms:created>
  <dcterms:modified xsi:type="dcterms:W3CDTF">2013-09-16T15:17:29Z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