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2"/>
  </p:notesMasterIdLst>
  <p:handoutMasterIdLst>
    <p:handoutMasterId r:id="rId33"/>
  </p:handoutMasterIdLst>
  <p:sldIdLst>
    <p:sldId id="256" r:id="rId2"/>
    <p:sldId id="286" r:id="rId3"/>
    <p:sldId id="288" r:id="rId4"/>
    <p:sldId id="314" r:id="rId5"/>
    <p:sldId id="298" r:id="rId6"/>
    <p:sldId id="313" r:id="rId7"/>
    <p:sldId id="312" r:id="rId8"/>
    <p:sldId id="316" r:id="rId9"/>
    <p:sldId id="289" r:id="rId10"/>
    <p:sldId id="301" r:id="rId11"/>
    <p:sldId id="291" r:id="rId12"/>
    <p:sldId id="290" r:id="rId13"/>
    <p:sldId id="296" r:id="rId14"/>
    <p:sldId id="297" r:id="rId15"/>
    <p:sldId id="299" r:id="rId16"/>
    <p:sldId id="300" r:id="rId17"/>
    <p:sldId id="302" r:id="rId18"/>
    <p:sldId id="309" r:id="rId19"/>
    <p:sldId id="303" r:id="rId20"/>
    <p:sldId id="304" r:id="rId21"/>
    <p:sldId id="317" r:id="rId22"/>
    <p:sldId id="318" r:id="rId23"/>
    <p:sldId id="305" r:id="rId24"/>
    <p:sldId id="306" r:id="rId25"/>
    <p:sldId id="307" r:id="rId26"/>
    <p:sldId id="308" r:id="rId27"/>
    <p:sldId id="315" r:id="rId28"/>
    <p:sldId id="293" r:id="rId29"/>
    <p:sldId id="294" r:id="rId30"/>
    <p:sldId id="295" r:id="rId31"/>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176" autoAdjust="0"/>
    <p:restoredTop sz="87958" autoAdjust="0"/>
  </p:normalViewPr>
  <p:slideViewPr>
    <p:cSldViewPr>
      <p:cViewPr varScale="1">
        <p:scale>
          <a:sx n="103" d="100"/>
          <a:sy n="103" d="100"/>
        </p:scale>
        <p:origin x="-23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23/09/2013</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23/09/2013</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25</a:t>
            </a:fld>
            <a:endParaRPr lang="fr-FR"/>
          </a:p>
        </p:txBody>
      </p:sp>
    </p:spTree>
    <p:extLst>
      <p:ext uri="{BB962C8B-B14F-4D97-AF65-F5344CB8AC3E}">
        <p14:creationId xmlns="" xmlns:p14="http://schemas.microsoft.com/office/powerpoint/2010/main" val="248745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26</a:t>
            </a:fld>
            <a:endParaRPr lang="fr-FR"/>
          </a:p>
        </p:txBody>
      </p:sp>
    </p:spTree>
    <p:extLst>
      <p:ext uri="{BB962C8B-B14F-4D97-AF65-F5344CB8AC3E}">
        <p14:creationId xmlns="" xmlns:p14="http://schemas.microsoft.com/office/powerpoint/2010/main" val="248745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Direction Assistée Electrique</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28.xml"/><Relationship Id="rId5" Type="http://schemas.openxmlformats.org/officeDocument/2006/relationships/slide" Target="slide17.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gi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gi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DAE </a:t>
            </a:r>
            <a:br>
              <a:rPr lang="fr-FR" dirty="0" smtClean="0"/>
            </a:br>
            <a:r>
              <a:rPr dirty="0" smtClean="0"/>
              <a:t>Direction Assistée électrique</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17" name="Image 16"/>
          <p:cNvPicPr/>
          <p:nvPr/>
        </p:nvPicPr>
        <p:blipFill>
          <a:blip r:embed="rId3"/>
          <a:stretch>
            <a:fillRect/>
          </a:stretch>
        </p:blipFill>
        <p:spPr>
          <a:xfrm>
            <a:off x="899592" y="1196752"/>
            <a:ext cx="4086225" cy="2146300"/>
          </a:xfrm>
          <a:prstGeom prst="rect">
            <a:avLst/>
          </a:prstGeom>
          <a:ln>
            <a:noFill/>
          </a:ln>
          <a:effectLst>
            <a:outerShdw blurRad="292100" dist="139700" dir="2700000" algn="tl" rotWithShape="0">
              <a:srgbClr val="333333">
                <a:alpha val="65000"/>
              </a:srgbClr>
            </a:outerShdw>
          </a:effectLst>
        </p:spPr>
      </p:pic>
      <p:pic>
        <p:nvPicPr>
          <p:cNvPr id="18" name="Image 17"/>
          <p:cNvPicPr/>
          <p:nvPr/>
        </p:nvPicPr>
        <p:blipFill>
          <a:blip r:embed="rId4" cstate="print"/>
          <a:stretch>
            <a:fillRect/>
          </a:stretch>
        </p:blipFill>
        <p:spPr>
          <a:xfrm>
            <a:off x="251520" y="5366246"/>
            <a:ext cx="2043112" cy="1073150"/>
          </a:xfrm>
          <a:prstGeom prst="rect">
            <a:avLst/>
          </a:prstGeom>
          <a:ln>
            <a:noFill/>
          </a:ln>
          <a:effectLst>
            <a:outerShdw blurRad="292100" dist="139700" dir="2700000" algn="tl" rotWithShape="0">
              <a:srgbClr val="333333">
                <a:alpha val="65000"/>
              </a:srgbClr>
            </a:outerShdw>
          </a:effectLst>
        </p:spPr>
      </p:pic>
      <p:pic>
        <p:nvPicPr>
          <p:cNvPr id="19" name="Picture 2"/>
          <p:cNvPicPr>
            <a:picLocks noChangeAspect="1" noChangeArrowheads="1"/>
          </p:cNvPicPr>
          <p:nvPr/>
        </p:nvPicPr>
        <p:blipFill>
          <a:blip r:embed="rId5" cstate="print"/>
          <a:srcRect/>
          <a:stretch>
            <a:fillRect/>
          </a:stretch>
        </p:blipFill>
        <p:spPr bwMode="auto">
          <a:xfrm>
            <a:off x="2419648" y="5190806"/>
            <a:ext cx="1728192" cy="1424030"/>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16016" y="5049780"/>
            <a:ext cx="4264323" cy="170608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de la </a:t>
            </a:r>
            <a:r>
              <a:rPr lang="fr-FR" dirty="0" err="1" smtClean="0"/>
              <a:t>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10</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69317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11</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pic>
        <p:nvPicPr>
          <p:cNvPr id="6" name="Picture 2"/>
          <p:cNvPicPr>
            <a:picLocks noChangeAspect="1" noChangeArrowheads="1"/>
          </p:cNvPicPr>
          <p:nvPr/>
        </p:nvPicPr>
        <p:blipFill>
          <a:blip r:embed="rId2"/>
          <a:srcRect t="7979" r="10346" b="12233"/>
          <a:stretch>
            <a:fillRect/>
          </a:stretch>
        </p:blipFill>
        <p:spPr bwMode="auto">
          <a:xfrm>
            <a:off x="1000100" y="1285860"/>
            <a:ext cx="2214578" cy="1428760"/>
          </a:xfrm>
          <a:prstGeom prst="rect">
            <a:avLst/>
          </a:prstGeom>
          <a:noFill/>
          <a:ln w="9525">
            <a:noFill/>
            <a:miter lim="800000"/>
            <a:headEnd/>
            <a:tailEnd/>
          </a:ln>
        </p:spPr>
      </p:pic>
      <p:sp>
        <p:nvSpPr>
          <p:cNvPr id="7" name="Ellipse 6"/>
          <p:cNvSpPr/>
          <p:nvPr/>
        </p:nvSpPr>
        <p:spPr>
          <a:xfrm>
            <a:off x="2643174" y="2161214"/>
            <a:ext cx="321006" cy="35719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71868" y="1714488"/>
            <a:ext cx="1643074" cy="857256"/>
          </a:xfrm>
          <a:prstGeom prst="rect">
            <a:avLst/>
          </a:prstGeom>
          <a:noFill/>
        </p:spPr>
        <p:txBody>
          <a:bodyPr wrap="square" rtlCol="0">
            <a:spAutoFit/>
          </a:bodyPr>
          <a:lstStyle/>
          <a:p>
            <a:pPr algn="just"/>
            <a:r>
              <a:rPr lang="fr-FR" sz="1200" dirty="0" smtClean="0"/>
              <a:t>Pour allumer la DAE, appuyer sur le bouton vert situé sur le côté du système</a:t>
            </a:r>
            <a:endParaRPr lang="fr-FR" sz="1200" dirty="0"/>
          </a:p>
        </p:txBody>
      </p:sp>
      <p:cxnSp>
        <p:nvCxnSpPr>
          <p:cNvPr id="9" name="Connecteur droit avec flèche 8"/>
          <p:cNvCxnSpPr/>
          <p:nvPr/>
        </p:nvCxnSpPr>
        <p:spPr>
          <a:xfrm rot="5400000">
            <a:off x="3214678" y="2143116"/>
            <a:ext cx="714380" cy="1588"/>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8" idx="1"/>
            <a:endCxn id="7" idx="6"/>
          </p:cNvCxnSpPr>
          <p:nvPr/>
        </p:nvCxnSpPr>
        <p:spPr>
          <a:xfrm rot="10800000" flipV="1">
            <a:off x="2964180" y="2143115"/>
            <a:ext cx="607688" cy="196693"/>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pic>
        <p:nvPicPr>
          <p:cNvPr id="11" name="Picture 2" descr="C:\Users\Xavier Pessoles\Desktop\Perso\CCP PSI\Sujet\Images_DAE\DSC05460.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22041"/>
          <a:stretch/>
        </p:blipFill>
        <p:spPr bwMode="auto">
          <a:xfrm>
            <a:off x="215816" y="2956941"/>
            <a:ext cx="5400000" cy="315735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 name="Groupe 11"/>
          <p:cNvGrpSpPr/>
          <p:nvPr/>
        </p:nvGrpSpPr>
        <p:grpSpPr>
          <a:xfrm>
            <a:off x="2520072" y="2852936"/>
            <a:ext cx="5070009" cy="1375965"/>
            <a:chOff x="2915816" y="1308771"/>
            <a:chExt cx="5070009" cy="1375965"/>
          </a:xfrm>
        </p:grpSpPr>
        <p:sp>
          <p:nvSpPr>
            <p:cNvPr id="13" name="Ellipse 12"/>
            <p:cNvSpPr/>
            <p:nvPr/>
          </p:nvSpPr>
          <p:spPr>
            <a:xfrm>
              <a:off x="2915816" y="2327546"/>
              <a:ext cx="321006" cy="35719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342751" y="1308771"/>
              <a:ext cx="1643074" cy="646331"/>
            </a:xfrm>
            <a:prstGeom prst="rect">
              <a:avLst/>
            </a:prstGeom>
            <a:noFill/>
          </p:spPr>
          <p:txBody>
            <a:bodyPr wrap="square" rtlCol="0">
              <a:spAutoFit/>
            </a:bodyPr>
            <a:lstStyle/>
            <a:p>
              <a:pPr algn="just"/>
              <a:r>
                <a:rPr lang="fr-FR" sz="1200" dirty="0" smtClean="0"/>
                <a:t>Potentiomètre permettant de régler la vitesse de véhicule</a:t>
              </a:r>
              <a:endParaRPr lang="fr-FR" sz="1200" dirty="0"/>
            </a:p>
          </p:txBody>
        </p:sp>
        <p:cxnSp>
          <p:nvCxnSpPr>
            <p:cNvPr id="15" name="Connecteur droit avec flèche 14"/>
            <p:cNvCxnSpPr>
              <a:stCxn id="14" idx="1"/>
              <a:endCxn id="13" idx="7"/>
            </p:cNvCxnSpPr>
            <p:nvPr/>
          </p:nvCxnSpPr>
          <p:spPr>
            <a:xfrm flipH="1">
              <a:off x="3189812" y="1631937"/>
              <a:ext cx="3152939" cy="747918"/>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344339" y="1358080"/>
              <a:ext cx="0" cy="547712"/>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 name="Groupe 16"/>
          <p:cNvGrpSpPr/>
          <p:nvPr/>
        </p:nvGrpSpPr>
        <p:grpSpPr>
          <a:xfrm>
            <a:off x="3024128" y="3920204"/>
            <a:ext cx="4565953" cy="2133713"/>
            <a:chOff x="3419872" y="1688057"/>
            <a:chExt cx="4565953" cy="2133713"/>
          </a:xfrm>
        </p:grpSpPr>
        <p:sp>
          <p:nvSpPr>
            <p:cNvPr id="18" name="Ellipse 17"/>
            <p:cNvSpPr/>
            <p:nvPr/>
          </p:nvSpPr>
          <p:spPr>
            <a:xfrm>
              <a:off x="3419872" y="1688057"/>
              <a:ext cx="321006" cy="35719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6342751" y="3317082"/>
              <a:ext cx="1643074" cy="461665"/>
            </a:xfrm>
            <a:prstGeom prst="rect">
              <a:avLst/>
            </a:prstGeom>
            <a:noFill/>
          </p:spPr>
          <p:txBody>
            <a:bodyPr wrap="square" rtlCol="0">
              <a:spAutoFit/>
            </a:bodyPr>
            <a:lstStyle/>
            <a:p>
              <a:pPr algn="just"/>
              <a:r>
                <a:rPr lang="fr-FR" sz="1200" dirty="0" smtClean="0"/>
                <a:t>Activation du moteur électrique d’assistance </a:t>
              </a:r>
              <a:endParaRPr lang="fr-FR" sz="1200" dirty="0"/>
            </a:p>
          </p:txBody>
        </p:sp>
        <p:cxnSp>
          <p:nvCxnSpPr>
            <p:cNvPr id="20" name="Connecteur droit avec flèche 19"/>
            <p:cNvCxnSpPr>
              <a:stCxn id="19" idx="1"/>
              <a:endCxn id="18" idx="5"/>
            </p:cNvCxnSpPr>
            <p:nvPr/>
          </p:nvCxnSpPr>
          <p:spPr>
            <a:xfrm flipH="1" flipV="1">
              <a:off x="3693868" y="1992938"/>
              <a:ext cx="2648883" cy="1554977"/>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6345028" y="3274058"/>
              <a:ext cx="0" cy="547712"/>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Groupe 21"/>
          <p:cNvGrpSpPr/>
          <p:nvPr/>
        </p:nvGrpSpPr>
        <p:grpSpPr>
          <a:xfrm>
            <a:off x="4752320" y="3847634"/>
            <a:ext cx="2846387" cy="429760"/>
            <a:chOff x="5139438" y="1308771"/>
            <a:chExt cx="2846387" cy="429760"/>
          </a:xfrm>
        </p:grpSpPr>
        <p:sp>
          <p:nvSpPr>
            <p:cNvPr id="23" name="Ellipse 22"/>
            <p:cNvSpPr/>
            <p:nvPr/>
          </p:nvSpPr>
          <p:spPr>
            <a:xfrm>
              <a:off x="5139438" y="1381341"/>
              <a:ext cx="321006" cy="35719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6342751" y="1308771"/>
              <a:ext cx="1643074" cy="276999"/>
            </a:xfrm>
            <a:prstGeom prst="rect">
              <a:avLst/>
            </a:prstGeom>
            <a:noFill/>
          </p:spPr>
          <p:txBody>
            <a:bodyPr wrap="square" rtlCol="0">
              <a:spAutoFit/>
            </a:bodyPr>
            <a:lstStyle/>
            <a:p>
              <a:pPr algn="just"/>
              <a:r>
                <a:rPr lang="fr-FR" sz="1200" dirty="0" smtClean="0"/>
                <a:t>Départ de la mesure</a:t>
              </a:r>
              <a:endParaRPr lang="fr-FR" sz="1200" dirty="0"/>
            </a:p>
          </p:txBody>
        </p:sp>
        <p:cxnSp>
          <p:nvCxnSpPr>
            <p:cNvPr id="25" name="Connecteur droit avec flèche 24"/>
            <p:cNvCxnSpPr>
              <a:stCxn id="24" idx="1"/>
              <a:endCxn id="23" idx="6"/>
            </p:cNvCxnSpPr>
            <p:nvPr/>
          </p:nvCxnSpPr>
          <p:spPr>
            <a:xfrm flipH="1">
              <a:off x="5460444" y="1447271"/>
              <a:ext cx="882307" cy="112665"/>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6344339" y="1358080"/>
              <a:ext cx="0" cy="227690"/>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ZoneTexte 1"/>
          <p:cNvSpPr txBox="1"/>
          <p:nvPr/>
        </p:nvSpPr>
        <p:spPr>
          <a:xfrm>
            <a:off x="215816" y="6114294"/>
            <a:ext cx="7956584" cy="646331"/>
          </a:xfrm>
          <a:prstGeom prst="rect">
            <a:avLst/>
          </a:prstGeom>
          <a:noFill/>
        </p:spPr>
        <p:txBody>
          <a:bodyPr wrap="square" rtlCol="0">
            <a:spAutoFit/>
          </a:bodyPr>
          <a:lstStyle/>
          <a:p>
            <a:pPr algn="just"/>
            <a:r>
              <a:rPr lang="fr-FR" b="1" i="1" dirty="0" smtClean="0">
                <a:solidFill>
                  <a:srgbClr val="FF0000"/>
                </a:solidFill>
              </a:rPr>
              <a:t>Remarque :</a:t>
            </a:r>
            <a:r>
              <a:rPr lang="fr-FR" dirty="0" smtClean="0"/>
              <a:t> lorsqu’on désactive le moteur d’assistance, il existe un certain retard à l’extinction. Il faut donc attendre un laps de temps avant de refaire une mesure.</a:t>
            </a:r>
            <a:endParaRPr lang="fr-FR" dirty="0"/>
          </a:p>
        </p:txBody>
      </p:sp>
      <p:sp>
        <p:nvSpPr>
          <p:cNvPr id="28" name="ZoneTexte 27">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428300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29503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de la DAE</a:t>
            </a:r>
            <a:endParaRPr lang="fr-FR" dirty="0"/>
          </a:p>
        </p:txBody>
      </p:sp>
      <p:grpSp>
        <p:nvGrpSpPr>
          <p:cNvPr id="6" name="Groupe 5"/>
          <p:cNvGrpSpPr/>
          <p:nvPr/>
        </p:nvGrpSpPr>
        <p:grpSpPr>
          <a:xfrm>
            <a:off x="251520" y="1800666"/>
            <a:ext cx="7560840" cy="3600450"/>
            <a:chOff x="395536" y="1268760"/>
            <a:chExt cx="7560840" cy="3600450"/>
          </a:xfrm>
        </p:grpSpPr>
        <p:pic>
          <p:nvPicPr>
            <p:cNvPr id="7" name="Picture 2" descr="C:\Users\Xavier Pessoles\Desktop\Perso\CCP PSI\Sujet\Images_DAE\DSC05453.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696" t="7299" b="5265"/>
            <a:stretch/>
          </p:blipFill>
          <p:spPr bwMode="auto">
            <a:xfrm>
              <a:off x="395536" y="1268760"/>
              <a:ext cx="5232599" cy="360045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3563888" y="4126328"/>
              <a:ext cx="4101413" cy="325121"/>
              <a:chOff x="3884412" y="3400344"/>
              <a:chExt cx="4101413" cy="325121"/>
            </a:xfrm>
          </p:grpSpPr>
          <p:sp>
            <p:nvSpPr>
              <p:cNvPr id="19" name="ZoneTexte 18"/>
              <p:cNvSpPr txBox="1"/>
              <p:nvPr/>
            </p:nvSpPr>
            <p:spPr>
              <a:xfrm>
                <a:off x="6342751" y="3448466"/>
                <a:ext cx="1643074" cy="276999"/>
              </a:xfrm>
              <a:prstGeom prst="rect">
                <a:avLst/>
              </a:prstGeom>
              <a:noFill/>
            </p:spPr>
            <p:txBody>
              <a:bodyPr wrap="square" rtlCol="0">
                <a:spAutoFit/>
              </a:bodyPr>
              <a:lstStyle/>
              <a:p>
                <a:pPr algn="just"/>
                <a:r>
                  <a:rPr lang="fr-FR" sz="1200" dirty="0" smtClean="0"/>
                  <a:t>Volant</a:t>
                </a:r>
                <a:endParaRPr lang="fr-FR" sz="1200" dirty="0"/>
              </a:p>
            </p:txBody>
          </p:sp>
          <p:cxnSp>
            <p:nvCxnSpPr>
              <p:cNvPr id="20" name="Connecteur droit avec flèche 19"/>
              <p:cNvCxnSpPr>
                <a:stCxn id="19" idx="1"/>
              </p:cNvCxnSpPr>
              <p:nvPr/>
            </p:nvCxnSpPr>
            <p:spPr>
              <a:xfrm flipH="1" flipV="1">
                <a:off x="3884412" y="3400344"/>
                <a:ext cx="2458339" cy="18662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6342751" y="3448466"/>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e 8"/>
            <p:cNvGrpSpPr/>
            <p:nvPr/>
          </p:nvGrpSpPr>
          <p:grpSpPr>
            <a:xfrm>
              <a:off x="3403384" y="2276872"/>
              <a:ext cx="4251226" cy="1080120"/>
              <a:chOff x="3723908" y="1895658"/>
              <a:chExt cx="4251226" cy="1080120"/>
            </a:xfrm>
          </p:grpSpPr>
          <p:sp>
            <p:nvSpPr>
              <p:cNvPr id="15" name="Ellipse 14"/>
              <p:cNvSpPr/>
              <p:nvPr/>
            </p:nvSpPr>
            <p:spPr>
              <a:xfrm>
                <a:off x="3723908" y="1895658"/>
                <a:ext cx="2032711" cy="10801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332060" y="2297218"/>
                <a:ext cx="1643074" cy="276999"/>
              </a:xfrm>
              <a:prstGeom prst="rect">
                <a:avLst/>
              </a:prstGeom>
              <a:noFill/>
            </p:spPr>
            <p:txBody>
              <a:bodyPr wrap="square" rtlCol="0">
                <a:spAutoFit/>
              </a:bodyPr>
              <a:lstStyle/>
              <a:p>
                <a:pPr algn="just"/>
                <a:r>
                  <a:rPr lang="fr-FR" sz="1200" dirty="0" smtClean="0"/>
                  <a:t>Pupitre de commande</a:t>
                </a:r>
                <a:endParaRPr lang="fr-FR" sz="1200" dirty="0"/>
              </a:p>
            </p:txBody>
          </p:sp>
          <p:cxnSp>
            <p:nvCxnSpPr>
              <p:cNvPr id="17" name="Connecteur droit avec flèche 16"/>
              <p:cNvCxnSpPr>
                <a:stCxn id="16" idx="1"/>
              </p:cNvCxnSpPr>
              <p:nvPr/>
            </p:nvCxnSpPr>
            <p:spPr>
              <a:xfrm flipH="1">
                <a:off x="5756619" y="2435718"/>
                <a:ext cx="575441" cy="0"/>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6329783" y="2297217"/>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4932040" y="1556791"/>
              <a:ext cx="3024336" cy="979575"/>
              <a:chOff x="5252564" y="2148640"/>
              <a:chExt cx="3024336" cy="979575"/>
            </a:xfrm>
          </p:grpSpPr>
          <p:sp>
            <p:nvSpPr>
              <p:cNvPr id="11" name="Ellipse 10"/>
              <p:cNvSpPr/>
              <p:nvPr/>
            </p:nvSpPr>
            <p:spPr>
              <a:xfrm>
                <a:off x="5252564" y="2148640"/>
                <a:ext cx="504055" cy="64807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332060" y="2297218"/>
                <a:ext cx="1944840" cy="830997"/>
              </a:xfrm>
              <a:prstGeom prst="rect">
                <a:avLst/>
              </a:prstGeom>
              <a:noFill/>
            </p:spPr>
            <p:txBody>
              <a:bodyPr wrap="square" rtlCol="0">
                <a:spAutoFit/>
              </a:bodyPr>
              <a:lstStyle/>
              <a:p>
                <a:pPr algn="just"/>
                <a:r>
                  <a:rPr lang="fr-FR" sz="1200" dirty="0" smtClean="0"/>
                  <a:t>Liaison au sol</a:t>
                </a:r>
              </a:p>
              <a:p>
                <a:pPr algn="just"/>
                <a:r>
                  <a:rPr lang="fr-FR" sz="1200" dirty="0" smtClean="0"/>
                  <a:t>Possibilité de régler le couple d’adhérence entre le sol et la roue</a:t>
                </a:r>
                <a:endParaRPr lang="fr-FR" sz="1200" dirty="0"/>
              </a:p>
            </p:txBody>
          </p:sp>
          <p:cxnSp>
            <p:nvCxnSpPr>
              <p:cNvPr id="13" name="Connecteur droit avec flèche 12"/>
              <p:cNvCxnSpPr>
                <a:stCxn id="12" idx="1"/>
              </p:cNvCxnSpPr>
              <p:nvPr/>
            </p:nvCxnSpPr>
            <p:spPr>
              <a:xfrm flipH="1" flipV="1">
                <a:off x="5756620" y="2574219"/>
                <a:ext cx="575440" cy="138498"/>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6345028" y="2297218"/>
                <a:ext cx="0" cy="830997"/>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3" name="ZoneTexte 22">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894496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a:t>
            </a:r>
            <a:r>
              <a:rPr lang="fr-FR" dirty="0"/>
              <a:t>de la DAE</a:t>
            </a:r>
          </a:p>
        </p:txBody>
      </p:sp>
      <p:grpSp>
        <p:nvGrpSpPr>
          <p:cNvPr id="25" name="Groupe 24"/>
          <p:cNvGrpSpPr/>
          <p:nvPr/>
        </p:nvGrpSpPr>
        <p:grpSpPr>
          <a:xfrm>
            <a:off x="456804" y="1946480"/>
            <a:ext cx="7859612" cy="3685119"/>
            <a:chOff x="899592" y="1844824"/>
            <a:chExt cx="7859612" cy="3685119"/>
          </a:xfrm>
        </p:grpSpPr>
        <p:pic>
          <p:nvPicPr>
            <p:cNvPr id="5" name="Picture 3" descr="C:\Users\Xavier Pessoles\Desktop\Perso\CCP PSI\Sujet\Images_DAE\DSC05458.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b="11382"/>
            <a:stretch/>
          </p:blipFill>
          <p:spPr bwMode="auto">
            <a:xfrm>
              <a:off x="1043608" y="1844824"/>
              <a:ext cx="5544616" cy="368511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e 5"/>
            <p:cNvGrpSpPr/>
            <p:nvPr/>
          </p:nvGrpSpPr>
          <p:grpSpPr>
            <a:xfrm>
              <a:off x="5220072" y="2132856"/>
              <a:ext cx="3523852" cy="1656184"/>
              <a:chOff x="5828628" y="3589419"/>
              <a:chExt cx="3523852" cy="1656184"/>
            </a:xfrm>
          </p:grpSpPr>
          <p:sp>
            <p:nvSpPr>
              <p:cNvPr id="7" name="Ellipse 6"/>
              <p:cNvSpPr/>
              <p:nvPr/>
            </p:nvSpPr>
            <p:spPr>
              <a:xfrm>
                <a:off x="5828628" y="3589419"/>
                <a:ext cx="1271273" cy="165618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407640" y="4312949"/>
                <a:ext cx="1944840" cy="276999"/>
              </a:xfrm>
              <a:prstGeom prst="rect">
                <a:avLst/>
              </a:prstGeom>
              <a:noFill/>
            </p:spPr>
            <p:txBody>
              <a:bodyPr wrap="square" rtlCol="0">
                <a:spAutoFit/>
              </a:bodyPr>
              <a:lstStyle/>
              <a:p>
                <a:pPr algn="just"/>
                <a:r>
                  <a:rPr lang="fr-FR" sz="1200" dirty="0" smtClean="0"/>
                  <a:t>Moteur d’assistance</a:t>
                </a:r>
                <a:endParaRPr lang="fr-FR" sz="1200" dirty="0"/>
              </a:p>
            </p:txBody>
          </p:sp>
          <p:cxnSp>
            <p:nvCxnSpPr>
              <p:cNvPr id="9" name="Connecteur droit avec flèche 8"/>
              <p:cNvCxnSpPr/>
              <p:nvPr/>
            </p:nvCxnSpPr>
            <p:spPr>
              <a:xfrm flipH="1">
                <a:off x="7124851" y="4470483"/>
                <a:ext cx="298069" cy="1903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7422920" y="4331984"/>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e 10"/>
            <p:cNvGrpSpPr/>
            <p:nvPr/>
          </p:nvGrpSpPr>
          <p:grpSpPr>
            <a:xfrm>
              <a:off x="1763688" y="3573016"/>
              <a:ext cx="6985167" cy="1080120"/>
              <a:chOff x="6692724" y="2133855"/>
              <a:chExt cx="6985167" cy="1080120"/>
            </a:xfrm>
          </p:grpSpPr>
          <p:sp>
            <p:nvSpPr>
              <p:cNvPr id="12" name="Ellipse 11"/>
              <p:cNvSpPr/>
              <p:nvPr/>
            </p:nvSpPr>
            <p:spPr>
              <a:xfrm>
                <a:off x="6692724" y="2133855"/>
                <a:ext cx="3600400" cy="8530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1733051" y="2936976"/>
                <a:ext cx="1944840" cy="276999"/>
              </a:xfrm>
              <a:prstGeom prst="rect">
                <a:avLst/>
              </a:prstGeom>
              <a:noFill/>
            </p:spPr>
            <p:txBody>
              <a:bodyPr wrap="square" rtlCol="0">
                <a:spAutoFit/>
              </a:bodyPr>
              <a:lstStyle/>
              <a:p>
                <a:pPr algn="just"/>
                <a:r>
                  <a:rPr lang="fr-FR" sz="1200" dirty="0" smtClean="0"/>
                  <a:t>Colonne de direction</a:t>
                </a:r>
                <a:endParaRPr lang="fr-FR" sz="1200" dirty="0"/>
              </a:p>
            </p:txBody>
          </p:sp>
          <p:cxnSp>
            <p:nvCxnSpPr>
              <p:cNvPr id="14" name="Connecteur droit avec flèche 13"/>
              <p:cNvCxnSpPr>
                <a:stCxn id="13" idx="1"/>
                <a:endCxn id="12" idx="5"/>
              </p:cNvCxnSpPr>
              <p:nvPr/>
            </p:nvCxnSpPr>
            <p:spPr>
              <a:xfrm flipH="1" flipV="1">
                <a:off x="9765858" y="2861990"/>
                <a:ext cx="1967193" cy="21348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1743399" y="293697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e 15"/>
            <p:cNvGrpSpPr/>
            <p:nvPr/>
          </p:nvGrpSpPr>
          <p:grpSpPr>
            <a:xfrm>
              <a:off x="899592" y="3365267"/>
              <a:ext cx="7838299" cy="2015702"/>
              <a:chOff x="5924019" y="1102248"/>
              <a:chExt cx="7838299" cy="2015702"/>
            </a:xfrm>
          </p:grpSpPr>
          <p:sp>
            <p:nvSpPr>
              <p:cNvPr id="17" name="Ellipse 16"/>
              <p:cNvSpPr/>
              <p:nvPr/>
            </p:nvSpPr>
            <p:spPr>
              <a:xfrm>
                <a:off x="5924019" y="1102248"/>
                <a:ext cx="720080" cy="121586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11817478" y="2656285"/>
                <a:ext cx="1944840" cy="461665"/>
              </a:xfrm>
              <a:prstGeom prst="rect">
                <a:avLst/>
              </a:prstGeom>
              <a:noFill/>
            </p:spPr>
            <p:txBody>
              <a:bodyPr wrap="square" rtlCol="0">
                <a:spAutoFit/>
              </a:bodyPr>
              <a:lstStyle/>
              <a:p>
                <a:r>
                  <a:rPr lang="fr-FR" sz="1200" dirty="0" smtClean="0"/>
                  <a:t>Transmission  pignon crémaillère</a:t>
                </a:r>
                <a:endParaRPr lang="fr-FR" sz="1200" dirty="0"/>
              </a:p>
            </p:txBody>
          </p:sp>
          <p:cxnSp>
            <p:nvCxnSpPr>
              <p:cNvPr id="19" name="Connecteur droit avec flèche 18"/>
              <p:cNvCxnSpPr>
                <a:endCxn id="17" idx="5"/>
              </p:cNvCxnSpPr>
              <p:nvPr/>
            </p:nvCxnSpPr>
            <p:spPr>
              <a:xfrm flipH="1" flipV="1">
                <a:off x="6538646" y="2140050"/>
                <a:ext cx="5300144" cy="689005"/>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11838790" y="2690556"/>
                <a:ext cx="1" cy="393125"/>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Connecteur droit avec flèche 20"/>
            <p:cNvCxnSpPr/>
            <p:nvPr/>
          </p:nvCxnSpPr>
          <p:spPr>
            <a:xfrm flipH="1" flipV="1">
              <a:off x="5940152" y="4071555"/>
              <a:ext cx="863865" cy="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6814364" y="393305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5436096" y="3591118"/>
              <a:ext cx="775601" cy="785019"/>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6814364" y="3933057"/>
              <a:ext cx="1944840" cy="276999"/>
            </a:xfrm>
            <a:prstGeom prst="rect">
              <a:avLst/>
            </a:prstGeom>
            <a:noFill/>
          </p:spPr>
          <p:txBody>
            <a:bodyPr wrap="square" rtlCol="0">
              <a:spAutoFit/>
            </a:bodyPr>
            <a:lstStyle/>
            <a:p>
              <a:pPr algn="just"/>
              <a:r>
                <a:rPr lang="fr-FR" sz="1200" dirty="0" smtClean="0"/>
                <a:t>Roue et vis sans fin</a:t>
              </a:r>
              <a:endParaRPr lang="fr-FR" sz="1200" dirty="0"/>
            </a:p>
          </p:txBody>
        </p:sp>
      </p:grpSp>
      <p:sp>
        <p:nvSpPr>
          <p:cNvPr id="27" name="ZoneTexte 2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053155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Diagramme d’exigences</a:t>
            </a:r>
            <a:endParaRPr lang="fr-FR" dirty="0"/>
          </a:p>
        </p:txBody>
      </p:sp>
      <p:pic>
        <p:nvPicPr>
          <p:cNvPr id="4098" name="Picture 2" descr="C:\Users\Xavier Pessoles\Dropbox\PartageXavier\PTSI\TP\Serie_2_IS_SLCI\IS_1\SysML\images_sysml_dae\Images\Diagramme d'exigenc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7504" y="1052736"/>
            <a:ext cx="7677150" cy="53054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305654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Cahier des charges</a:t>
            </a:r>
            <a:endParaRPr lang="fr-FR" dirty="0"/>
          </a:p>
        </p:txBody>
      </p:sp>
      <p:graphicFrame>
        <p:nvGraphicFramePr>
          <p:cNvPr id="7" name="Tableau 6"/>
          <p:cNvGraphicFramePr>
            <a:graphicFrameLocks noGrp="1"/>
          </p:cNvGraphicFramePr>
          <p:nvPr>
            <p:extLst>
              <p:ext uri="{D42A27DB-BD31-4B8C-83A1-F6EECF244321}">
                <p14:modId xmlns="" xmlns:p14="http://schemas.microsoft.com/office/powerpoint/2010/main" val="15698383"/>
              </p:ext>
            </p:extLst>
          </p:nvPr>
        </p:nvGraphicFramePr>
        <p:xfrm>
          <a:off x="251520" y="1340768"/>
          <a:ext cx="7920880" cy="4480560"/>
        </p:xfrm>
        <a:graphic>
          <a:graphicData uri="http://schemas.openxmlformats.org/drawingml/2006/table">
            <a:tbl>
              <a:tblPr firstRow="1" bandRow="1"/>
              <a:tblGrid>
                <a:gridCol w="1986165"/>
                <a:gridCol w="604814"/>
                <a:gridCol w="2884418"/>
                <a:gridCol w="1426282"/>
                <a:gridCol w="1019201"/>
              </a:tblGrid>
              <a:tr h="160298">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Exigences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Critères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Niveaux</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Flexibilité</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Orienter les roues</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gauche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 1°</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C2</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C3</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braquage</a:t>
                      </a:r>
                      <a:r>
                        <a:rPr lang="fr-FR" sz="1200" baseline="0" dirty="0" smtClean="0"/>
                        <a:t> entre 2 trottoirs</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9,8</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0,2</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C4</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Couple maximum au volant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 Nm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C5</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de désactivation de l’assistance à l’accélération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74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C6</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d’activation de l’assistance à la décélération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68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C7</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Lois d’assistance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Suivant courbes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C8</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en ligne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C9</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pour une vitesse supérieure à 80km/h</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Respecter les normes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Résister au milieu ambiant</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Être alimenté</a:t>
                      </a:r>
                      <a:r>
                        <a:rPr lang="fr-FR" sz="1200" baseline="0" dirty="0" smtClean="0"/>
                        <a:t> en électricité</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C10</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Puissance délivrée par la batterie</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3840</a:t>
                      </a:r>
                      <a:r>
                        <a:rPr lang="fr-FR" sz="1200" baseline="0" dirty="0" smtClean="0"/>
                        <a:t> </a:t>
                      </a:r>
                      <a:r>
                        <a:rPr lang="fr-FR" sz="1200" dirty="0" smtClean="0"/>
                        <a:t>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270601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8342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Diagramme de blocs</a:t>
            </a:r>
          </a:p>
        </p:txBody>
      </p:sp>
      <p:pic>
        <p:nvPicPr>
          <p:cNvPr id="5" name="Picture 3" descr="C:\Users\Xavier Pessoles\Dropbox\PartageXavier\PTSI\TP\Serie_2_IS_SLCI\IS_1\SysML\images_sysml_dae\Images\Diagramme de définition des bloc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0090" y="1844824"/>
            <a:ext cx="7848872" cy="338660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746680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d’énergie</a:t>
            </a:r>
            <a:endParaRPr lang="fr-FR" dirty="0"/>
          </a:p>
        </p:txBody>
      </p:sp>
      <p:grpSp>
        <p:nvGrpSpPr>
          <p:cNvPr id="14" name="Groupe 13"/>
          <p:cNvGrpSpPr/>
          <p:nvPr/>
        </p:nvGrpSpPr>
        <p:grpSpPr>
          <a:xfrm>
            <a:off x="107504" y="964527"/>
            <a:ext cx="6353831" cy="4279131"/>
            <a:chOff x="528120" y="1268760"/>
            <a:chExt cx="6353831" cy="4279131"/>
          </a:xfrm>
        </p:grpSpPr>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1720" y="1268760"/>
              <a:ext cx="4830231" cy="42791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Connecteur droit avec flèche 6"/>
            <p:cNvCxnSpPr/>
            <p:nvPr/>
          </p:nvCxnSpPr>
          <p:spPr>
            <a:xfrm>
              <a:off x="2339752" y="2780928"/>
              <a:ext cx="10801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528120" y="2457762"/>
              <a:ext cx="1872208" cy="646331"/>
            </a:xfrm>
            <a:prstGeom prst="rect">
              <a:avLst/>
            </a:prstGeom>
            <a:noFill/>
          </p:spPr>
          <p:txBody>
            <a:bodyPr wrap="square" rtlCol="0">
              <a:spAutoFit/>
            </a:bodyPr>
            <a:lstStyle/>
            <a:p>
              <a:r>
                <a:rPr lang="fr-FR" sz="1200" dirty="0" smtClean="0"/>
                <a:t>Moteur d’assistance </a:t>
              </a:r>
            </a:p>
            <a:p>
              <a:r>
                <a:rPr lang="fr-FR" sz="1200" dirty="0" smtClean="0"/>
                <a:t>Embrayage électromagnétique intégré</a:t>
              </a:r>
              <a:endParaRPr lang="fr-FR" sz="1200" dirty="0"/>
            </a:p>
          </p:txBody>
        </p:sp>
        <p:sp>
          <p:nvSpPr>
            <p:cNvPr id="9" name="ZoneTexte 8"/>
            <p:cNvSpPr txBox="1"/>
            <p:nvPr/>
          </p:nvSpPr>
          <p:spPr>
            <a:xfrm>
              <a:off x="1547664" y="3866564"/>
              <a:ext cx="1872208" cy="276999"/>
            </a:xfrm>
            <a:prstGeom prst="rect">
              <a:avLst/>
            </a:prstGeom>
            <a:noFill/>
          </p:spPr>
          <p:txBody>
            <a:bodyPr wrap="square" rtlCol="0">
              <a:spAutoFit/>
            </a:bodyPr>
            <a:lstStyle/>
            <a:p>
              <a:r>
                <a:rPr lang="fr-FR" sz="1200" dirty="0" smtClean="0"/>
                <a:t>Cardans</a:t>
              </a:r>
              <a:endParaRPr lang="fr-FR" sz="1200" dirty="0"/>
            </a:p>
          </p:txBody>
        </p:sp>
        <p:cxnSp>
          <p:nvCxnSpPr>
            <p:cNvPr id="10" name="Connecteur droit avec flèche 9"/>
            <p:cNvCxnSpPr/>
            <p:nvPr/>
          </p:nvCxnSpPr>
          <p:spPr>
            <a:xfrm>
              <a:off x="2339752" y="4005064"/>
              <a:ext cx="12325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339752" y="4005064"/>
              <a:ext cx="360040" cy="792088"/>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4124" y="3249850"/>
              <a:ext cx="1955648" cy="646331"/>
            </a:xfrm>
            <a:prstGeom prst="rect">
              <a:avLst/>
            </a:prstGeom>
            <a:noFill/>
          </p:spPr>
          <p:txBody>
            <a:bodyPr wrap="square" rtlCol="0">
              <a:spAutoFit/>
            </a:bodyPr>
            <a:lstStyle/>
            <a:p>
              <a:r>
                <a:rPr lang="fr-FR" sz="1200" dirty="0" smtClean="0"/>
                <a:t>Transmission par Roue – Vis sans fin (Rapport de réduction 1/46)</a:t>
              </a:r>
              <a:endParaRPr lang="fr-FR" sz="1200" dirty="0"/>
            </a:p>
          </p:txBody>
        </p:sp>
        <p:cxnSp>
          <p:nvCxnSpPr>
            <p:cNvPr id="13" name="Connecteur droit avec flèche 12"/>
            <p:cNvCxnSpPr/>
            <p:nvPr/>
          </p:nvCxnSpPr>
          <p:spPr>
            <a:xfrm>
              <a:off x="2339752" y="3573016"/>
              <a:ext cx="144016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2123728" y="3429000"/>
            <a:ext cx="5944564" cy="3325862"/>
            <a:chOff x="323528" y="2064898"/>
            <a:chExt cx="5944564" cy="3325862"/>
          </a:xfrm>
        </p:grpSpPr>
        <p:pic>
          <p:nvPicPr>
            <p:cNvPr id="1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528" y="2064898"/>
              <a:ext cx="4886143" cy="3325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7" name="Connecteur droit avec flèche 16"/>
            <p:cNvCxnSpPr>
              <a:stCxn id="18" idx="1"/>
            </p:cNvCxnSpPr>
            <p:nvPr/>
          </p:nvCxnSpPr>
          <p:spPr>
            <a:xfrm flipH="1">
              <a:off x="2339752" y="4287036"/>
              <a:ext cx="2056132" cy="2357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95884" y="3779204"/>
              <a:ext cx="1872208" cy="1015663"/>
            </a:xfrm>
            <a:prstGeom prst="rect">
              <a:avLst/>
            </a:prstGeom>
            <a:noFill/>
          </p:spPr>
          <p:txBody>
            <a:bodyPr wrap="square" rtlCol="0">
              <a:spAutoFit/>
            </a:bodyPr>
            <a:lstStyle/>
            <a:p>
              <a:r>
                <a:rPr lang="fr-FR" sz="1200" dirty="0" smtClean="0"/>
                <a:t>Transmission pignon – crémaillère </a:t>
              </a:r>
            </a:p>
            <a:p>
              <a:endParaRPr lang="fr-FR" sz="1200" dirty="0"/>
            </a:p>
            <a:p>
              <a:r>
                <a:rPr lang="fr-FR" sz="1200" dirty="0" smtClean="0"/>
                <a:t>Rayon primitif du pignon : 7,5 mm</a:t>
              </a:r>
              <a:endParaRPr lang="fr-FR" sz="1200" dirty="0"/>
            </a:p>
          </p:txBody>
        </p:sp>
      </p:grpSp>
      <p:sp>
        <p:nvSpPr>
          <p:cNvPr id="20" name="ZoneTexte 1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1008993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de la DAE</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de la DAE</a:t>
            </a: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de la DAE</a:t>
            </a: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de la DAE – Composants </a:t>
            </a: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d’information</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401315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a:bodyPr>
          <a:lstStyle/>
          <a:p>
            <a:r>
              <a:rPr lang="fr-FR" sz="2000" dirty="0"/>
              <a:t>A une rotation du volant correspond un pivotement des roues en sortie de l'ensemble </a:t>
            </a:r>
            <a:r>
              <a:rPr lang="fr-FR" sz="2000" b="1" dirty="0"/>
              <a:t>Direction Assistée Electrique</a:t>
            </a:r>
            <a:r>
              <a:rPr lang="fr-FR" sz="2000" dirty="0"/>
              <a:t> et éléments de commande des roues (biellettes et pivots de roues) appelé ici : </a:t>
            </a:r>
            <a:r>
              <a:rPr lang="fr-FR" sz="2000" b="1" dirty="0"/>
              <a:t>Système de direction</a:t>
            </a:r>
            <a:r>
              <a:rPr lang="fr-FR" sz="2000" dirty="0" smtClean="0"/>
              <a:t>.</a:t>
            </a:r>
            <a:endParaRPr lang="fr-FR" sz="2000" dirty="0"/>
          </a:p>
          <a:p>
            <a:r>
              <a:rPr lang="fr-FR" sz="2000" dirty="0"/>
              <a:t>Une autre entrée correspond à la valeur de la vitesse du véhicule, l’assistance étant fonction de ce paramètre.</a:t>
            </a:r>
          </a:p>
          <a:p>
            <a:endParaRPr lang="fr-FR" sz="20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21</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Structure globale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 xmlns:p14="http://schemas.microsoft.com/office/powerpoint/2010/main" val="2587788184"/>
              </p:ext>
            </p:extLst>
          </p:nvPr>
        </p:nvGraphicFramePr>
        <p:xfrm>
          <a:off x="1979712" y="3140968"/>
          <a:ext cx="4019550" cy="962025"/>
        </p:xfrm>
        <a:graphic>
          <a:graphicData uri="http://schemas.openxmlformats.org/presentationml/2006/ole">
            <p:oleObj spid="_x0000_s2053" r:id="rId4" imgW="3376613" imgH="812800" progId="MSDraw">
              <p:embed/>
            </p:oleObj>
          </a:graphicData>
        </a:graphic>
      </p:graphicFrame>
      <p:sp>
        <p:nvSpPr>
          <p:cNvPr id="8" name="Espace réservé du contenu 1"/>
          <p:cNvSpPr txBox="1">
            <a:spLocks/>
          </p:cNvSpPr>
          <p:nvPr/>
        </p:nvSpPr>
        <p:spPr>
          <a:xfrm>
            <a:off x="256406" y="4175043"/>
            <a:ext cx="7839100" cy="2304256"/>
          </a:xfrm>
          <a:prstGeom prst="rect">
            <a:avLst/>
          </a:prstGeom>
        </p:spPr>
        <p:txBody>
          <a:bodyPr vert="horz">
            <a:normAutofit/>
          </a:bodyPr>
          <a:lstStyle>
            <a:lvl1pPr marL="342900" marR="0" indent="-342900" algn="l" rtl="0" eaLnBrk="1" latinLnBrk="0" hangingPunct="1">
              <a:spcBef>
                <a:spcPct val="20000"/>
              </a:spcBef>
              <a:buFontTx/>
              <a:buBlip>
                <a:blip r:embed="rId5"/>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5"/>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5"/>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5"/>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5"/>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2000" dirty="0"/>
              <a:t>La représentation de la figure </a:t>
            </a:r>
            <a:r>
              <a:rPr lang="fr-FR" sz="2000" dirty="0" smtClean="0"/>
              <a:t>suivante permet </a:t>
            </a:r>
            <a:r>
              <a:rPr lang="fr-FR" sz="2000" dirty="0"/>
              <a:t>de distinguer le </a:t>
            </a:r>
            <a:r>
              <a:rPr lang="fr-FR" sz="2000" b="1" dirty="0"/>
              <a:t>Système de direction</a:t>
            </a:r>
            <a:r>
              <a:rPr lang="fr-FR" sz="2000" dirty="0"/>
              <a:t> de la </a:t>
            </a:r>
            <a:r>
              <a:rPr lang="fr-FR" sz="2000" b="1" dirty="0"/>
              <a:t>Direction Assistée Electrique</a:t>
            </a:r>
            <a:r>
              <a:rPr lang="fr-FR" sz="2000" dirty="0"/>
              <a:t>.</a:t>
            </a:r>
          </a:p>
          <a:p>
            <a:r>
              <a:rPr lang="fr-FR" sz="2000" dirty="0"/>
              <a:t>La grandeur de sortie de cette dernière correspond au déplacement de la crémaillère de direction.</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9" name="Objet 8"/>
          <p:cNvGraphicFramePr>
            <a:graphicFrameLocks noChangeAspect="1"/>
          </p:cNvGraphicFramePr>
          <p:nvPr>
            <p:extLst>
              <p:ext uri="{D42A27DB-BD31-4B8C-83A1-F6EECF244321}">
                <p14:modId xmlns="" xmlns:p14="http://schemas.microsoft.com/office/powerpoint/2010/main" val="3392950819"/>
              </p:ext>
            </p:extLst>
          </p:nvPr>
        </p:nvGraphicFramePr>
        <p:xfrm>
          <a:off x="1385131" y="5811096"/>
          <a:ext cx="5581650" cy="781050"/>
        </p:xfrm>
        <a:graphic>
          <a:graphicData uri="http://schemas.openxmlformats.org/presentationml/2006/ole">
            <p:oleObj spid="_x0000_s2054" r:id="rId6" imgW="7726363" imgH="1116013" progId="MSDraw">
              <p:embed/>
            </p:oleObj>
          </a:graphicData>
        </a:graphic>
      </p:graphicFrame>
    </p:spTree>
    <p:extLst>
      <p:ext uri="{BB962C8B-B14F-4D97-AF65-F5344CB8AC3E}">
        <p14:creationId xmlns="" xmlns:p14="http://schemas.microsoft.com/office/powerpoint/2010/main" val="3713141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fontScale="92500" lnSpcReduction="10000"/>
          </a:bodyPr>
          <a:lstStyle/>
          <a:p>
            <a:r>
              <a:rPr lang="fr-FR" sz="2000" dirty="0"/>
              <a:t>Le schéma bloc </a:t>
            </a:r>
            <a:r>
              <a:rPr lang="fr-FR" sz="2000" dirty="0" smtClean="0"/>
              <a:t>permet </a:t>
            </a:r>
            <a:r>
              <a:rPr lang="fr-FR" sz="2000" dirty="0"/>
              <a:t>de mettre en évidence la structure asservie de la direction : comparateur, chaîne d’action et chaîne de retour.</a:t>
            </a:r>
          </a:p>
          <a:p>
            <a:r>
              <a:rPr lang="fr-FR" sz="2000" dirty="0"/>
              <a:t>Une rotation du volant provoque la déformation de la barre de torsion. Le calculateur intégrant cette valeur ainsi que la vitesse du véhicule commande le moteur électrique. Celui-ci agit sur la colonne par l’intermédiaire du réducteur et ce jusqu’à ce que l’angle de colonne soit égal à l’angle du volant. En effet, le capteur compare ces deux angles et le moteur ne sera plus alimenté lorsque cet écart sera nul.</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22</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Mise en évidence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Objet 10"/>
          <p:cNvGraphicFramePr>
            <a:graphicFrameLocks noChangeAspect="1"/>
          </p:cNvGraphicFramePr>
          <p:nvPr>
            <p:extLst>
              <p:ext uri="{D42A27DB-BD31-4B8C-83A1-F6EECF244321}">
                <p14:modId xmlns="" xmlns:p14="http://schemas.microsoft.com/office/powerpoint/2010/main" val="817981568"/>
              </p:ext>
            </p:extLst>
          </p:nvPr>
        </p:nvGraphicFramePr>
        <p:xfrm>
          <a:off x="395536" y="3645024"/>
          <a:ext cx="7560290" cy="1656184"/>
        </p:xfrm>
        <a:graphic>
          <a:graphicData uri="http://schemas.openxmlformats.org/presentationml/2006/ole">
            <p:oleObj spid="_x0000_s3075" r:id="rId4" imgW="7624763" imgH="1701800" progId="MSDraw">
              <p:embed/>
            </p:oleObj>
          </a:graphicData>
        </a:graphic>
      </p:graphicFrame>
    </p:spTree>
    <p:extLst>
      <p:ext uri="{BB962C8B-B14F-4D97-AF65-F5344CB8AC3E}">
        <p14:creationId xmlns="" xmlns:p14="http://schemas.microsoft.com/office/powerpoint/2010/main" val="1591542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pPr algn="ctr"/>
            <a:r>
              <a:rPr lang="fr-FR" dirty="0"/>
              <a:t>Présentation interne de la </a:t>
            </a:r>
            <a:r>
              <a:rPr lang="fr-FR" dirty="0" smtClean="0"/>
              <a:t>DAE</a:t>
            </a:r>
          </a:p>
          <a:p>
            <a:pPr algn="ctr"/>
            <a:r>
              <a:rPr lang="fr-FR" dirty="0" smtClean="0"/>
              <a:t>Moteur électrique</a:t>
            </a:r>
            <a:endParaRPr lang="fr-FR" dirty="0"/>
          </a:p>
        </p:txBody>
      </p:sp>
      <p:graphicFrame>
        <p:nvGraphicFramePr>
          <p:cNvPr id="6" name="Tableau 5"/>
          <p:cNvGraphicFramePr>
            <a:graphicFrameLocks noGrp="1"/>
          </p:cNvGraphicFramePr>
          <p:nvPr>
            <p:extLst>
              <p:ext uri="{D42A27DB-BD31-4B8C-83A1-F6EECF244321}">
                <p14:modId xmlns="" xmlns:p14="http://schemas.microsoft.com/office/powerpoint/2010/main" val="1677877455"/>
              </p:ext>
            </p:extLst>
          </p:nvPr>
        </p:nvGraphicFramePr>
        <p:xfrm>
          <a:off x="3131840" y="2420888"/>
          <a:ext cx="5040560" cy="4389120"/>
        </p:xfrm>
        <a:graphic>
          <a:graphicData uri="http://schemas.openxmlformats.org/drawingml/2006/table">
            <a:tbl>
              <a:tblPr firstRow="1" bandRow="1"/>
              <a:tblGrid>
                <a:gridCol w="2696113"/>
                <a:gridCol w="2344447"/>
              </a:tblGrid>
              <a:tr h="193968">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Caractéristiques</a:t>
                      </a:r>
                      <a:r>
                        <a:rPr lang="fr-FR" sz="1200" baseline="0" dirty="0" smtClean="0"/>
                        <a:t> électriques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nominale</a:t>
                      </a:r>
                      <a:r>
                        <a:rPr lang="fr-FR" sz="1200" b="1" baseline="0" dirty="0" smtClean="0"/>
                        <a:t> du moteur à courant continu</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12 V</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d’utilisation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10 – 16 V</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Courant</a:t>
                      </a:r>
                      <a:r>
                        <a:rPr lang="fr-FR" sz="1200" b="1" baseline="0" dirty="0" smtClean="0"/>
                        <a:t> nominal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25 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Couple nominal</a:t>
                      </a:r>
                      <a:r>
                        <a:rPr lang="fr-FR" sz="1200" b="1" baseline="0" dirty="0" smtClean="0"/>
                        <a:t>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0,81 Nm à 1450 tr/min</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 de couple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0,0328</a:t>
                      </a:r>
                      <a:r>
                        <a:rPr lang="fr-FR" sz="1200" baseline="0" dirty="0" smtClean="0"/>
                        <a:t> Nm/A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a:t>
                      </a:r>
                      <a:r>
                        <a:rPr lang="fr-FR" sz="1200" b="1" baseline="0" dirty="0" smtClean="0"/>
                        <a:t> de vitesse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0,0327 V/rad/s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0,218 </a:t>
                      </a:r>
                      <a:r>
                        <a:rPr lang="el-GR" sz="1050" dirty="0" smtClean="0">
                          <a:latin typeface="Calibri"/>
                        </a:rPr>
                        <a:t>Ω</a:t>
                      </a:r>
                      <a:r>
                        <a:rPr lang="fr-FR" sz="105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Inductance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0,7 </a:t>
                      </a:r>
                      <a:r>
                        <a:rPr lang="fr-FR" sz="1050" dirty="0" err="1" smtClean="0"/>
                        <a:t>mH</a:t>
                      </a:r>
                      <a:r>
                        <a:rPr lang="fr-FR" sz="1050" dirty="0" smtClean="0"/>
                        <a:t> à 120 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Fréquence de commande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18,5</a:t>
                      </a:r>
                      <a:r>
                        <a:rPr lang="fr-FR" sz="1050" baseline="0" dirty="0" smtClean="0"/>
                        <a:t> ± 1,5 kHz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de la bobine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14,7 </a:t>
                      </a:r>
                      <a:r>
                        <a:rPr lang="fr-FR" sz="1050" baseline="0" dirty="0" smtClean="0"/>
                        <a:t>± 1 </a:t>
                      </a:r>
                      <a:r>
                        <a:rPr lang="el-GR" sz="1050" baseline="0" dirty="0" smtClean="0">
                          <a:latin typeface="Calibri"/>
                        </a:rPr>
                        <a:t>Ω</a:t>
                      </a:r>
                      <a:r>
                        <a:rPr lang="fr-FR" sz="1050" baseline="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Couple</a:t>
                      </a:r>
                      <a:r>
                        <a:rPr lang="fr-FR" sz="1050" b="1" baseline="0" dirty="0" smtClean="0"/>
                        <a:t>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1,08</a:t>
                      </a:r>
                      <a:r>
                        <a:rPr lang="fr-FR" sz="1050" baseline="0" dirty="0" smtClean="0"/>
                        <a:t> Nm mini</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Capteur</a:t>
                      </a:r>
                      <a:r>
                        <a:rPr lang="fr-FR" sz="1050" b="1" baseline="0" dirty="0" smtClean="0"/>
                        <a:t> de couple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Sans contact : 0 à 7Nm ;</a:t>
                      </a:r>
                      <a:r>
                        <a:rPr lang="fr-FR" sz="1050" baseline="0" dirty="0" smtClean="0"/>
                        <a:t> 8V; -30 à 80°C</a:t>
                      </a:r>
                      <a:endParaRPr lang="fr-FR" sz="105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Température de fonctionnement</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-30 à 80°C</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Protection thermique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-1,5 A par 20s.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pic>
        <p:nvPicPr>
          <p:cNvPr id="512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260648"/>
            <a:ext cx="5185341" cy="311244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610362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r>
              <a:rPr lang="fr-FR" sz="1800" dirty="0"/>
              <a:t>Le calculateur régit les lois d’assistances de la DAE. Le réseau de courbes suivant donne le courant électrique absorbé par le moteur en fonction du couple au volant pour différentes vitesses du véhicule.</a:t>
            </a:r>
          </a:p>
          <a:p>
            <a:endParaRPr lang="fr-FR" sz="18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interne de la DAE</a:t>
            </a:r>
          </a:p>
          <a:p>
            <a:r>
              <a:rPr lang="fr-FR" dirty="0" smtClean="0"/>
              <a:t>Calculateur</a:t>
            </a:r>
            <a:endParaRPr lang="fr-FR" dirty="0"/>
          </a:p>
        </p:txBody>
      </p:sp>
      <p:pic>
        <p:nvPicPr>
          <p:cNvPr id="5" name="Image 4"/>
          <p:cNvPicPr/>
          <p:nvPr/>
        </p:nvPicPr>
        <p:blipFill>
          <a:blip r:embed="rId2">
            <a:extLst>
              <a:ext uri="{28A0092B-C50C-407E-A947-70E740481C1C}">
                <a14:useLocalDpi xmlns="" xmlns:a14="http://schemas.microsoft.com/office/drawing/2010/main" val="0"/>
              </a:ext>
            </a:extLst>
          </a:blip>
          <a:srcRect/>
          <a:stretch>
            <a:fillRect/>
          </a:stretch>
        </p:blipFill>
        <p:spPr bwMode="auto">
          <a:xfrm>
            <a:off x="1763688" y="2010062"/>
            <a:ext cx="4986655" cy="4816475"/>
          </a:xfrm>
          <a:prstGeom prst="rect">
            <a:avLst/>
          </a:prstGeom>
          <a:noFill/>
          <a:ln>
            <a:noFill/>
          </a:ln>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356166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angles de rotation </a:t>
            </a:r>
          </a:p>
          <a:p>
            <a:pPr lvl="1"/>
            <a:r>
              <a:rPr lang="fr-FR" dirty="0" smtClean="0"/>
              <a:t>Du volant</a:t>
            </a:r>
          </a:p>
          <a:p>
            <a:pPr lvl="1"/>
            <a:r>
              <a:rPr lang="fr-FR" dirty="0" smtClean="0"/>
              <a:t>De la roue gauche</a:t>
            </a:r>
          </a:p>
          <a:p>
            <a:pPr lvl="1"/>
            <a:r>
              <a:rPr lang="fr-FR" dirty="0" smtClean="0"/>
              <a:t>De la roue droite</a:t>
            </a:r>
          </a:p>
          <a:p>
            <a:r>
              <a:rPr lang="fr-FR" dirty="0" smtClean="0"/>
              <a:t>Le capteur utilisé est un potentiomètre angulaire</a:t>
            </a:r>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d’angle de rotation</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1593769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couples</a:t>
            </a:r>
          </a:p>
          <a:p>
            <a:pPr lvl="1"/>
            <a:r>
              <a:rPr lang="fr-FR" dirty="0" smtClean="0"/>
              <a:t>Au volant avant assistance</a:t>
            </a:r>
          </a:p>
          <a:p>
            <a:pPr lvl="1"/>
            <a:r>
              <a:rPr lang="fr-FR" dirty="0" smtClean="0"/>
              <a:t>Au volant après assistance</a:t>
            </a:r>
          </a:p>
          <a:p>
            <a:pPr lvl="1"/>
            <a:r>
              <a:rPr lang="fr-FR" dirty="0" smtClean="0"/>
              <a:t>Dans la roue gauche</a:t>
            </a:r>
          </a:p>
          <a:p>
            <a:pPr lvl="1"/>
            <a:r>
              <a:rPr lang="fr-FR" dirty="0" smtClean="0"/>
              <a:t>Dans la roue droite</a:t>
            </a:r>
          </a:p>
          <a:p>
            <a:r>
              <a:rPr lang="fr-FR" dirty="0" smtClean="0"/>
              <a:t>Le capteur utilisé est une capteur de couple avec jauge d’</a:t>
            </a:r>
            <a:r>
              <a:rPr lang="fr-FR" dirty="0" err="1" smtClean="0"/>
              <a:t>extensométrié</a:t>
            </a:r>
            <a:endParaRPr lang="fr-FR" dirty="0" smtClean="0"/>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de couple</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988666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27</a:t>
            </a:fld>
            <a:endParaRPr lang="fr-FR" dirty="0"/>
          </a:p>
        </p:txBody>
      </p:sp>
      <p:sp>
        <p:nvSpPr>
          <p:cNvPr id="4" name="Espace réservé du texte 3"/>
          <p:cNvSpPr>
            <a:spLocks noGrp="1"/>
          </p:cNvSpPr>
          <p:nvPr>
            <p:ph type="body" sz="quarter" idx="13"/>
          </p:nvPr>
        </p:nvSpPr>
        <p:spPr/>
        <p:txBody>
          <a:bodyPr/>
          <a:lstStyle/>
          <a:p>
            <a:r>
              <a:rPr lang="fr-FR" dirty="0" smtClean="0"/>
              <a:t>Présentation interne de la DAE</a:t>
            </a:r>
            <a:endParaRPr lang="fr-FR" dirty="0"/>
          </a:p>
        </p:txBody>
      </p:sp>
    </p:spTree>
    <p:extLst>
      <p:ext uri="{BB962C8B-B14F-4D97-AF65-F5344CB8AC3E}">
        <p14:creationId xmlns="" xmlns:p14="http://schemas.microsoft.com/office/powerpoint/2010/main" val="2367593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28</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771198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pPr lvl="0"/>
            <a:r>
              <a:rPr lang="fr-FR" dirty="0"/>
              <a:t>Pour </a:t>
            </a:r>
            <a:r>
              <a:rPr lang="fr-FR" b="1" dirty="0"/>
              <a:t>démarrer le </a:t>
            </a:r>
            <a:r>
              <a:rPr lang="fr-FR" b="1" dirty="0" smtClean="0"/>
              <a:t>logiciel</a:t>
            </a:r>
            <a:endParaRPr lang="fr-FR" dirty="0" smtClean="0"/>
          </a:p>
          <a:p>
            <a:pPr lvl="1"/>
            <a:r>
              <a:rPr lang="fr-FR" dirty="0" smtClean="0"/>
              <a:t>Sur le Bureau, ouvrir le dossier </a:t>
            </a:r>
            <a:r>
              <a:rPr lang="fr-FR" b="1" dirty="0" smtClean="0"/>
              <a:t>TP CPGE</a:t>
            </a:r>
          </a:p>
          <a:p>
            <a:pPr lvl="1"/>
            <a:r>
              <a:rPr lang="fr-FR" dirty="0" smtClean="0"/>
              <a:t>Double </a:t>
            </a:r>
            <a:r>
              <a:rPr lang="fr-FR" dirty="0"/>
              <a:t>cliquer sur l’icône Logiciel DAE CPGE sur le bureau</a:t>
            </a:r>
            <a:r>
              <a:rPr lang="fr-FR" dirty="0" smtClean="0"/>
              <a:t>.</a:t>
            </a:r>
          </a:p>
          <a:p>
            <a:r>
              <a:rPr lang="fr-FR" dirty="0" smtClean="0"/>
              <a:t>Pour </a:t>
            </a:r>
            <a:r>
              <a:rPr lang="fr-FR" b="1" dirty="0" smtClean="0"/>
              <a:t>démarrer une mesure</a:t>
            </a:r>
          </a:p>
          <a:p>
            <a:pPr lvl="1"/>
            <a:r>
              <a:rPr lang="fr-FR" b="1" dirty="0"/>
              <a:t>Sur l’ordinateur</a:t>
            </a:r>
            <a:r>
              <a:rPr lang="fr-FR" dirty="0"/>
              <a:t>, cliquer sur le menu Mesures ou l’icône Mesures .</a:t>
            </a:r>
          </a:p>
          <a:p>
            <a:pPr lvl="1"/>
            <a:r>
              <a:rPr lang="fr-FR" b="1" dirty="0"/>
              <a:t>Sur l’ordinateur</a:t>
            </a:r>
            <a:r>
              <a:rPr lang="fr-FR" dirty="0"/>
              <a:t>, dans la fenêtre cliquer sur le bouton Initialiser</a:t>
            </a:r>
          </a:p>
          <a:p>
            <a:pPr lvl="1"/>
            <a:r>
              <a:rPr lang="fr-FR" b="1" dirty="0"/>
              <a:t>Sur le pupitre,</a:t>
            </a:r>
            <a:r>
              <a:rPr lang="fr-FR" dirty="0"/>
              <a:t> démarrer la mesure à l’aide du bouton Départ </a:t>
            </a:r>
            <a:r>
              <a:rPr lang="fr-FR" dirty="0" smtClean="0"/>
              <a:t>mesure </a:t>
            </a:r>
            <a:r>
              <a:rPr lang="fr-FR" dirty="0"/>
              <a:t>situé sur le pupitre de la DAE </a:t>
            </a:r>
          </a:p>
          <a:p>
            <a:pPr lvl="1"/>
            <a:r>
              <a:rPr lang="fr-FR" b="1" dirty="0"/>
              <a:t>A l’aide du volant, </a:t>
            </a:r>
            <a:r>
              <a:rPr lang="fr-FR" dirty="0"/>
              <a:t>réaliser la manipulation désirée</a:t>
            </a:r>
          </a:p>
          <a:p>
            <a:pPr lvl="1"/>
            <a:r>
              <a:rPr lang="fr-FR" b="1" dirty="0"/>
              <a:t>Sur l’ordinateur</a:t>
            </a:r>
            <a:r>
              <a:rPr lang="fr-FR" dirty="0"/>
              <a:t>, une fois la mesure terminée, la fenêtre affiche importation des résultats en cours puis Importation des résultats terminés.</a:t>
            </a:r>
          </a:p>
          <a:p>
            <a:pPr lvl="1"/>
            <a:r>
              <a:rPr lang="fr-FR" b="1" dirty="0"/>
              <a:t>L’acquisition est terminée.</a:t>
            </a:r>
            <a:endParaRPr lang="fr-FR" dirty="0"/>
          </a:p>
          <a:p>
            <a:endParaRPr lang="fr-FR" b="1" dirty="0" smtClean="0"/>
          </a:p>
          <a:p>
            <a:pPr lvl="1"/>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Lancement d’une acquisition</a:t>
            </a:r>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 xmlns:a14="http://schemas.microsoft.com/office/drawing/2010/main" val="0"/>
              </a:ext>
            </a:extLst>
          </a:blip>
          <a:srcRect l="1" t="22370" r="96931" b="73646"/>
          <a:stretch/>
        </p:blipFill>
        <p:spPr bwMode="auto">
          <a:xfrm>
            <a:off x="8028384" y="2564904"/>
            <a:ext cx="374015" cy="38862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6554993" y="3645024"/>
            <a:ext cx="1511300" cy="533400"/>
            <a:chOff x="4191000" y="2374901"/>
            <a:chExt cx="1511300" cy="533400"/>
          </a:xfrm>
        </p:grpSpPr>
        <p:pic>
          <p:nvPicPr>
            <p:cNvPr id="6" name="Picture 2" descr="C:\Users\Xavier Pessoles\Desktop\Perso\CCP PSI\Sujet\Images_DAE\DSC05460.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66287" t="45797" r="5726" b="41033"/>
            <a:stretch/>
          </p:blipFill>
          <p:spPr bwMode="auto">
            <a:xfrm>
              <a:off x="4191000" y="2374901"/>
              <a:ext cx="1511300" cy="5334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llipse 6"/>
            <p:cNvSpPr/>
            <p:nvPr/>
          </p:nvSpPr>
          <p:spPr>
            <a:xfrm>
              <a:off x="5148064" y="2374901"/>
              <a:ext cx="288032" cy="334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106992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494579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a:t>Cliquer sur le menu Courbes ou sur l’icône </a:t>
            </a:r>
            <a:r>
              <a:rPr lang="fr-FR" sz="2000" dirty="0" smtClean="0"/>
              <a:t>.</a:t>
            </a:r>
          </a:p>
          <a:p>
            <a:pPr lvl="0"/>
            <a:r>
              <a:rPr lang="fr-FR" sz="2000" dirty="0"/>
              <a:t>Pour choisir une variable en abscisse, cliquer sur le bouton abscisse puis sur la variable que vous voulez voir apparaître</a:t>
            </a:r>
          </a:p>
          <a:p>
            <a:pPr lvl="0"/>
            <a:r>
              <a:rPr lang="fr-FR" sz="2000" dirty="0"/>
              <a:t>Pour choisir une (ou plusieurs) variable en ordonnée cliquer sur le bouton ordonnée puis sur la variable que vous voulez voir apparaître</a:t>
            </a:r>
            <a:r>
              <a:rPr lang="fr-FR" sz="2000" dirty="0" smtClean="0"/>
              <a:t>.</a:t>
            </a:r>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30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Exploitation de l’acquisition</a:t>
            </a:r>
            <a:endParaRPr lang="fr-FR" dirty="0"/>
          </a:p>
          <a:p>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 xmlns:a14="http://schemas.microsoft.com/office/drawing/2010/main" val="0"/>
              </a:ext>
            </a:extLst>
          </a:blip>
          <a:srcRect t="26765" r="96994" b="69426"/>
          <a:stretch/>
        </p:blipFill>
        <p:spPr bwMode="auto">
          <a:xfrm>
            <a:off x="6156176" y="980728"/>
            <a:ext cx="366395" cy="37147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C:\Users\Xavier Pessoles\Desktop\Perso\CCP PSI\Sujet\Images_DAE\DAE_05.bmp"/>
          <p:cNvPicPr/>
          <p:nvPr/>
        </p:nvPicPr>
        <p:blipFill rotWithShape="1">
          <a:blip r:embed="rId3">
            <a:extLst>
              <a:ext uri="{28A0092B-C50C-407E-A947-70E740481C1C}">
                <a14:useLocalDpi xmlns="" xmlns:a14="http://schemas.microsoft.com/office/drawing/2010/main" val="0"/>
              </a:ext>
            </a:extLst>
          </a:blip>
          <a:srcRect l="21327" t="29539" r="21096" b="29500"/>
          <a:stretch/>
        </p:blipFill>
        <p:spPr bwMode="auto">
          <a:xfrm>
            <a:off x="107504" y="3502972"/>
            <a:ext cx="3666529" cy="2086268"/>
          </a:xfrm>
          <a:prstGeom prst="rect">
            <a:avLst/>
          </a:prstGeom>
          <a:noFill/>
          <a:extLst/>
        </p:spPr>
      </p:pic>
      <p:sp>
        <p:nvSpPr>
          <p:cNvPr id="7" name="Rectangle 6"/>
          <p:cNvSpPr/>
          <p:nvPr/>
        </p:nvSpPr>
        <p:spPr>
          <a:xfrm>
            <a:off x="3779912" y="2904033"/>
            <a:ext cx="4830415" cy="3693319"/>
          </a:xfrm>
          <a:prstGeom prst="rect">
            <a:avLst/>
          </a:prstGeom>
        </p:spPr>
        <p:txBody>
          <a:bodyPr wrap="square">
            <a:spAutoFit/>
          </a:bodyPr>
          <a:lstStyle/>
          <a:p>
            <a:pPr marL="285750" indent="-285750">
              <a:buFont typeface="Arial" panose="020B0604020202020204" pitchFamily="34" charset="0"/>
              <a:buChar char="•"/>
            </a:pPr>
            <a:r>
              <a:rPr lang="fr-FR" dirty="0"/>
              <a:t>Il est possible de visualiser :</a:t>
            </a:r>
            <a:endParaRPr lang="fr-FR" sz="3200" dirty="0"/>
          </a:p>
          <a:p>
            <a:pPr marL="285750" lvl="0" indent="-285750">
              <a:buFont typeface="Arial" panose="020B0604020202020204" pitchFamily="34" charset="0"/>
              <a:buChar char="•"/>
            </a:pPr>
            <a:r>
              <a:rPr lang="fr-FR" dirty="0"/>
              <a:t>L’angle de rotation :</a:t>
            </a:r>
            <a:endParaRPr lang="fr-FR" sz="3200" dirty="0"/>
          </a:p>
          <a:p>
            <a:pPr marL="742950" lvl="1" indent="-285750">
              <a:buFont typeface="Arial" panose="020B0604020202020204" pitchFamily="34" charset="0"/>
              <a:buChar char="•"/>
            </a:pPr>
            <a:r>
              <a:rPr lang="fr-FR" dirty="0"/>
              <a:t>Du volant ; </a:t>
            </a:r>
            <a:endParaRPr lang="fr-FR" sz="2800" dirty="0"/>
          </a:p>
          <a:p>
            <a:pPr marL="742950" lvl="1" indent="-285750">
              <a:buFont typeface="Arial" panose="020B0604020202020204" pitchFamily="34" charset="0"/>
              <a:buChar char="•"/>
            </a:pPr>
            <a:r>
              <a:rPr lang="fr-FR" dirty="0"/>
              <a:t>De la roue gauche, de la roue droite ;</a:t>
            </a:r>
            <a:endParaRPr lang="fr-FR" sz="2800" dirty="0"/>
          </a:p>
          <a:p>
            <a:pPr marL="285750" lvl="0" indent="-285750">
              <a:buFont typeface="Arial" panose="020B0604020202020204" pitchFamily="34" charset="0"/>
              <a:buChar char="•"/>
            </a:pPr>
            <a:r>
              <a:rPr lang="fr-FR" dirty="0"/>
              <a:t>Le couple </a:t>
            </a:r>
            <a:endParaRPr lang="fr-FR" sz="3200" dirty="0"/>
          </a:p>
          <a:p>
            <a:pPr marL="742950" lvl="1" indent="-285750">
              <a:buFont typeface="Arial" panose="020B0604020202020204" pitchFamily="34" charset="0"/>
              <a:buChar char="•"/>
            </a:pPr>
            <a:r>
              <a:rPr lang="fr-FR" dirty="0"/>
              <a:t>Sur la colonne de direction avant l’assistance du moteur</a:t>
            </a:r>
            <a:endParaRPr lang="fr-FR" sz="2800" dirty="0"/>
          </a:p>
          <a:p>
            <a:pPr marL="742950" lvl="1" indent="-285750">
              <a:buFont typeface="Arial" panose="020B0604020202020204" pitchFamily="34" charset="0"/>
              <a:buChar char="•"/>
            </a:pPr>
            <a:r>
              <a:rPr lang="fr-FR" dirty="0"/>
              <a:t>Sur la colonne de direction après l’assistance du moteur</a:t>
            </a:r>
            <a:endParaRPr lang="fr-FR" sz="2800" dirty="0"/>
          </a:p>
          <a:p>
            <a:pPr marL="742950" lvl="1" indent="-285750">
              <a:buFont typeface="Arial" panose="020B0604020202020204" pitchFamily="34" charset="0"/>
              <a:buChar char="•"/>
            </a:pPr>
            <a:r>
              <a:rPr lang="fr-FR" dirty="0"/>
              <a:t>Sur la roue gauche et sur la roue droite</a:t>
            </a:r>
            <a:endParaRPr lang="fr-FR" sz="2800" dirty="0"/>
          </a:p>
          <a:p>
            <a:pPr marL="285750" lvl="0" indent="-285750">
              <a:buFont typeface="Arial" panose="020B0604020202020204" pitchFamily="34" charset="0"/>
              <a:buChar char="•"/>
            </a:pPr>
            <a:r>
              <a:rPr lang="fr-FR" dirty="0"/>
              <a:t>L’intensité délivrée au moteur</a:t>
            </a:r>
            <a:endParaRPr lang="fr-FR" sz="3200" dirty="0"/>
          </a:p>
          <a:p>
            <a:pPr marL="285750" lvl="0" indent="-285750">
              <a:buFont typeface="Arial" panose="020B0604020202020204" pitchFamily="34" charset="0"/>
              <a:buChar char="•"/>
            </a:pPr>
            <a:r>
              <a:rPr lang="fr-FR" dirty="0"/>
              <a:t>Le temps, </a:t>
            </a:r>
            <a:endParaRPr lang="fr-FR" sz="3200" dirty="0"/>
          </a:p>
          <a:p>
            <a:pPr marL="285750" lvl="0" indent="-285750">
              <a:buFont typeface="Arial" panose="020B0604020202020204" pitchFamily="34" charset="0"/>
              <a:buChar char="•"/>
            </a:pPr>
            <a:r>
              <a:rPr lang="fr-FR" dirty="0"/>
              <a:t>La vitesse du véhicule.</a:t>
            </a:r>
            <a:endParaRPr lang="fr-FR" sz="3200" dirty="0"/>
          </a:p>
        </p:txBody>
      </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1651410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72570" y="1772817"/>
            <a:ext cx="5723566" cy="2452176"/>
          </a:xfrm>
        </p:spPr>
        <p:txBody>
          <a:bodyPr>
            <a:normAutofit/>
          </a:bodyPr>
          <a:lstStyle/>
          <a:p>
            <a:r>
              <a:rPr lang="fr-FR" sz="1600" dirty="0"/>
              <a:t>Renault est le premier constructeur automobile français à utiliser une technologie électrique pour assister la commande de direction de ses véhicules. Le développement de ce système et sa fabrication sont assurés par la société SMI - </a:t>
            </a:r>
            <a:r>
              <a:rPr lang="fr-FR" sz="1600" dirty="0" err="1"/>
              <a:t>Koyo</a:t>
            </a:r>
            <a:r>
              <a:rPr lang="fr-FR" sz="1600" dirty="0"/>
              <a:t> située à Irigny (69). Les modèles Clio et Mégane sont aujourd’hui pourvus de directions de ce type. La production de direction à assistance électrique est comparable en nombre à la production de modèles hydrauliques.</a:t>
            </a:r>
          </a:p>
          <a:p>
            <a:endParaRPr lang="fr-FR" sz="16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générale de la </a:t>
            </a:r>
            <a:r>
              <a:rPr lang="fr-FR" dirty="0" err="1"/>
              <a:t>dae</a:t>
            </a:r>
            <a:endParaRPr lang="fr-FR" dirty="0"/>
          </a:p>
          <a:p>
            <a:r>
              <a:rPr lang="fr-FR" dirty="0"/>
              <a:t>Principe de l’assistance électrique</a:t>
            </a:r>
          </a:p>
          <a:p>
            <a:endParaRPr lang="fr-FR"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32040" y="-123665"/>
            <a:ext cx="3395861" cy="4348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Espace réservé du contenu 1"/>
          <p:cNvSpPr txBox="1">
            <a:spLocks/>
          </p:cNvSpPr>
          <p:nvPr/>
        </p:nvSpPr>
        <p:spPr>
          <a:xfrm>
            <a:off x="323528" y="4077072"/>
            <a:ext cx="7920880" cy="2780928"/>
          </a:xfrm>
          <a:prstGeom prst="rect">
            <a:avLst/>
          </a:prstGeom>
        </p:spPr>
        <p:txBody>
          <a:bodyPr vert="horz">
            <a:noAutofit/>
          </a:bodyPr>
          <a:lstStyle>
            <a:lvl1pPr marL="342900" marR="0" indent="-342900" algn="l" rtl="0" eaLnBrk="1" latinLnBrk="0" hangingPunct="1">
              <a:spcBef>
                <a:spcPct val="20000"/>
              </a:spcBef>
              <a:buFontTx/>
              <a:buBlip>
                <a:blip r:embed="rId3"/>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3"/>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3"/>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3"/>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3"/>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1600" kern="0" dirty="0" smtClean="0"/>
              <a:t>Le système DAE présente deux qualités essentielles:</a:t>
            </a:r>
          </a:p>
          <a:p>
            <a:pPr lvl="1"/>
            <a:r>
              <a:rPr lang="fr-FR" sz="1400" kern="0" dirty="0" smtClean="0"/>
              <a:t>une structure plus simple et une consommation d’énergie plus faible que les directions hydrauliques;</a:t>
            </a:r>
          </a:p>
          <a:p>
            <a:pPr lvl="1"/>
            <a:r>
              <a:rPr lang="fr-FR" sz="1400" kern="0" dirty="0" smtClean="0"/>
              <a:t>une grande souplesse de commande, qui autorise la prise en compte de plusieurs paramètres dans l’établissement des lois d’assistance: effort au volant, vitesse du véhicule, accélération angulaire du volant...</a:t>
            </a:r>
          </a:p>
          <a:p>
            <a:r>
              <a:rPr lang="fr-FR" sz="1600" kern="0" dirty="0" smtClean="0"/>
              <a:t>Le seul vrai frein actuel à son implantation sur des véhicules de gabarit supérieur tient à la difficulté de développer des moteurs électriques de forte puissance en basse tension.</a:t>
            </a:r>
          </a:p>
          <a:p>
            <a:endParaRPr lang="fr-FR" sz="1600" kern="0" dirty="0"/>
          </a:p>
        </p:txBody>
      </p:sp>
    </p:spTree>
    <p:extLst>
      <p:ext uri="{BB962C8B-B14F-4D97-AF65-F5344CB8AC3E}">
        <p14:creationId xmlns=""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normAutofit/>
          </a:bodyPr>
          <a:lstStyle/>
          <a:p>
            <a:r>
              <a:rPr lang="fr-FR" sz="2000" dirty="0" smtClean="0"/>
              <a:t>La </a:t>
            </a:r>
            <a:r>
              <a:rPr lang="fr-FR" sz="2000" dirty="0"/>
              <a:t>commande de direction des véhicules automobile impose au conducteur de vaincre par l'intermédiaire du volant la résistance au pivotement des roues directrices, due à l'action du sol. </a:t>
            </a:r>
            <a:endParaRPr lang="fr-FR" sz="2000" dirty="0" smtClean="0"/>
          </a:p>
          <a:p>
            <a:r>
              <a:rPr lang="fr-FR" sz="2000" dirty="0" smtClean="0"/>
              <a:t>Pour </a:t>
            </a:r>
            <a:r>
              <a:rPr lang="fr-FR" sz="2000" dirty="0"/>
              <a:t>cela il est nécessaire de transformer le mouvement de rotation de la colonne de direction en pivotement des roues. </a:t>
            </a:r>
            <a:r>
              <a:rPr lang="fr-FR" sz="2000" dirty="0" smtClean="0"/>
              <a:t>On utilise ici un système pignon – crémaillère. </a:t>
            </a:r>
            <a:endParaRPr lang="fr-FR" sz="2000" dirty="0"/>
          </a:p>
          <a:p>
            <a:endParaRPr lang="fr-FR" sz="20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générale de la </a:t>
            </a:r>
            <a:r>
              <a:rPr lang="fr-FR" dirty="0" err="1" smtClean="0"/>
              <a:t>dae</a:t>
            </a:r>
            <a:endParaRPr lang="fr-FR" dirty="0" smtClean="0"/>
          </a:p>
          <a:p>
            <a:r>
              <a:rPr lang="fr-FR" dirty="0" smtClean="0"/>
              <a:t>Principe de direction d’un véhicule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13631" y="2593007"/>
            <a:ext cx="6724650" cy="40862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0494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5267672"/>
          </a:xfrm>
        </p:spPr>
        <p:txBody>
          <a:bodyPr>
            <a:normAutofit/>
          </a:bodyPr>
          <a:lstStyle/>
          <a:p>
            <a:r>
              <a:rPr lang="fr-FR" sz="1800" dirty="0"/>
              <a:t>A ce système mécanique de direction (volant, colonne de direction, pignon, crémaillère...), est associé l'ensemble d'assistance.</a:t>
            </a:r>
          </a:p>
          <a:p>
            <a:r>
              <a:rPr lang="fr-FR" sz="1800" dirty="0"/>
              <a:t>L’assistance est réalisée par l’intermédiaire d’un motoréducteur, accouplé à la colonne de direction par l’intermédiaire d’un embrayage électromagnétique. L’assistance est fonction : </a:t>
            </a:r>
          </a:p>
          <a:p>
            <a:pPr lvl="1"/>
            <a:r>
              <a:rPr lang="fr-FR" sz="1400" b="1" dirty="0"/>
              <a:t>du couple au volant : </a:t>
            </a:r>
            <a:r>
              <a:rPr lang="fr-FR" sz="1400" dirty="0"/>
              <a:t>le système doit assister le conducteur dès la mise en rotation du volant. Un capteur informe le calculateur de l’intensité du couple exercé sur le volant. Le motoréducteur est alors commandé en fonction du couple exercé par l’utilisateur ;</a:t>
            </a:r>
          </a:p>
          <a:p>
            <a:pPr lvl="1"/>
            <a:r>
              <a:rPr lang="fr-FR" sz="1400" b="1" dirty="0"/>
              <a:t>de la vitesse du véhicule : u</a:t>
            </a:r>
            <a:r>
              <a:rPr lang="fr-FR" sz="1400" dirty="0"/>
              <a:t>ne assistance élevée offre un confort de manœuvre à l’arrêt ou à faible vitesse. Elle n’est plus nécessaire à haute vitesse car les braquages sont réduits et l’effort au volant ne doit pas être trop assisté pour des raisons de sécurité de conduite. A partir d’un seuil de vitesse d’environ 70 km/h où le confort de la direction traditionnelle est suffisant, le moteur électrique n’est plus alimenté</a:t>
            </a:r>
            <a:r>
              <a:rPr lang="fr-FR" sz="1400" dirty="0" smtClean="0"/>
              <a:t>.</a:t>
            </a:r>
            <a:r>
              <a:rPr lang="fr-FR" sz="1400" dirty="0"/>
              <a:t> </a:t>
            </a:r>
            <a:r>
              <a:rPr lang="fr-FR" sz="1400" dirty="0" smtClean="0"/>
              <a:t>Il </a:t>
            </a:r>
            <a:r>
              <a:rPr lang="fr-FR" sz="1400" dirty="0"/>
              <a:t>est d’ailleurs désaccouplé mécaniquement de la colonne pour encore plus de sécurité grâce à l’embrayage électromagnétique</a:t>
            </a:r>
          </a:p>
          <a:p>
            <a:r>
              <a:rPr lang="fr-FR" sz="1800" dirty="0"/>
              <a:t>Le </a:t>
            </a:r>
            <a:r>
              <a:rPr lang="fr-FR" sz="1800" b="1" dirty="0"/>
              <a:t>couple d’assistance, fourni par le motoréducteur, s’ajoutera au couple exercé par le conducteur </a:t>
            </a:r>
            <a:r>
              <a:rPr lang="fr-FR" sz="1800" dirty="0"/>
              <a:t>pour former le couple effectivement transmis par la colonne de direction à la crémaillère, puis aux roues.</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générale de la </a:t>
            </a:r>
            <a:r>
              <a:rPr lang="fr-FR" dirty="0" err="1" smtClean="0"/>
              <a:t>dae</a:t>
            </a:r>
            <a:endParaRPr lang="fr-FR" dirty="0" smtClean="0"/>
          </a:p>
          <a:p>
            <a:r>
              <a:rPr lang="fr-FR" dirty="0" smtClean="0"/>
              <a:t>Principe de l’assistance électrique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5822" y="5653890"/>
            <a:ext cx="8064896" cy="130350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4850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1800200"/>
          </a:xfrm>
        </p:spPr>
        <p:txBody>
          <a:bodyPr>
            <a:normAutofit/>
          </a:bodyPr>
          <a:lstStyle/>
          <a:p>
            <a:r>
              <a:rPr lang="fr-FR" sz="1800" dirty="0" smtClean="0"/>
              <a:t>Lorsqu’un </a:t>
            </a:r>
            <a:r>
              <a:rPr lang="fr-FR" sz="1800" dirty="0"/>
              <a:t>couple est exercé sur le volant, celui-ci est transmis mécaniquement à la crémaillère. L'information électrique correspondante est communiquée au calculateur par l’intermédiaire d’un capteur.</a:t>
            </a:r>
          </a:p>
          <a:p>
            <a:r>
              <a:rPr lang="fr-FR" sz="1800" dirty="0"/>
              <a:t>Le calculateur détermine alors l'intensité du courant à fournir au moteur électrique en fonction du couple au volant et de la vitesse du véhicule</a:t>
            </a:r>
            <a:r>
              <a:rPr lang="fr-FR" sz="1800" dirty="0" smtClean="0"/>
              <a:t>.</a:t>
            </a:r>
            <a:endParaRPr lang="fr-FR" sz="18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7</a:t>
            </a:fld>
            <a:endParaRPr kumimoji="0" lang="fr-FR"/>
          </a:p>
        </p:txBody>
      </p:sp>
      <p:sp>
        <p:nvSpPr>
          <p:cNvPr id="4" name="Espace réservé du texte 3"/>
          <p:cNvSpPr>
            <a:spLocks noGrp="1"/>
          </p:cNvSpPr>
          <p:nvPr>
            <p:ph type="body" sz="quarter" idx="13"/>
          </p:nvPr>
        </p:nvSpPr>
        <p:spPr/>
        <p:txBody>
          <a:bodyPr>
            <a:normAutofit/>
          </a:bodyPr>
          <a:lstStyle/>
          <a:p>
            <a:r>
              <a:rPr lang="fr-FR" dirty="0"/>
              <a:t>Présentation générale de la </a:t>
            </a:r>
            <a:r>
              <a:rPr lang="fr-FR" dirty="0" err="1"/>
              <a:t>dae</a:t>
            </a:r>
            <a:endParaRPr lang="fr-FR" dirty="0"/>
          </a:p>
        </p:txBody>
      </p:sp>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 xmlns:p14="http://schemas.microsoft.com/office/powerpoint/2010/main" val="1869659373"/>
              </p:ext>
            </p:extLst>
          </p:nvPr>
        </p:nvGraphicFramePr>
        <p:xfrm>
          <a:off x="3635896" y="2884611"/>
          <a:ext cx="4813514" cy="4052193"/>
        </p:xfrm>
        <a:graphic>
          <a:graphicData uri="http://schemas.openxmlformats.org/presentationml/2006/ole">
            <p:oleObj spid="_x0000_s1027" r:id="rId4" imgW="11789454" imgH="9946990" progId="MSDraw">
              <p:embed/>
            </p:oleObj>
          </a:graphicData>
        </a:graphic>
      </p:graphicFrame>
      <p:sp>
        <p:nvSpPr>
          <p:cNvPr id="10" name="Espace réservé du contenu 4"/>
          <p:cNvSpPr txBox="1">
            <a:spLocks/>
          </p:cNvSpPr>
          <p:nvPr/>
        </p:nvSpPr>
        <p:spPr>
          <a:xfrm>
            <a:off x="107504" y="2492896"/>
            <a:ext cx="3744416" cy="4340225"/>
          </a:xfrm>
          <a:prstGeom prst="rect">
            <a:avLst/>
          </a:prstGeom>
        </p:spPr>
        <p:txBody>
          <a:bodyPr vert="horz">
            <a:normAutofit/>
          </a:bodyPr>
          <a:lstStyle>
            <a:lvl1pPr marL="342900" marR="0" indent="-342900" algn="l" rtl="0" eaLnBrk="1" latinLnBrk="0" hangingPunct="1">
              <a:spcBef>
                <a:spcPct val="20000"/>
              </a:spcBef>
              <a:buFontTx/>
              <a:buBlip>
                <a:blip r:embed="rId5"/>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5"/>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5"/>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5"/>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5"/>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1800" kern="0" dirty="0" smtClean="0"/>
              <a:t>La rotation de la colonne (et donc le pivotement des roues), due à l’effet conjugué du conducteur et du moteur, est aussi prise en compte par le capteur de couple au volant (ou de déformation de la barre de torsion montée en série sur la colonne), assurant ainsi un </a:t>
            </a:r>
            <a:r>
              <a:rPr lang="fr-FR" sz="1800" b="1" u="sng" kern="0" dirty="0" smtClean="0"/>
              <a:t>retour de l’information</a:t>
            </a:r>
            <a:r>
              <a:rPr lang="fr-FR" sz="1800" kern="0" dirty="0" smtClean="0"/>
              <a:t>. </a:t>
            </a:r>
          </a:p>
          <a:p>
            <a:r>
              <a:rPr lang="fr-FR" sz="1800" kern="0" dirty="0" smtClean="0"/>
              <a:t>Le système est </a:t>
            </a:r>
            <a:r>
              <a:rPr lang="fr-FR" sz="1800" b="1" u="sng" kern="0" dirty="0" smtClean="0"/>
              <a:t>asservi en position</a:t>
            </a:r>
            <a:r>
              <a:rPr lang="fr-FR" sz="1800" kern="0" dirty="0" smtClean="0"/>
              <a:t>.</a:t>
            </a:r>
            <a:endParaRPr lang="fr-FR" sz="1800" kern="0" dirty="0"/>
          </a:p>
        </p:txBody>
      </p:sp>
    </p:spTree>
    <p:extLst>
      <p:ext uri="{BB962C8B-B14F-4D97-AF65-F5344CB8AC3E}">
        <p14:creationId xmlns="" xmlns:p14="http://schemas.microsoft.com/office/powerpoint/2010/main" val="318394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contenu</a:t>
            </a:r>
            <a:endParaRPr lang="fr-FR" dirty="0"/>
          </a:p>
        </p:txBody>
      </p:sp>
      <p:pic>
        <p:nvPicPr>
          <p:cNvPr id="3075" name="Picture 3" descr="C:\Users\Xavier Pessoles\Dropbox\PartageXavier\PTSI\TP\Serie_2_IS_SLCI\IS_1\SysML\images_sysml_dae\Images\Diagramme de contenu.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165289"/>
            <a:ext cx="7824292" cy="5451351"/>
          </a:xfrm>
          <a:prstGeom prst="rect">
            <a:avLst/>
          </a:prstGeom>
          <a:noFill/>
          <a:extLst>
            <a:ext uri="{909E8E84-426E-40DD-AFC4-6F175D3DCCD1}">
              <a14:hiddenFill xmlns=""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848463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dirty="0" smtClean="0"/>
              <a:t>Diagramme de contexte</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pic>
        <p:nvPicPr>
          <p:cNvPr id="2050" name="Picture 2" descr="C:\Users\Xavier Pessoles\Dropbox\PartageXavier\PTSI\TP\Serie_2_IS_SLCI\IS_1\SysML\images_sysml_dae\Images\Diagramme de contexte.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79712" y="1628800"/>
            <a:ext cx="4432301" cy="41529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 xmlns:p14="http://schemas.microsoft.com/office/powerpoint/2010/main" val="3743364650"/>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1545</Words>
  <Application>Microsoft Office PowerPoint</Application>
  <PresentationFormat>Affichage à l'écran (4:3)</PresentationFormat>
  <Paragraphs>272</Paragraphs>
  <Slides>30</Slides>
  <Notes>3</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30</vt:i4>
      </vt:variant>
    </vt:vector>
  </HeadingPairs>
  <TitlesOfParts>
    <vt:vector size="32" baseType="lpstr">
      <vt:lpstr>Plaquette commerciale</vt:lpstr>
      <vt:lpstr>MSDraw</vt:lpstr>
      <vt:lpstr>DAE  Direction Assistée électrique</vt:lpstr>
      <vt:lpstr>Plan</vt:lpstr>
      <vt:lpstr>Présentation générale de la DAE</vt:lpstr>
      <vt:lpstr>Diapositive 4</vt:lpstr>
      <vt:lpstr>Diapositive 5</vt:lpstr>
      <vt:lpstr>Diapositive 6</vt:lpstr>
      <vt:lpstr>Diapositive 7</vt:lpstr>
      <vt:lpstr>Diapositive 8</vt:lpstr>
      <vt:lpstr>Diapositive 9</vt:lpstr>
      <vt:lpstr>Mise en œuvre de la dAE</vt:lpstr>
      <vt:lpstr>Diapositive 11</vt:lpstr>
      <vt:lpstr>Présentation externe de la DAE</vt:lpstr>
      <vt:lpstr>Diapositive 13</vt:lpstr>
      <vt:lpstr>Diapositive 14</vt:lpstr>
      <vt:lpstr>Diapositive 15</vt:lpstr>
      <vt:lpstr>Diapositive 16</vt:lpstr>
      <vt:lpstr>Présentation interne de la DAE</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Présentation du logiciel d’acquisition </vt:lpstr>
      <vt:lpstr>Diapositive 29</vt:lpstr>
      <vt:lpstr>Diapositive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2013-09-23T15:28:40Z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