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4"/>
  </p:notesMasterIdLst>
  <p:handoutMasterIdLst>
    <p:handoutMasterId r:id="rId35"/>
  </p:handoutMasterIdLst>
  <p:sldIdLst>
    <p:sldId id="256" r:id="rId2"/>
    <p:sldId id="286" r:id="rId3"/>
    <p:sldId id="288" r:id="rId4"/>
    <p:sldId id="314" r:id="rId5"/>
    <p:sldId id="298" r:id="rId6"/>
    <p:sldId id="313" r:id="rId7"/>
    <p:sldId id="312" r:id="rId8"/>
    <p:sldId id="316" r:id="rId9"/>
    <p:sldId id="311" r:id="rId10"/>
    <p:sldId id="289" r:id="rId11"/>
    <p:sldId id="301" r:id="rId12"/>
    <p:sldId id="291" r:id="rId13"/>
    <p:sldId id="290" r:id="rId14"/>
    <p:sldId id="296" r:id="rId15"/>
    <p:sldId id="297" r:id="rId16"/>
    <p:sldId id="299" r:id="rId17"/>
    <p:sldId id="300" r:id="rId18"/>
    <p:sldId id="302" r:id="rId19"/>
    <p:sldId id="309" r:id="rId20"/>
    <p:sldId id="310" r:id="rId21"/>
    <p:sldId id="303" r:id="rId22"/>
    <p:sldId id="304" r:id="rId23"/>
    <p:sldId id="317" r:id="rId24"/>
    <p:sldId id="318" r:id="rId25"/>
    <p:sldId id="305" r:id="rId26"/>
    <p:sldId id="306" r:id="rId27"/>
    <p:sldId id="307" r:id="rId28"/>
    <p:sldId id="308" r:id="rId29"/>
    <p:sldId id="315" r:id="rId30"/>
    <p:sldId id="293" r:id="rId31"/>
    <p:sldId id="294" r:id="rId32"/>
    <p:sldId id="295" r:id="rId33"/>
  </p:sldIdLst>
  <p:sldSz cx="9144000" cy="6858000" type="screen4x3"/>
  <p:notesSz cx="7099300" cy="10234613"/>
  <p:defaultTextStyle>
    <a:lvl1pPr marL="0" algn="l" rtl="0" latinLnBrk="0">
      <a:defRPr lang="fr-FR" sz="1800" kern="1200">
        <a:solidFill>
          <a:schemeClr val="tx1"/>
        </a:solidFill>
        <a:latin typeface="+mn-lt"/>
        <a:ea typeface="+mn-ea"/>
        <a:cs typeface="+mn-cs"/>
      </a:defRPr>
    </a:lvl1pPr>
    <a:lvl2pPr marL="457200" algn="l" rtl="0" latinLnBrk="0">
      <a:defRPr lang="fr-FR" sz="1800" kern="1200">
        <a:solidFill>
          <a:schemeClr val="tx1"/>
        </a:solidFill>
        <a:latin typeface="+mn-lt"/>
        <a:ea typeface="+mn-ea"/>
        <a:cs typeface="+mn-cs"/>
      </a:defRPr>
    </a:lvl2pPr>
    <a:lvl3pPr marL="914400" algn="l" rtl="0" latinLnBrk="0">
      <a:defRPr lang="fr-FR" sz="1800" kern="1200">
        <a:solidFill>
          <a:schemeClr val="tx1"/>
        </a:solidFill>
        <a:latin typeface="+mn-lt"/>
        <a:ea typeface="+mn-ea"/>
        <a:cs typeface="+mn-cs"/>
      </a:defRPr>
    </a:lvl3pPr>
    <a:lvl4pPr marL="1371600" algn="l" rtl="0" latinLnBrk="0">
      <a:defRPr lang="fr-FR" sz="1800" kern="1200">
        <a:solidFill>
          <a:schemeClr val="tx1"/>
        </a:solidFill>
        <a:latin typeface="+mn-lt"/>
        <a:ea typeface="+mn-ea"/>
        <a:cs typeface="+mn-cs"/>
      </a:defRPr>
    </a:lvl4pPr>
    <a:lvl5pPr marL="1828800" algn="l" rtl="0" latinLnBrk="0">
      <a:defRPr lang="fr-FR" sz="1800" kern="1200">
        <a:solidFill>
          <a:schemeClr val="tx1"/>
        </a:solidFill>
        <a:latin typeface="+mn-lt"/>
        <a:ea typeface="+mn-ea"/>
        <a:cs typeface="+mn-cs"/>
      </a:defRPr>
    </a:lvl5pPr>
    <a:lvl6pPr marL="2286000" algn="l" rtl="0" latinLnBrk="0">
      <a:defRPr lang="fr-FR" sz="1800" kern="1200">
        <a:solidFill>
          <a:schemeClr val="tx1"/>
        </a:solidFill>
        <a:latin typeface="+mn-lt"/>
        <a:ea typeface="+mn-ea"/>
        <a:cs typeface="+mn-cs"/>
      </a:defRPr>
    </a:lvl6pPr>
    <a:lvl7pPr marL="2743200" algn="l" rtl="0" latinLnBrk="0">
      <a:defRPr lang="fr-FR" sz="1800" kern="1200">
        <a:solidFill>
          <a:schemeClr val="tx1"/>
        </a:solidFill>
        <a:latin typeface="+mn-lt"/>
        <a:ea typeface="+mn-ea"/>
        <a:cs typeface="+mn-cs"/>
      </a:defRPr>
    </a:lvl7pPr>
    <a:lvl8pPr marL="3200400" algn="l" rtl="0" latinLnBrk="0">
      <a:defRPr lang="fr-FR" sz="1800" kern="1200">
        <a:solidFill>
          <a:schemeClr val="tx1"/>
        </a:solidFill>
        <a:latin typeface="+mn-lt"/>
        <a:ea typeface="+mn-ea"/>
        <a:cs typeface="+mn-cs"/>
      </a:defRPr>
    </a:lvl8pPr>
    <a:lvl9pPr marL="3657600" algn="l" rtl="0" latinLnBrk="0">
      <a:defRPr lang="fr-F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76" autoAdjust="0"/>
    <p:restoredTop sz="87958" autoAdjust="0"/>
  </p:normalViewPr>
  <p:slideViewPr>
    <p:cSldViewPr>
      <p:cViewPr varScale="1">
        <p:scale>
          <a:sx n="64" d="100"/>
          <a:sy n="64" d="100"/>
        </p:scale>
        <p:origin x="-195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sz="quarter" idx="1"/>
          </p:nvPr>
        </p:nvSpPr>
        <p:spPr>
          <a:xfrm>
            <a:off x="4021294" y="0"/>
            <a:ext cx="3076363" cy="511731"/>
          </a:xfrm>
          <a:prstGeom prst="rect">
            <a:avLst/>
          </a:prstGeom>
        </p:spPr>
        <p:txBody>
          <a:bodyPr vert="horz" lIns="99048" tIns="49524" rIns="99048" bIns="49524"/>
          <a:lstStyle>
            <a:extLst/>
          </a:lstStyle>
          <a:p>
            <a:fld id="{31555DB1-8736-42A3-B48D-2B08FB93332A}" type="datetimeFigureOut">
              <a:rPr lang="fr-FR" smtClean="0"/>
              <a:pPr/>
              <a:t>26/01/2014</a:t>
            </a:fld>
            <a:endParaRPr lang="fr-FR"/>
          </a:p>
        </p:txBody>
      </p:sp>
      <p:sp>
        <p:nvSpPr>
          <p:cNvPr id="4" name="Rectangle 4"/>
          <p:cNvSpPr>
            <a:spLocks noGrp="1"/>
          </p:cNvSpPr>
          <p:nvPr>
            <p:ph type="ftr" sz="quarter" idx="2"/>
          </p:nvPr>
        </p:nvSpPr>
        <p:spPr>
          <a:xfrm>
            <a:off x="0" y="9721106"/>
            <a:ext cx="3076363" cy="511731"/>
          </a:xfrm>
          <a:prstGeom prst="rect">
            <a:avLst/>
          </a:prstGeom>
        </p:spPr>
        <p:txBody>
          <a:bodyPr vert="horz" lIns="99048" tIns="49524" rIns="99048" bIns="49524"/>
          <a:lstStyle>
            <a:extLst/>
          </a:lstStyle>
          <a:p>
            <a:endParaRPr lang="fr-FR"/>
          </a:p>
        </p:txBody>
      </p:sp>
      <p:sp>
        <p:nvSpPr>
          <p:cNvPr id="5" name="Rectangle 5"/>
          <p:cNvSpPr>
            <a:spLocks noGrp="1"/>
          </p:cNvSpPr>
          <p:nvPr>
            <p:ph type="sldNum" sz="quarter" idx="3"/>
          </p:nvPr>
        </p:nvSpPr>
        <p:spPr>
          <a:xfrm>
            <a:off x="4021294" y="9721106"/>
            <a:ext cx="3076363" cy="511731"/>
          </a:xfrm>
          <a:prstGeom prst="rect">
            <a:avLst/>
          </a:prstGeom>
        </p:spPr>
        <p:txBody>
          <a:bodyPr vert="horz" lIns="99048" tIns="49524" rIns="99048" bIns="49524"/>
          <a:lstStyle>
            <a:extLst/>
          </a:lstStyle>
          <a:p>
            <a:fld id="{5400D380-E0D7-4EB1-B91E-BFCC7DA7F29D}" type="slidenum">
              <a:rPr lang="fr-FR" smtClean="0"/>
              <a:pPr/>
              <a:t>‹N°›</a:t>
            </a:fld>
            <a:endParaRPr lang="fr-FR"/>
          </a:p>
        </p:txBody>
      </p:sp>
    </p:spTree>
    <p:extLst>
      <p:ext uri="{BB962C8B-B14F-4D97-AF65-F5344CB8AC3E}">
        <p14:creationId xmlns:p14="http://schemas.microsoft.com/office/powerpoint/2010/main" val="1438495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idx="1"/>
          </p:nvPr>
        </p:nvSpPr>
        <p:spPr>
          <a:xfrm>
            <a:off x="4021294" y="0"/>
            <a:ext cx="3076363" cy="511731"/>
          </a:xfrm>
          <a:prstGeom prst="rect">
            <a:avLst/>
          </a:prstGeom>
        </p:spPr>
        <p:txBody>
          <a:bodyPr vert="horz" lIns="99048" tIns="49524" rIns="99048" bIns="49524"/>
          <a:lstStyle>
            <a:extLst/>
          </a:lstStyle>
          <a:p>
            <a:fld id="{0BDB199F-A56C-4049-BA04-1447030960FF}" type="datetimeFigureOut">
              <a:rPr lang="fr-FR"/>
              <a:pPr/>
              <a:t>26/01/2014</a:t>
            </a:fld>
            <a:endParaRPr lang="fr-FR"/>
          </a:p>
        </p:txBody>
      </p:sp>
      <p:sp>
        <p:nvSpPr>
          <p:cNvPr id="4" name="Rectangle 4"/>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anchor="ctr"/>
          <a:lstStyle>
            <a:extLst/>
          </a:lstStyle>
          <a:p>
            <a:endParaRPr lang="fr-FR"/>
          </a:p>
        </p:txBody>
      </p:sp>
      <p:sp>
        <p:nvSpPr>
          <p:cNvPr id="5" name="Rectangle 5"/>
          <p:cNvSpPr>
            <a:spLocks noGrp="1"/>
          </p:cNvSpPr>
          <p:nvPr>
            <p:ph type="body" sz="quarter" idx="3"/>
          </p:nvPr>
        </p:nvSpPr>
        <p:spPr>
          <a:xfrm>
            <a:off x="709930" y="4861441"/>
            <a:ext cx="5679440" cy="4605576"/>
          </a:xfrm>
          <a:prstGeom prst="rect">
            <a:avLst/>
          </a:prstGeom>
        </p:spPr>
        <p:txBody>
          <a:bodyPr vert="horz" lIns="99048" tIns="49524" rIns="99048" bIns="49524">
            <a:normAutofit/>
          </a:bodyPr>
          <a:lstStyle>
            <a:extLst/>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Rectangle 6"/>
          <p:cNvSpPr>
            <a:spLocks noGrp="1"/>
          </p:cNvSpPr>
          <p:nvPr>
            <p:ph type="ftr" sz="quarter" idx="4"/>
          </p:nvPr>
        </p:nvSpPr>
        <p:spPr>
          <a:xfrm>
            <a:off x="0" y="9721106"/>
            <a:ext cx="3076363" cy="511731"/>
          </a:xfrm>
          <a:prstGeom prst="rect">
            <a:avLst/>
          </a:prstGeom>
        </p:spPr>
        <p:txBody>
          <a:bodyPr vert="horz" lIns="99048" tIns="49524" rIns="99048" bIns="49524"/>
          <a:lstStyle>
            <a:extLst/>
          </a:lstStyle>
          <a:p>
            <a:endParaRPr lang="fr-FR"/>
          </a:p>
        </p:txBody>
      </p:sp>
      <p:sp>
        <p:nvSpPr>
          <p:cNvPr id="7" name="Rectangle 7"/>
          <p:cNvSpPr>
            <a:spLocks noGrp="1"/>
          </p:cNvSpPr>
          <p:nvPr>
            <p:ph type="sldNum" sz="quarter" idx="5"/>
          </p:nvPr>
        </p:nvSpPr>
        <p:spPr>
          <a:xfrm>
            <a:off x="4021294" y="9721106"/>
            <a:ext cx="3076363" cy="511731"/>
          </a:xfrm>
          <a:prstGeom prst="rect">
            <a:avLst/>
          </a:prstGeom>
        </p:spPr>
        <p:txBody>
          <a:bodyPr vert="horz" lIns="99048" tIns="49524" rIns="99048" bIns="49524"/>
          <a:lstStyle>
            <a:extLst/>
          </a:lstStyle>
          <a:p>
            <a:fld id="{B3A019F3-8596-4028-9847-CBD3A185B07A}" type="slidenum">
              <a:rPr/>
              <a:pPr/>
              <a:t>‹N°›</a:t>
            </a:fld>
            <a:endParaRPr lang="fr-FR"/>
          </a:p>
        </p:txBody>
      </p:sp>
    </p:spTree>
    <p:extLst>
      <p:ext uri="{BB962C8B-B14F-4D97-AF65-F5344CB8AC3E}">
        <p14:creationId xmlns:p14="http://schemas.microsoft.com/office/powerpoint/2010/main" val="4250513878"/>
      </p:ext>
    </p:extLst>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latinLnBrk="0">
      <a:defRPr lang="fr-FR" sz="1200" kern="1200">
        <a:solidFill>
          <a:schemeClr val="tx1"/>
        </a:solidFill>
        <a:latin typeface="+mn-lt"/>
        <a:ea typeface="+mn-ea"/>
        <a:cs typeface="+mn-cs"/>
      </a:defRPr>
    </a:lvl2pPr>
    <a:lvl3pPr marL="914400" algn="l" rtl="0" latinLnBrk="0">
      <a:defRPr lang="fr-FR" sz="1200" kern="1200">
        <a:solidFill>
          <a:schemeClr val="tx1"/>
        </a:solidFill>
        <a:latin typeface="+mn-lt"/>
        <a:ea typeface="+mn-ea"/>
        <a:cs typeface="+mn-cs"/>
      </a:defRPr>
    </a:lvl3pPr>
    <a:lvl4pPr marL="1371600" algn="l" rtl="0" latinLnBrk="0">
      <a:defRPr lang="fr-FR" sz="1200" kern="1200">
        <a:solidFill>
          <a:schemeClr val="tx1"/>
        </a:solidFill>
        <a:latin typeface="+mn-lt"/>
        <a:ea typeface="+mn-ea"/>
        <a:cs typeface="+mn-cs"/>
      </a:defRPr>
    </a:lvl4pPr>
    <a:lvl5pPr marL="1828800" algn="l" rtl="0" latinLnBrk="0">
      <a:defRPr lang="fr-FR" sz="1200" kern="1200">
        <a:solidFill>
          <a:schemeClr val="tx1"/>
        </a:solidFill>
        <a:latin typeface="+mn-lt"/>
        <a:ea typeface="+mn-ea"/>
        <a:cs typeface="+mn-cs"/>
      </a:defRPr>
    </a:lvl5pPr>
    <a:lvl6pPr marL="2286000" algn="l" rtl="0" latinLnBrk="0">
      <a:defRPr lang="fr-FR" sz="1200" kern="1200">
        <a:solidFill>
          <a:schemeClr val="tx1"/>
        </a:solidFill>
        <a:latin typeface="+mn-lt"/>
        <a:ea typeface="+mn-ea"/>
        <a:cs typeface="+mn-cs"/>
      </a:defRPr>
    </a:lvl6pPr>
    <a:lvl7pPr marL="2743200" algn="l" rtl="0" latinLnBrk="0">
      <a:defRPr lang="fr-FR" sz="1200" kern="1200">
        <a:solidFill>
          <a:schemeClr val="tx1"/>
        </a:solidFill>
        <a:latin typeface="+mn-lt"/>
        <a:ea typeface="+mn-ea"/>
        <a:cs typeface="+mn-cs"/>
      </a:defRPr>
    </a:lvl7pPr>
    <a:lvl8pPr marL="3200400" algn="l" rtl="0" latinLnBrk="0">
      <a:defRPr lang="fr-FR" sz="1200" kern="1200">
        <a:solidFill>
          <a:schemeClr val="tx1"/>
        </a:solidFill>
        <a:latin typeface="+mn-lt"/>
        <a:ea typeface="+mn-ea"/>
        <a:cs typeface="+mn-cs"/>
      </a:defRPr>
    </a:lvl8pPr>
    <a:lvl9pPr marL="3657600" algn="l" rtl="0" latinLnBrk="0">
      <a:defRPr lang="fr-F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fr-FR"/>
          </a:p>
        </p:txBody>
      </p:sp>
      <p:sp>
        <p:nvSpPr>
          <p:cNvPr id="4" name="Rectangle 4"/>
          <p:cNvSpPr>
            <a:spLocks noGrp="1"/>
          </p:cNvSpPr>
          <p:nvPr>
            <p:ph type="sldNum" sz="quarter" idx="10"/>
          </p:nvPr>
        </p:nvSpPr>
        <p:spPr/>
        <p:txBody>
          <a:bodyPr/>
          <a:lstStyle>
            <a:extLst/>
          </a:lstStyle>
          <a:p>
            <a:fld id="{B3A019F3-8596-4028-9847-CBD3A185B07A}"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3A019F3-8596-4028-9847-CBD3A185B07A}" type="slidenum">
              <a:rPr lang="fr-FR" smtClean="0"/>
              <a:pPr/>
              <a:t>2</a:t>
            </a:fld>
            <a:endParaRPr lang="fr-FR"/>
          </a:p>
        </p:txBody>
      </p:sp>
    </p:spTree>
    <p:extLst>
      <p:ext uri="{BB962C8B-B14F-4D97-AF65-F5344CB8AC3E}">
        <p14:creationId xmlns:p14="http://schemas.microsoft.com/office/powerpoint/2010/main" val="3806542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3A019F3-8596-4028-9847-CBD3A185B07A}" type="slidenum">
              <a:rPr lang="fr-FR" smtClean="0"/>
              <a:pPr/>
              <a:t>27</a:t>
            </a:fld>
            <a:endParaRPr lang="fr-FR"/>
          </a:p>
        </p:txBody>
      </p:sp>
    </p:spTree>
    <p:extLst>
      <p:ext uri="{BB962C8B-B14F-4D97-AF65-F5344CB8AC3E}">
        <p14:creationId xmlns:p14="http://schemas.microsoft.com/office/powerpoint/2010/main" val="2487453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3A019F3-8596-4028-9847-CBD3A185B07A}" type="slidenum">
              <a:rPr lang="fr-FR" smtClean="0"/>
              <a:pPr/>
              <a:t>28</a:t>
            </a:fld>
            <a:endParaRPr lang="fr-FR"/>
          </a:p>
        </p:txBody>
      </p:sp>
    </p:spTree>
    <p:extLst>
      <p:ext uri="{BB962C8B-B14F-4D97-AF65-F5344CB8AC3E}">
        <p14:creationId xmlns:p14="http://schemas.microsoft.com/office/powerpoint/2010/main" val="248745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304800" y="381000"/>
            <a:ext cx="7939608"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
        <p:nvSpPr>
          <p:cNvPr id="7" name="Rectangle 7"/>
          <p:cNvSpPr>
            <a:spLocks noGrp="1"/>
          </p:cNvSpPr>
          <p:nvPr>
            <p:ph type="dt" sz="half" idx="14"/>
          </p:nvPr>
        </p:nvSpPr>
        <p:spPr/>
        <p:txBody>
          <a:bodyPr/>
          <a:lstStyle>
            <a:extLst/>
          </a:lstStyle>
          <a:p>
            <a:pPr algn="r"/>
            <a:r>
              <a:rPr lang="fr-FR" smtClean="0"/>
              <a:t>28/6/2006</a:t>
            </a:r>
            <a:endParaRPr kumimoji="0" lang="fr-FR"/>
          </a:p>
        </p:txBody>
      </p:sp>
      <p:sp>
        <p:nvSpPr>
          <p:cNvPr id="8" name="Rectangle 8"/>
          <p:cNvSpPr>
            <a:spLocks noGrp="1"/>
          </p:cNvSpPr>
          <p:nvPr>
            <p:ph type="sldNum" sz="quarter" idx="15"/>
          </p:nvPr>
        </p:nvSpPr>
        <p:spPr/>
        <p:txBody>
          <a:bodyPr/>
          <a:lstStyle>
            <a:lvl1pPr algn="ctr">
              <a:defRPr/>
            </a:lvl1pPr>
            <a:extLst/>
          </a:lstStyle>
          <a:p>
            <a:fld id="{256D3EEF-DE4E-429D-8EC4-DDC531AFF587}" type="slidenum">
              <a:rPr lang="fr-FR" smtClean="0"/>
              <a:pPr/>
              <a:t>‹N°›</a:t>
            </a:fld>
            <a:endParaRPr lang="fr-FR"/>
          </a:p>
        </p:txBody>
      </p:sp>
      <p:sp>
        <p:nvSpPr>
          <p:cNvPr id="9" name="Rectangle 9"/>
          <p:cNvSpPr>
            <a:spLocks noGrp="1"/>
          </p:cNvSpPr>
          <p:nvPr>
            <p:ph type="ftr" sz="quarter" idx="16"/>
          </p:nvPr>
        </p:nvSpPr>
        <p:spPr/>
        <p:txBody>
          <a:bodyPr/>
          <a:lstStyle>
            <a:extLst/>
          </a:lstStyle>
          <a:p>
            <a:endParaRPr kumimoji="0"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poses : 1 Haut, 2 Bas">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5"/>
          </p:nvPr>
        </p:nvSpPr>
        <p:spPr>
          <a:xfrm>
            <a:off x="301752" y="609600"/>
            <a:ext cx="8074152"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3"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19"/>
          <p:cNvSpPr>
            <a:spLocks noGrp="1"/>
          </p:cNvSpPr>
          <p:nvPr>
            <p:ph type="dt" sz="half" idx="22"/>
          </p:nvPr>
        </p:nvSpPr>
        <p:spPr/>
        <p:txBody>
          <a:bodyPr/>
          <a:lstStyle>
            <a:extLst/>
          </a:lstStyle>
          <a:p>
            <a:pPr algn="r"/>
            <a:r>
              <a:rPr lang="fr-FR" smtClean="0"/>
              <a:t>28/6/2006</a:t>
            </a:r>
            <a:endParaRPr kumimoji="0" lang="fr-FR"/>
          </a:p>
        </p:txBody>
      </p:sp>
      <p:sp>
        <p:nvSpPr>
          <p:cNvPr id="20" name="Rectangle 20"/>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poses">
    <p:spTree>
      <p:nvGrpSpPr>
        <p:cNvPr id="1" name=""/>
        <p:cNvGrpSpPr/>
        <p:nvPr/>
      </p:nvGrpSpPr>
      <p:grpSpPr>
        <a:xfrm>
          <a:off x="0" y="0"/>
          <a:ext cx="0" cy="0"/>
          <a:chOff x="0" y="0"/>
          <a:chExt cx="0" cy="0"/>
        </a:xfrm>
      </p:grpSpPr>
      <p:sp>
        <p:nvSpPr>
          <p:cNvPr id="19"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9"/>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3" name="Rectangle 23"/>
          <p:cNvSpPr>
            <a:spLocks noGrp="1"/>
          </p:cNvSpPr>
          <p:nvPr>
            <p:ph type="dt" sz="half" idx="22"/>
          </p:nvPr>
        </p:nvSpPr>
        <p:spPr/>
        <p:txBody>
          <a:bodyPr/>
          <a:lstStyle>
            <a:extLst/>
          </a:lstStyle>
          <a:p>
            <a:pPr algn="r"/>
            <a:r>
              <a:rPr lang="fr-FR" smtClean="0"/>
              <a:t>28/6/2006</a:t>
            </a:r>
            <a:endParaRPr kumimoji="0" lang="fr-FR"/>
          </a:p>
        </p:txBody>
      </p:sp>
      <p:sp>
        <p:nvSpPr>
          <p:cNvPr id="27" name="Rectangle 27"/>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8" name="Rectangle 28"/>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poses : 1 Gauche, 3 Droite">
    <p:spTree>
      <p:nvGrpSpPr>
        <p:cNvPr id="1" name=""/>
        <p:cNvGrpSpPr/>
        <p:nvPr/>
      </p:nvGrpSpPr>
      <p:grpSpPr>
        <a:xfrm>
          <a:off x="0" y="0"/>
          <a:ext cx="0" cy="0"/>
          <a:chOff x="0" y="0"/>
          <a:chExt cx="0" cy="0"/>
        </a:xfrm>
      </p:grpSpPr>
      <p:sp>
        <p:nvSpPr>
          <p:cNvPr id="4"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8" name="Rectangle 11"/>
          <p:cNvSpPr>
            <a:spLocks noGrp="1"/>
          </p:cNvSpPr>
          <p:nvPr>
            <p:ph sz="quarter" idx="16"/>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18"/>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20"/>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8" name="Rectangle 18"/>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1" name="Rectangle 21"/>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oses : 3 Gauche, 1 Droite">
    <p:spTree>
      <p:nvGrpSpPr>
        <p:cNvPr id="1" name=""/>
        <p:cNvGrpSpPr/>
        <p:nvPr/>
      </p:nvGrpSpPr>
      <p:grpSpPr>
        <a:xfrm>
          <a:off x="0" y="0"/>
          <a:ext cx="0" cy="0"/>
          <a:chOff x="0" y="0"/>
          <a:chExt cx="0" cy="0"/>
        </a:xfrm>
      </p:grpSpPr>
      <p:sp>
        <p:nvSpPr>
          <p:cNvPr id="2"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5"/>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0" name="Rectangle 11"/>
          <p:cNvSpPr>
            <a:spLocks noGrp="1"/>
          </p:cNvSpPr>
          <p:nvPr>
            <p:ph sz="quarter" idx="16"/>
          </p:nvPr>
        </p:nvSpPr>
        <p:spPr>
          <a:xfrm>
            <a:off x="3048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8"/>
          </p:nvPr>
        </p:nvSpPr>
        <p:spPr>
          <a:xfrm>
            <a:off x="3017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0"/>
          </p:nvPr>
        </p:nvSpPr>
        <p:spPr>
          <a:xfrm>
            <a:off x="3048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9" name="Rectangle 19"/>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0" name="Rectangle 20"/>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 poses : 2 Gauche, 3 Droite">
    <p:spTree>
      <p:nvGrpSpPr>
        <p:cNvPr id="1" name=""/>
        <p:cNvGrpSpPr/>
        <p:nvPr/>
      </p:nvGrpSpPr>
      <p:grpSpPr>
        <a:xfrm>
          <a:off x="0" y="0"/>
          <a:ext cx="0" cy="0"/>
          <a:chOff x="0" y="0"/>
          <a:chExt cx="0" cy="0"/>
        </a:xfrm>
      </p:grpSpPr>
      <p:sp>
        <p:nvSpPr>
          <p:cNvPr id="20"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9" name="Rectangle 11"/>
          <p:cNvSpPr>
            <a:spLocks noGrp="1"/>
          </p:cNvSpPr>
          <p:nvPr>
            <p:ph sz="quarter" idx="18"/>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2" name="Rectangle 11"/>
          <p:cNvSpPr>
            <a:spLocks noGrp="1"/>
          </p:cNvSpPr>
          <p:nvPr>
            <p:ph sz="quarter" idx="20"/>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4" name="Rectangle 11"/>
          <p:cNvSpPr>
            <a:spLocks noGrp="1"/>
          </p:cNvSpPr>
          <p:nvPr>
            <p:ph sz="quarter" idx="22"/>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16"/>
          <p:cNvSpPr>
            <a:spLocks noGrp="1"/>
          </p:cNvSpPr>
          <p:nvPr>
            <p:ph type="dt" sz="half" idx="23"/>
          </p:nvPr>
        </p:nvSpPr>
        <p:spPr/>
        <p:txBody>
          <a:bodyPr/>
          <a:lstStyle>
            <a:extLst/>
          </a:lstStyle>
          <a:p>
            <a:pPr algn="r"/>
            <a:r>
              <a:rPr lang="fr-FR" smtClean="0"/>
              <a:t>28/6/2006</a:t>
            </a:r>
            <a:endParaRPr kumimoji="0" lang="fr-FR"/>
          </a:p>
        </p:txBody>
      </p:sp>
      <p:sp>
        <p:nvSpPr>
          <p:cNvPr id="17" name="Rectangle 17"/>
          <p:cNvSpPr>
            <a:spLocks noGrp="1"/>
          </p:cNvSpPr>
          <p:nvPr>
            <p:ph type="sldNum" sz="quarter" idx="24"/>
          </p:nvPr>
        </p:nvSpPr>
        <p:spPr/>
        <p:txBody>
          <a:bodyPr/>
          <a:lstStyle>
            <a:extLst/>
          </a:lstStyle>
          <a:p>
            <a:pPr algn="r"/>
            <a:fld id="{256D3EEF-DE4E-429D-8EC4-DDC531AFF587}" type="slidenum">
              <a:rPr kumimoji="0" lang="fr-FR" sz="1000"/>
              <a:pPr algn="r"/>
              <a:t>‹N°›</a:t>
            </a:fld>
            <a:endParaRPr kumimoji="0" lang="fr-FR"/>
          </a:p>
        </p:txBody>
      </p:sp>
      <p:sp>
        <p:nvSpPr>
          <p:cNvPr id="18" name="Rectangle 18"/>
          <p:cNvSpPr>
            <a:spLocks noGrp="1"/>
          </p:cNvSpPr>
          <p:nvPr>
            <p:ph type="ftr" sz="quarter" idx="25"/>
          </p:nvPr>
        </p:nvSpPr>
        <p:spPr/>
        <p:txBody>
          <a:bodyPr/>
          <a:lstStyle>
            <a:extLst/>
          </a:lstStyle>
          <a:p>
            <a:endParaRPr kumimoji="0"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poses : 3 Gauche, 2 Droite">
    <p:spTree>
      <p:nvGrpSpPr>
        <p:cNvPr id="1" name=""/>
        <p:cNvGrpSpPr/>
        <p:nvPr/>
      </p:nvGrpSpPr>
      <p:grpSpPr>
        <a:xfrm>
          <a:off x="0" y="0"/>
          <a:ext cx="0" cy="0"/>
          <a:chOff x="0" y="0"/>
          <a:chExt cx="0" cy="0"/>
        </a:xfrm>
      </p:grpSpPr>
      <p:sp>
        <p:nvSpPr>
          <p:cNvPr id="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2" name="Rectangle 11"/>
          <p:cNvSpPr>
            <a:spLocks noGrp="1"/>
          </p:cNvSpPr>
          <p:nvPr>
            <p:ph sz="quarter" idx="16"/>
          </p:nvPr>
        </p:nvSpPr>
        <p:spPr>
          <a:xfrm>
            <a:off x="307848"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8"/>
          </p:nvPr>
        </p:nvSpPr>
        <p:spPr>
          <a:xfrm>
            <a:off x="304800"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8" name="Rectangle 11"/>
          <p:cNvSpPr>
            <a:spLocks noGrp="1"/>
          </p:cNvSpPr>
          <p:nvPr>
            <p:ph sz="quarter" idx="20"/>
          </p:nvPr>
        </p:nvSpPr>
        <p:spPr>
          <a:xfrm>
            <a:off x="307848"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22"/>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4"/>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5"/>
          </p:nvPr>
        </p:nvSpPr>
        <p:spPr/>
        <p:txBody>
          <a:bodyPr/>
          <a:lstStyle>
            <a:extLst/>
          </a:lstStyle>
          <a:p>
            <a:pPr algn="r"/>
            <a:r>
              <a:rPr lang="fr-FR" smtClean="0"/>
              <a:t>28/6/2006</a:t>
            </a:r>
            <a:endParaRPr kumimoji="0" lang="fr-FR"/>
          </a:p>
        </p:txBody>
      </p:sp>
      <p:sp>
        <p:nvSpPr>
          <p:cNvPr id="18" name="Rectangle 18"/>
          <p:cNvSpPr>
            <a:spLocks noGrp="1"/>
          </p:cNvSpPr>
          <p:nvPr>
            <p:ph type="sldNum" sz="quarter" idx="26"/>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7"/>
          </p:nvPr>
        </p:nvSpPr>
        <p:spPr/>
        <p:txBody>
          <a:bodyPr/>
          <a:lstStyle>
            <a:extLst/>
          </a:lstStyle>
          <a:p>
            <a:endParaRPr kumimoji="0"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erre tombale">
    <p:spTree>
      <p:nvGrpSpPr>
        <p:cNvPr id="1" name=""/>
        <p:cNvGrpSpPr/>
        <p:nvPr/>
      </p:nvGrpSpPr>
      <p:grpSpPr>
        <a:xfrm>
          <a:off x="0" y="0"/>
          <a:ext cx="0" cy="0"/>
          <a:chOff x="0" y="0"/>
          <a:chExt cx="0" cy="0"/>
        </a:xfrm>
      </p:grpSpPr>
      <p:sp>
        <p:nvSpPr>
          <p:cNvPr id="23"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fr-FR"/>
              <a:t>Logo</a:t>
            </a:r>
            <a:r>
              <a:rPr kumimoji="0" lang="fr-FR" baseline="0"/>
              <a:t> de la société</a:t>
            </a:r>
            <a:endParaRPr kumimoji="0" lang="fr-FR"/>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fr-FR"/>
              <a:t>Logo</a:t>
            </a:r>
            <a:r>
              <a:rPr kumimoji="0" lang="fr-FR" baseline="0"/>
              <a:t> de la société</a:t>
            </a:r>
            <a:endParaRPr kumimoji="0" lang="fr-FR"/>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fr-FR"/>
              <a:t>Logo</a:t>
            </a:r>
            <a:r>
              <a:rPr kumimoji="0" lang="fr-FR" baseline="0"/>
              <a:t> de la société</a:t>
            </a:r>
            <a:endParaRPr kumimoji="0" lang="fr-FR"/>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fr-FR"/>
              <a:t>Logo</a:t>
            </a:r>
            <a:r>
              <a:rPr kumimoji="0" lang="fr-FR" baseline="0"/>
              <a:t> de la société</a:t>
            </a:r>
            <a:endParaRPr kumimoji="0" lang="fr-FR"/>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fr-FR"/>
              <a:t>Logo</a:t>
            </a:r>
            <a:r>
              <a:rPr kumimoji="0" lang="fr-FR" baseline="0"/>
              <a:t> de la société</a:t>
            </a:r>
            <a:endParaRPr kumimoji="0" lang="fr-FR"/>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fr-FR"/>
              <a:t>Logo</a:t>
            </a:r>
            <a:r>
              <a:rPr kumimoji="0" lang="fr-FR" baseline="0"/>
              <a:t> de la société</a:t>
            </a:r>
            <a:endParaRPr kumimoji="0" lang="fr-FR"/>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lang="fr-FR" sz="1200"/>
            </a:lvl1pPr>
            <a:extLst/>
          </a:lstStyle>
          <a:p>
            <a:pPr lvl="0" eaLnBrk="1" latinLnBrk="0" hangingPunct="1"/>
            <a:r>
              <a:rPr lang="fr-FR" smtClean="0"/>
              <a:t>Modifiez les styles du texte du masque</a:t>
            </a:r>
          </a:p>
        </p:txBody>
      </p:sp>
      <p:sp>
        <p:nvSpPr>
          <p:cNvPr id="42" name="Rectangle 42"/>
          <p:cNvSpPr>
            <a:spLocks noGrp="1"/>
          </p:cNvSpPr>
          <p:nvPr>
            <p:ph type="dt" sz="half" idx="47"/>
          </p:nvPr>
        </p:nvSpPr>
        <p:spPr/>
        <p:txBody>
          <a:bodyPr/>
          <a:lstStyle>
            <a:extLst/>
          </a:lstStyle>
          <a:p>
            <a:pPr algn="r"/>
            <a:r>
              <a:rPr lang="fr-FR" smtClean="0"/>
              <a:t>28/6/2006</a:t>
            </a:r>
            <a:endParaRPr kumimoji="0" lang="fr-FR"/>
          </a:p>
        </p:txBody>
      </p:sp>
      <p:sp>
        <p:nvSpPr>
          <p:cNvPr id="43" name="Rectangle 43"/>
          <p:cNvSpPr>
            <a:spLocks noGrp="1"/>
          </p:cNvSpPr>
          <p:nvPr>
            <p:ph type="sldNum" sz="quarter" idx="48"/>
          </p:nvPr>
        </p:nvSpPr>
        <p:spPr/>
        <p:txBody>
          <a:bodyPr/>
          <a:lstStyle>
            <a:extLst/>
          </a:lstStyle>
          <a:p>
            <a:pPr algn="r"/>
            <a:fld id="{256D3EEF-DE4E-429D-8EC4-DDC531AFF587}" type="slidenum">
              <a:rPr kumimoji="0" lang="fr-FR" sz="1000"/>
              <a:pPr algn="r"/>
              <a:t>‹N°›</a:t>
            </a:fld>
            <a:endParaRPr kumimoji="0" lang="fr-FR"/>
          </a:p>
        </p:txBody>
      </p:sp>
      <p:sp>
        <p:nvSpPr>
          <p:cNvPr id="45" name="Rectangle 45"/>
          <p:cNvSpPr>
            <a:spLocks noGrp="1"/>
          </p:cNvSpPr>
          <p:nvPr>
            <p:ph type="ftr" sz="quarter" idx="49"/>
          </p:nvPr>
        </p:nvSpPr>
        <p:spPr/>
        <p:txBody>
          <a:bodyPr/>
          <a:lstStyle>
            <a:extLst/>
          </a:lstStyle>
          <a:p>
            <a:endParaRPr kumimoji="0"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6" name="Rectangle 16"/>
          <p:cNvSpPr>
            <a:spLocks noGrp="1"/>
          </p:cNvSpPr>
          <p:nvPr>
            <p:ph type="ftr" sz="quarter" idx="12"/>
          </p:nvPr>
        </p:nvSpPr>
        <p:spPr/>
        <p:txBody>
          <a:bodyPr/>
          <a:lstStyle>
            <a:extLst/>
          </a:lstStyle>
          <a:p>
            <a:endParaRPr kumimoji="0" lang="fr-FR"/>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9" name="Rectangle 10"/>
          <p:cNvSpPr/>
          <p:nvPr userDrawn="1"/>
        </p:nvSpPr>
        <p:spPr>
          <a:xfrm>
            <a:off x="0" y="378619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 name="Rectangle 2"/>
          <p:cNvSpPr>
            <a:spLocks noGrp="1"/>
          </p:cNvSpPr>
          <p:nvPr>
            <p:ph type="ctrTitle"/>
          </p:nvPr>
        </p:nvSpPr>
        <p:spPr>
          <a:xfrm>
            <a:off x="285720" y="3857628"/>
            <a:ext cx="7239000" cy="1075184"/>
          </a:xfrm>
          <a:prstGeom prst="rect">
            <a:avLst/>
          </a:prstGeom>
          <a:noFill/>
        </p:spPr>
        <p:txBody>
          <a:bodyPr vert="horz">
            <a:normAutofit/>
          </a:bodyPr>
          <a:lstStyle>
            <a:lvl1pPr algn="l" eaLnBrk="1" latinLnBrk="0" hangingPunct="1">
              <a:defRPr kumimoji="0" lang="fr-FR" sz="2800" b="0" cap="all" spc="150" baseline="0">
                <a:solidFill>
                  <a:schemeClr val="bg1"/>
                </a:solidFill>
              </a:defRPr>
            </a:lvl1pPr>
            <a:extLst/>
          </a:lstStyle>
          <a:p>
            <a:pPr eaLnBrk="1" latinLnBrk="0" hangingPunct="1"/>
            <a:r>
              <a:rPr lang="fr-FR" dirty="0" smtClean="0"/>
              <a:t>Modifiez le style du titre</a:t>
            </a:r>
            <a:endParaRPr dirty="0"/>
          </a:p>
        </p:txBody>
      </p:sp>
      <p:sp>
        <p:nvSpPr>
          <p:cNvPr id="12" name="Rectangle 11"/>
          <p:cNvSpPr/>
          <p:nvPr userDrawn="1"/>
        </p:nvSpPr>
        <p:spPr>
          <a:xfrm>
            <a:off x="0" y="4901766"/>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026" name="Image 29" descr="logo pt aplati_Arrière-pla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44408" y="5627802"/>
            <a:ext cx="876672" cy="121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7956376" y="5445224"/>
            <a:ext cx="1164704" cy="1393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lang="fr-FR" sz="1100"/>
            </a:lvl1pPr>
            <a:extLst/>
          </a:lstStyle>
          <a:p>
            <a:pPr lvl="0"/>
            <a:r>
              <a:rPr kumimoji="0" lang="fr-FR"/>
              <a:t>Cliquez pour ajouter un élément à l'ordre du jour</a:t>
            </a:r>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2" name="Rectangle 32"/>
          <p:cNvSpPr>
            <a:spLocks noGrp="1"/>
          </p:cNvSpPr>
          <p:nvPr>
            <p:ph type="dt" sz="half" idx="39"/>
          </p:nvPr>
        </p:nvSpPr>
        <p:spPr/>
        <p:txBody>
          <a:bodyPr/>
          <a:lstStyle>
            <a:lvl1pPr eaLnBrk="1" latinLnBrk="0" hangingPunct="1">
              <a:defRPr kumimoji="0" lang="fr-FR" sz="1100"/>
            </a:lvl1pPr>
            <a:extLst/>
          </a:lstStyle>
          <a:p>
            <a:pPr algn="r"/>
            <a:r>
              <a:rPr kumimoji="0" lang="fr-FR" sz="1100" smtClean="0"/>
              <a:t>28/6/2006</a:t>
            </a:r>
            <a:endParaRPr kumimoji="0" lang="fr-FR" sz="1100"/>
          </a:p>
        </p:txBody>
      </p:sp>
      <p:sp>
        <p:nvSpPr>
          <p:cNvPr id="33" name="Rectangle 33"/>
          <p:cNvSpPr>
            <a:spLocks noGrp="1"/>
          </p:cNvSpPr>
          <p:nvPr>
            <p:ph type="sldNum" sz="quarter" idx="40"/>
          </p:nvPr>
        </p:nvSpPr>
        <p:spPr/>
        <p:txBody>
          <a:bodyPr/>
          <a:lstStyle>
            <a:extLst/>
          </a:lstStyle>
          <a:p>
            <a:pPr algn="r"/>
            <a:fld id="{256D3EEF-DE4E-429D-8EC4-DDC531AFF587}" type="slidenum">
              <a:rPr kumimoji="0" lang="fr-FR" sz="1000"/>
              <a:pPr algn="r"/>
              <a:t>‹N°›</a:t>
            </a:fld>
            <a:endParaRPr kumimoji="0" lang="fr-FR"/>
          </a:p>
        </p:txBody>
      </p:sp>
      <p:sp>
        <p:nvSpPr>
          <p:cNvPr id="34" name="Rectangle 34"/>
          <p:cNvSpPr>
            <a:spLocks noGrp="1"/>
          </p:cNvSpPr>
          <p:nvPr>
            <p:ph type="ftr" sz="quarter" idx="41"/>
          </p:nvPr>
        </p:nvSpPr>
        <p:spPr/>
        <p:txBody>
          <a:bodyPr/>
          <a:lstStyle>
            <a:extLst/>
          </a:lstStyle>
          <a:p>
            <a:endParaRPr kumimoji="0"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n-tête de section">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4" name="Title 13"/>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0" lang="fr-FR" sz="2000" b="0" cap="all" spc="150" baseline="0">
                <a:solidFill>
                  <a:schemeClr val="bg1"/>
                </a:solidFill>
              </a:defRPr>
            </a:lvl1pPr>
            <a:extLst/>
          </a:lstStyle>
          <a:p>
            <a:r>
              <a:rPr kumimoji="0" lang="fr-FR" smtClean="0"/>
              <a:t>Modifiez le style du titre</a:t>
            </a:r>
            <a:endParaRPr kumimoji="0" lang="fr-FR"/>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lang="fr-FR">
                <a:solidFill>
                  <a:schemeClr val="bg1"/>
                </a:solidFill>
              </a:defRPr>
            </a:lvl1pPr>
            <a:extLst/>
          </a:lstStyle>
          <a:p>
            <a:endParaRPr kumimoji="0" lang="fr-FR">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6"/>
          <p:cNvSpPr>
            <a:spLocks noGrp="1"/>
          </p:cNvSpPr>
          <p:nvPr>
            <p:ph type="dt" sz="half" idx="10"/>
          </p:nvPr>
        </p:nvSpPr>
        <p:spPr/>
        <p:txBody>
          <a:bodyPr/>
          <a:lstStyle>
            <a:extLst/>
          </a:lstStyle>
          <a:p>
            <a:pPr algn="r"/>
            <a:r>
              <a:rPr lang="fr-FR" smtClean="0"/>
              <a:t>28/6/2006</a:t>
            </a:r>
            <a:endParaRPr kumimoji="0" lang="fr-FR"/>
          </a:p>
        </p:txBody>
      </p:sp>
      <p:sp>
        <p:nvSpPr>
          <p:cNvPr id="8" name="Rectangle 8"/>
          <p:cNvSpPr>
            <a:spLocks noGrp="1"/>
          </p:cNvSpPr>
          <p:nvPr>
            <p:ph type="sldNum" sz="quarter" idx="11"/>
          </p:nvPr>
        </p:nvSpPr>
        <p:spPr/>
        <p:txBody>
          <a:bodyPr/>
          <a:lstStyle>
            <a:lvl1pPr algn="ctr">
              <a:defRPr sz="1400"/>
            </a:lvl1pPr>
            <a:extLst/>
          </a:lstStyle>
          <a:p>
            <a:fld id="{256D3EEF-DE4E-429D-8EC4-DDC531AFF587}" type="slidenum">
              <a:rPr lang="fr-FR" smtClean="0"/>
              <a:pPr/>
              <a:t>‹N°›</a:t>
            </a:fld>
            <a:endParaRPr lang="fr-FR" sz="1600"/>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pose">
    <p:spTree>
      <p:nvGrpSpPr>
        <p:cNvPr id="1" name=""/>
        <p:cNvGrpSpPr/>
        <p:nvPr/>
      </p:nvGrpSpPr>
      <p:grpSpPr>
        <a:xfrm>
          <a:off x="0" y="0"/>
          <a:ext cx="0" cy="0"/>
          <a:chOff x="0" y="0"/>
          <a:chExt cx="0" cy="0"/>
        </a:xfrm>
      </p:grpSpPr>
      <p:sp>
        <p:nvSpPr>
          <p:cNvPr id="11" name="Rectangle 11"/>
          <p:cNvSpPr>
            <a:spLocks noGrp="1"/>
          </p:cNvSpPr>
          <p:nvPr>
            <p:ph sz="quarter" idx="15"/>
          </p:nvPr>
        </p:nvSpPr>
        <p:spPr>
          <a:xfrm>
            <a:off x="304800" y="980728"/>
            <a:ext cx="7839100" cy="5267672"/>
          </a:xfrm>
        </p:spPr>
        <p:txBody>
          <a:bodyPr/>
          <a:lstStyle>
            <a:lvl1pPr marL="342900" indent="-342900">
              <a:buFontTx/>
              <a:buBlip>
                <a:blip r:embed="rId2"/>
              </a:buBlip>
              <a:defRPr sz="2400"/>
            </a:lvl1pPr>
            <a:lvl2pPr marL="800100" indent="-342900">
              <a:buFontTx/>
              <a:buBlip>
                <a:blip r:embed="rId2"/>
              </a:buBlip>
              <a:defRPr sz="2000"/>
            </a:lvl2pPr>
            <a:lvl3pPr marL="1257300" indent="-342900">
              <a:buFontTx/>
              <a:buBlip>
                <a:blip r:embed="rId2"/>
              </a:buBlip>
              <a:defRPr sz="2000"/>
            </a:lvl3pPr>
            <a:lvl4pPr marL="1714500" indent="-342900">
              <a:buFontTx/>
              <a:buBlip>
                <a:blip r:embed="rId2"/>
              </a:buBlip>
              <a:defRPr sz="2000"/>
            </a:lvl4pPr>
            <a:lvl5pPr marL="2171700" indent="-342900">
              <a:buFontTx/>
              <a:buBlip>
                <a:blip r:embed="rId2"/>
              </a:buBlip>
              <a:defRPr sz="2000"/>
            </a:lvl5pPr>
            <a:extLst/>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dirty="0"/>
          </a:p>
        </p:txBody>
      </p:sp>
      <p:sp>
        <p:nvSpPr>
          <p:cNvPr id="9" name="Rectangle 9"/>
          <p:cNvSpPr>
            <a:spLocks noGrp="1"/>
          </p:cNvSpPr>
          <p:nvPr>
            <p:ph type="dt" sz="half" idx="16"/>
          </p:nvPr>
        </p:nvSpPr>
        <p:spPr/>
        <p:txBody>
          <a:bodyPr/>
          <a:lstStyle>
            <a:extLst/>
          </a:lstStyle>
          <a:p>
            <a:pPr algn="r"/>
            <a:r>
              <a:rPr lang="fr-FR" smtClean="0"/>
              <a:t>28/6/2006</a:t>
            </a:r>
            <a:endParaRPr kumimoji="0" lang="fr-FR"/>
          </a:p>
        </p:txBody>
      </p:sp>
      <p:sp>
        <p:nvSpPr>
          <p:cNvPr id="10" name="Rectangle 10"/>
          <p:cNvSpPr>
            <a:spLocks noGrp="1"/>
          </p:cNvSpPr>
          <p:nvPr>
            <p:ph type="sldNum" sz="quarter" idx="17"/>
          </p:nvPr>
        </p:nvSpPr>
        <p:spPr>
          <a:xfrm>
            <a:off x="8172400" y="5301208"/>
            <a:ext cx="971600" cy="288032"/>
          </a:xfrm>
        </p:spPr>
        <p:txBody>
          <a:bodyPr/>
          <a:lstStyle>
            <a:lvl1pPr algn="ctr">
              <a:defRPr sz="1400" b="1">
                <a:solidFill>
                  <a:schemeClr val="bg1"/>
                </a:solidFill>
              </a:defRPr>
            </a:lvl1pPr>
            <a:extLst/>
          </a:lstStyle>
          <a:p>
            <a:fld id="{256D3EEF-DE4E-429D-8EC4-DDC531AFF587}" type="slidenum">
              <a:rPr lang="fr-FR" smtClean="0"/>
              <a:pPr/>
              <a:t>‹N°›</a:t>
            </a:fld>
            <a:endParaRPr lang="fr-FR" dirty="0"/>
          </a:p>
        </p:txBody>
      </p:sp>
      <p:sp>
        <p:nvSpPr>
          <p:cNvPr id="12" name="Rectangle 12"/>
          <p:cNvSpPr>
            <a:spLocks noGrp="1"/>
          </p:cNvSpPr>
          <p:nvPr>
            <p:ph type="ftr" sz="quarter" idx="18"/>
          </p:nvPr>
        </p:nvSpPr>
        <p:spPr/>
        <p:txBody>
          <a:bodyPr/>
          <a:lstStyle>
            <a:extLst/>
          </a:lstStyle>
          <a:p>
            <a:endParaRPr kumimoji="0" lang="fr-FR"/>
          </a:p>
        </p:txBody>
      </p:sp>
      <p:sp>
        <p:nvSpPr>
          <p:cNvPr id="13" name="Rectangle 8"/>
          <p:cNvSpPr>
            <a:spLocks noGrp="1"/>
          </p:cNvSpPr>
          <p:nvPr>
            <p:ph type="body" sz="quarter" idx="13" hasCustomPrompt="1"/>
          </p:nvPr>
        </p:nvSpPr>
        <p:spPr>
          <a:xfrm>
            <a:off x="304800" y="381000"/>
            <a:ext cx="8077200"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oses">
    <p:spTree>
      <p:nvGrpSpPr>
        <p:cNvPr id="1" name=""/>
        <p:cNvGrpSpPr/>
        <p:nvPr/>
      </p:nvGrpSpPr>
      <p:grpSpPr>
        <a:xfrm>
          <a:off x="0" y="0"/>
          <a:ext cx="0" cy="0"/>
          <a:chOff x="0" y="0"/>
          <a:chExt cx="0" cy="0"/>
        </a:xfrm>
      </p:grpSpPr>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9"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7"/>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18"/>
          </p:nvPr>
        </p:nvSpPr>
        <p:spPr/>
        <p:txBody>
          <a:bodyPr/>
          <a:lstStyle>
            <a:extLst/>
          </a:lstStyle>
          <a:p>
            <a:pPr algn="r"/>
            <a:r>
              <a:rPr lang="fr-FR" smtClean="0"/>
              <a:t>28/6/2006</a:t>
            </a:r>
            <a:endParaRPr kumimoji="0" lang="fr-FR"/>
          </a:p>
        </p:txBody>
      </p:sp>
      <p:sp>
        <p:nvSpPr>
          <p:cNvPr id="16" name="Rectangle 16"/>
          <p:cNvSpPr>
            <a:spLocks noGrp="1"/>
          </p:cNvSpPr>
          <p:nvPr>
            <p:ph type="sldNum" sz="quarter" idx="19"/>
          </p:nvPr>
        </p:nvSpPr>
        <p:spPr/>
        <p:txBody>
          <a:bodyPr/>
          <a:lstStyle>
            <a:lvl1pPr algn="ctr">
              <a:defRPr sz="1400">
                <a:solidFill>
                  <a:schemeClr val="bg1"/>
                </a:solidFill>
              </a:defRPr>
            </a:lvl1pPr>
            <a:extLst/>
          </a:lstStyle>
          <a:p>
            <a:fld id="{256D3EEF-DE4E-429D-8EC4-DDC531AFF587}" type="slidenum">
              <a:rPr lang="fr-FR" smtClean="0"/>
              <a:pPr/>
              <a:t>‹N°›</a:t>
            </a:fld>
            <a:endParaRPr lang="fr-FR" sz="1600" dirty="0"/>
          </a:p>
        </p:txBody>
      </p:sp>
      <p:sp>
        <p:nvSpPr>
          <p:cNvPr id="17" name="Rectangle 17"/>
          <p:cNvSpPr>
            <a:spLocks noGrp="1"/>
          </p:cNvSpPr>
          <p:nvPr>
            <p:ph type="ftr" sz="quarter" idx="20"/>
          </p:nvPr>
        </p:nvSpPr>
        <p:spPr/>
        <p:txBody>
          <a:bodyPr/>
          <a:lstStyle>
            <a:extLst/>
          </a:lstStyle>
          <a:p>
            <a:endParaRPr kumimoji="0"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oses : 2 Gauche, 1 Droite">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9"/>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20"/>
          </p:nvPr>
        </p:nvSpPr>
        <p:spPr/>
        <p:txBody>
          <a:bodyPr/>
          <a:lstStyle>
            <a:extLst/>
          </a:lstStyle>
          <a:p>
            <a:pPr algn="r"/>
            <a:r>
              <a:rPr lang="fr-FR" smtClean="0"/>
              <a:t>28/6/2006</a:t>
            </a:r>
            <a:endParaRPr kumimoji="0" lang="fr-FR"/>
          </a:p>
        </p:txBody>
      </p:sp>
      <p:sp>
        <p:nvSpPr>
          <p:cNvPr id="19" name="Rectangle 19"/>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2"/>
          </p:nvPr>
        </p:nvSpPr>
        <p:spPr/>
        <p:txBody>
          <a:bodyPr/>
          <a:lstStyle>
            <a:extLst/>
          </a:lstStyle>
          <a:p>
            <a:endParaRPr kumimoji="0"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poses : 1 Gauche, 2 Droite">
    <p:spTree>
      <p:nvGrpSpPr>
        <p:cNvPr id="1" name=""/>
        <p:cNvGrpSpPr/>
        <p:nvPr/>
      </p:nvGrpSpPr>
      <p:grpSpPr>
        <a:xfrm>
          <a:off x="0" y="0"/>
          <a:ext cx="0" cy="0"/>
          <a:chOff x="0" y="0"/>
          <a:chExt cx="0" cy="0"/>
        </a:xfrm>
      </p:grpSpPr>
      <p:sp>
        <p:nvSpPr>
          <p:cNvPr id="2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9"/>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21"/>
          <p:cNvSpPr>
            <a:spLocks noGrp="1"/>
          </p:cNvSpPr>
          <p:nvPr>
            <p:ph type="dt" sz="half" idx="20"/>
          </p:nvPr>
        </p:nvSpPr>
        <p:spPr/>
        <p:txBody>
          <a:bodyPr/>
          <a:lstStyle>
            <a:extLst/>
          </a:lstStyle>
          <a:p>
            <a:pPr algn="r"/>
            <a:r>
              <a:rPr lang="fr-FR" smtClean="0"/>
              <a:t>28/6/2006</a:t>
            </a:r>
            <a:endParaRPr kumimoji="0" lang="fr-FR"/>
          </a:p>
        </p:txBody>
      </p:sp>
      <p:sp>
        <p:nvSpPr>
          <p:cNvPr id="22" name="Rectangle 22"/>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2"/>
          </p:nvPr>
        </p:nvSpPr>
        <p:spPr/>
        <p:txBody>
          <a:bodyPr/>
          <a:lstStyle>
            <a:extLst/>
          </a:lstStyle>
          <a:p>
            <a:endParaRPr kumimoji="0"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215338" y="0"/>
            <a:ext cx="1037182"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3"/>
          <p:cNvSpPr>
            <a:spLocks noGrp="1"/>
          </p:cNvSpPr>
          <p:nvPr>
            <p:ph type="body" idx="1"/>
          </p:nvPr>
        </p:nvSpPr>
        <p:spPr>
          <a:xfrm>
            <a:off x="304800" y="381000"/>
            <a:ext cx="7839100" cy="5867400"/>
          </a:xfrm>
          <a:prstGeom prst="rect">
            <a:avLst/>
          </a:prstGeom>
        </p:spPr>
        <p:txBody>
          <a:bodyPr vert="horz">
            <a:normAutofit/>
          </a:bodyPr>
          <a:lstStyle>
            <a:extLst/>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lang="fr-FR" sz="1000">
                <a:solidFill>
                  <a:schemeClr val="tx1">
                    <a:tint val="65000"/>
                  </a:schemeClr>
                </a:solidFill>
              </a:defRPr>
            </a:lvl1pPr>
            <a:extLst/>
          </a:lstStyle>
          <a:p>
            <a:pPr algn="r"/>
            <a:r>
              <a:rPr lang="fr-FR" smtClean="0"/>
              <a:t>28/6/2006</a:t>
            </a:r>
            <a:endParaRPr kumimoji="0" lang="fr-FR" sz="1000">
              <a:solidFill>
                <a:schemeClr val="tx1">
                  <a:tint val="65000"/>
                </a:schemeClr>
              </a:solidFill>
            </a:endParaRPr>
          </a:p>
        </p:txBody>
      </p:sp>
      <p:sp>
        <p:nvSpPr>
          <p:cNvPr id="6" name="Rectangle 6"/>
          <p:cNvSpPr>
            <a:spLocks noGrp="1"/>
          </p:cNvSpPr>
          <p:nvPr>
            <p:ph type="sldNum" sz="quarter" idx="4"/>
          </p:nvPr>
        </p:nvSpPr>
        <p:spPr>
          <a:xfrm>
            <a:off x="8215337" y="5910282"/>
            <a:ext cx="928661" cy="304800"/>
          </a:xfrm>
          <a:prstGeom prst="rect">
            <a:avLst/>
          </a:prstGeom>
        </p:spPr>
        <p:txBody>
          <a:bodyPr vert="horz" anchor="ctr"/>
          <a:lstStyle>
            <a:lvl1pPr algn="ctr" eaLnBrk="1" latinLnBrk="0" hangingPunct="1">
              <a:defRPr kumimoji="0" lang="fr-FR" sz="1400" b="1">
                <a:solidFill>
                  <a:schemeClr val="bg1"/>
                </a:solidFill>
              </a:defRPr>
            </a:lvl1pPr>
            <a:extLst/>
          </a:lstStyle>
          <a:p>
            <a:fld id="{256D3EEF-DE4E-429D-8EC4-DDC531AFF587}" type="slidenum">
              <a:rPr lang="fr-FR" smtClean="0"/>
              <a:pPr/>
              <a:t>‹N°›</a:t>
            </a:fld>
            <a:endParaRPr lang="fr-FR"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lang="fr-FR" sz="1000">
                <a:solidFill>
                  <a:sysClr val="windowText" lastClr="000000"/>
                </a:solidFill>
              </a:defRPr>
            </a:lvl1pPr>
            <a:extLst/>
          </a:lstStyle>
          <a:p>
            <a:endParaRPr kumimoji="0" lang="fr-FR" sz="1000">
              <a:solidFill>
                <a:sysClr val="windowText" lastClr="000000"/>
              </a:solidFill>
            </a:endParaRPr>
          </a:p>
        </p:txBody>
      </p:sp>
      <p:sp>
        <p:nvSpPr>
          <p:cNvPr id="17" name="Titre 28"/>
          <p:cNvSpPr txBox="1">
            <a:spLocks/>
          </p:cNvSpPr>
          <p:nvPr userDrawn="1"/>
        </p:nvSpPr>
        <p:spPr>
          <a:xfrm>
            <a:off x="8209102" y="381000"/>
            <a:ext cx="934898" cy="5867400"/>
          </a:xfrm>
          <a:prstGeom prst="rect">
            <a:avLst/>
          </a:prstGeom>
        </p:spPr>
        <p:txBody>
          <a:bodyPr vert="vert"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1600" b="0" i="0" u="none" strike="noStrike" kern="0" cap="small" spc="0" normalizeH="0" baseline="0" noProof="0" dirty="0" smtClean="0">
                <a:ln>
                  <a:noFill/>
                </a:ln>
                <a:solidFill>
                  <a:schemeClr val="bg1"/>
                </a:solidFill>
                <a:effectLst/>
                <a:uLnTx/>
                <a:uFillTx/>
                <a:latin typeface="+mj-lt"/>
                <a:ea typeface="+mj-ea"/>
                <a:cs typeface="+mj-cs"/>
              </a:rPr>
              <a:t>Documentation Technique – Capsuleuse de bocaux</a:t>
            </a:r>
            <a:endParaRPr kumimoji="0" lang="fr-FR" sz="1600" b="0" i="0" u="none" strike="noStrike" kern="0" cap="small" spc="0" normalizeH="0" baseline="0" noProof="0" dirty="0">
              <a:ln>
                <a:noFill/>
              </a:ln>
              <a:solidFill>
                <a:schemeClr val="bg1"/>
              </a:solidFill>
              <a:effectLst/>
              <a:uLnTx/>
              <a:uFillTx/>
              <a:latin typeface="+mj-lt"/>
              <a:ea typeface="+mj-ea"/>
              <a:cs typeface="+mj-cs"/>
            </a:endParaRPr>
          </a:p>
        </p:txBody>
      </p:sp>
      <p:pic>
        <p:nvPicPr>
          <p:cNvPr id="2" name="Image 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timing>
    <p:tnLst>
      <p:par>
        <p:cTn id="1" dur="indefinite" restart="never" nodeType="tmRoot"/>
      </p:par>
    </p:tnLst>
  </p:timing>
  <p:hf hdr="0" ftr="0" dt="0"/>
  <p:txStyles>
    <p:titleStyle>
      <a:lvl1pPr algn="l" rtl="0" eaLnBrk="1" latinLnBrk="0" hangingPunct="1">
        <a:spcBef>
          <a:spcPct val="0"/>
        </a:spcBef>
        <a:buNone/>
        <a:defRPr kumimoji="0" lang="fr-F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lang="fr-FR" sz="1100">
          <a:solidFill>
            <a:schemeClr val="tx1"/>
          </a:solidFill>
          <a:latin typeface="+mn-lt"/>
          <a:ea typeface="+mn-ea"/>
          <a:cs typeface="+mn-cs"/>
        </a:defRPr>
      </a:lvl1pPr>
      <a:lvl2pPr marL="742950" indent="-285750" algn="l" rtl="0" eaLnBrk="1" latinLnBrk="0" hangingPunct="1">
        <a:spcBef>
          <a:spcPct val="20000"/>
        </a:spcBef>
        <a:buFontTx/>
        <a:buNone/>
        <a:defRPr kumimoji="0" lang="fr-FR" sz="1100">
          <a:solidFill>
            <a:schemeClr val="tx1"/>
          </a:solidFill>
          <a:latin typeface="+mn-lt"/>
          <a:ea typeface="+mn-ea"/>
          <a:cs typeface="+mn-cs"/>
        </a:defRPr>
      </a:lvl2pPr>
      <a:lvl3pPr marL="1143000" indent="-228600" algn="l" rtl="0" eaLnBrk="1" latinLnBrk="0" hangingPunct="1">
        <a:spcBef>
          <a:spcPct val="20000"/>
        </a:spcBef>
        <a:buFontTx/>
        <a:buNone/>
        <a:defRPr kumimoji="0" lang="fr-FR" sz="1100">
          <a:solidFill>
            <a:schemeClr val="tx1"/>
          </a:solidFill>
          <a:latin typeface="+mn-lt"/>
          <a:ea typeface="+mn-ea"/>
          <a:cs typeface="+mn-cs"/>
        </a:defRPr>
      </a:lvl3pPr>
      <a:lvl4pPr marL="1600200" indent="-228600" algn="l" rtl="0" eaLnBrk="1" latinLnBrk="0" hangingPunct="1">
        <a:spcBef>
          <a:spcPct val="20000"/>
        </a:spcBef>
        <a:buFontTx/>
        <a:buNone/>
        <a:defRPr kumimoji="0" lang="fr-FR" sz="1100">
          <a:solidFill>
            <a:schemeClr val="tx1"/>
          </a:solidFill>
          <a:latin typeface="+mn-lt"/>
          <a:ea typeface="+mn-ea"/>
          <a:cs typeface="+mn-cs"/>
        </a:defRPr>
      </a:lvl4pPr>
      <a:lvl5pPr marL="2057400" indent="-228600" algn="l" rtl="0" eaLnBrk="1" latinLnBrk="0" hangingPunct="1">
        <a:spcBef>
          <a:spcPct val="20000"/>
        </a:spcBef>
        <a:buFontTx/>
        <a:buNone/>
        <a:defRPr kumimoji="0"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3.xml"/><Relationship Id="rId7" Type="http://schemas.openxmlformats.org/officeDocument/2006/relationships/slide" Target="slide30.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18.xml"/><Relationship Id="rId5" Type="http://schemas.openxmlformats.org/officeDocument/2006/relationships/slide" Target="slide13.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slide" Target="slide2.xml"/><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gif"/><Relationship Id="rId5" Type="http://schemas.openxmlformats.org/officeDocument/2006/relationships/image" Target="../media/image22.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4.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gif"/><Relationship Id="rId5" Type="http://schemas.openxmlformats.org/officeDocument/2006/relationships/image" Target="../media/image1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228600" y="3854014"/>
            <a:ext cx="8735888" cy="1075184"/>
          </a:xfrm>
        </p:spPr>
        <p:txBody>
          <a:bodyPr anchor="ctr">
            <a:normAutofit/>
          </a:bodyPr>
          <a:lstStyle>
            <a:extLst/>
          </a:lstStyle>
          <a:p>
            <a:pPr algn="ctr"/>
            <a:r>
              <a:rPr lang="fr-FR" dirty="0" smtClean="0"/>
              <a:t>Capsuleuse de bocaux</a:t>
            </a:r>
            <a:endParaRPr lang="fr-FR" dirty="0"/>
          </a:p>
        </p:txBody>
      </p:sp>
      <p:sp>
        <p:nvSpPr>
          <p:cNvPr id="3" name="Rectangle 3"/>
          <p:cNvSpPr>
            <a:spLocks noGrp="1"/>
          </p:cNvSpPr>
          <p:nvPr>
            <p:ph type="subTitle" idx="4294967295"/>
          </p:nvPr>
        </p:nvSpPr>
        <p:spPr>
          <a:xfrm>
            <a:off x="1357290" y="428604"/>
            <a:ext cx="7500990" cy="3071834"/>
          </a:xfrm>
        </p:spPr>
        <p:txBody>
          <a:bodyPr>
            <a:noAutofit/>
          </a:bodyPr>
          <a:lstStyle>
            <a:extLst/>
          </a:lstStyle>
          <a:p>
            <a:pPr algn="r"/>
            <a:r>
              <a:rPr lang="fr-FR"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rPr>
              <a:t>Documentation Technique</a:t>
            </a:r>
            <a:endParaRPr lang="fr-FR"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endParaRPr>
          </a:p>
        </p:txBody>
      </p:sp>
      <p:sp>
        <p:nvSpPr>
          <p:cNvPr id="5" name="Espace réservé du numéro de diapositive 4"/>
          <p:cNvSpPr>
            <a:spLocks noGrp="1"/>
          </p:cNvSpPr>
          <p:nvPr>
            <p:ph type="sldNum" sz="quarter" idx="11"/>
          </p:nvPr>
        </p:nvSpPr>
        <p:spPr/>
        <p:txBody>
          <a:bodyPr/>
          <a:lstStyle/>
          <a:p>
            <a:pPr algn="r"/>
            <a:fld id="{256D3EEF-DE4E-429D-8EC4-DDC531AFF587}" type="slidenum">
              <a:rPr kumimoji="0" lang="fr-FR" sz="1000" smtClean="0"/>
              <a:pPr algn="r"/>
              <a:t>1</a:t>
            </a:fld>
            <a:endParaRPr kumimoji="0" lang="fr-F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548680"/>
            <a:ext cx="3295650" cy="2676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Image 10"/>
          <p:cNvPicPr/>
          <p:nvPr/>
        </p:nvPicPr>
        <p:blipFill>
          <a:blip r:embed="rId4" cstate="print">
            <a:extLst>
              <a:ext uri="{28A0092B-C50C-407E-A947-70E740481C1C}">
                <a14:useLocalDpi xmlns:a14="http://schemas.microsoft.com/office/drawing/2010/main" val="0"/>
              </a:ext>
            </a:extLst>
          </a:blip>
          <a:stretch>
            <a:fillRect/>
          </a:stretch>
        </p:blipFill>
        <p:spPr>
          <a:xfrm>
            <a:off x="4211960" y="4953228"/>
            <a:ext cx="1728192" cy="1872104"/>
          </a:xfrm>
          <a:prstGeom prst="rect">
            <a:avLst/>
          </a:prstGeom>
          <a:ln>
            <a:noFill/>
          </a:ln>
          <a:effectLst>
            <a:outerShdw blurRad="292100" dist="139700" dir="2700000" algn="tl" rotWithShape="0">
              <a:srgbClr val="333333">
                <a:alpha val="65000"/>
              </a:srgbClr>
            </a:outerShdw>
          </a:effectLst>
        </p:spPr>
      </p:pic>
      <p:pic>
        <p:nvPicPr>
          <p:cNvPr id="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536" y="5085183"/>
            <a:ext cx="2258965" cy="16521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r>
              <a:rPr lang="fr-FR" dirty="0" smtClean="0"/>
              <a:t>Diagramme de contexte</a:t>
            </a:r>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10</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Contexte général</a:t>
            </a:r>
          </a:p>
          <a:p>
            <a:r>
              <a:rPr lang="fr-FR" dirty="0" smtClean="0"/>
              <a:t>Diagramme de contexte</a:t>
            </a:r>
            <a:endParaRPr lang="fr-FR" dirty="0"/>
          </a:p>
        </p:txBody>
      </p:sp>
      <p:pic>
        <p:nvPicPr>
          <p:cNvPr id="2050" name="Picture 2" descr="C:\Users\Xavier Pessoles\Dropbox\PartageXavier\PTSI\TP\Serie_2_IS_SLCI\IS_1\SysML\images_sysml_dae\Images\Diagramme de contex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628800"/>
            <a:ext cx="4432301" cy="4152900"/>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743364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Mise en œuvre de la capsuleuse</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11</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693178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pPr lvl="0"/>
            <a:r>
              <a:rPr lang="fr-FR" dirty="0" smtClean="0"/>
              <a:t>Mise en </a:t>
            </a:r>
            <a:r>
              <a:rPr lang="fr-FR" dirty="0"/>
              <a:t>marche du système</a:t>
            </a:r>
          </a:p>
          <a:p>
            <a:pPr lvl="1"/>
            <a:r>
              <a:rPr lang="fr-FR" dirty="0"/>
              <a:t>Ouvrir le robinet d’air comprimé situé à l’arrière de la machine</a:t>
            </a:r>
          </a:p>
          <a:p>
            <a:pPr lvl="1"/>
            <a:r>
              <a:rPr lang="fr-FR" dirty="0"/>
              <a:t>Allumer la machine grâce au bouton situé sur le coté droit</a:t>
            </a:r>
          </a:p>
          <a:p>
            <a:pPr lvl="1"/>
            <a:r>
              <a:rPr lang="fr-FR" dirty="0"/>
              <a:t>S’assurer qu’il n’y a </a:t>
            </a:r>
            <a:r>
              <a:rPr lang="fr-FR" u="sng" dirty="0"/>
              <a:t>aucun</a:t>
            </a:r>
            <a:r>
              <a:rPr lang="fr-FR" dirty="0"/>
              <a:t> bocal dans le plateau </a:t>
            </a:r>
          </a:p>
          <a:p>
            <a:pPr lvl="1"/>
            <a:r>
              <a:rPr lang="fr-FR" dirty="0"/>
              <a:t>S’assurer que le potentiomètre de vitesse du plateau n’est pas à zéro (ni au maximum non plus…)</a:t>
            </a:r>
          </a:p>
          <a:p>
            <a:pPr lvl="1"/>
            <a:r>
              <a:rPr lang="fr-FR" dirty="0"/>
              <a:t>Mettre les sélecteurs sur P (Production) et Auto</a:t>
            </a:r>
          </a:p>
          <a:p>
            <a:pPr lvl="1"/>
            <a:r>
              <a:rPr lang="fr-FR" dirty="0"/>
              <a:t>Appuyer sur le bouton en service puis initialiser</a:t>
            </a:r>
          </a:p>
          <a:p>
            <a:pPr lvl="1"/>
            <a:r>
              <a:rPr lang="fr-FR" dirty="0"/>
              <a:t>Appuyer maintenant sur marche.</a:t>
            </a:r>
          </a:p>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12</a:t>
            </a:fld>
            <a:endParaRPr kumimoji="0" lang="fr-FR"/>
          </a:p>
        </p:txBody>
      </p:sp>
      <p:sp>
        <p:nvSpPr>
          <p:cNvPr id="4" name="Espace réservé du texte 3"/>
          <p:cNvSpPr>
            <a:spLocks noGrp="1"/>
          </p:cNvSpPr>
          <p:nvPr>
            <p:ph type="body" sz="quarter" idx="13"/>
          </p:nvPr>
        </p:nvSpPr>
        <p:spPr/>
        <p:txBody>
          <a:bodyPr/>
          <a:lstStyle/>
          <a:p>
            <a:r>
              <a:rPr lang="fr-FR" dirty="0" smtClean="0"/>
              <a:t>Mise en service</a:t>
            </a:r>
            <a:endParaRPr lang="fr-FR" dirty="0"/>
          </a:p>
        </p:txBody>
      </p:sp>
    </p:spTree>
    <p:extLst>
      <p:ext uri="{BB962C8B-B14F-4D97-AF65-F5344CB8AC3E}">
        <p14:creationId xmlns:p14="http://schemas.microsoft.com/office/powerpoint/2010/main" val="4283005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externe de la DAE</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13</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29503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14</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la </a:t>
            </a:r>
            <a:r>
              <a:rPr lang="fr-FR" dirty="0" smtClean="0"/>
              <a:t>DAE</a:t>
            </a:r>
          </a:p>
          <a:p>
            <a:r>
              <a:rPr lang="fr-FR" dirty="0" smtClean="0"/>
              <a:t>Constituants de la DAE</a:t>
            </a:r>
            <a:endParaRPr lang="fr-FR" dirty="0"/>
          </a:p>
        </p:txBody>
      </p:sp>
      <p:grpSp>
        <p:nvGrpSpPr>
          <p:cNvPr id="6" name="Groupe 5"/>
          <p:cNvGrpSpPr/>
          <p:nvPr/>
        </p:nvGrpSpPr>
        <p:grpSpPr>
          <a:xfrm>
            <a:off x="251520" y="1800666"/>
            <a:ext cx="7560840" cy="3600450"/>
            <a:chOff x="395536" y="1268760"/>
            <a:chExt cx="7560840" cy="3600450"/>
          </a:xfrm>
        </p:grpSpPr>
        <p:pic>
          <p:nvPicPr>
            <p:cNvPr id="7" name="Picture 2" descr="C:\Users\Xavier Pessoles\Desktop\Perso\CCP PSI\Sujet\Images_DAE\DSC05453.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696" t="7299" b="5265"/>
            <a:stretch/>
          </p:blipFill>
          <p:spPr bwMode="auto">
            <a:xfrm>
              <a:off x="395536" y="1268760"/>
              <a:ext cx="5232599" cy="360045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p:cNvGrpSpPr/>
            <p:nvPr/>
          </p:nvGrpSpPr>
          <p:grpSpPr>
            <a:xfrm>
              <a:off x="3563888" y="4126328"/>
              <a:ext cx="4101413" cy="325121"/>
              <a:chOff x="3884412" y="3400344"/>
              <a:chExt cx="4101413" cy="325121"/>
            </a:xfrm>
          </p:grpSpPr>
          <p:sp>
            <p:nvSpPr>
              <p:cNvPr id="19" name="ZoneTexte 18"/>
              <p:cNvSpPr txBox="1"/>
              <p:nvPr/>
            </p:nvSpPr>
            <p:spPr>
              <a:xfrm>
                <a:off x="6342751" y="3448466"/>
                <a:ext cx="1643074" cy="276999"/>
              </a:xfrm>
              <a:prstGeom prst="rect">
                <a:avLst/>
              </a:prstGeom>
              <a:noFill/>
            </p:spPr>
            <p:txBody>
              <a:bodyPr wrap="square" rtlCol="0">
                <a:spAutoFit/>
              </a:bodyPr>
              <a:lstStyle/>
              <a:p>
                <a:pPr algn="just"/>
                <a:r>
                  <a:rPr lang="fr-FR" sz="1200" dirty="0" smtClean="0"/>
                  <a:t>Volant</a:t>
                </a:r>
                <a:endParaRPr lang="fr-FR" sz="1200" dirty="0"/>
              </a:p>
            </p:txBody>
          </p:sp>
          <p:cxnSp>
            <p:nvCxnSpPr>
              <p:cNvPr id="20" name="Connecteur droit avec flèche 19"/>
              <p:cNvCxnSpPr>
                <a:stCxn id="19" idx="1"/>
              </p:cNvCxnSpPr>
              <p:nvPr/>
            </p:nvCxnSpPr>
            <p:spPr>
              <a:xfrm flipH="1" flipV="1">
                <a:off x="3884412" y="3400344"/>
                <a:ext cx="2458339" cy="186622"/>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6342751" y="3448466"/>
                <a:ext cx="2277" cy="276999"/>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Groupe 8"/>
            <p:cNvGrpSpPr/>
            <p:nvPr/>
          </p:nvGrpSpPr>
          <p:grpSpPr>
            <a:xfrm>
              <a:off x="3403384" y="2276872"/>
              <a:ext cx="4251226" cy="1080120"/>
              <a:chOff x="3723908" y="1895658"/>
              <a:chExt cx="4251226" cy="1080120"/>
            </a:xfrm>
          </p:grpSpPr>
          <p:sp>
            <p:nvSpPr>
              <p:cNvPr id="15" name="Ellipse 14"/>
              <p:cNvSpPr/>
              <p:nvPr/>
            </p:nvSpPr>
            <p:spPr>
              <a:xfrm>
                <a:off x="3723908" y="1895658"/>
                <a:ext cx="2032711" cy="10801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6332060" y="2297218"/>
                <a:ext cx="1643074" cy="276999"/>
              </a:xfrm>
              <a:prstGeom prst="rect">
                <a:avLst/>
              </a:prstGeom>
              <a:noFill/>
            </p:spPr>
            <p:txBody>
              <a:bodyPr wrap="square" rtlCol="0">
                <a:spAutoFit/>
              </a:bodyPr>
              <a:lstStyle/>
              <a:p>
                <a:pPr algn="just"/>
                <a:r>
                  <a:rPr lang="fr-FR" sz="1200" dirty="0" smtClean="0"/>
                  <a:t>Pupitre de commande</a:t>
                </a:r>
                <a:endParaRPr lang="fr-FR" sz="1200" dirty="0"/>
              </a:p>
            </p:txBody>
          </p:sp>
          <p:cxnSp>
            <p:nvCxnSpPr>
              <p:cNvPr id="17" name="Connecteur droit avec flèche 16"/>
              <p:cNvCxnSpPr>
                <a:stCxn id="16" idx="1"/>
              </p:cNvCxnSpPr>
              <p:nvPr/>
            </p:nvCxnSpPr>
            <p:spPr>
              <a:xfrm flipH="1">
                <a:off x="5756619" y="2435718"/>
                <a:ext cx="575441" cy="0"/>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H="1">
                <a:off x="6329783" y="2297217"/>
                <a:ext cx="2277" cy="276999"/>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Groupe 9"/>
            <p:cNvGrpSpPr/>
            <p:nvPr/>
          </p:nvGrpSpPr>
          <p:grpSpPr>
            <a:xfrm>
              <a:off x="4932040" y="1556791"/>
              <a:ext cx="3024336" cy="979575"/>
              <a:chOff x="5252564" y="2148640"/>
              <a:chExt cx="3024336" cy="979575"/>
            </a:xfrm>
          </p:grpSpPr>
          <p:sp>
            <p:nvSpPr>
              <p:cNvPr id="11" name="Ellipse 10"/>
              <p:cNvSpPr/>
              <p:nvPr/>
            </p:nvSpPr>
            <p:spPr>
              <a:xfrm>
                <a:off x="5252564" y="2148640"/>
                <a:ext cx="504055" cy="64807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6332060" y="2297218"/>
                <a:ext cx="1944840" cy="830997"/>
              </a:xfrm>
              <a:prstGeom prst="rect">
                <a:avLst/>
              </a:prstGeom>
              <a:noFill/>
            </p:spPr>
            <p:txBody>
              <a:bodyPr wrap="square" rtlCol="0">
                <a:spAutoFit/>
              </a:bodyPr>
              <a:lstStyle/>
              <a:p>
                <a:pPr algn="just"/>
                <a:r>
                  <a:rPr lang="fr-FR" sz="1200" dirty="0" smtClean="0"/>
                  <a:t>Liaison au sol</a:t>
                </a:r>
              </a:p>
              <a:p>
                <a:pPr algn="just"/>
                <a:r>
                  <a:rPr lang="fr-FR" sz="1200" dirty="0" smtClean="0"/>
                  <a:t>Possibilité de régler le couple d’adhérence entre le sol et la roue</a:t>
                </a:r>
                <a:endParaRPr lang="fr-FR" sz="1200" dirty="0"/>
              </a:p>
            </p:txBody>
          </p:sp>
          <p:cxnSp>
            <p:nvCxnSpPr>
              <p:cNvPr id="13" name="Connecteur droit avec flèche 12"/>
              <p:cNvCxnSpPr>
                <a:stCxn id="12" idx="1"/>
              </p:cNvCxnSpPr>
              <p:nvPr/>
            </p:nvCxnSpPr>
            <p:spPr>
              <a:xfrm flipH="1" flipV="1">
                <a:off x="5756620" y="2574219"/>
                <a:ext cx="575440" cy="138498"/>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6345028" y="2297218"/>
                <a:ext cx="0" cy="830997"/>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3" name="ZoneTexte 22">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894496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15</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la </a:t>
            </a:r>
            <a:r>
              <a:rPr lang="fr-FR" dirty="0" smtClean="0"/>
              <a:t>DAE</a:t>
            </a:r>
          </a:p>
          <a:p>
            <a:r>
              <a:rPr lang="fr-FR" dirty="0" smtClean="0"/>
              <a:t>Constituants </a:t>
            </a:r>
            <a:r>
              <a:rPr lang="fr-FR" dirty="0"/>
              <a:t>de la DAE</a:t>
            </a:r>
          </a:p>
        </p:txBody>
      </p:sp>
      <p:grpSp>
        <p:nvGrpSpPr>
          <p:cNvPr id="25" name="Groupe 24"/>
          <p:cNvGrpSpPr/>
          <p:nvPr/>
        </p:nvGrpSpPr>
        <p:grpSpPr>
          <a:xfrm>
            <a:off x="456804" y="1946480"/>
            <a:ext cx="7859612" cy="3685119"/>
            <a:chOff x="899592" y="1844824"/>
            <a:chExt cx="7859612" cy="3685119"/>
          </a:xfrm>
        </p:grpSpPr>
        <p:pic>
          <p:nvPicPr>
            <p:cNvPr id="5" name="Picture 3" descr="C:\Users\Xavier Pessoles\Desktop\Perso\CCP PSI\Sujet\Images_DAE\DSC0545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1382"/>
            <a:stretch/>
          </p:blipFill>
          <p:spPr bwMode="auto">
            <a:xfrm>
              <a:off x="1043608" y="1844824"/>
              <a:ext cx="5544616" cy="368511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e 5"/>
            <p:cNvGrpSpPr/>
            <p:nvPr/>
          </p:nvGrpSpPr>
          <p:grpSpPr>
            <a:xfrm>
              <a:off x="5220072" y="2132856"/>
              <a:ext cx="3523852" cy="1656184"/>
              <a:chOff x="5828628" y="3589419"/>
              <a:chExt cx="3523852" cy="1656184"/>
            </a:xfrm>
          </p:grpSpPr>
          <p:sp>
            <p:nvSpPr>
              <p:cNvPr id="7" name="Ellipse 6"/>
              <p:cNvSpPr/>
              <p:nvPr/>
            </p:nvSpPr>
            <p:spPr>
              <a:xfrm>
                <a:off x="5828628" y="3589419"/>
                <a:ext cx="1271273" cy="165618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7407640" y="4312949"/>
                <a:ext cx="1944840" cy="276999"/>
              </a:xfrm>
              <a:prstGeom prst="rect">
                <a:avLst/>
              </a:prstGeom>
              <a:noFill/>
            </p:spPr>
            <p:txBody>
              <a:bodyPr wrap="square" rtlCol="0">
                <a:spAutoFit/>
              </a:bodyPr>
              <a:lstStyle/>
              <a:p>
                <a:pPr algn="just"/>
                <a:r>
                  <a:rPr lang="fr-FR" sz="1200" dirty="0" smtClean="0"/>
                  <a:t>Moteur d’assistance</a:t>
                </a:r>
                <a:endParaRPr lang="fr-FR" sz="1200" dirty="0"/>
              </a:p>
            </p:txBody>
          </p:sp>
          <p:cxnSp>
            <p:nvCxnSpPr>
              <p:cNvPr id="9" name="Connecteur droit avec flèche 8"/>
              <p:cNvCxnSpPr/>
              <p:nvPr/>
            </p:nvCxnSpPr>
            <p:spPr>
              <a:xfrm flipH="1">
                <a:off x="7124851" y="4470483"/>
                <a:ext cx="298069" cy="19036"/>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7422920" y="4331984"/>
                <a:ext cx="0" cy="276999"/>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 name="Groupe 10"/>
            <p:cNvGrpSpPr/>
            <p:nvPr/>
          </p:nvGrpSpPr>
          <p:grpSpPr>
            <a:xfrm>
              <a:off x="1763688" y="3573016"/>
              <a:ext cx="6985167" cy="1080120"/>
              <a:chOff x="6692724" y="2133855"/>
              <a:chExt cx="6985167" cy="1080120"/>
            </a:xfrm>
          </p:grpSpPr>
          <p:sp>
            <p:nvSpPr>
              <p:cNvPr id="12" name="Ellipse 11"/>
              <p:cNvSpPr/>
              <p:nvPr/>
            </p:nvSpPr>
            <p:spPr>
              <a:xfrm>
                <a:off x="6692724" y="2133855"/>
                <a:ext cx="3600400" cy="85306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11733051" y="2936976"/>
                <a:ext cx="1944840" cy="276999"/>
              </a:xfrm>
              <a:prstGeom prst="rect">
                <a:avLst/>
              </a:prstGeom>
              <a:noFill/>
            </p:spPr>
            <p:txBody>
              <a:bodyPr wrap="square" rtlCol="0">
                <a:spAutoFit/>
              </a:bodyPr>
              <a:lstStyle/>
              <a:p>
                <a:pPr algn="just"/>
                <a:r>
                  <a:rPr lang="fr-FR" sz="1200" dirty="0" smtClean="0"/>
                  <a:t>Colonne de direction</a:t>
                </a:r>
                <a:endParaRPr lang="fr-FR" sz="1200" dirty="0"/>
              </a:p>
            </p:txBody>
          </p:sp>
          <p:cxnSp>
            <p:nvCxnSpPr>
              <p:cNvPr id="14" name="Connecteur droit avec flèche 13"/>
              <p:cNvCxnSpPr>
                <a:stCxn id="13" idx="1"/>
                <a:endCxn id="12" idx="5"/>
              </p:cNvCxnSpPr>
              <p:nvPr/>
            </p:nvCxnSpPr>
            <p:spPr>
              <a:xfrm flipH="1" flipV="1">
                <a:off x="9765858" y="2861990"/>
                <a:ext cx="1967193" cy="213486"/>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11743399" y="2936976"/>
                <a:ext cx="0" cy="276999"/>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Groupe 15"/>
            <p:cNvGrpSpPr/>
            <p:nvPr/>
          </p:nvGrpSpPr>
          <p:grpSpPr>
            <a:xfrm>
              <a:off x="899592" y="3365267"/>
              <a:ext cx="7838299" cy="2015702"/>
              <a:chOff x="5924019" y="1102248"/>
              <a:chExt cx="7838299" cy="2015702"/>
            </a:xfrm>
          </p:grpSpPr>
          <p:sp>
            <p:nvSpPr>
              <p:cNvPr id="17" name="Ellipse 16"/>
              <p:cNvSpPr/>
              <p:nvPr/>
            </p:nvSpPr>
            <p:spPr>
              <a:xfrm>
                <a:off x="5924019" y="1102248"/>
                <a:ext cx="720080" cy="121586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11817478" y="2656285"/>
                <a:ext cx="1944840" cy="461665"/>
              </a:xfrm>
              <a:prstGeom prst="rect">
                <a:avLst/>
              </a:prstGeom>
              <a:noFill/>
            </p:spPr>
            <p:txBody>
              <a:bodyPr wrap="square" rtlCol="0">
                <a:spAutoFit/>
              </a:bodyPr>
              <a:lstStyle/>
              <a:p>
                <a:r>
                  <a:rPr lang="fr-FR" sz="1200" dirty="0" smtClean="0"/>
                  <a:t>Transmission  pignon crémaillère</a:t>
                </a:r>
                <a:endParaRPr lang="fr-FR" sz="1200" dirty="0"/>
              </a:p>
            </p:txBody>
          </p:sp>
          <p:cxnSp>
            <p:nvCxnSpPr>
              <p:cNvPr id="19" name="Connecteur droit avec flèche 18"/>
              <p:cNvCxnSpPr>
                <a:endCxn id="17" idx="5"/>
              </p:cNvCxnSpPr>
              <p:nvPr/>
            </p:nvCxnSpPr>
            <p:spPr>
              <a:xfrm flipH="1" flipV="1">
                <a:off x="6538646" y="2140050"/>
                <a:ext cx="5300144" cy="689005"/>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a:off x="11838790" y="2690556"/>
                <a:ext cx="1" cy="393125"/>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Connecteur droit avec flèche 20"/>
            <p:cNvCxnSpPr/>
            <p:nvPr/>
          </p:nvCxnSpPr>
          <p:spPr>
            <a:xfrm flipH="1" flipV="1">
              <a:off x="5940152" y="4071555"/>
              <a:ext cx="863865" cy="2"/>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a:off x="6814364" y="3933056"/>
              <a:ext cx="0" cy="276999"/>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Ellipse 22"/>
            <p:cNvSpPr/>
            <p:nvPr/>
          </p:nvSpPr>
          <p:spPr>
            <a:xfrm>
              <a:off x="5436096" y="3591118"/>
              <a:ext cx="775601" cy="785019"/>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p:cNvSpPr txBox="1"/>
            <p:nvPr/>
          </p:nvSpPr>
          <p:spPr>
            <a:xfrm>
              <a:off x="6814364" y="3933057"/>
              <a:ext cx="1944840" cy="276999"/>
            </a:xfrm>
            <a:prstGeom prst="rect">
              <a:avLst/>
            </a:prstGeom>
            <a:noFill/>
          </p:spPr>
          <p:txBody>
            <a:bodyPr wrap="square" rtlCol="0">
              <a:spAutoFit/>
            </a:bodyPr>
            <a:lstStyle/>
            <a:p>
              <a:pPr algn="just"/>
              <a:r>
                <a:rPr lang="fr-FR" sz="1200" dirty="0" smtClean="0"/>
                <a:t>Roue et vis sans fin</a:t>
              </a:r>
              <a:endParaRPr lang="fr-FR" sz="1200" dirty="0"/>
            </a:p>
          </p:txBody>
        </p:sp>
      </p:grpSp>
      <p:sp>
        <p:nvSpPr>
          <p:cNvPr id="27" name="ZoneTexte 26">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053155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16</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la </a:t>
            </a:r>
            <a:r>
              <a:rPr lang="fr-FR" dirty="0" smtClean="0"/>
              <a:t>DAE</a:t>
            </a:r>
          </a:p>
          <a:p>
            <a:r>
              <a:rPr lang="fr-FR" dirty="0" smtClean="0"/>
              <a:t>Diagramme d’exigences</a:t>
            </a:r>
            <a:endParaRPr lang="fr-FR" dirty="0"/>
          </a:p>
        </p:txBody>
      </p:sp>
      <p:pic>
        <p:nvPicPr>
          <p:cNvPr id="4098" name="Picture 2" descr="C:\Users\Xavier Pessoles\Dropbox\PartageXavier\PTSI\TP\Serie_2_IS_SLCI\IS_1\SysML\images_sysml_dae\Images\Diagramme d'exigenc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052736"/>
            <a:ext cx="7677150" cy="5305425"/>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305654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17</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la </a:t>
            </a:r>
            <a:r>
              <a:rPr lang="fr-FR" dirty="0" smtClean="0"/>
              <a:t>DAE</a:t>
            </a:r>
          </a:p>
          <a:p>
            <a:r>
              <a:rPr lang="fr-FR" dirty="0" smtClean="0"/>
              <a:t>Cahier des charges</a:t>
            </a:r>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15698383"/>
              </p:ext>
            </p:extLst>
          </p:nvPr>
        </p:nvGraphicFramePr>
        <p:xfrm>
          <a:off x="251520" y="1340768"/>
          <a:ext cx="7920880" cy="4480560"/>
        </p:xfrm>
        <a:graphic>
          <a:graphicData uri="http://schemas.openxmlformats.org/drawingml/2006/table">
            <a:tbl>
              <a:tblPr firstRow="1" bandRow="1"/>
              <a:tblGrid>
                <a:gridCol w="1986165"/>
                <a:gridCol w="604814"/>
                <a:gridCol w="2884418"/>
                <a:gridCol w="1426282"/>
                <a:gridCol w="1019201"/>
              </a:tblGrid>
              <a:tr h="160298">
                <a:tc>
                  <a:txBody>
                    <a:bodyPr/>
                    <a:lstStyle>
                      <a:lvl1pPr marL="0" algn="l" rtl="0" eaLnBrk="1" latinLnBrk="0" hangingPunct="1">
                        <a:defRPr kumimoji="0" lang="fr-FR" b="1">
                          <a:solidFill>
                            <a:schemeClr val="lt1"/>
                          </a:solidFill>
                          <a:latin typeface="Calibri"/>
                          <a:ea typeface=""/>
                          <a:cs typeface=""/>
                        </a:defRPr>
                      </a:lvl1pPr>
                      <a:lvl2pPr marL="457200" algn="l" rtl="0" eaLnBrk="1" latinLnBrk="0" hangingPunct="1">
                        <a:defRPr kumimoji="0" lang="fr-FR" b="1">
                          <a:solidFill>
                            <a:schemeClr val="lt1"/>
                          </a:solidFill>
                          <a:latin typeface="Calibri"/>
                          <a:ea typeface=""/>
                          <a:cs typeface=""/>
                        </a:defRPr>
                      </a:lvl2pPr>
                      <a:lvl3pPr marL="914400" algn="l" rtl="0" eaLnBrk="1" latinLnBrk="0" hangingPunct="1">
                        <a:defRPr kumimoji="0" lang="fr-FR" b="1">
                          <a:solidFill>
                            <a:schemeClr val="lt1"/>
                          </a:solidFill>
                          <a:latin typeface="Calibri"/>
                          <a:ea typeface=""/>
                          <a:cs typeface=""/>
                        </a:defRPr>
                      </a:lvl3pPr>
                      <a:lvl4pPr marL="1371600" algn="l" rtl="0" eaLnBrk="1" latinLnBrk="0" hangingPunct="1">
                        <a:defRPr kumimoji="0" lang="fr-FR" b="1">
                          <a:solidFill>
                            <a:schemeClr val="lt1"/>
                          </a:solidFill>
                          <a:latin typeface="Calibri"/>
                          <a:ea typeface=""/>
                          <a:cs typeface=""/>
                        </a:defRPr>
                      </a:lvl4pPr>
                      <a:lvl5pPr marL="1828800" algn="l" rtl="0" eaLnBrk="1" latinLnBrk="0" hangingPunct="1">
                        <a:defRPr kumimoji="0" lang="fr-FR" b="1">
                          <a:solidFill>
                            <a:schemeClr val="lt1"/>
                          </a:solidFill>
                          <a:latin typeface="Calibri"/>
                          <a:ea typeface=""/>
                          <a:cs typeface=""/>
                        </a:defRPr>
                      </a:lvl5pPr>
                      <a:lvl6pPr marL="2286000" algn="l" rtl="0" eaLnBrk="1" latinLnBrk="0" hangingPunct="1">
                        <a:defRPr kumimoji="0" lang="fr-FR" b="1">
                          <a:solidFill>
                            <a:schemeClr val="lt1"/>
                          </a:solidFill>
                          <a:latin typeface="Calibri"/>
                          <a:ea typeface=""/>
                          <a:cs typeface=""/>
                        </a:defRPr>
                      </a:lvl6pPr>
                      <a:lvl7pPr marL="2743200" algn="l" rtl="0" eaLnBrk="1" latinLnBrk="0" hangingPunct="1">
                        <a:defRPr kumimoji="0" lang="fr-FR" b="1">
                          <a:solidFill>
                            <a:schemeClr val="lt1"/>
                          </a:solidFill>
                          <a:latin typeface="Calibri"/>
                          <a:ea typeface=""/>
                          <a:cs typeface=""/>
                        </a:defRPr>
                      </a:lvl7pPr>
                      <a:lvl8pPr marL="3200400" algn="l" rtl="0" eaLnBrk="1" latinLnBrk="0" hangingPunct="1">
                        <a:defRPr kumimoji="0" lang="fr-FR" b="1">
                          <a:solidFill>
                            <a:schemeClr val="lt1"/>
                          </a:solidFill>
                          <a:latin typeface="Calibri"/>
                          <a:ea typeface=""/>
                          <a:cs typeface=""/>
                        </a:defRPr>
                      </a:lvl8pPr>
                      <a:lvl9pPr marL="3657600" algn="l" rtl="0" eaLnBrk="1" latinLnBrk="0" hangingPunct="1">
                        <a:defRPr kumimoji="0" lang="fr-FR" b="1">
                          <a:solidFill>
                            <a:schemeClr val="lt1"/>
                          </a:solidFill>
                          <a:latin typeface="Calibri"/>
                          <a:ea typeface=""/>
                          <a:cs typeface=""/>
                        </a:defRPr>
                      </a:lvl9pPr>
                    </a:lstStyle>
                    <a:p>
                      <a:pPr algn="ctr"/>
                      <a:r>
                        <a:rPr lang="fr-FR" sz="1200" dirty="0" smtClean="0"/>
                        <a:t>Exigences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gridSpan="2">
                  <a:txBody>
                    <a:bodyPr/>
                    <a:lstStyle>
                      <a:lvl1pPr marL="0" algn="l" rtl="0" eaLnBrk="1" latinLnBrk="0" hangingPunct="1">
                        <a:defRPr kumimoji="0" lang="fr-FR" b="1">
                          <a:solidFill>
                            <a:schemeClr val="lt1"/>
                          </a:solidFill>
                          <a:latin typeface="Calibri"/>
                          <a:ea typeface=""/>
                          <a:cs typeface=""/>
                        </a:defRPr>
                      </a:lvl1pPr>
                      <a:lvl2pPr marL="457200" algn="l" rtl="0" eaLnBrk="1" latinLnBrk="0" hangingPunct="1">
                        <a:defRPr kumimoji="0" lang="fr-FR" b="1">
                          <a:solidFill>
                            <a:schemeClr val="lt1"/>
                          </a:solidFill>
                          <a:latin typeface="Calibri"/>
                          <a:ea typeface=""/>
                          <a:cs typeface=""/>
                        </a:defRPr>
                      </a:lvl2pPr>
                      <a:lvl3pPr marL="914400" algn="l" rtl="0" eaLnBrk="1" latinLnBrk="0" hangingPunct="1">
                        <a:defRPr kumimoji="0" lang="fr-FR" b="1">
                          <a:solidFill>
                            <a:schemeClr val="lt1"/>
                          </a:solidFill>
                          <a:latin typeface="Calibri"/>
                          <a:ea typeface=""/>
                          <a:cs typeface=""/>
                        </a:defRPr>
                      </a:lvl3pPr>
                      <a:lvl4pPr marL="1371600" algn="l" rtl="0" eaLnBrk="1" latinLnBrk="0" hangingPunct="1">
                        <a:defRPr kumimoji="0" lang="fr-FR" b="1">
                          <a:solidFill>
                            <a:schemeClr val="lt1"/>
                          </a:solidFill>
                          <a:latin typeface="Calibri"/>
                          <a:ea typeface=""/>
                          <a:cs typeface=""/>
                        </a:defRPr>
                      </a:lvl4pPr>
                      <a:lvl5pPr marL="1828800" algn="l" rtl="0" eaLnBrk="1" latinLnBrk="0" hangingPunct="1">
                        <a:defRPr kumimoji="0" lang="fr-FR" b="1">
                          <a:solidFill>
                            <a:schemeClr val="lt1"/>
                          </a:solidFill>
                          <a:latin typeface="Calibri"/>
                          <a:ea typeface=""/>
                          <a:cs typeface=""/>
                        </a:defRPr>
                      </a:lvl5pPr>
                      <a:lvl6pPr marL="2286000" algn="l" rtl="0" eaLnBrk="1" latinLnBrk="0" hangingPunct="1">
                        <a:defRPr kumimoji="0" lang="fr-FR" b="1">
                          <a:solidFill>
                            <a:schemeClr val="lt1"/>
                          </a:solidFill>
                          <a:latin typeface="Calibri"/>
                          <a:ea typeface=""/>
                          <a:cs typeface=""/>
                        </a:defRPr>
                      </a:lvl6pPr>
                      <a:lvl7pPr marL="2743200" algn="l" rtl="0" eaLnBrk="1" latinLnBrk="0" hangingPunct="1">
                        <a:defRPr kumimoji="0" lang="fr-FR" b="1">
                          <a:solidFill>
                            <a:schemeClr val="lt1"/>
                          </a:solidFill>
                          <a:latin typeface="Calibri"/>
                          <a:ea typeface=""/>
                          <a:cs typeface=""/>
                        </a:defRPr>
                      </a:lvl7pPr>
                      <a:lvl8pPr marL="3200400" algn="l" rtl="0" eaLnBrk="1" latinLnBrk="0" hangingPunct="1">
                        <a:defRPr kumimoji="0" lang="fr-FR" b="1">
                          <a:solidFill>
                            <a:schemeClr val="lt1"/>
                          </a:solidFill>
                          <a:latin typeface="Calibri"/>
                          <a:ea typeface=""/>
                          <a:cs typeface=""/>
                        </a:defRPr>
                      </a:lvl8pPr>
                      <a:lvl9pPr marL="3657600" algn="l" rtl="0" eaLnBrk="1" latinLnBrk="0" hangingPunct="1">
                        <a:defRPr kumimoji="0" lang="fr-FR" b="1">
                          <a:solidFill>
                            <a:schemeClr val="lt1"/>
                          </a:solidFill>
                          <a:latin typeface="Calibri"/>
                          <a:ea typeface=""/>
                          <a:cs typeface=""/>
                        </a:defRPr>
                      </a:lvl9pPr>
                    </a:lstStyle>
                    <a:p>
                      <a:pPr algn="ctr"/>
                      <a:r>
                        <a:rPr lang="fr-FR" sz="1200" dirty="0" smtClean="0"/>
                        <a:t>Critères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hMerge="1">
                  <a:txBody>
                    <a:bodyPr/>
                    <a:lstStyle/>
                    <a:p>
                      <a:endParaRPr lang="fr-FR" dirty="0"/>
                    </a:p>
                  </a:txBody>
                  <a:tcPr/>
                </a:tc>
                <a:tc>
                  <a:txBody>
                    <a:bodyPr/>
                    <a:lstStyle>
                      <a:lvl1pPr marL="0" algn="l" rtl="0" eaLnBrk="1" latinLnBrk="0" hangingPunct="1">
                        <a:defRPr kumimoji="0" lang="fr-FR" b="1">
                          <a:solidFill>
                            <a:schemeClr val="lt1"/>
                          </a:solidFill>
                          <a:latin typeface="Calibri"/>
                          <a:ea typeface=""/>
                          <a:cs typeface=""/>
                        </a:defRPr>
                      </a:lvl1pPr>
                      <a:lvl2pPr marL="457200" algn="l" rtl="0" eaLnBrk="1" latinLnBrk="0" hangingPunct="1">
                        <a:defRPr kumimoji="0" lang="fr-FR" b="1">
                          <a:solidFill>
                            <a:schemeClr val="lt1"/>
                          </a:solidFill>
                          <a:latin typeface="Calibri"/>
                          <a:ea typeface=""/>
                          <a:cs typeface=""/>
                        </a:defRPr>
                      </a:lvl2pPr>
                      <a:lvl3pPr marL="914400" algn="l" rtl="0" eaLnBrk="1" latinLnBrk="0" hangingPunct="1">
                        <a:defRPr kumimoji="0" lang="fr-FR" b="1">
                          <a:solidFill>
                            <a:schemeClr val="lt1"/>
                          </a:solidFill>
                          <a:latin typeface="Calibri"/>
                          <a:ea typeface=""/>
                          <a:cs typeface=""/>
                        </a:defRPr>
                      </a:lvl3pPr>
                      <a:lvl4pPr marL="1371600" algn="l" rtl="0" eaLnBrk="1" latinLnBrk="0" hangingPunct="1">
                        <a:defRPr kumimoji="0" lang="fr-FR" b="1">
                          <a:solidFill>
                            <a:schemeClr val="lt1"/>
                          </a:solidFill>
                          <a:latin typeface="Calibri"/>
                          <a:ea typeface=""/>
                          <a:cs typeface=""/>
                        </a:defRPr>
                      </a:lvl4pPr>
                      <a:lvl5pPr marL="1828800" algn="l" rtl="0" eaLnBrk="1" latinLnBrk="0" hangingPunct="1">
                        <a:defRPr kumimoji="0" lang="fr-FR" b="1">
                          <a:solidFill>
                            <a:schemeClr val="lt1"/>
                          </a:solidFill>
                          <a:latin typeface="Calibri"/>
                          <a:ea typeface=""/>
                          <a:cs typeface=""/>
                        </a:defRPr>
                      </a:lvl5pPr>
                      <a:lvl6pPr marL="2286000" algn="l" rtl="0" eaLnBrk="1" latinLnBrk="0" hangingPunct="1">
                        <a:defRPr kumimoji="0" lang="fr-FR" b="1">
                          <a:solidFill>
                            <a:schemeClr val="lt1"/>
                          </a:solidFill>
                          <a:latin typeface="Calibri"/>
                          <a:ea typeface=""/>
                          <a:cs typeface=""/>
                        </a:defRPr>
                      </a:lvl6pPr>
                      <a:lvl7pPr marL="2743200" algn="l" rtl="0" eaLnBrk="1" latinLnBrk="0" hangingPunct="1">
                        <a:defRPr kumimoji="0" lang="fr-FR" b="1">
                          <a:solidFill>
                            <a:schemeClr val="lt1"/>
                          </a:solidFill>
                          <a:latin typeface="Calibri"/>
                          <a:ea typeface=""/>
                          <a:cs typeface=""/>
                        </a:defRPr>
                      </a:lvl7pPr>
                      <a:lvl8pPr marL="3200400" algn="l" rtl="0" eaLnBrk="1" latinLnBrk="0" hangingPunct="1">
                        <a:defRPr kumimoji="0" lang="fr-FR" b="1">
                          <a:solidFill>
                            <a:schemeClr val="lt1"/>
                          </a:solidFill>
                          <a:latin typeface="Calibri"/>
                          <a:ea typeface=""/>
                          <a:cs typeface=""/>
                        </a:defRPr>
                      </a:lvl8pPr>
                      <a:lvl9pPr marL="3657600" algn="l" rtl="0" eaLnBrk="1" latinLnBrk="0" hangingPunct="1">
                        <a:defRPr kumimoji="0" lang="fr-FR" b="1">
                          <a:solidFill>
                            <a:schemeClr val="lt1"/>
                          </a:solidFill>
                          <a:latin typeface="Calibri"/>
                          <a:ea typeface=""/>
                          <a:cs typeface=""/>
                        </a:defRPr>
                      </a:lvl9pPr>
                    </a:lstStyle>
                    <a:p>
                      <a:pPr algn="ctr"/>
                      <a:r>
                        <a:rPr lang="fr-FR" sz="1200" dirty="0" smtClean="0"/>
                        <a:t>Niveaux</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lang="fr-FR" b="1">
                          <a:solidFill>
                            <a:schemeClr val="lt1"/>
                          </a:solidFill>
                          <a:latin typeface="Calibri"/>
                          <a:ea typeface=""/>
                          <a:cs typeface=""/>
                        </a:defRPr>
                      </a:lvl1pPr>
                      <a:lvl2pPr marL="457200" algn="l" rtl="0" eaLnBrk="1" latinLnBrk="0" hangingPunct="1">
                        <a:defRPr kumimoji="0" lang="fr-FR" b="1">
                          <a:solidFill>
                            <a:schemeClr val="lt1"/>
                          </a:solidFill>
                          <a:latin typeface="Calibri"/>
                          <a:ea typeface=""/>
                          <a:cs typeface=""/>
                        </a:defRPr>
                      </a:lvl2pPr>
                      <a:lvl3pPr marL="914400" algn="l" rtl="0" eaLnBrk="1" latinLnBrk="0" hangingPunct="1">
                        <a:defRPr kumimoji="0" lang="fr-FR" b="1">
                          <a:solidFill>
                            <a:schemeClr val="lt1"/>
                          </a:solidFill>
                          <a:latin typeface="Calibri"/>
                          <a:ea typeface=""/>
                          <a:cs typeface=""/>
                        </a:defRPr>
                      </a:lvl3pPr>
                      <a:lvl4pPr marL="1371600" algn="l" rtl="0" eaLnBrk="1" latinLnBrk="0" hangingPunct="1">
                        <a:defRPr kumimoji="0" lang="fr-FR" b="1">
                          <a:solidFill>
                            <a:schemeClr val="lt1"/>
                          </a:solidFill>
                          <a:latin typeface="Calibri"/>
                          <a:ea typeface=""/>
                          <a:cs typeface=""/>
                        </a:defRPr>
                      </a:lvl4pPr>
                      <a:lvl5pPr marL="1828800" algn="l" rtl="0" eaLnBrk="1" latinLnBrk="0" hangingPunct="1">
                        <a:defRPr kumimoji="0" lang="fr-FR" b="1">
                          <a:solidFill>
                            <a:schemeClr val="lt1"/>
                          </a:solidFill>
                          <a:latin typeface="Calibri"/>
                          <a:ea typeface=""/>
                          <a:cs typeface=""/>
                        </a:defRPr>
                      </a:lvl5pPr>
                      <a:lvl6pPr marL="2286000" algn="l" rtl="0" eaLnBrk="1" latinLnBrk="0" hangingPunct="1">
                        <a:defRPr kumimoji="0" lang="fr-FR" b="1">
                          <a:solidFill>
                            <a:schemeClr val="lt1"/>
                          </a:solidFill>
                          <a:latin typeface="Calibri"/>
                          <a:ea typeface=""/>
                          <a:cs typeface=""/>
                        </a:defRPr>
                      </a:lvl6pPr>
                      <a:lvl7pPr marL="2743200" algn="l" rtl="0" eaLnBrk="1" latinLnBrk="0" hangingPunct="1">
                        <a:defRPr kumimoji="0" lang="fr-FR" b="1">
                          <a:solidFill>
                            <a:schemeClr val="lt1"/>
                          </a:solidFill>
                          <a:latin typeface="Calibri"/>
                          <a:ea typeface=""/>
                          <a:cs typeface=""/>
                        </a:defRPr>
                      </a:lvl7pPr>
                      <a:lvl8pPr marL="3200400" algn="l" rtl="0" eaLnBrk="1" latinLnBrk="0" hangingPunct="1">
                        <a:defRPr kumimoji="0" lang="fr-FR" b="1">
                          <a:solidFill>
                            <a:schemeClr val="lt1"/>
                          </a:solidFill>
                          <a:latin typeface="Calibri"/>
                          <a:ea typeface=""/>
                          <a:cs typeface=""/>
                        </a:defRPr>
                      </a:lvl8pPr>
                      <a:lvl9pPr marL="3657600" algn="l" rtl="0" eaLnBrk="1" latinLnBrk="0" hangingPunct="1">
                        <a:defRPr kumimoji="0" lang="fr-FR" b="1">
                          <a:solidFill>
                            <a:schemeClr val="lt1"/>
                          </a:solidFill>
                          <a:latin typeface="Calibri"/>
                          <a:ea typeface=""/>
                          <a:cs typeface=""/>
                        </a:defRPr>
                      </a:lvl9pPr>
                    </a:lstStyle>
                    <a:p>
                      <a:pPr algn="ctr"/>
                      <a:r>
                        <a:rPr lang="fr-FR" sz="1200" dirty="0" smtClean="0"/>
                        <a:t>Flexibilité</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r>
                        <a:rPr lang="fr-FR" sz="1200" dirty="0" smtClean="0"/>
                        <a:t>Orienter les roues</a:t>
                      </a:r>
                      <a:endParaRPr lang="fr-FR" sz="12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C1</a:t>
                      </a:r>
                      <a:endParaRPr lang="fr-FR" sz="1200" b="1"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Angle de pivotement de la roue gauche</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-39° à 30°</a:t>
                      </a:r>
                      <a:endParaRPr lang="fr-FR" sz="12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 1°</a:t>
                      </a:r>
                      <a:endParaRPr lang="fr-FR" sz="12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C2</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Angle de pivotement de la roue droite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+39° à -30°</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 1°</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C3</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Angle de braquage</a:t>
                      </a:r>
                      <a:r>
                        <a:rPr lang="fr-FR" sz="1200" baseline="0" dirty="0" smtClean="0"/>
                        <a:t> entre 2 trottoirs</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9,8</a:t>
                      </a:r>
                      <a:r>
                        <a:rPr lang="fr-FR" sz="1200" baseline="0" dirty="0" smtClean="0"/>
                        <a:t> m</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 0,2</a:t>
                      </a:r>
                      <a:r>
                        <a:rPr lang="fr-FR" sz="1200" baseline="0" dirty="0" smtClean="0"/>
                        <a:t> m</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C4</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Couple maximum au volant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9 Nm</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Maxi</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C5</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Seuil</a:t>
                      </a:r>
                      <a:r>
                        <a:rPr lang="fr-FR" sz="1200" baseline="0" dirty="0" smtClean="0"/>
                        <a:t> de désactivation de l’assistance à l’accélération</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74 km/h</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 1</a:t>
                      </a:r>
                      <a:r>
                        <a:rPr lang="fr-FR" sz="1200" baseline="0" dirty="0" smtClean="0"/>
                        <a:t> km/h</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C6</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Seuil</a:t>
                      </a:r>
                      <a:r>
                        <a:rPr lang="fr-FR" sz="1200" baseline="0" dirty="0" smtClean="0"/>
                        <a:t> d’activation de l’assistance à la décélération</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68 km/h</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 1</a:t>
                      </a:r>
                      <a:r>
                        <a:rPr lang="fr-FR" sz="1200" baseline="0" dirty="0" smtClean="0"/>
                        <a:t> km/h</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C7</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Lois d’assistance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Suivant courbes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C8</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Puissance consommée par le moteur d’assistance en ligne droite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0W</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Maxi</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C9</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Puissance consommée par le moteur d’assistance pour une vitesse supérieure à 80km/h</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0W</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Maxi</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r>
                        <a:rPr lang="fr-FR" sz="1200" dirty="0" smtClean="0"/>
                        <a:t>Respecter les normes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r>
                        <a:rPr lang="fr-FR" sz="1200" dirty="0" smtClean="0"/>
                        <a:t>Résister au milieu ambiant</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Être alimenté</a:t>
                      </a:r>
                      <a:r>
                        <a:rPr lang="fr-FR" sz="1200" baseline="0" dirty="0" smtClean="0"/>
                        <a:t> en électricité</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C10</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r>
                        <a:rPr lang="fr-FR" sz="1200" dirty="0" smtClean="0"/>
                        <a:t>Puissance délivrée par la batterie</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3840</a:t>
                      </a:r>
                      <a:r>
                        <a:rPr lang="fr-FR" sz="1200" baseline="0" dirty="0" smtClean="0"/>
                        <a:t> </a:t>
                      </a:r>
                      <a:r>
                        <a:rPr lang="fr-FR" sz="1200" dirty="0" smtClean="0"/>
                        <a:t>W</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Maxi</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bl>
          </a:graphicData>
        </a:graphic>
      </p:graphicFrame>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2706017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interne de la DAE</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18</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834210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19</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Diagramme de blocs</a:t>
            </a:r>
          </a:p>
        </p:txBody>
      </p:sp>
      <p:pic>
        <p:nvPicPr>
          <p:cNvPr id="5" name="Picture 3" descr="C:\Users\Xavier Pessoles\Dropbox\PartageXavier\PTSI\TP\Serie_2_IS_SLCI\IS_1\SysML\images_sysml_dae\Images\Diagramme de définition des bloc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90" y="1844824"/>
            <a:ext cx="7848872" cy="3386604"/>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746680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normAutofit fontScale="92500" lnSpcReduction="10000"/>
          </a:bodyPr>
          <a:lstStyle/>
          <a:p>
            <a:r>
              <a:rPr lang="fr-FR" dirty="0" smtClean="0">
                <a:hlinkClick r:id="rId3" action="ppaction://hlinksldjump"/>
              </a:rPr>
              <a:t>Présentation générale de la capsuleuse de bocaux</a:t>
            </a:r>
            <a:endParaRPr lang="fr-FR" dirty="0">
              <a:hlinkClick r:id="rId3" action="ppaction://hlinksldjump"/>
            </a:endParaRPr>
          </a:p>
        </p:txBody>
      </p:sp>
      <p:sp>
        <p:nvSpPr>
          <p:cNvPr id="6" name="Espace réservé du texte 5"/>
          <p:cNvSpPr>
            <a:spLocks noGrp="1"/>
          </p:cNvSpPr>
          <p:nvPr>
            <p:ph type="body" sz="quarter" idx="15"/>
          </p:nvPr>
        </p:nvSpPr>
        <p:spPr/>
        <p:txBody>
          <a:bodyPr>
            <a:normAutofit fontScale="92500" lnSpcReduction="10000"/>
          </a:bodyPr>
          <a:lstStyle/>
          <a:p>
            <a:r>
              <a:rPr lang="fr-FR" dirty="0">
                <a:hlinkClick r:id="rId4" action="ppaction://hlinksldjump"/>
              </a:rPr>
              <a:t>Mise en œuvre de la </a:t>
            </a:r>
            <a:r>
              <a:rPr lang="fr-FR" dirty="0">
                <a:hlinkClick r:id="rId3" action="ppaction://hlinksldjump"/>
              </a:rPr>
              <a:t>capsuleuse de bocaux</a:t>
            </a:r>
          </a:p>
        </p:txBody>
      </p:sp>
      <p:sp>
        <p:nvSpPr>
          <p:cNvPr id="8" name="Espace réservé du texte 7"/>
          <p:cNvSpPr>
            <a:spLocks noGrp="1"/>
          </p:cNvSpPr>
          <p:nvPr>
            <p:ph type="body" sz="quarter" idx="17"/>
          </p:nvPr>
        </p:nvSpPr>
        <p:spPr/>
        <p:txBody>
          <a:bodyPr>
            <a:normAutofit fontScale="92500" lnSpcReduction="10000"/>
          </a:bodyPr>
          <a:lstStyle/>
          <a:p>
            <a:r>
              <a:rPr lang="fr-FR" dirty="0">
                <a:hlinkClick r:id="rId5" action="ppaction://hlinksldjump"/>
              </a:rPr>
              <a:t>Présentation externe de la </a:t>
            </a:r>
            <a:r>
              <a:rPr lang="fr-FR" dirty="0">
                <a:hlinkClick r:id="rId3" action="ppaction://hlinksldjump"/>
              </a:rPr>
              <a:t>capsuleuse de bocaux</a:t>
            </a:r>
          </a:p>
        </p:txBody>
      </p:sp>
      <p:sp>
        <p:nvSpPr>
          <p:cNvPr id="10" name="Espace réservé du texte 9"/>
          <p:cNvSpPr>
            <a:spLocks noGrp="1"/>
          </p:cNvSpPr>
          <p:nvPr>
            <p:ph type="body" sz="quarter" idx="19"/>
          </p:nvPr>
        </p:nvSpPr>
        <p:spPr/>
        <p:txBody>
          <a:bodyPr>
            <a:normAutofit fontScale="92500" lnSpcReduction="10000"/>
          </a:bodyPr>
          <a:lstStyle/>
          <a:p>
            <a:r>
              <a:rPr lang="fr-FR" dirty="0" smtClean="0">
                <a:hlinkClick r:id="rId6" action="ppaction://hlinksldjump"/>
              </a:rPr>
              <a:t>Présentation interne de la capsuleuse de bocaux</a:t>
            </a:r>
            <a:endParaRPr lang="fr-FR" dirty="0">
              <a:hlinkClick r:id="rId6" action="ppaction://hlinksldjump"/>
            </a:endParaRPr>
          </a:p>
        </p:txBody>
      </p:sp>
      <p:sp>
        <p:nvSpPr>
          <p:cNvPr id="12" name="Espace réservé du texte 11"/>
          <p:cNvSpPr>
            <a:spLocks noGrp="1"/>
          </p:cNvSpPr>
          <p:nvPr>
            <p:ph type="body" sz="quarter" idx="21"/>
          </p:nvPr>
        </p:nvSpPr>
        <p:spPr/>
        <p:txBody>
          <a:bodyPr>
            <a:normAutofit fontScale="92500" lnSpcReduction="10000"/>
          </a:bodyPr>
          <a:lstStyle/>
          <a:p>
            <a:r>
              <a:rPr lang="fr-FR" dirty="0">
                <a:hlinkClick r:id="rId7" action="ppaction://hlinksldjump"/>
              </a:rPr>
              <a:t>Présentation du logiciel d’acquisition</a:t>
            </a:r>
          </a:p>
        </p:txBody>
      </p:sp>
      <p:sp>
        <p:nvSpPr>
          <p:cNvPr id="14" name="Espace réservé du texte 13"/>
          <p:cNvSpPr>
            <a:spLocks noGrp="1"/>
          </p:cNvSpPr>
          <p:nvPr>
            <p:ph type="body" sz="quarter" idx="23"/>
          </p:nvPr>
        </p:nvSpPr>
        <p:spPr/>
        <p:txBody>
          <a:bodyPr>
            <a:normAutofit fontScale="92500" lnSpcReduction="10000"/>
          </a:bodyPr>
          <a:lstStyle/>
          <a:p>
            <a:endParaRPr lang="fr-FR"/>
          </a:p>
        </p:txBody>
      </p:sp>
      <p:sp>
        <p:nvSpPr>
          <p:cNvPr id="16" name="Espace réservé du texte 15"/>
          <p:cNvSpPr>
            <a:spLocks noGrp="1"/>
          </p:cNvSpPr>
          <p:nvPr>
            <p:ph type="body" sz="quarter" idx="25"/>
          </p:nvPr>
        </p:nvSpPr>
        <p:spPr/>
        <p:txBody>
          <a:bodyPr>
            <a:normAutofit fontScale="92500" lnSpcReduction="10000"/>
          </a:bodyPr>
          <a:lstStyle/>
          <a:p>
            <a:endParaRPr lang="fr-FR"/>
          </a:p>
        </p:txBody>
      </p:sp>
      <p:sp>
        <p:nvSpPr>
          <p:cNvPr id="18" name="Espace réservé du texte 17"/>
          <p:cNvSpPr>
            <a:spLocks noGrp="1"/>
          </p:cNvSpPr>
          <p:nvPr>
            <p:ph type="body" sz="quarter" idx="27"/>
          </p:nvPr>
        </p:nvSpPr>
        <p:spPr/>
        <p:txBody>
          <a:bodyPr>
            <a:normAutofit fontScale="92500" lnSpcReduction="10000"/>
          </a:bodyPr>
          <a:lstStyle/>
          <a:p>
            <a:endParaRPr lang="fr-FR"/>
          </a:p>
        </p:txBody>
      </p:sp>
      <p:sp>
        <p:nvSpPr>
          <p:cNvPr id="20" name="Espace réservé du texte 19"/>
          <p:cNvSpPr>
            <a:spLocks noGrp="1"/>
          </p:cNvSpPr>
          <p:nvPr>
            <p:ph type="body" sz="quarter" idx="29"/>
          </p:nvPr>
        </p:nvSpPr>
        <p:spPr/>
        <p:txBody>
          <a:bodyPr>
            <a:normAutofit fontScale="92500" lnSpcReduction="10000"/>
          </a:bodyPr>
          <a:lstStyle/>
          <a:p>
            <a:endParaRPr lang="fr-FR"/>
          </a:p>
        </p:txBody>
      </p:sp>
      <p:sp>
        <p:nvSpPr>
          <p:cNvPr id="22" name="Espace réservé du texte 21"/>
          <p:cNvSpPr>
            <a:spLocks noGrp="1"/>
          </p:cNvSpPr>
          <p:nvPr>
            <p:ph type="body" sz="quarter" idx="31"/>
          </p:nvPr>
        </p:nvSpPr>
        <p:spPr/>
        <p:txBody>
          <a:bodyPr>
            <a:normAutofit fontScale="92500" lnSpcReduction="10000"/>
          </a:bodyPr>
          <a:lstStyle/>
          <a:p>
            <a:endParaRPr lang="fr-FR"/>
          </a:p>
        </p:txBody>
      </p:sp>
      <p:sp>
        <p:nvSpPr>
          <p:cNvPr id="24" name="Espace réservé du texte 23"/>
          <p:cNvSpPr>
            <a:spLocks noGrp="1"/>
          </p:cNvSpPr>
          <p:nvPr>
            <p:ph type="body" sz="quarter" idx="33"/>
          </p:nvPr>
        </p:nvSpPr>
        <p:spPr/>
        <p:txBody>
          <a:bodyPr>
            <a:normAutofit fontScale="92500" lnSpcReduction="10000"/>
          </a:bodyPr>
          <a:lstStyle/>
          <a:p>
            <a:endParaRPr lang="fr-FR"/>
          </a:p>
        </p:txBody>
      </p:sp>
      <p:sp>
        <p:nvSpPr>
          <p:cNvPr id="26" name="Espace réservé du texte 25"/>
          <p:cNvSpPr>
            <a:spLocks noGrp="1"/>
          </p:cNvSpPr>
          <p:nvPr>
            <p:ph type="body" sz="quarter" idx="35"/>
          </p:nvPr>
        </p:nvSpPr>
        <p:spPr/>
        <p:txBody>
          <a:bodyPr>
            <a:normAutofit fontScale="92500" lnSpcReduction="10000"/>
          </a:bodyPr>
          <a:lstStyle/>
          <a:p>
            <a:endParaRPr lang="fr-FR"/>
          </a:p>
        </p:txBody>
      </p:sp>
      <p:sp>
        <p:nvSpPr>
          <p:cNvPr id="5" name="Espace réservé du texte 4"/>
          <p:cNvSpPr>
            <a:spLocks noGrp="1"/>
          </p:cNvSpPr>
          <p:nvPr>
            <p:ph type="body" sz="quarter" idx="14"/>
          </p:nvPr>
        </p:nvSpPr>
        <p:spPr/>
        <p:txBody>
          <a:bodyPr>
            <a:normAutofit fontScale="92500" lnSpcReduction="10000"/>
          </a:bodyPr>
          <a:lstStyle/>
          <a:p>
            <a:endParaRPr lang="fr-FR" dirty="0"/>
          </a:p>
        </p:txBody>
      </p:sp>
      <p:sp>
        <p:nvSpPr>
          <p:cNvPr id="7" name="Espace réservé du texte 6"/>
          <p:cNvSpPr>
            <a:spLocks noGrp="1"/>
          </p:cNvSpPr>
          <p:nvPr>
            <p:ph type="body" sz="quarter" idx="16"/>
          </p:nvPr>
        </p:nvSpPr>
        <p:spPr/>
        <p:txBody>
          <a:bodyPr>
            <a:normAutofit fontScale="92500" lnSpcReduction="10000"/>
          </a:bodyPr>
          <a:lstStyle/>
          <a:p>
            <a:endParaRPr lang="fr-FR"/>
          </a:p>
        </p:txBody>
      </p:sp>
      <p:sp>
        <p:nvSpPr>
          <p:cNvPr id="9" name="Espace réservé du texte 8"/>
          <p:cNvSpPr>
            <a:spLocks noGrp="1"/>
          </p:cNvSpPr>
          <p:nvPr>
            <p:ph type="body" sz="quarter" idx="18"/>
          </p:nvPr>
        </p:nvSpPr>
        <p:spPr/>
        <p:txBody>
          <a:bodyPr>
            <a:normAutofit fontScale="92500" lnSpcReduction="10000"/>
          </a:bodyPr>
          <a:lstStyle/>
          <a:p>
            <a:endParaRPr lang="fr-FR"/>
          </a:p>
        </p:txBody>
      </p:sp>
      <p:sp>
        <p:nvSpPr>
          <p:cNvPr id="11" name="Espace réservé du texte 10"/>
          <p:cNvSpPr>
            <a:spLocks noGrp="1"/>
          </p:cNvSpPr>
          <p:nvPr>
            <p:ph type="body" sz="quarter" idx="20"/>
          </p:nvPr>
        </p:nvSpPr>
        <p:spPr/>
        <p:txBody>
          <a:bodyPr>
            <a:normAutofit fontScale="92500" lnSpcReduction="10000"/>
          </a:bodyPr>
          <a:lstStyle/>
          <a:p>
            <a:endParaRPr lang="fr-FR"/>
          </a:p>
        </p:txBody>
      </p:sp>
      <p:sp>
        <p:nvSpPr>
          <p:cNvPr id="13" name="Espace réservé du texte 12"/>
          <p:cNvSpPr>
            <a:spLocks noGrp="1"/>
          </p:cNvSpPr>
          <p:nvPr>
            <p:ph type="body" sz="quarter" idx="22"/>
          </p:nvPr>
        </p:nvSpPr>
        <p:spPr/>
        <p:txBody>
          <a:bodyPr>
            <a:normAutofit fontScale="92500" lnSpcReduction="10000"/>
          </a:bodyPr>
          <a:lstStyle/>
          <a:p>
            <a:endParaRPr lang="fr-FR"/>
          </a:p>
        </p:txBody>
      </p:sp>
      <p:sp>
        <p:nvSpPr>
          <p:cNvPr id="15" name="Espace réservé du texte 14"/>
          <p:cNvSpPr>
            <a:spLocks noGrp="1"/>
          </p:cNvSpPr>
          <p:nvPr>
            <p:ph type="body" sz="quarter" idx="24"/>
          </p:nvPr>
        </p:nvSpPr>
        <p:spPr/>
        <p:txBody>
          <a:bodyPr>
            <a:normAutofit fontScale="92500" lnSpcReduction="10000"/>
          </a:bodyPr>
          <a:lstStyle/>
          <a:p>
            <a:endParaRPr lang="fr-FR"/>
          </a:p>
        </p:txBody>
      </p:sp>
      <p:sp>
        <p:nvSpPr>
          <p:cNvPr id="17" name="Espace réservé du texte 16"/>
          <p:cNvSpPr>
            <a:spLocks noGrp="1"/>
          </p:cNvSpPr>
          <p:nvPr>
            <p:ph type="body" sz="quarter" idx="26"/>
          </p:nvPr>
        </p:nvSpPr>
        <p:spPr/>
        <p:txBody>
          <a:bodyPr>
            <a:normAutofit fontScale="92500" lnSpcReduction="10000"/>
          </a:bodyPr>
          <a:lstStyle/>
          <a:p>
            <a:endParaRPr lang="fr-FR"/>
          </a:p>
        </p:txBody>
      </p:sp>
      <p:sp>
        <p:nvSpPr>
          <p:cNvPr id="19" name="Espace réservé du texte 18"/>
          <p:cNvSpPr>
            <a:spLocks noGrp="1"/>
          </p:cNvSpPr>
          <p:nvPr>
            <p:ph type="body" sz="quarter" idx="28"/>
          </p:nvPr>
        </p:nvSpPr>
        <p:spPr/>
        <p:txBody>
          <a:bodyPr>
            <a:normAutofit fontScale="92500" lnSpcReduction="10000"/>
          </a:bodyPr>
          <a:lstStyle/>
          <a:p>
            <a:endParaRPr lang="fr-FR"/>
          </a:p>
        </p:txBody>
      </p:sp>
      <p:sp>
        <p:nvSpPr>
          <p:cNvPr id="21" name="Espace réservé du texte 20"/>
          <p:cNvSpPr>
            <a:spLocks noGrp="1"/>
          </p:cNvSpPr>
          <p:nvPr>
            <p:ph type="body" sz="quarter" idx="30"/>
          </p:nvPr>
        </p:nvSpPr>
        <p:spPr/>
        <p:txBody>
          <a:bodyPr>
            <a:normAutofit fontScale="92500" lnSpcReduction="10000"/>
          </a:bodyPr>
          <a:lstStyle/>
          <a:p>
            <a:endParaRPr lang="fr-FR"/>
          </a:p>
        </p:txBody>
      </p:sp>
      <p:sp>
        <p:nvSpPr>
          <p:cNvPr id="23" name="Espace réservé du texte 22"/>
          <p:cNvSpPr>
            <a:spLocks noGrp="1"/>
          </p:cNvSpPr>
          <p:nvPr>
            <p:ph type="body" sz="quarter" idx="32"/>
          </p:nvPr>
        </p:nvSpPr>
        <p:spPr/>
        <p:txBody>
          <a:bodyPr>
            <a:normAutofit fontScale="92500" lnSpcReduction="10000"/>
          </a:bodyPr>
          <a:lstStyle/>
          <a:p>
            <a:endParaRPr lang="fr-FR"/>
          </a:p>
        </p:txBody>
      </p:sp>
      <p:sp>
        <p:nvSpPr>
          <p:cNvPr id="25" name="Espace réservé du texte 24"/>
          <p:cNvSpPr>
            <a:spLocks noGrp="1"/>
          </p:cNvSpPr>
          <p:nvPr>
            <p:ph type="body" sz="quarter" idx="34"/>
          </p:nvPr>
        </p:nvSpPr>
        <p:spPr/>
        <p:txBody>
          <a:bodyPr>
            <a:normAutofit fontScale="92500" lnSpcReduction="10000"/>
          </a:bodyPr>
          <a:lstStyle/>
          <a:p>
            <a:endParaRPr lang="fr-FR"/>
          </a:p>
        </p:txBody>
      </p:sp>
      <p:sp>
        <p:nvSpPr>
          <p:cNvPr id="27" name="Espace réservé du texte 26"/>
          <p:cNvSpPr>
            <a:spLocks noGrp="1"/>
          </p:cNvSpPr>
          <p:nvPr>
            <p:ph type="body" sz="quarter" idx="36"/>
          </p:nvPr>
        </p:nvSpPr>
        <p:spPr/>
        <p:txBody>
          <a:bodyPr>
            <a:normAutofit fontScale="92500" lnSpcReduction="10000"/>
          </a:bodyPr>
          <a:lstStyle/>
          <a:p>
            <a:endParaRPr lang="fr-FR"/>
          </a:p>
        </p:txBody>
      </p:sp>
      <p:sp>
        <p:nvSpPr>
          <p:cNvPr id="28" name="Espace réservé du texte 27"/>
          <p:cNvSpPr>
            <a:spLocks noGrp="1"/>
          </p:cNvSpPr>
          <p:nvPr>
            <p:ph type="body" sz="quarter" idx="37"/>
          </p:nvPr>
        </p:nvSpPr>
        <p:spPr/>
        <p:txBody>
          <a:bodyPr/>
          <a:lstStyle/>
          <a:p>
            <a:endParaRPr lang="fr-FR"/>
          </a:p>
        </p:txBody>
      </p:sp>
      <p:sp>
        <p:nvSpPr>
          <p:cNvPr id="29" name="Espace réservé du texte 28"/>
          <p:cNvSpPr>
            <a:spLocks noGrp="1"/>
          </p:cNvSpPr>
          <p:nvPr>
            <p:ph type="body" sz="quarter" idx="38"/>
          </p:nvPr>
        </p:nvSpPr>
        <p:spPr/>
        <p:txBody>
          <a:bodyPr>
            <a:normAutofit fontScale="92500" lnSpcReduction="10000"/>
          </a:bodyPr>
          <a:lstStyle/>
          <a:p>
            <a:endParaRPr lang="fr-FR"/>
          </a:p>
        </p:txBody>
      </p:sp>
      <p:sp>
        <p:nvSpPr>
          <p:cNvPr id="2" name="Espace réservé du numéro de diapositive 1"/>
          <p:cNvSpPr>
            <a:spLocks noGrp="1"/>
          </p:cNvSpPr>
          <p:nvPr>
            <p:ph type="sldNum" sz="quarter" idx="40"/>
          </p:nvPr>
        </p:nvSpPr>
        <p:spPr/>
        <p:txBody>
          <a:bodyPr/>
          <a:lstStyle/>
          <a:p>
            <a:pPr algn="r"/>
            <a:fld id="{256D3EEF-DE4E-429D-8EC4-DDC531AFF587}" type="slidenum">
              <a:rPr kumimoji="0" lang="fr-FR" sz="1000" smtClean="0"/>
              <a:pPr algn="r"/>
              <a:t>2</a:t>
            </a:fld>
            <a:endParaRPr kumimoji="0" lang="fr-FR"/>
          </a:p>
        </p:txBody>
      </p:sp>
      <p:sp>
        <p:nvSpPr>
          <p:cNvPr id="4" name="Titre 3"/>
          <p:cNvSpPr>
            <a:spLocks noGrp="1"/>
          </p:cNvSpPr>
          <p:nvPr>
            <p:ph type="ctrTitle" idx="4294967295"/>
          </p:nvPr>
        </p:nvSpPr>
        <p:spPr>
          <a:xfrm>
            <a:off x="0" y="4114800"/>
            <a:ext cx="7239000" cy="533400"/>
          </a:xfrm>
          <a:prstGeom prst="rect">
            <a:avLst/>
          </a:prstGeom>
        </p:spPr>
        <p:txBody>
          <a:bodyPr/>
          <a:lstStyle/>
          <a:p>
            <a:r>
              <a:rPr dirty="0" smtClean="0"/>
              <a:t>Plan</a:t>
            </a:r>
            <a:endParaRPr lang="fr-FR" dirty="0"/>
          </a:p>
        </p:txBody>
      </p:sp>
      <p:sp>
        <p:nvSpPr>
          <p:cNvPr id="30" name="ZoneTexte 29">
            <a:hlinkClick r:id="rId8"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20</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Diagramme de blocs internes</a:t>
            </a:r>
          </a:p>
        </p:txBody>
      </p:sp>
      <p:pic>
        <p:nvPicPr>
          <p:cNvPr id="6146" name="Picture 2" descr="C:\Users\Xavier Pessoles\Dropbox\PartageXavier\PTSI\TP\Serie_2_IS_SLCI\IS_1\SysML\images_sysml_dae\Images\IBD Système DA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96752"/>
            <a:ext cx="7932474" cy="5151941"/>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136007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21</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Composants de la chaîne d’énergie</a:t>
            </a:r>
            <a:endParaRPr lang="fr-FR" dirty="0"/>
          </a:p>
        </p:txBody>
      </p:sp>
      <p:grpSp>
        <p:nvGrpSpPr>
          <p:cNvPr id="14" name="Groupe 13"/>
          <p:cNvGrpSpPr/>
          <p:nvPr/>
        </p:nvGrpSpPr>
        <p:grpSpPr>
          <a:xfrm>
            <a:off x="107504" y="964527"/>
            <a:ext cx="6353831" cy="4279131"/>
            <a:chOff x="528120" y="1268760"/>
            <a:chExt cx="6353831" cy="4279131"/>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268760"/>
              <a:ext cx="4830231" cy="4279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Connecteur droit avec flèche 6"/>
            <p:cNvCxnSpPr/>
            <p:nvPr/>
          </p:nvCxnSpPr>
          <p:spPr>
            <a:xfrm>
              <a:off x="2339752" y="2780928"/>
              <a:ext cx="1080120"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528120" y="2457762"/>
              <a:ext cx="1872208" cy="646331"/>
            </a:xfrm>
            <a:prstGeom prst="rect">
              <a:avLst/>
            </a:prstGeom>
            <a:noFill/>
          </p:spPr>
          <p:txBody>
            <a:bodyPr wrap="square" rtlCol="0">
              <a:spAutoFit/>
            </a:bodyPr>
            <a:lstStyle/>
            <a:p>
              <a:r>
                <a:rPr lang="fr-FR" sz="1200" dirty="0" smtClean="0"/>
                <a:t>Moteur d’assistance </a:t>
              </a:r>
            </a:p>
            <a:p>
              <a:r>
                <a:rPr lang="fr-FR" sz="1200" dirty="0" smtClean="0"/>
                <a:t>Embrayage électromagnétique intégré</a:t>
              </a:r>
              <a:endParaRPr lang="fr-FR" sz="1200" dirty="0"/>
            </a:p>
          </p:txBody>
        </p:sp>
        <p:sp>
          <p:nvSpPr>
            <p:cNvPr id="9" name="ZoneTexte 8"/>
            <p:cNvSpPr txBox="1"/>
            <p:nvPr/>
          </p:nvSpPr>
          <p:spPr>
            <a:xfrm>
              <a:off x="1547664" y="3866564"/>
              <a:ext cx="1872208" cy="276999"/>
            </a:xfrm>
            <a:prstGeom prst="rect">
              <a:avLst/>
            </a:prstGeom>
            <a:noFill/>
          </p:spPr>
          <p:txBody>
            <a:bodyPr wrap="square" rtlCol="0">
              <a:spAutoFit/>
            </a:bodyPr>
            <a:lstStyle/>
            <a:p>
              <a:r>
                <a:rPr lang="fr-FR" sz="1200" dirty="0" smtClean="0"/>
                <a:t>Cardans</a:t>
              </a:r>
              <a:endParaRPr lang="fr-FR" sz="1200" dirty="0"/>
            </a:p>
          </p:txBody>
        </p:sp>
        <p:cxnSp>
          <p:nvCxnSpPr>
            <p:cNvPr id="10" name="Connecteur droit avec flèche 9"/>
            <p:cNvCxnSpPr/>
            <p:nvPr/>
          </p:nvCxnSpPr>
          <p:spPr>
            <a:xfrm>
              <a:off x="2339752" y="4005064"/>
              <a:ext cx="1232520"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2339752" y="4005064"/>
              <a:ext cx="360040" cy="792088"/>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564124" y="3249850"/>
              <a:ext cx="1955648" cy="646331"/>
            </a:xfrm>
            <a:prstGeom prst="rect">
              <a:avLst/>
            </a:prstGeom>
            <a:noFill/>
          </p:spPr>
          <p:txBody>
            <a:bodyPr wrap="square" rtlCol="0">
              <a:spAutoFit/>
            </a:bodyPr>
            <a:lstStyle/>
            <a:p>
              <a:r>
                <a:rPr lang="fr-FR" sz="1200" dirty="0" smtClean="0"/>
                <a:t>Transmission par Roue – Vis sans fin (Rapport de réduction 1/46)</a:t>
              </a:r>
              <a:endParaRPr lang="fr-FR" sz="1200" dirty="0"/>
            </a:p>
          </p:txBody>
        </p:sp>
        <p:cxnSp>
          <p:nvCxnSpPr>
            <p:cNvPr id="13" name="Connecteur droit avec flèche 12"/>
            <p:cNvCxnSpPr/>
            <p:nvPr/>
          </p:nvCxnSpPr>
          <p:spPr>
            <a:xfrm>
              <a:off x="2339752" y="3573016"/>
              <a:ext cx="1440160"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grpSp>
      <p:grpSp>
        <p:nvGrpSpPr>
          <p:cNvPr id="15" name="Groupe 14"/>
          <p:cNvGrpSpPr/>
          <p:nvPr/>
        </p:nvGrpSpPr>
        <p:grpSpPr>
          <a:xfrm>
            <a:off x="2123728" y="3429000"/>
            <a:ext cx="5944564" cy="3325862"/>
            <a:chOff x="323528" y="2064898"/>
            <a:chExt cx="5944564" cy="3325862"/>
          </a:xfrm>
        </p:grpSpPr>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064898"/>
              <a:ext cx="4886143" cy="33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Connecteur droit avec flèche 16"/>
            <p:cNvCxnSpPr>
              <a:stCxn id="18" idx="1"/>
            </p:cNvCxnSpPr>
            <p:nvPr/>
          </p:nvCxnSpPr>
          <p:spPr>
            <a:xfrm flipH="1">
              <a:off x="2339752" y="4287036"/>
              <a:ext cx="2056132" cy="235732"/>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4395884" y="3779204"/>
              <a:ext cx="1872208" cy="1015663"/>
            </a:xfrm>
            <a:prstGeom prst="rect">
              <a:avLst/>
            </a:prstGeom>
            <a:noFill/>
          </p:spPr>
          <p:txBody>
            <a:bodyPr wrap="square" rtlCol="0">
              <a:spAutoFit/>
            </a:bodyPr>
            <a:lstStyle/>
            <a:p>
              <a:r>
                <a:rPr lang="fr-FR" sz="1200" dirty="0" smtClean="0"/>
                <a:t>Transmission pignon – crémaillère </a:t>
              </a:r>
            </a:p>
            <a:p>
              <a:endParaRPr lang="fr-FR" sz="1200" dirty="0"/>
            </a:p>
            <a:p>
              <a:r>
                <a:rPr lang="fr-FR" sz="1200" dirty="0" smtClean="0"/>
                <a:t>Rayon primitif du pignon : 7,5 mm</a:t>
              </a:r>
              <a:endParaRPr lang="fr-FR" sz="1200" dirty="0"/>
            </a:p>
          </p:txBody>
        </p:sp>
      </p:grpSp>
      <p:sp>
        <p:nvSpPr>
          <p:cNvPr id="20" name="ZoneTexte 19">
            <a:hlinkClick r:id="rId4"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008993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22</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Composants de la chaîne d’information</a:t>
            </a:r>
            <a:endParaRPr lang="fr-FR" dirty="0"/>
          </a:p>
        </p:txBody>
      </p:sp>
      <p:sp>
        <p:nvSpPr>
          <p:cNvPr id="20" name="ZoneTexte 1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01315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2304256"/>
          </a:xfrm>
        </p:spPr>
        <p:txBody>
          <a:bodyPr>
            <a:normAutofit/>
          </a:bodyPr>
          <a:lstStyle/>
          <a:p>
            <a:r>
              <a:rPr lang="fr-FR" sz="2000" dirty="0"/>
              <a:t>A une rotation du volant correspond un pivotement des roues en sortie de l'ensemble </a:t>
            </a:r>
            <a:r>
              <a:rPr lang="fr-FR" sz="2000" b="1" dirty="0"/>
              <a:t>Direction Assistée Electrique</a:t>
            </a:r>
            <a:r>
              <a:rPr lang="fr-FR" sz="2000" dirty="0"/>
              <a:t> et éléments de commande des roues (biellettes et pivots de roues) appelé ici : </a:t>
            </a:r>
            <a:r>
              <a:rPr lang="fr-FR" sz="2000" b="1" dirty="0"/>
              <a:t>Système de direction</a:t>
            </a:r>
            <a:r>
              <a:rPr lang="fr-FR" sz="2000" dirty="0" smtClean="0"/>
              <a:t>.</a:t>
            </a:r>
            <a:endParaRPr lang="fr-FR" sz="2000" dirty="0"/>
          </a:p>
          <a:p>
            <a:r>
              <a:rPr lang="fr-FR" sz="2000" dirty="0"/>
              <a:t>Une autre entrée correspond à la valeur de la vitesse du véhicule, l’assistance étant fonction de ce paramètre.</a:t>
            </a:r>
          </a:p>
          <a:p>
            <a:endParaRPr lang="fr-FR" sz="2000"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23</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Structure globale de l’asservissement</a:t>
            </a:r>
          </a:p>
        </p:txBody>
      </p:sp>
      <p:sp>
        <p:nvSpPr>
          <p:cNvPr id="20" name="ZoneTexte 19">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val="2587788184"/>
              </p:ext>
            </p:extLst>
          </p:nvPr>
        </p:nvGraphicFramePr>
        <p:xfrm>
          <a:off x="1979712" y="3140968"/>
          <a:ext cx="4019550" cy="962025"/>
        </p:xfrm>
        <a:graphic>
          <a:graphicData uri="http://schemas.openxmlformats.org/presentationml/2006/ole">
            <mc:AlternateContent xmlns:mc="http://schemas.openxmlformats.org/markup-compatibility/2006">
              <mc:Choice xmlns:v="urn:schemas-microsoft-com:vml" Requires="v">
                <p:oleObj spid="_x0000_s2067" r:id="rId4" imgW="3376613" imgH="812800" progId="MSDraw">
                  <p:embed/>
                </p:oleObj>
              </mc:Choice>
              <mc:Fallback>
                <p:oleObj r:id="rId4" imgW="3376613" imgH="812800" progId="MSDraw">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3140968"/>
                        <a:ext cx="401955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Espace réservé du contenu 1"/>
          <p:cNvSpPr txBox="1">
            <a:spLocks/>
          </p:cNvSpPr>
          <p:nvPr/>
        </p:nvSpPr>
        <p:spPr>
          <a:xfrm>
            <a:off x="256406" y="4175043"/>
            <a:ext cx="7839100" cy="2304256"/>
          </a:xfrm>
          <a:prstGeom prst="rect">
            <a:avLst/>
          </a:prstGeom>
        </p:spPr>
        <p:txBody>
          <a:bodyPr vert="horz">
            <a:normAutofit/>
          </a:bodyPr>
          <a:lstStyle>
            <a:lvl1pPr marL="342900" marR="0" indent="-342900" algn="l" rtl="0" eaLnBrk="1" latinLnBrk="0" hangingPunct="1">
              <a:spcBef>
                <a:spcPct val="20000"/>
              </a:spcBef>
              <a:buFontTx/>
              <a:buBlip>
                <a:blip r:embed="rId6"/>
              </a:buBlip>
              <a:defRPr kumimoji="0" lang="fr-FR" sz="2400">
                <a:solidFill>
                  <a:schemeClr val="tx1"/>
                </a:solidFill>
                <a:latin typeface="+mn-lt"/>
                <a:ea typeface="+mn-ea"/>
                <a:cs typeface="+mn-cs"/>
              </a:defRPr>
            </a:lvl1pPr>
            <a:lvl2pPr marL="800100" indent="-342900" algn="l" rtl="0" eaLnBrk="1" latinLnBrk="0" hangingPunct="1">
              <a:spcBef>
                <a:spcPct val="20000"/>
              </a:spcBef>
              <a:buFontTx/>
              <a:buBlip>
                <a:blip r:embed="rId6"/>
              </a:buBlip>
              <a:defRPr kumimoji="0" lang="fr-FR" sz="2000">
                <a:solidFill>
                  <a:schemeClr val="tx1"/>
                </a:solidFill>
                <a:latin typeface="+mn-lt"/>
                <a:ea typeface="+mn-ea"/>
                <a:cs typeface="+mn-cs"/>
              </a:defRPr>
            </a:lvl2pPr>
            <a:lvl3pPr marL="1257300" indent="-342900" algn="l" rtl="0" eaLnBrk="1" latinLnBrk="0" hangingPunct="1">
              <a:spcBef>
                <a:spcPct val="20000"/>
              </a:spcBef>
              <a:buFontTx/>
              <a:buBlip>
                <a:blip r:embed="rId6"/>
              </a:buBlip>
              <a:defRPr kumimoji="0" lang="fr-FR" sz="2000">
                <a:solidFill>
                  <a:schemeClr val="tx1"/>
                </a:solidFill>
                <a:latin typeface="+mn-lt"/>
                <a:ea typeface="+mn-ea"/>
                <a:cs typeface="+mn-cs"/>
              </a:defRPr>
            </a:lvl3pPr>
            <a:lvl4pPr marL="1714500" indent="-342900" algn="l" rtl="0" eaLnBrk="1" latinLnBrk="0" hangingPunct="1">
              <a:spcBef>
                <a:spcPct val="20000"/>
              </a:spcBef>
              <a:buFontTx/>
              <a:buBlip>
                <a:blip r:embed="rId6"/>
              </a:buBlip>
              <a:defRPr kumimoji="0" lang="fr-FR" sz="2000">
                <a:solidFill>
                  <a:schemeClr val="tx1"/>
                </a:solidFill>
                <a:latin typeface="+mn-lt"/>
                <a:ea typeface="+mn-ea"/>
                <a:cs typeface="+mn-cs"/>
              </a:defRPr>
            </a:lvl4pPr>
            <a:lvl5pPr marL="2171700" indent="-342900" algn="l" rtl="0" eaLnBrk="1" latinLnBrk="0" hangingPunct="1">
              <a:spcBef>
                <a:spcPct val="20000"/>
              </a:spcBef>
              <a:buFontTx/>
              <a:buBlip>
                <a:blip r:embed="rId6"/>
              </a:buBlip>
              <a:defRPr kumimoji="0" lang="fr-FR" sz="20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a:lstStyle>
          <a:p>
            <a:r>
              <a:rPr lang="fr-FR" sz="2000" dirty="0"/>
              <a:t>La représentation de la figure </a:t>
            </a:r>
            <a:r>
              <a:rPr lang="fr-FR" sz="2000" dirty="0" smtClean="0"/>
              <a:t>suivante permet </a:t>
            </a:r>
            <a:r>
              <a:rPr lang="fr-FR" sz="2000" dirty="0"/>
              <a:t>de distinguer le </a:t>
            </a:r>
            <a:r>
              <a:rPr lang="fr-FR" sz="2000" b="1" dirty="0"/>
              <a:t>Système de direction</a:t>
            </a:r>
            <a:r>
              <a:rPr lang="fr-FR" sz="2000" dirty="0"/>
              <a:t> de la </a:t>
            </a:r>
            <a:r>
              <a:rPr lang="fr-FR" sz="2000" b="1" dirty="0"/>
              <a:t>Direction Assistée Electrique</a:t>
            </a:r>
            <a:r>
              <a:rPr lang="fr-FR" sz="2000" dirty="0"/>
              <a:t>.</a:t>
            </a:r>
          </a:p>
          <a:p>
            <a:r>
              <a:rPr lang="fr-FR" sz="2000" dirty="0"/>
              <a:t>La grandeur de sortie de cette dernière correspond au déplacement de la crémaillère de direction.</a:t>
            </a: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9" name="Objet 8"/>
          <p:cNvGraphicFramePr>
            <a:graphicFrameLocks noChangeAspect="1"/>
          </p:cNvGraphicFramePr>
          <p:nvPr>
            <p:extLst>
              <p:ext uri="{D42A27DB-BD31-4B8C-83A1-F6EECF244321}">
                <p14:modId xmlns:p14="http://schemas.microsoft.com/office/powerpoint/2010/main" val="3392950819"/>
              </p:ext>
            </p:extLst>
          </p:nvPr>
        </p:nvGraphicFramePr>
        <p:xfrm>
          <a:off x="1385131" y="5811096"/>
          <a:ext cx="5581650" cy="781050"/>
        </p:xfrm>
        <a:graphic>
          <a:graphicData uri="http://schemas.openxmlformats.org/presentationml/2006/ole">
            <mc:AlternateContent xmlns:mc="http://schemas.openxmlformats.org/markup-compatibility/2006">
              <mc:Choice xmlns:v="urn:schemas-microsoft-com:vml" Requires="v">
                <p:oleObj spid="_x0000_s2068" r:id="rId7" imgW="7726363" imgH="1116013" progId="MSDraw">
                  <p:embed/>
                </p:oleObj>
              </mc:Choice>
              <mc:Fallback>
                <p:oleObj r:id="rId7" imgW="7726363" imgH="1116013" progId="MSDraw">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5131" y="5811096"/>
                        <a:ext cx="558165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13141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2304256"/>
          </a:xfrm>
        </p:spPr>
        <p:txBody>
          <a:bodyPr>
            <a:normAutofit fontScale="92500" lnSpcReduction="10000"/>
          </a:bodyPr>
          <a:lstStyle/>
          <a:p>
            <a:r>
              <a:rPr lang="fr-FR" sz="2000" dirty="0"/>
              <a:t>Le schéma bloc </a:t>
            </a:r>
            <a:r>
              <a:rPr lang="fr-FR" sz="2000" dirty="0" smtClean="0"/>
              <a:t>permet </a:t>
            </a:r>
            <a:r>
              <a:rPr lang="fr-FR" sz="2000" dirty="0"/>
              <a:t>de mettre en évidence la structure asservie de la direction : comparateur, chaîne d’action et chaîne de retour.</a:t>
            </a:r>
          </a:p>
          <a:p>
            <a:r>
              <a:rPr lang="fr-FR" sz="2000" dirty="0"/>
              <a:t>Une rotation du volant provoque la déformation de la barre de torsion. Le calculateur intégrant cette valeur ainsi que la vitesse du véhicule commande le moteur électrique. Celui-ci agit sur la colonne par l’intermédiaire du réducteur et ce jusqu’à ce que l’angle de colonne soit égal à l’angle du volant. En effet, le capteur compare ces deux angles et le moteur ne sera plus alimenté lorsque cet écart sera nul.</a:t>
            </a:r>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24</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Mise en évidence de l’asservissement</a:t>
            </a:r>
          </a:p>
        </p:txBody>
      </p:sp>
      <p:sp>
        <p:nvSpPr>
          <p:cNvPr id="20" name="ZoneTexte 19">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1" name="Objet 10"/>
          <p:cNvGraphicFramePr>
            <a:graphicFrameLocks noChangeAspect="1"/>
          </p:cNvGraphicFramePr>
          <p:nvPr>
            <p:extLst>
              <p:ext uri="{D42A27DB-BD31-4B8C-83A1-F6EECF244321}">
                <p14:modId xmlns:p14="http://schemas.microsoft.com/office/powerpoint/2010/main" val="817981568"/>
              </p:ext>
            </p:extLst>
          </p:nvPr>
        </p:nvGraphicFramePr>
        <p:xfrm>
          <a:off x="395536" y="3645024"/>
          <a:ext cx="7560290" cy="1656184"/>
        </p:xfrm>
        <a:graphic>
          <a:graphicData uri="http://schemas.openxmlformats.org/presentationml/2006/ole">
            <mc:AlternateContent xmlns:mc="http://schemas.openxmlformats.org/markup-compatibility/2006">
              <mc:Choice xmlns:v="urn:schemas-microsoft-com:vml" Requires="v">
                <p:oleObj spid="_x0000_s3082" r:id="rId4" imgW="7624763" imgH="1701800" progId="MSDraw">
                  <p:embed/>
                </p:oleObj>
              </mc:Choice>
              <mc:Fallback>
                <p:oleObj r:id="rId4" imgW="7624763" imgH="1701800" progId="MSDraw">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3645024"/>
                        <a:ext cx="7560290" cy="1656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91542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25</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pPr algn="ctr"/>
            <a:r>
              <a:rPr lang="fr-FR" dirty="0"/>
              <a:t>Présentation interne de la </a:t>
            </a:r>
            <a:r>
              <a:rPr lang="fr-FR" dirty="0" smtClean="0"/>
              <a:t>DAE</a:t>
            </a:r>
          </a:p>
          <a:p>
            <a:pPr algn="ctr"/>
            <a:r>
              <a:rPr lang="fr-FR" dirty="0" smtClean="0"/>
              <a:t>Moteur électrique</a:t>
            </a:r>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1677877455"/>
              </p:ext>
            </p:extLst>
          </p:nvPr>
        </p:nvGraphicFramePr>
        <p:xfrm>
          <a:off x="3131840" y="2420888"/>
          <a:ext cx="5040560" cy="4389120"/>
        </p:xfrm>
        <a:graphic>
          <a:graphicData uri="http://schemas.openxmlformats.org/drawingml/2006/table">
            <a:tbl>
              <a:tblPr firstRow="1" bandRow="1"/>
              <a:tblGrid>
                <a:gridCol w="2696113"/>
                <a:gridCol w="2344447"/>
              </a:tblGrid>
              <a:tr h="193968">
                <a:tc gridSpan="2">
                  <a:txBody>
                    <a:bodyPr/>
                    <a:lstStyle>
                      <a:lvl1pPr marL="0" algn="l" rtl="0" eaLnBrk="1" latinLnBrk="0" hangingPunct="1">
                        <a:defRPr kumimoji="0" lang="fr-FR" b="1">
                          <a:solidFill>
                            <a:schemeClr val="lt1"/>
                          </a:solidFill>
                          <a:latin typeface="Calibri"/>
                          <a:ea typeface=""/>
                          <a:cs typeface=""/>
                        </a:defRPr>
                      </a:lvl1pPr>
                      <a:lvl2pPr marL="457200" algn="l" rtl="0" eaLnBrk="1" latinLnBrk="0" hangingPunct="1">
                        <a:defRPr kumimoji="0" lang="fr-FR" b="1">
                          <a:solidFill>
                            <a:schemeClr val="lt1"/>
                          </a:solidFill>
                          <a:latin typeface="Calibri"/>
                          <a:ea typeface=""/>
                          <a:cs typeface=""/>
                        </a:defRPr>
                      </a:lvl2pPr>
                      <a:lvl3pPr marL="914400" algn="l" rtl="0" eaLnBrk="1" latinLnBrk="0" hangingPunct="1">
                        <a:defRPr kumimoji="0" lang="fr-FR" b="1">
                          <a:solidFill>
                            <a:schemeClr val="lt1"/>
                          </a:solidFill>
                          <a:latin typeface="Calibri"/>
                          <a:ea typeface=""/>
                          <a:cs typeface=""/>
                        </a:defRPr>
                      </a:lvl3pPr>
                      <a:lvl4pPr marL="1371600" algn="l" rtl="0" eaLnBrk="1" latinLnBrk="0" hangingPunct="1">
                        <a:defRPr kumimoji="0" lang="fr-FR" b="1">
                          <a:solidFill>
                            <a:schemeClr val="lt1"/>
                          </a:solidFill>
                          <a:latin typeface="Calibri"/>
                          <a:ea typeface=""/>
                          <a:cs typeface=""/>
                        </a:defRPr>
                      </a:lvl4pPr>
                      <a:lvl5pPr marL="1828800" algn="l" rtl="0" eaLnBrk="1" latinLnBrk="0" hangingPunct="1">
                        <a:defRPr kumimoji="0" lang="fr-FR" b="1">
                          <a:solidFill>
                            <a:schemeClr val="lt1"/>
                          </a:solidFill>
                          <a:latin typeface="Calibri"/>
                          <a:ea typeface=""/>
                          <a:cs typeface=""/>
                        </a:defRPr>
                      </a:lvl5pPr>
                      <a:lvl6pPr marL="2286000" algn="l" rtl="0" eaLnBrk="1" latinLnBrk="0" hangingPunct="1">
                        <a:defRPr kumimoji="0" lang="fr-FR" b="1">
                          <a:solidFill>
                            <a:schemeClr val="lt1"/>
                          </a:solidFill>
                          <a:latin typeface="Calibri"/>
                          <a:ea typeface=""/>
                          <a:cs typeface=""/>
                        </a:defRPr>
                      </a:lvl6pPr>
                      <a:lvl7pPr marL="2743200" algn="l" rtl="0" eaLnBrk="1" latinLnBrk="0" hangingPunct="1">
                        <a:defRPr kumimoji="0" lang="fr-FR" b="1">
                          <a:solidFill>
                            <a:schemeClr val="lt1"/>
                          </a:solidFill>
                          <a:latin typeface="Calibri"/>
                          <a:ea typeface=""/>
                          <a:cs typeface=""/>
                        </a:defRPr>
                      </a:lvl7pPr>
                      <a:lvl8pPr marL="3200400" algn="l" rtl="0" eaLnBrk="1" latinLnBrk="0" hangingPunct="1">
                        <a:defRPr kumimoji="0" lang="fr-FR" b="1">
                          <a:solidFill>
                            <a:schemeClr val="lt1"/>
                          </a:solidFill>
                          <a:latin typeface="Calibri"/>
                          <a:ea typeface=""/>
                          <a:cs typeface=""/>
                        </a:defRPr>
                      </a:lvl8pPr>
                      <a:lvl9pPr marL="3657600" algn="l" rtl="0" eaLnBrk="1" latinLnBrk="0" hangingPunct="1">
                        <a:defRPr kumimoji="0" lang="fr-FR" b="1">
                          <a:solidFill>
                            <a:schemeClr val="lt1"/>
                          </a:solidFill>
                          <a:latin typeface="Calibri"/>
                          <a:ea typeface=""/>
                          <a:cs typeface=""/>
                        </a:defRPr>
                      </a:lvl9pPr>
                    </a:lstStyle>
                    <a:p>
                      <a:pPr algn="ctr"/>
                      <a:r>
                        <a:rPr lang="fr-FR" sz="1200" dirty="0" smtClean="0"/>
                        <a:t>Caractéristiques</a:t>
                      </a:r>
                      <a:r>
                        <a:rPr lang="fr-FR" sz="1200" baseline="0" dirty="0" smtClean="0"/>
                        <a:t> électriques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hMerge="1">
                  <a:txBody>
                    <a:bodyPr/>
                    <a:lstStyle/>
                    <a:p>
                      <a:endParaRPr lang="fr-FR" dirty="0"/>
                    </a:p>
                  </a:txBody>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Tension nominale</a:t>
                      </a:r>
                      <a:r>
                        <a:rPr lang="fr-FR" sz="1200" b="1" baseline="0" dirty="0" smtClean="0"/>
                        <a:t> du moteur à courant continu</a:t>
                      </a:r>
                      <a:endParaRPr lang="fr-FR" sz="1200" b="1"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12 V</a:t>
                      </a:r>
                      <a:endParaRPr lang="fr-FR" sz="12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Tension d’utilisation</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10 – 16 V</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Courant</a:t>
                      </a:r>
                      <a:r>
                        <a:rPr lang="fr-FR" sz="1200" b="1" baseline="0" dirty="0" smtClean="0"/>
                        <a:t> nominal moteur</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25 A</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Couple nominal</a:t>
                      </a:r>
                      <a:r>
                        <a:rPr lang="fr-FR" sz="1200" b="1" baseline="0" dirty="0" smtClean="0"/>
                        <a:t> moteur</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0,81 Nm à 1450 tr/min</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Coefficient de couple</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0,0328</a:t>
                      </a:r>
                      <a:r>
                        <a:rPr lang="fr-FR" sz="1200" baseline="0" dirty="0" smtClean="0"/>
                        <a:t> Nm/A</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Coefficient</a:t>
                      </a:r>
                      <a:r>
                        <a:rPr lang="fr-FR" sz="1200" b="1" baseline="0" dirty="0" smtClean="0"/>
                        <a:t> de vitesse</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0,0327 V/rad/s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Résistance moteur</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dirty="0" smtClean="0"/>
                        <a:t>0,218 </a:t>
                      </a:r>
                      <a:r>
                        <a:rPr lang="el-GR" sz="1050" dirty="0" smtClean="0">
                          <a:latin typeface="Calibri"/>
                        </a:rPr>
                        <a:t>Ω</a:t>
                      </a:r>
                      <a:r>
                        <a:rPr lang="fr-FR" sz="1050" dirty="0" smtClean="0">
                          <a:latin typeface="Calibri"/>
                        </a:rPr>
                        <a:t> à 20°C</a:t>
                      </a:r>
                      <a:endParaRPr lang="fr-FR" sz="105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Inductance moteur</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dirty="0" smtClean="0"/>
                        <a:t>0,7 </a:t>
                      </a:r>
                      <a:r>
                        <a:rPr lang="fr-FR" sz="1050" dirty="0" err="1" smtClean="0"/>
                        <a:t>mH</a:t>
                      </a:r>
                      <a:r>
                        <a:rPr lang="fr-FR" sz="1050" dirty="0" smtClean="0"/>
                        <a:t> à 120 Hz</a:t>
                      </a:r>
                      <a:endParaRPr lang="fr-FR" sz="105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Fréquence de commande moteur</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dirty="0" smtClean="0"/>
                        <a:t>18,5</a:t>
                      </a:r>
                      <a:r>
                        <a:rPr lang="fr-FR" sz="1050" baseline="0" dirty="0" smtClean="0"/>
                        <a:t> ± 1,5 kHz</a:t>
                      </a:r>
                      <a:endParaRPr lang="fr-FR" sz="105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Résistance de la bobine d’embrayage</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dirty="0" smtClean="0"/>
                        <a:t>14,7 </a:t>
                      </a:r>
                      <a:r>
                        <a:rPr lang="fr-FR" sz="1050" baseline="0" dirty="0" smtClean="0"/>
                        <a:t>± 1 </a:t>
                      </a:r>
                      <a:r>
                        <a:rPr lang="el-GR" sz="1050" baseline="0" dirty="0" smtClean="0">
                          <a:latin typeface="Calibri"/>
                        </a:rPr>
                        <a:t>Ω</a:t>
                      </a:r>
                      <a:r>
                        <a:rPr lang="fr-FR" sz="1050" baseline="0" dirty="0" smtClean="0">
                          <a:latin typeface="Calibri"/>
                        </a:rPr>
                        <a:t> à 20°C</a:t>
                      </a:r>
                      <a:endParaRPr lang="fr-FR" sz="105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Couple</a:t>
                      </a:r>
                      <a:r>
                        <a:rPr lang="fr-FR" sz="1050" b="1" baseline="0" dirty="0" smtClean="0"/>
                        <a:t> d’embrayage</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dirty="0" smtClean="0"/>
                        <a:t>1,08</a:t>
                      </a:r>
                      <a:r>
                        <a:rPr lang="fr-FR" sz="1050" baseline="0" dirty="0" smtClean="0"/>
                        <a:t> Nm mini</a:t>
                      </a:r>
                      <a:endParaRPr lang="fr-FR" sz="105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Capteur</a:t>
                      </a:r>
                      <a:r>
                        <a:rPr lang="fr-FR" sz="1050" b="1" baseline="0" dirty="0" smtClean="0"/>
                        <a:t> de couple</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50" dirty="0" smtClean="0"/>
                        <a:t>Sans contact : 0 à 7Nm ;</a:t>
                      </a:r>
                      <a:r>
                        <a:rPr lang="fr-FR" sz="1050" baseline="0" dirty="0" smtClean="0"/>
                        <a:t> 8V; -30 à 80°C</a:t>
                      </a:r>
                      <a:endParaRPr lang="fr-FR" sz="105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Température de fonctionnement</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50" dirty="0" smtClean="0"/>
                        <a:t>-30 à 80°C</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Protection thermique moteur</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50" dirty="0" smtClean="0"/>
                        <a:t>-1,5 A par 20s. </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648"/>
            <a:ext cx="5185341" cy="31124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362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normAutofit/>
          </a:bodyPr>
          <a:lstStyle/>
          <a:p>
            <a:r>
              <a:rPr lang="fr-FR" sz="1800" dirty="0"/>
              <a:t>Le calculateur régit les lois d’assistances de la DAE. Le réseau de courbes suivant donne le courant électrique absorbé par le moteur en fonction du couple au volant pour différentes vitesses du véhicule.</a:t>
            </a:r>
          </a:p>
          <a:p>
            <a:endParaRPr lang="fr-FR" sz="1800"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26</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Présentation interne de la DAE</a:t>
            </a:r>
          </a:p>
          <a:p>
            <a:r>
              <a:rPr lang="fr-FR" dirty="0" smtClean="0"/>
              <a:t>Calculateur</a:t>
            </a:r>
            <a:endParaRPr lang="fr-FR" dirty="0"/>
          </a:p>
        </p:txBody>
      </p:sp>
      <p:pic>
        <p:nvPicPr>
          <p:cNvPr id="5" name="Image 4"/>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010062"/>
            <a:ext cx="4986655" cy="4816475"/>
          </a:xfrm>
          <a:prstGeom prst="rect">
            <a:avLst/>
          </a:prstGeom>
          <a:noFill/>
          <a:ln>
            <a:noFill/>
          </a:ln>
        </p:spPr>
      </p:pic>
      <p:sp>
        <p:nvSpPr>
          <p:cNvPr id="7" name="ZoneTexte 6">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356166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r>
              <a:rPr lang="fr-FR" dirty="0" smtClean="0"/>
              <a:t>La DAE permet de mesurer les angles de rotation </a:t>
            </a:r>
          </a:p>
          <a:p>
            <a:pPr lvl="1"/>
            <a:r>
              <a:rPr lang="fr-FR" dirty="0" smtClean="0"/>
              <a:t>Du volant</a:t>
            </a:r>
          </a:p>
          <a:p>
            <a:pPr lvl="1"/>
            <a:r>
              <a:rPr lang="fr-FR" dirty="0" smtClean="0"/>
              <a:t>De la roue gauche</a:t>
            </a:r>
          </a:p>
          <a:p>
            <a:pPr lvl="1"/>
            <a:r>
              <a:rPr lang="fr-FR" dirty="0" smtClean="0"/>
              <a:t>De la roue droite</a:t>
            </a:r>
          </a:p>
          <a:p>
            <a:r>
              <a:rPr lang="fr-FR" dirty="0" smtClean="0"/>
              <a:t>Le capteur utilisé est un potentiomètre angulaire</a:t>
            </a:r>
          </a:p>
          <a:p>
            <a:r>
              <a:rPr lang="fr-FR" dirty="0" smtClean="0"/>
              <a:t>Fonctionnement</a:t>
            </a:r>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27</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Capteur d’angle de rotation</a:t>
            </a:r>
            <a:endParaRPr lang="fr-FR" dirty="0"/>
          </a:p>
          <a:p>
            <a:endParaRPr lang="fr-FR" dirty="0"/>
          </a:p>
        </p:txBody>
      </p:sp>
      <p:sp>
        <p:nvSpPr>
          <p:cNvPr id="6" name="ZoneTexte 5">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5937691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r>
              <a:rPr lang="fr-FR" dirty="0" smtClean="0"/>
              <a:t>La DAE permet de mesurer les couples</a:t>
            </a:r>
          </a:p>
          <a:p>
            <a:pPr lvl="1"/>
            <a:r>
              <a:rPr lang="fr-FR" dirty="0" smtClean="0"/>
              <a:t>Au volant avant assistance</a:t>
            </a:r>
          </a:p>
          <a:p>
            <a:pPr lvl="1"/>
            <a:r>
              <a:rPr lang="fr-FR" dirty="0" smtClean="0"/>
              <a:t>Au volant après assistance</a:t>
            </a:r>
          </a:p>
          <a:p>
            <a:pPr lvl="1"/>
            <a:r>
              <a:rPr lang="fr-FR" dirty="0" smtClean="0"/>
              <a:t>Dans la roue gauche</a:t>
            </a:r>
          </a:p>
          <a:p>
            <a:pPr lvl="1"/>
            <a:r>
              <a:rPr lang="fr-FR" dirty="0" smtClean="0"/>
              <a:t>Dans la roue droite</a:t>
            </a:r>
          </a:p>
          <a:p>
            <a:r>
              <a:rPr lang="fr-FR" dirty="0" smtClean="0"/>
              <a:t>Le capteur utilisé est une capteur de couple avec jauge d’</a:t>
            </a:r>
            <a:r>
              <a:rPr lang="fr-FR" dirty="0" err="1" smtClean="0"/>
              <a:t>extensométrié</a:t>
            </a:r>
            <a:endParaRPr lang="fr-FR" dirty="0" smtClean="0"/>
          </a:p>
          <a:p>
            <a:r>
              <a:rPr lang="fr-FR" dirty="0" smtClean="0"/>
              <a:t>Fonctionnement</a:t>
            </a:r>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28</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Capteur de couple</a:t>
            </a:r>
            <a:endParaRPr lang="fr-FR" dirty="0"/>
          </a:p>
          <a:p>
            <a:endParaRPr lang="fr-FR" dirty="0"/>
          </a:p>
        </p:txBody>
      </p:sp>
      <p:sp>
        <p:nvSpPr>
          <p:cNvPr id="6" name="ZoneTexte 5">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988666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29</a:t>
            </a:fld>
            <a:endParaRPr lang="fr-FR" dirty="0"/>
          </a:p>
        </p:txBody>
      </p:sp>
      <p:sp>
        <p:nvSpPr>
          <p:cNvPr id="4" name="Espace réservé du texte 3"/>
          <p:cNvSpPr>
            <a:spLocks noGrp="1"/>
          </p:cNvSpPr>
          <p:nvPr>
            <p:ph type="body" sz="quarter" idx="13"/>
          </p:nvPr>
        </p:nvSpPr>
        <p:spPr/>
        <p:txBody>
          <a:bodyPr/>
          <a:lstStyle/>
          <a:p>
            <a:r>
              <a:rPr lang="fr-FR" dirty="0" smtClean="0"/>
              <a:t>Présentation interne de la DAE</a:t>
            </a:r>
            <a:endParaRPr lang="fr-FR" dirty="0"/>
          </a:p>
        </p:txBody>
      </p:sp>
    </p:spTree>
    <p:extLst>
      <p:ext uri="{BB962C8B-B14F-4D97-AF65-F5344CB8AC3E}">
        <p14:creationId xmlns:p14="http://schemas.microsoft.com/office/powerpoint/2010/main" val="2367593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générale de la Capsuleuse de bocaux</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3</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945797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dirty="0"/>
              <a:t>Présentation du logiciel d’acquisition</a:t>
            </a:r>
            <a:br>
              <a:rPr lang="fr-FR" dirty="0"/>
            </a:br>
            <a:endParaRPr lang="fr-FR" dirty="0"/>
          </a:p>
        </p:txBody>
      </p:sp>
      <p:sp>
        <p:nvSpPr>
          <p:cNvPr id="3" name="Espace réservé du numéro de diapositive 2"/>
          <p:cNvSpPr>
            <a:spLocks noGrp="1"/>
          </p:cNvSpPr>
          <p:nvPr>
            <p:ph type="sldNum" sz="quarter" idx="12"/>
          </p:nvPr>
        </p:nvSpPr>
        <p:spPr/>
        <p:txBody>
          <a:bodyPr/>
          <a:lstStyle/>
          <a:p>
            <a:fld id="{256D3EEF-DE4E-429D-8EC4-DDC531AFF587}" type="slidenum">
              <a:rPr lang="fr-FR" smtClean="0"/>
              <a:pPr/>
              <a:t>30</a:t>
            </a:fld>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7711985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normAutofit/>
          </a:bodyPr>
          <a:lstStyle/>
          <a:p>
            <a:pPr lvl="0"/>
            <a:r>
              <a:rPr lang="fr-FR" dirty="0"/>
              <a:t>Pour </a:t>
            </a:r>
            <a:r>
              <a:rPr lang="fr-FR" b="1" dirty="0"/>
              <a:t>démarrer le </a:t>
            </a:r>
            <a:r>
              <a:rPr lang="fr-FR" b="1" dirty="0" smtClean="0"/>
              <a:t>logiciel</a:t>
            </a:r>
            <a:endParaRPr lang="fr-FR" dirty="0" smtClean="0"/>
          </a:p>
          <a:p>
            <a:pPr lvl="1"/>
            <a:r>
              <a:rPr lang="fr-FR" dirty="0" smtClean="0"/>
              <a:t>Sur le Bureau, ouvrir le dossier </a:t>
            </a:r>
            <a:r>
              <a:rPr lang="fr-FR" b="1" dirty="0" smtClean="0"/>
              <a:t>TP CPGE</a:t>
            </a:r>
          </a:p>
          <a:p>
            <a:pPr lvl="1"/>
            <a:r>
              <a:rPr lang="fr-FR" dirty="0" smtClean="0"/>
              <a:t>Double </a:t>
            </a:r>
            <a:r>
              <a:rPr lang="fr-FR" dirty="0"/>
              <a:t>cliquer sur l’icône Logiciel DAE CPGE sur le bureau</a:t>
            </a:r>
            <a:r>
              <a:rPr lang="fr-FR" dirty="0" smtClean="0"/>
              <a:t>.</a:t>
            </a:r>
          </a:p>
          <a:p>
            <a:r>
              <a:rPr lang="fr-FR" dirty="0" smtClean="0"/>
              <a:t>Pour </a:t>
            </a:r>
            <a:r>
              <a:rPr lang="fr-FR" b="1" dirty="0" smtClean="0"/>
              <a:t>démarrer une mesure</a:t>
            </a:r>
          </a:p>
          <a:p>
            <a:pPr lvl="1"/>
            <a:r>
              <a:rPr lang="fr-FR" b="1" dirty="0"/>
              <a:t>Sur l’ordinateur</a:t>
            </a:r>
            <a:r>
              <a:rPr lang="fr-FR" dirty="0"/>
              <a:t>, cliquer sur le menu Mesures ou l’icône Mesures .</a:t>
            </a:r>
          </a:p>
          <a:p>
            <a:pPr lvl="1"/>
            <a:r>
              <a:rPr lang="fr-FR" b="1" dirty="0"/>
              <a:t>Sur l’ordinateur</a:t>
            </a:r>
            <a:r>
              <a:rPr lang="fr-FR" dirty="0"/>
              <a:t>, dans la fenêtre cliquer sur le bouton Initialiser</a:t>
            </a:r>
          </a:p>
          <a:p>
            <a:pPr lvl="1"/>
            <a:r>
              <a:rPr lang="fr-FR" b="1" dirty="0"/>
              <a:t>Sur le pupitre,</a:t>
            </a:r>
            <a:r>
              <a:rPr lang="fr-FR" dirty="0"/>
              <a:t> démarrer la mesure à l’aide du bouton Départ </a:t>
            </a:r>
            <a:r>
              <a:rPr lang="fr-FR" dirty="0" smtClean="0"/>
              <a:t>mesure </a:t>
            </a:r>
            <a:r>
              <a:rPr lang="fr-FR" dirty="0"/>
              <a:t>situé sur le pupitre de la DAE </a:t>
            </a:r>
          </a:p>
          <a:p>
            <a:pPr lvl="1"/>
            <a:r>
              <a:rPr lang="fr-FR" b="1" dirty="0"/>
              <a:t>A l’aide du volant, </a:t>
            </a:r>
            <a:r>
              <a:rPr lang="fr-FR" dirty="0"/>
              <a:t>réaliser la manipulation désirée</a:t>
            </a:r>
          </a:p>
          <a:p>
            <a:pPr lvl="1"/>
            <a:r>
              <a:rPr lang="fr-FR" b="1" dirty="0"/>
              <a:t>Sur l’ordinateur</a:t>
            </a:r>
            <a:r>
              <a:rPr lang="fr-FR" dirty="0"/>
              <a:t>, une fois la mesure terminée, la fenêtre affiche importation des résultats en cours puis Importation des résultats terminés.</a:t>
            </a:r>
          </a:p>
          <a:p>
            <a:pPr lvl="1"/>
            <a:r>
              <a:rPr lang="fr-FR" b="1" dirty="0"/>
              <a:t>L’acquisition est terminée.</a:t>
            </a:r>
            <a:endParaRPr lang="fr-FR" dirty="0"/>
          </a:p>
          <a:p>
            <a:endParaRPr lang="fr-FR" b="1" dirty="0" smtClean="0"/>
          </a:p>
          <a:p>
            <a:pPr lvl="1"/>
            <a:endParaRPr lang="fr-FR" dirty="0"/>
          </a:p>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31</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Lancement d’une acquisition</a:t>
            </a:r>
            <a:endParaRPr lang="fr-FR" dirty="0"/>
          </a:p>
        </p:txBody>
      </p:sp>
      <p:pic>
        <p:nvPicPr>
          <p:cNvPr id="5" name="Picture 2" descr="C:\Users\Xavier Pessoles\Desktop\Perso\CCP PSI\Sujet\Images_DAE\DAE_01.bmp"/>
          <p:cNvPicPr/>
          <p:nvPr/>
        </p:nvPicPr>
        <p:blipFill rotWithShape="1">
          <a:blip r:embed="rId2">
            <a:extLst>
              <a:ext uri="{28A0092B-C50C-407E-A947-70E740481C1C}">
                <a14:useLocalDpi xmlns:a14="http://schemas.microsoft.com/office/drawing/2010/main" val="0"/>
              </a:ext>
            </a:extLst>
          </a:blip>
          <a:srcRect l="1" t="22370" r="96931" b="73646"/>
          <a:stretch/>
        </p:blipFill>
        <p:spPr bwMode="auto">
          <a:xfrm>
            <a:off x="8028384" y="2564904"/>
            <a:ext cx="374015" cy="38862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p:cNvGrpSpPr/>
          <p:nvPr/>
        </p:nvGrpSpPr>
        <p:grpSpPr>
          <a:xfrm>
            <a:off x="6554993" y="3645024"/>
            <a:ext cx="1511300" cy="533400"/>
            <a:chOff x="4191000" y="2374901"/>
            <a:chExt cx="1511300" cy="533400"/>
          </a:xfrm>
        </p:grpSpPr>
        <p:pic>
          <p:nvPicPr>
            <p:cNvPr id="6" name="Picture 2" descr="C:\Users\Xavier Pessoles\Desktop\Perso\CCP PSI\Sujet\Images_DAE\DSC0546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287" t="45797" r="5726" b="41033"/>
            <a:stretch/>
          </p:blipFill>
          <p:spPr bwMode="auto">
            <a:xfrm>
              <a:off x="4191000" y="2374901"/>
              <a:ext cx="1511300" cy="533400"/>
            </a:xfrm>
            <a:prstGeom prst="rect">
              <a:avLst/>
            </a:prstGeom>
            <a:noFill/>
            <a:extLst>
              <a:ext uri="{909E8E84-426E-40DD-AFC4-6F175D3DCCD1}">
                <a14:hiddenFill xmlns:a14="http://schemas.microsoft.com/office/drawing/2010/main">
                  <a:solidFill>
                    <a:srgbClr val="FFFFFF"/>
                  </a:solidFill>
                </a14:hiddenFill>
              </a:ext>
            </a:extLst>
          </p:spPr>
        </p:pic>
        <p:sp>
          <p:nvSpPr>
            <p:cNvPr id="7" name="Ellipse 6"/>
            <p:cNvSpPr/>
            <p:nvPr/>
          </p:nvSpPr>
          <p:spPr>
            <a:xfrm>
              <a:off x="5148064" y="2374901"/>
              <a:ext cx="288032" cy="33401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ZoneTexte 9">
            <a:hlinkClick r:id="rId4"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069924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5760640"/>
          </a:xfrm>
        </p:spPr>
        <p:txBody>
          <a:bodyPr>
            <a:normAutofit/>
          </a:bodyPr>
          <a:lstStyle/>
          <a:p>
            <a:pPr lvl="0"/>
            <a:r>
              <a:rPr lang="fr-FR" sz="2000" dirty="0"/>
              <a:t>Cliquer sur le menu Courbes ou sur l’icône </a:t>
            </a:r>
            <a:r>
              <a:rPr lang="fr-FR" sz="2000" dirty="0" smtClean="0"/>
              <a:t>.</a:t>
            </a:r>
          </a:p>
          <a:p>
            <a:pPr lvl="0"/>
            <a:r>
              <a:rPr lang="fr-FR" sz="2000" dirty="0"/>
              <a:t>Pour choisir une variable en abscisse, cliquer sur le bouton abscisse puis sur la variable que vous voulez voir apparaître</a:t>
            </a:r>
          </a:p>
          <a:p>
            <a:pPr lvl="0"/>
            <a:r>
              <a:rPr lang="fr-FR" sz="2000" dirty="0"/>
              <a:t>Pour choisir une (ou plusieurs) variable en ordonnée cliquer sur le bouton ordonnée puis sur la variable que vous voulez voir apparaître</a:t>
            </a:r>
            <a:r>
              <a:rPr lang="fr-FR" sz="2000" dirty="0" smtClean="0"/>
              <a:t>.</a:t>
            </a:r>
            <a:endParaRPr lang="fr-FR" sz="2000"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32</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Exploitation de l’acquisition</a:t>
            </a:r>
            <a:endParaRPr lang="fr-FR" dirty="0"/>
          </a:p>
          <a:p>
            <a:endParaRPr lang="fr-FR" dirty="0"/>
          </a:p>
        </p:txBody>
      </p:sp>
      <p:pic>
        <p:nvPicPr>
          <p:cNvPr id="5" name="Picture 2" descr="C:\Users\Xavier Pessoles\Desktop\Perso\CCP PSI\Sujet\Images_DAE\DAE_01.bmp"/>
          <p:cNvPicPr/>
          <p:nvPr/>
        </p:nvPicPr>
        <p:blipFill rotWithShape="1">
          <a:blip r:embed="rId2">
            <a:extLst>
              <a:ext uri="{28A0092B-C50C-407E-A947-70E740481C1C}">
                <a14:useLocalDpi xmlns:a14="http://schemas.microsoft.com/office/drawing/2010/main" val="0"/>
              </a:ext>
            </a:extLst>
          </a:blip>
          <a:srcRect t="26765" r="96994" b="69426"/>
          <a:stretch/>
        </p:blipFill>
        <p:spPr bwMode="auto">
          <a:xfrm>
            <a:off x="6156176" y="980728"/>
            <a:ext cx="36639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Xavier Pessoles\Desktop\Perso\CCP PSI\Sujet\Images_DAE\DAE_05.bmp"/>
          <p:cNvPicPr/>
          <p:nvPr/>
        </p:nvPicPr>
        <p:blipFill rotWithShape="1">
          <a:blip r:embed="rId3">
            <a:extLst>
              <a:ext uri="{28A0092B-C50C-407E-A947-70E740481C1C}">
                <a14:useLocalDpi xmlns:a14="http://schemas.microsoft.com/office/drawing/2010/main" val="0"/>
              </a:ext>
            </a:extLst>
          </a:blip>
          <a:srcRect l="21327" t="29539" r="21096" b="29500"/>
          <a:stretch/>
        </p:blipFill>
        <p:spPr bwMode="auto">
          <a:xfrm>
            <a:off x="107504" y="3502972"/>
            <a:ext cx="3666529" cy="2086268"/>
          </a:xfrm>
          <a:prstGeom prst="rect">
            <a:avLst/>
          </a:prstGeom>
          <a:noFill/>
          <a:extLst/>
        </p:spPr>
      </p:pic>
      <p:sp>
        <p:nvSpPr>
          <p:cNvPr id="7" name="Rectangle 6"/>
          <p:cNvSpPr/>
          <p:nvPr/>
        </p:nvSpPr>
        <p:spPr>
          <a:xfrm>
            <a:off x="3779912" y="2904033"/>
            <a:ext cx="4830415" cy="3693319"/>
          </a:xfrm>
          <a:prstGeom prst="rect">
            <a:avLst/>
          </a:prstGeom>
        </p:spPr>
        <p:txBody>
          <a:bodyPr wrap="square">
            <a:spAutoFit/>
          </a:bodyPr>
          <a:lstStyle/>
          <a:p>
            <a:pPr marL="285750" indent="-285750">
              <a:buFont typeface="Arial" panose="020B0604020202020204" pitchFamily="34" charset="0"/>
              <a:buChar char="•"/>
            </a:pPr>
            <a:r>
              <a:rPr lang="fr-FR" dirty="0"/>
              <a:t>Il est possible de visualiser :</a:t>
            </a:r>
            <a:endParaRPr lang="fr-FR" sz="3200" dirty="0"/>
          </a:p>
          <a:p>
            <a:pPr marL="285750" lvl="0" indent="-285750">
              <a:buFont typeface="Arial" panose="020B0604020202020204" pitchFamily="34" charset="0"/>
              <a:buChar char="•"/>
            </a:pPr>
            <a:r>
              <a:rPr lang="fr-FR" dirty="0"/>
              <a:t>L’angle de rotation :</a:t>
            </a:r>
            <a:endParaRPr lang="fr-FR" sz="3200" dirty="0"/>
          </a:p>
          <a:p>
            <a:pPr marL="742950" lvl="1" indent="-285750">
              <a:buFont typeface="Arial" panose="020B0604020202020204" pitchFamily="34" charset="0"/>
              <a:buChar char="•"/>
            </a:pPr>
            <a:r>
              <a:rPr lang="fr-FR" dirty="0"/>
              <a:t>Du volant ; </a:t>
            </a:r>
            <a:endParaRPr lang="fr-FR" sz="2800" dirty="0"/>
          </a:p>
          <a:p>
            <a:pPr marL="742950" lvl="1" indent="-285750">
              <a:buFont typeface="Arial" panose="020B0604020202020204" pitchFamily="34" charset="0"/>
              <a:buChar char="•"/>
            </a:pPr>
            <a:r>
              <a:rPr lang="fr-FR" dirty="0"/>
              <a:t>De la roue gauche, de la roue droite ;</a:t>
            </a:r>
            <a:endParaRPr lang="fr-FR" sz="2800" dirty="0"/>
          </a:p>
          <a:p>
            <a:pPr marL="285750" lvl="0" indent="-285750">
              <a:buFont typeface="Arial" panose="020B0604020202020204" pitchFamily="34" charset="0"/>
              <a:buChar char="•"/>
            </a:pPr>
            <a:r>
              <a:rPr lang="fr-FR" dirty="0"/>
              <a:t>Le couple </a:t>
            </a:r>
            <a:endParaRPr lang="fr-FR" sz="3200" dirty="0"/>
          </a:p>
          <a:p>
            <a:pPr marL="742950" lvl="1" indent="-285750">
              <a:buFont typeface="Arial" panose="020B0604020202020204" pitchFamily="34" charset="0"/>
              <a:buChar char="•"/>
            </a:pPr>
            <a:r>
              <a:rPr lang="fr-FR" dirty="0"/>
              <a:t>Sur la colonne de direction avant l’assistance du moteur</a:t>
            </a:r>
            <a:endParaRPr lang="fr-FR" sz="2800" dirty="0"/>
          </a:p>
          <a:p>
            <a:pPr marL="742950" lvl="1" indent="-285750">
              <a:buFont typeface="Arial" panose="020B0604020202020204" pitchFamily="34" charset="0"/>
              <a:buChar char="•"/>
            </a:pPr>
            <a:r>
              <a:rPr lang="fr-FR" dirty="0"/>
              <a:t>Sur la colonne de direction après l’assistance du moteur</a:t>
            </a:r>
            <a:endParaRPr lang="fr-FR" sz="2800" dirty="0"/>
          </a:p>
          <a:p>
            <a:pPr marL="742950" lvl="1" indent="-285750">
              <a:buFont typeface="Arial" panose="020B0604020202020204" pitchFamily="34" charset="0"/>
              <a:buChar char="•"/>
            </a:pPr>
            <a:r>
              <a:rPr lang="fr-FR" dirty="0"/>
              <a:t>Sur la roue gauche et sur la roue droite</a:t>
            </a:r>
            <a:endParaRPr lang="fr-FR" sz="2800" dirty="0"/>
          </a:p>
          <a:p>
            <a:pPr marL="285750" lvl="0" indent="-285750">
              <a:buFont typeface="Arial" panose="020B0604020202020204" pitchFamily="34" charset="0"/>
              <a:buChar char="•"/>
            </a:pPr>
            <a:r>
              <a:rPr lang="fr-FR" dirty="0"/>
              <a:t>L’intensité délivrée au moteur</a:t>
            </a:r>
            <a:endParaRPr lang="fr-FR" sz="3200" dirty="0"/>
          </a:p>
          <a:p>
            <a:pPr marL="285750" lvl="0" indent="-285750">
              <a:buFont typeface="Arial" panose="020B0604020202020204" pitchFamily="34" charset="0"/>
              <a:buChar char="•"/>
            </a:pPr>
            <a:r>
              <a:rPr lang="fr-FR" dirty="0"/>
              <a:t>Le temps, </a:t>
            </a:r>
            <a:endParaRPr lang="fr-FR" sz="3200" dirty="0"/>
          </a:p>
          <a:p>
            <a:pPr marL="285750" lvl="0" indent="-285750">
              <a:buFont typeface="Arial" panose="020B0604020202020204" pitchFamily="34" charset="0"/>
              <a:buChar char="•"/>
            </a:pPr>
            <a:r>
              <a:rPr lang="fr-FR" dirty="0"/>
              <a:t>La vitesse du véhicule.</a:t>
            </a:r>
            <a:endParaRPr lang="fr-FR" sz="3200" dirty="0"/>
          </a:p>
        </p:txBody>
      </p:sp>
      <p:sp>
        <p:nvSpPr>
          <p:cNvPr id="10" name="ZoneTexte 9">
            <a:hlinkClick r:id="rId4"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651410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a:xfrm>
            <a:off x="304800" y="980728"/>
            <a:ext cx="7839100" cy="4104456"/>
          </a:xfrm>
        </p:spPr>
        <p:txBody>
          <a:bodyPr>
            <a:normAutofit fontScale="92500" lnSpcReduction="10000"/>
          </a:bodyPr>
          <a:lstStyle/>
          <a:p>
            <a:r>
              <a:rPr lang="fr-FR" dirty="0"/>
              <a:t>Le conditionnement de nombreux produits alimentaires est réalisé dans des bocaux en verre fermés par des capsules vissées. La société RAVOUX, spécialisée dans le conditionnement, a créé ce prototype afin d’optimiser ses machines de production. Elle est donc équipée de nombreux capteurs permettant, via un ordinateur, d’optimiser les paramètres de production tels que qualité totale, production maximale, ...</a:t>
            </a:r>
          </a:p>
          <a:p>
            <a:r>
              <a:rPr lang="fr-FR" dirty="0"/>
              <a:t>Le système de laboratoire proposé s'insère dans une chaîne de conditionnement de produits alimentaires, entre l'unité de remplissage des bocaux et le poste d'étiquetage. Sa fonction principale est la «fermeture étanche de bocaux préalablement remplis de produits alimentaires»</a:t>
            </a: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4</a:t>
            </a:fld>
            <a:endParaRPr lang="fr-FR" dirty="0"/>
          </a:p>
        </p:txBody>
      </p:sp>
      <p:sp>
        <p:nvSpPr>
          <p:cNvPr id="4" name="Espace réservé du texte 3"/>
          <p:cNvSpPr>
            <a:spLocks noGrp="1"/>
          </p:cNvSpPr>
          <p:nvPr>
            <p:ph type="body" sz="quarter" idx="13"/>
          </p:nvPr>
        </p:nvSpPr>
        <p:spPr/>
        <p:txBody>
          <a:bodyPr>
            <a:normAutofit/>
          </a:bodyPr>
          <a:lstStyle/>
          <a:p>
            <a:r>
              <a:rPr lang="fr-FR" dirty="0"/>
              <a:t>Présentation générale de la </a:t>
            </a:r>
            <a:r>
              <a:rPr lang="fr-FR" dirty="0" smtClean="0"/>
              <a:t>capsuleuse</a:t>
            </a:r>
            <a:endParaRPr lang="fr-FR" dirty="0"/>
          </a:p>
          <a:p>
            <a:endParaRPr lang="fr-FR" dirty="0"/>
          </a:p>
        </p:txBody>
      </p:sp>
      <p:pic>
        <p:nvPicPr>
          <p:cNvPr id="8" name="Image 7" descr="foto présentation LIGNE"/>
          <p:cNvPicPr/>
          <p:nvPr/>
        </p:nvPicPr>
        <p:blipFill>
          <a:blip r:embed="rId2"/>
          <a:srcRect/>
          <a:stretch>
            <a:fillRect/>
          </a:stretch>
        </p:blipFill>
        <p:spPr bwMode="auto">
          <a:xfrm>
            <a:off x="467544" y="5085184"/>
            <a:ext cx="4667250" cy="1581150"/>
          </a:xfrm>
          <a:prstGeom prst="rect">
            <a:avLst/>
          </a:prstGeom>
          <a:noFill/>
          <a:ln w="9525">
            <a:noFill/>
            <a:miter lim="800000"/>
            <a:headEnd/>
            <a:tailEnd/>
          </a:ln>
          <a:effectLst/>
        </p:spPr>
      </p:pic>
      <p:pic>
        <p:nvPicPr>
          <p:cNvPr id="9" name="Image 8" descr="http://image.shopzilla.fr/resize?sq=160&amp;uid=763135055&amp;mid=119521"/>
          <p:cNvPicPr/>
          <p:nvPr/>
        </p:nvPicPr>
        <p:blipFill>
          <a:blip r:embed="rId3"/>
          <a:srcRect/>
          <a:stretch>
            <a:fillRect/>
          </a:stretch>
        </p:blipFill>
        <p:spPr bwMode="auto">
          <a:xfrm>
            <a:off x="6804248" y="5373216"/>
            <a:ext cx="1390650" cy="1390650"/>
          </a:xfrm>
          <a:prstGeom prst="rect">
            <a:avLst/>
          </a:prstGeom>
          <a:noFill/>
        </p:spPr>
      </p:pic>
    </p:spTree>
    <p:extLst>
      <p:ext uri="{BB962C8B-B14F-4D97-AF65-F5344CB8AC3E}">
        <p14:creationId xmlns:p14="http://schemas.microsoft.com/office/powerpoint/2010/main" val="327066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a:xfrm>
            <a:off x="304800" y="980728"/>
            <a:ext cx="7839100" cy="3456384"/>
          </a:xfrm>
        </p:spPr>
        <p:txBody>
          <a:bodyPr>
            <a:normAutofit fontScale="92500" lnSpcReduction="20000"/>
          </a:bodyPr>
          <a:lstStyle/>
          <a:p>
            <a:r>
              <a:rPr lang="fr-FR" sz="1600" dirty="0"/>
              <a:t>Ce système comprend plusieurs parties </a:t>
            </a:r>
            <a:r>
              <a:rPr lang="fr-FR" sz="1600" dirty="0" smtClean="0"/>
              <a:t>:</a:t>
            </a:r>
          </a:p>
          <a:p>
            <a:pPr lvl="1"/>
            <a:r>
              <a:rPr lang="fr-FR" sz="1600" dirty="0" smtClean="0"/>
              <a:t>Un maneton</a:t>
            </a:r>
          </a:p>
          <a:p>
            <a:pPr lvl="1"/>
            <a:r>
              <a:rPr lang="fr-FR" sz="1600" dirty="0" smtClean="0"/>
              <a:t>un </a:t>
            </a:r>
            <a:r>
              <a:rPr lang="fr-FR" sz="1600" dirty="0"/>
              <a:t>convoyeur linéaire d'alimentation des bocaux </a:t>
            </a:r>
            <a:r>
              <a:rPr lang="fr-FR" sz="1600" dirty="0" smtClean="0"/>
              <a:t>;</a:t>
            </a:r>
          </a:p>
          <a:p>
            <a:pPr lvl="1"/>
            <a:r>
              <a:rPr lang="fr-FR" sz="1600" dirty="0" smtClean="0"/>
              <a:t>un </a:t>
            </a:r>
            <a:r>
              <a:rPr lang="fr-FR" sz="1600" dirty="0"/>
              <a:t>système électromécanique de transfert et d'indexation des bocaux (motoréducteur, mécanisme à Croix de Malte, étoile de transfert) </a:t>
            </a:r>
            <a:r>
              <a:rPr lang="fr-FR" sz="1600" dirty="0" smtClean="0"/>
              <a:t>;</a:t>
            </a:r>
          </a:p>
          <a:p>
            <a:pPr lvl="1"/>
            <a:r>
              <a:rPr lang="fr-FR" sz="1600" dirty="0" smtClean="0"/>
              <a:t>un </a:t>
            </a:r>
            <a:r>
              <a:rPr lang="fr-FR" sz="1600" dirty="0"/>
              <a:t>magasin de stockage des capsules </a:t>
            </a:r>
            <a:r>
              <a:rPr lang="fr-FR" sz="1600" dirty="0" smtClean="0"/>
              <a:t>;</a:t>
            </a:r>
          </a:p>
          <a:p>
            <a:pPr lvl="1"/>
            <a:r>
              <a:rPr lang="fr-FR" sz="1600" dirty="0" smtClean="0"/>
              <a:t>une </a:t>
            </a:r>
            <a:r>
              <a:rPr lang="fr-FR" sz="1600" dirty="0"/>
              <a:t>partie opérative pneumatique de pose et de vissage des capsules - vérin V1, tête de vissage comprenant les vérins V2 et VR, ventouse et </a:t>
            </a:r>
            <a:r>
              <a:rPr lang="fr-FR" sz="1600" dirty="0" err="1"/>
              <a:t>vacuostat</a:t>
            </a:r>
            <a:r>
              <a:rPr lang="fr-FR" sz="1600" dirty="0"/>
              <a:t> (le </a:t>
            </a:r>
            <a:r>
              <a:rPr lang="fr-FR" sz="1600" dirty="0" err="1"/>
              <a:t>vacuostat</a:t>
            </a:r>
            <a:r>
              <a:rPr lang="fr-FR" sz="1600" dirty="0"/>
              <a:t> est une cellule permettant d'assurer la mise en dépression de la ventouse afin d'effectuer la préhension de la capsule) </a:t>
            </a:r>
            <a:r>
              <a:rPr lang="fr-FR" sz="1600" dirty="0" smtClean="0"/>
              <a:t>;</a:t>
            </a:r>
          </a:p>
          <a:p>
            <a:pPr lvl="1"/>
            <a:r>
              <a:rPr lang="fr-FR" sz="1600" dirty="0" smtClean="0"/>
              <a:t>un </a:t>
            </a:r>
            <a:r>
              <a:rPr lang="fr-FR" sz="1600" dirty="0"/>
              <a:t>vérin de serrage des bocaux sous la tête de vissage </a:t>
            </a:r>
            <a:r>
              <a:rPr lang="fr-FR" sz="1600" dirty="0" smtClean="0"/>
              <a:t>;</a:t>
            </a:r>
          </a:p>
          <a:p>
            <a:pPr lvl="1"/>
            <a:r>
              <a:rPr lang="fr-FR" sz="1600" dirty="0" smtClean="0"/>
              <a:t>un </a:t>
            </a:r>
            <a:r>
              <a:rPr lang="fr-FR" sz="1600" dirty="0"/>
              <a:t>convoyeur linéaire d'évacuation des bocaux</a:t>
            </a:r>
            <a:r>
              <a:rPr lang="fr-FR" sz="1600" dirty="0" smtClean="0"/>
              <a:t>.</a:t>
            </a:r>
          </a:p>
          <a:p>
            <a:pPr lvl="1"/>
            <a:r>
              <a:rPr lang="fr-FR" sz="1600" dirty="0" smtClean="0"/>
              <a:t>une </a:t>
            </a:r>
            <a:r>
              <a:rPr lang="fr-FR" sz="1600" dirty="0"/>
              <a:t>partie commande par automate programmable Télémécanique TSX 37-10 64 entrées/sorties </a:t>
            </a:r>
            <a:r>
              <a:rPr lang="fr-FR" sz="1600" dirty="0" smtClean="0"/>
              <a:t>;</a:t>
            </a:r>
          </a:p>
          <a:p>
            <a:pPr lvl="1"/>
            <a:r>
              <a:rPr lang="fr-FR" sz="1600" dirty="0" smtClean="0"/>
              <a:t>un </a:t>
            </a:r>
            <a:r>
              <a:rPr lang="fr-FR" sz="1600" dirty="0"/>
              <a:t>pupitre de commande.</a:t>
            </a:r>
          </a:p>
          <a:p>
            <a:endParaRPr lang="fr-FR" sz="1600"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5</a:t>
            </a:fld>
            <a:endParaRPr kumimoji="0" lang="fr-FR"/>
          </a:p>
        </p:txBody>
      </p:sp>
      <p:sp>
        <p:nvSpPr>
          <p:cNvPr id="4" name="Espace réservé du texte 3"/>
          <p:cNvSpPr>
            <a:spLocks noGrp="1"/>
          </p:cNvSpPr>
          <p:nvPr>
            <p:ph type="body" sz="quarter" idx="13"/>
          </p:nvPr>
        </p:nvSpPr>
        <p:spPr/>
        <p:txBody>
          <a:bodyPr>
            <a:normAutofit/>
          </a:bodyPr>
          <a:lstStyle/>
          <a:p>
            <a:r>
              <a:rPr lang="fr-FR" dirty="0" smtClean="0"/>
              <a:t>Présentation générale de la capsuleuse</a:t>
            </a:r>
            <a:endParaRPr lang="fr-FR" dirty="0"/>
          </a:p>
        </p:txBody>
      </p:sp>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944" y="4221088"/>
            <a:ext cx="4772876" cy="2759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941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a:xfrm>
            <a:off x="107504" y="980728"/>
            <a:ext cx="8036396" cy="5267672"/>
          </a:xfrm>
        </p:spPr>
        <p:txBody>
          <a:bodyPr>
            <a:normAutofit/>
          </a:bodyPr>
          <a:lstStyle/>
          <a:p>
            <a:r>
              <a:rPr lang="fr-FR" sz="1800" dirty="0"/>
              <a:t>A ce système mécanique de direction (volant, colonne de direction, pignon, crémaillère...), est associé l'ensemble d'assistance.</a:t>
            </a:r>
          </a:p>
          <a:p>
            <a:r>
              <a:rPr lang="fr-FR" sz="1800" dirty="0"/>
              <a:t>L’assistance est réalisée par l’intermédiaire d’un motoréducteur, accouplé à la colonne de direction par l’intermédiaire d’un embrayage électromagnétique. L’assistance est fonction : </a:t>
            </a:r>
          </a:p>
          <a:p>
            <a:pPr lvl="1"/>
            <a:r>
              <a:rPr lang="fr-FR" sz="1400" b="1" dirty="0"/>
              <a:t>du couple au volant : </a:t>
            </a:r>
            <a:r>
              <a:rPr lang="fr-FR" sz="1400" dirty="0"/>
              <a:t>le système doit assister le conducteur dès la mise en rotation du volant. Un capteur informe le calculateur de l’intensité du couple exercé sur le volant. Le motoréducteur est alors commandé en fonction du couple exercé par l’utilisateur ;</a:t>
            </a:r>
          </a:p>
          <a:p>
            <a:pPr lvl="1"/>
            <a:r>
              <a:rPr lang="fr-FR" sz="1400" b="1" dirty="0"/>
              <a:t>de la vitesse du véhicule : u</a:t>
            </a:r>
            <a:r>
              <a:rPr lang="fr-FR" sz="1400" dirty="0"/>
              <a:t>ne assistance élevée offre un confort de manœuvre à l’arrêt ou à faible vitesse. Elle n’est plus nécessaire à haute vitesse car les braquages sont réduits et l’effort au volant ne doit pas être trop assisté pour des raisons de sécurité de conduite. A partir d’un seuil de vitesse d’environ 70 km/h où le confort de la direction traditionnelle est suffisant, le moteur électrique n’est plus alimenté</a:t>
            </a:r>
            <a:r>
              <a:rPr lang="fr-FR" sz="1400" dirty="0" smtClean="0"/>
              <a:t>.</a:t>
            </a:r>
            <a:r>
              <a:rPr lang="fr-FR" sz="1400" dirty="0"/>
              <a:t> </a:t>
            </a:r>
            <a:r>
              <a:rPr lang="fr-FR" sz="1400" dirty="0" smtClean="0"/>
              <a:t>Il </a:t>
            </a:r>
            <a:r>
              <a:rPr lang="fr-FR" sz="1400" dirty="0"/>
              <a:t>est d’ailleurs désaccouplé mécaniquement de la colonne pour encore plus de sécurité grâce à l’embrayage électromagnétique</a:t>
            </a:r>
          </a:p>
          <a:p>
            <a:r>
              <a:rPr lang="fr-FR" sz="1800" dirty="0"/>
              <a:t>Le </a:t>
            </a:r>
            <a:r>
              <a:rPr lang="fr-FR" sz="1800" b="1" dirty="0"/>
              <a:t>couple d’assistance, fourni par le motoréducteur, s’ajoutera au couple exercé par le conducteur </a:t>
            </a:r>
            <a:r>
              <a:rPr lang="fr-FR" sz="1800" dirty="0"/>
              <a:t>pour former le couple effectivement transmis par la colonne de direction à la crémaillère, puis aux roues.</a:t>
            </a:r>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6</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Présentation générale de la </a:t>
            </a:r>
            <a:r>
              <a:rPr lang="fr-FR" dirty="0" err="1" smtClean="0"/>
              <a:t>dae</a:t>
            </a:r>
            <a:endParaRPr lang="fr-FR" dirty="0" smtClean="0"/>
          </a:p>
          <a:p>
            <a:r>
              <a:rPr lang="fr-FR" dirty="0" smtClean="0"/>
              <a:t>Principe de l’assistance électrique</a:t>
            </a:r>
            <a:endParaRPr lang="fr-FR" dirty="0"/>
          </a:p>
        </p:txBody>
      </p:sp>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22" y="5653890"/>
            <a:ext cx="8064896" cy="13035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504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a:xfrm>
            <a:off x="107504" y="980728"/>
            <a:ext cx="8036396" cy="1800200"/>
          </a:xfrm>
        </p:spPr>
        <p:txBody>
          <a:bodyPr>
            <a:normAutofit/>
          </a:bodyPr>
          <a:lstStyle/>
          <a:p>
            <a:r>
              <a:rPr lang="fr-FR" sz="1800" dirty="0" smtClean="0"/>
              <a:t>Lorsqu’un </a:t>
            </a:r>
            <a:r>
              <a:rPr lang="fr-FR" sz="1800" dirty="0"/>
              <a:t>couple est exercé sur le volant, celui-ci est transmis mécaniquement à la crémaillère. L'information électrique correspondante est communiquée au calculateur par l’intermédiaire d’un capteur.</a:t>
            </a:r>
          </a:p>
          <a:p>
            <a:r>
              <a:rPr lang="fr-FR" sz="1800" dirty="0"/>
              <a:t>Le calculateur détermine alors l'intensité du courant à fournir au moteur électrique en fonction du couple au volant et de la vitesse du véhicule</a:t>
            </a:r>
            <a:r>
              <a:rPr lang="fr-FR" sz="1800" dirty="0" smtClean="0"/>
              <a:t>.</a:t>
            </a:r>
            <a:endParaRPr lang="fr-FR" sz="1800"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7</a:t>
            </a:fld>
            <a:endParaRPr kumimoji="0" lang="fr-FR"/>
          </a:p>
        </p:txBody>
      </p:sp>
      <p:sp>
        <p:nvSpPr>
          <p:cNvPr id="4" name="Espace réservé du texte 3"/>
          <p:cNvSpPr>
            <a:spLocks noGrp="1"/>
          </p:cNvSpPr>
          <p:nvPr>
            <p:ph type="body" sz="quarter" idx="13"/>
          </p:nvPr>
        </p:nvSpPr>
        <p:spPr/>
        <p:txBody>
          <a:bodyPr>
            <a:normAutofit/>
          </a:bodyPr>
          <a:lstStyle/>
          <a:p>
            <a:r>
              <a:rPr lang="fr-FR" dirty="0"/>
              <a:t>Présentation générale de la </a:t>
            </a:r>
            <a:r>
              <a:rPr lang="fr-FR" dirty="0" err="1"/>
              <a:t>dae</a:t>
            </a:r>
            <a:endParaRPr lang="fr-FR" dirty="0"/>
          </a:p>
        </p:txBody>
      </p:sp>
      <p:sp>
        <p:nvSpPr>
          <p:cNvPr id="9" name="ZoneTexte 8">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val="1869659373"/>
              </p:ext>
            </p:extLst>
          </p:nvPr>
        </p:nvGraphicFramePr>
        <p:xfrm>
          <a:off x="3635896" y="2884611"/>
          <a:ext cx="4813514" cy="4052193"/>
        </p:xfrm>
        <a:graphic>
          <a:graphicData uri="http://schemas.openxmlformats.org/presentationml/2006/ole">
            <mc:AlternateContent xmlns:mc="http://schemas.openxmlformats.org/markup-compatibility/2006">
              <mc:Choice xmlns:v="urn:schemas-microsoft-com:vml" Requires="v">
                <p:oleObj spid="_x0000_s1034" r:id="rId4" imgW="11789454" imgH="9946990" progId="MSDraw">
                  <p:embed/>
                </p:oleObj>
              </mc:Choice>
              <mc:Fallback>
                <p:oleObj r:id="rId4" imgW="11789454" imgH="9946990" progId="MSDraw">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896" y="2884611"/>
                        <a:ext cx="4813514" cy="4052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contenu 4"/>
          <p:cNvSpPr txBox="1">
            <a:spLocks/>
          </p:cNvSpPr>
          <p:nvPr/>
        </p:nvSpPr>
        <p:spPr>
          <a:xfrm>
            <a:off x="107504" y="2492896"/>
            <a:ext cx="3744416" cy="4340225"/>
          </a:xfrm>
          <a:prstGeom prst="rect">
            <a:avLst/>
          </a:prstGeom>
        </p:spPr>
        <p:txBody>
          <a:bodyPr vert="horz">
            <a:normAutofit/>
          </a:bodyPr>
          <a:lstStyle>
            <a:lvl1pPr marL="342900" marR="0" indent="-342900" algn="l" rtl="0" eaLnBrk="1" latinLnBrk="0" hangingPunct="1">
              <a:spcBef>
                <a:spcPct val="20000"/>
              </a:spcBef>
              <a:buFontTx/>
              <a:buBlip>
                <a:blip r:embed="rId6"/>
              </a:buBlip>
              <a:defRPr kumimoji="0" lang="fr-FR" sz="2400">
                <a:solidFill>
                  <a:schemeClr val="tx1"/>
                </a:solidFill>
                <a:latin typeface="+mn-lt"/>
                <a:ea typeface="+mn-ea"/>
                <a:cs typeface="+mn-cs"/>
              </a:defRPr>
            </a:lvl1pPr>
            <a:lvl2pPr marL="800100" indent="-342900" algn="l" rtl="0" eaLnBrk="1" latinLnBrk="0" hangingPunct="1">
              <a:spcBef>
                <a:spcPct val="20000"/>
              </a:spcBef>
              <a:buFontTx/>
              <a:buBlip>
                <a:blip r:embed="rId6"/>
              </a:buBlip>
              <a:defRPr kumimoji="0" lang="fr-FR" sz="2000">
                <a:solidFill>
                  <a:schemeClr val="tx1"/>
                </a:solidFill>
                <a:latin typeface="+mn-lt"/>
                <a:ea typeface="+mn-ea"/>
                <a:cs typeface="+mn-cs"/>
              </a:defRPr>
            </a:lvl2pPr>
            <a:lvl3pPr marL="1257300" indent="-342900" algn="l" rtl="0" eaLnBrk="1" latinLnBrk="0" hangingPunct="1">
              <a:spcBef>
                <a:spcPct val="20000"/>
              </a:spcBef>
              <a:buFontTx/>
              <a:buBlip>
                <a:blip r:embed="rId6"/>
              </a:buBlip>
              <a:defRPr kumimoji="0" lang="fr-FR" sz="2000">
                <a:solidFill>
                  <a:schemeClr val="tx1"/>
                </a:solidFill>
                <a:latin typeface="+mn-lt"/>
                <a:ea typeface="+mn-ea"/>
                <a:cs typeface="+mn-cs"/>
              </a:defRPr>
            </a:lvl3pPr>
            <a:lvl4pPr marL="1714500" indent="-342900" algn="l" rtl="0" eaLnBrk="1" latinLnBrk="0" hangingPunct="1">
              <a:spcBef>
                <a:spcPct val="20000"/>
              </a:spcBef>
              <a:buFontTx/>
              <a:buBlip>
                <a:blip r:embed="rId6"/>
              </a:buBlip>
              <a:defRPr kumimoji="0" lang="fr-FR" sz="2000">
                <a:solidFill>
                  <a:schemeClr val="tx1"/>
                </a:solidFill>
                <a:latin typeface="+mn-lt"/>
                <a:ea typeface="+mn-ea"/>
                <a:cs typeface="+mn-cs"/>
              </a:defRPr>
            </a:lvl4pPr>
            <a:lvl5pPr marL="2171700" indent="-342900" algn="l" rtl="0" eaLnBrk="1" latinLnBrk="0" hangingPunct="1">
              <a:spcBef>
                <a:spcPct val="20000"/>
              </a:spcBef>
              <a:buFontTx/>
              <a:buBlip>
                <a:blip r:embed="rId6"/>
              </a:buBlip>
              <a:defRPr kumimoji="0" lang="fr-FR" sz="20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a:lstStyle>
          <a:p>
            <a:r>
              <a:rPr lang="fr-FR" sz="1800" kern="0" dirty="0" smtClean="0"/>
              <a:t>La rotation de la colonne (et donc le pivotement des roues), due à l’effet conjugué du conducteur et du moteur, est aussi prise en compte par le capteur de couple au volant (ou de déformation de la barre de torsion montée en série sur la colonne), assurant ainsi un </a:t>
            </a:r>
            <a:r>
              <a:rPr lang="fr-FR" sz="1800" b="1" u="sng" kern="0" dirty="0" smtClean="0"/>
              <a:t>retour de l’information</a:t>
            </a:r>
            <a:r>
              <a:rPr lang="fr-FR" sz="1800" kern="0" dirty="0" smtClean="0"/>
              <a:t>. </a:t>
            </a:r>
          </a:p>
          <a:p>
            <a:r>
              <a:rPr lang="fr-FR" sz="1800" kern="0" dirty="0" smtClean="0"/>
              <a:t>Le système est </a:t>
            </a:r>
            <a:r>
              <a:rPr lang="fr-FR" sz="1800" b="1" u="sng" kern="0" dirty="0" smtClean="0"/>
              <a:t>asservi en position</a:t>
            </a:r>
            <a:r>
              <a:rPr lang="fr-FR" sz="1800" kern="0" dirty="0" smtClean="0"/>
              <a:t>.</a:t>
            </a:r>
            <a:endParaRPr lang="fr-FR" sz="1800" kern="0" dirty="0"/>
          </a:p>
        </p:txBody>
      </p:sp>
    </p:spTree>
    <p:extLst>
      <p:ext uri="{BB962C8B-B14F-4D97-AF65-F5344CB8AC3E}">
        <p14:creationId xmlns:p14="http://schemas.microsoft.com/office/powerpoint/2010/main" val="3183940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8</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Contexte général</a:t>
            </a:r>
          </a:p>
          <a:p>
            <a:r>
              <a:rPr lang="fr-FR" dirty="0" smtClean="0"/>
              <a:t>Diagramme de contenu</a:t>
            </a:r>
            <a:endParaRPr lang="fr-FR" dirty="0"/>
          </a:p>
        </p:txBody>
      </p:sp>
      <p:pic>
        <p:nvPicPr>
          <p:cNvPr id="3075" name="Picture 3" descr="C:\Users\Xavier Pessoles\Dropbox\PartageXavier\PTSI\TP\Serie_2_IS_SLCI\IS_1\SysML\images_sysml_dae\Images\Diagramme de conten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65289"/>
            <a:ext cx="7824292" cy="545135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848463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r>
              <a:rPr lang="fr-FR" dirty="0" smtClean="0"/>
              <a:t>La DAE a pour but d’aider le conducteur d’un véhicule à orienter les roues du véhicules</a:t>
            </a:r>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9</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Contexte général</a:t>
            </a:r>
          </a:p>
          <a:p>
            <a:r>
              <a:rPr lang="fr-FR" dirty="0" smtClean="0"/>
              <a:t>Diagramme de cas d’utilisation</a:t>
            </a:r>
            <a:endParaRPr lang="fr-FR" dirty="0"/>
          </a:p>
        </p:txBody>
      </p:sp>
      <p:pic>
        <p:nvPicPr>
          <p:cNvPr id="3074" name="Picture 2" descr="C:\Users\Xavier Pessoles\Dropbox\PartageXavier\PTSI\TP\Serie_2_IS_SLCI\IS_1\SysML\images_sysml_dae\Images\Diagramme de cas d'utilis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20888"/>
            <a:ext cx="6045201" cy="311150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883957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quette commercial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1489</Words>
  <Application>Microsoft Office PowerPoint</Application>
  <PresentationFormat>Affichage à l'écran (4:3)</PresentationFormat>
  <Paragraphs>287</Paragraphs>
  <Slides>32</Slides>
  <Notes>4</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32</vt:i4>
      </vt:variant>
    </vt:vector>
  </HeadingPairs>
  <TitlesOfParts>
    <vt:vector size="34" baseType="lpstr">
      <vt:lpstr>Plaquette commerciale</vt:lpstr>
      <vt:lpstr>MSDraw</vt:lpstr>
      <vt:lpstr>Capsuleuse de bocaux</vt:lpstr>
      <vt:lpstr>Plan</vt:lpstr>
      <vt:lpstr>Présentation générale de la Capsuleuse de bocaux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Mise en œuvre de la capsuleuse</vt:lpstr>
      <vt:lpstr>Présentation PowerPoint</vt:lpstr>
      <vt:lpstr>Présentation externe de la DAE</vt:lpstr>
      <vt:lpstr>Présentation PowerPoint</vt:lpstr>
      <vt:lpstr>Présentation PowerPoint</vt:lpstr>
      <vt:lpstr>Présentation PowerPoint</vt:lpstr>
      <vt:lpstr>Présentation PowerPoint</vt:lpstr>
      <vt:lpstr>Présentation interne de la DAE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du logiciel d’acquisition </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Capsuleuse</dc:title>
  <dc:creator/>
  <cp:lastModifiedBy/>
  <cp:revision>1</cp:revision>
  <dcterms:created xsi:type="dcterms:W3CDTF">2011-01-14T10:02:43Z</dcterms:created>
  <dcterms:modified xsi:type="dcterms:W3CDTF">2014-01-26T12:08:13Z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1036</vt:i4>
  </property>
  <property fmtid="{D5CDD505-2E9C-101B-9397-08002B2CF9AE}" pid="3" name="_Version">
    <vt:lpwstr>12.0.4518</vt:lpwstr>
  </property>
</Properties>
</file>