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6" r:id="rId3"/>
    <p:sldId id="288" r:id="rId4"/>
    <p:sldId id="318" r:id="rId5"/>
    <p:sldId id="319" r:id="rId6"/>
    <p:sldId id="321" r:id="rId7"/>
    <p:sldId id="320" r:id="rId8"/>
    <p:sldId id="332" r:id="rId9"/>
    <p:sldId id="322" r:id="rId10"/>
    <p:sldId id="324" r:id="rId11"/>
    <p:sldId id="323" r:id="rId12"/>
    <p:sldId id="329" r:id="rId13"/>
    <p:sldId id="331" r:id="rId14"/>
    <p:sldId id="330" r:id="rId15"/>
    <p:sldId id="328" r:id="rId16"/>
    <p:sldId id="326" r:id="rId17"/>
    <p:sldId id="327" r:id="rId18"/>
  </p:sldIdLst>
  <p:sldSz cx="9144000" cy="6858000" type="screen4x3"/>
  <p:notesSz cx="7099300" cy="10234613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22" autoAdjust="0"/>
    <p:restoredTop sz="87993" autoAdjust="0"/>
  </p:normalViewPr>
  <p:slideViewPr>
    <p:cSldViewPr>
      <p:cViewPr>
        <p:scale>
          <a:sx n="75" d="100"/>
          <a:sy n="75" d="100"/>
        </p:scale>
        <p:origin x="-160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31555DB1-8736-42A3-B48D-2B08FB93332A}" type="datetimeFigureOut">
              <a:rPr lang="fr-FR" smtClean="0"/>
              <a:pPr/>
              <a:t>04/11/2013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0BDB199F-A56C-4049-BA04-1447030960FF}" type="datetimeFigureOut">
              <a:rPr lang="fr-FR"/>
              <a:pPr/>
              <a:t>04/11/2013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Document Ressources – </a:t>
            </a:r>
            <a:r>
              <a:rPr kumimoji="0" lang="fr-FR" sz="1600" b="0" i="0" u="none" strike="noStrike" kern="0" cap="small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Scilab</a:t>
            </a:r>
            <a:r>
              <a:rPr kumimoji="0" lang="fr-FR" sz="16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- </a:t>
            </a:r>
            <a:r>
              <a:rPr kumimoji="0" lang="fr-FR" sz="1600" b="0" i="0" u="none" strike="noStrike" kern="0" cap="small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Xcos</a:t>
            </a:r>
            <a:endParaRPr kumimoji="0" lang="fr-FR" sz="16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3854014"/>
            <a:ext cx="8735888" cy="1075184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fr-FR" dirty="0" err="1" smtClean="0"/>
              <a:t>Scilab</a:t>
            </a:r>
            <a:r>
              <a:rPr lang="fr-FR" dirty="0" smtClean="0"/>
              <a:t> – </a:t>
            </a:r>
            <a:r>
              <a:rPr lang="fr-FR" dirty="0" err="1" smtClean="0"/>
              <a:t>Xcos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4294967295"/>
          </p:nvPr>
        </p:nvSpPr>
        <p:spPr>
          <a:xfrm>
            <a:off x="1357290" y="428604"/>
            <a:ext cx="7500990" cy="3071834"/>
          </a:xfrm>
        </p:spPr>
        <p:txBody>
          <a:bodyPr>
            <a:noAutofit/>
          </a:bodyPr>
          <a:lstStyle>
            <a:extLst/>
          </a:lstStyle>
          <a:p>
            <a:pPr algn="r"/>
            <a:r>
              <a:rPr lang="fr-FR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Neuropol" pitchFamily="34" charset="0"/>
              </a:rPr>
              <a:t>Document ressources</a:t>
            </a:r>
            <a:endParaRPr lang="fr-F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Neuropo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</a:t>
            </a:fld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2305396"/>
          </a:xfrm>
        </p:spPr>
        <p:txBody>
          <a:bodyPr>
            <a:normAutofit fontScale="92500" lnSpcReduction="20000"/>
          </a:bodyPr>
          <a:lstStyle/>
          <a:p>
            <a:r>
              <a:rPr smtClean="0"/>
              <a:t>Afin de solliciter le système il faut définir des entrées. Elles sont appelées </a:t>
            </a:r>
            <a:r>
              <a:rPr b="1" smtClean="0"/>
              <a:t>sources</a:t>
            </a:r>
            <a:r>
              <a:rPr smtClean="0"/>
              <a:t> pas XCOS.</a:t>
            </a:r>
          </a:p>
          <a:p>
            <a:r>
              <a:rPr smtClean="0"/>
              <a:t>Echelon</a:t>
            </a:r>
          </a:p>
          <a:p>
            <a:pPr lvl="2"/>
            <a:r>
              <a:rPr smtClean="0"/>
              <a:t>Localisation</a:t>
            </a:r>
          </a:p>
          <a:p>
            <a:pPr lvl="3"/>
            <a:r>
              <a:rPr smtClean="0"/>
              <a:t>Palettes CPGE: Entrées</a:t>
            </a:r>
            <a:endParaRPr i="1" smtClean="0"/>
          </a:p>
          <a:p>
            <a:pPr lvl="3"/>
            <a:r>
              <a:rPr smtClean="0"/>
              <a:t>Bloc : </a:t>
            </a:r>
            <a:r>
              <a:rPr i="1" smtClean="0"/>
              <a:t>STEP_FUNCTION</a:t>
            </a:r>
          </a:p>
          <a:p>
            <a:pPr lvl="2"/>
            <a:r>
              <a:rPr smtClean="0"/>
              <a:t>Fonctionnement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Blocs essentiels </a:t>
            </a:r>
            <a:r>
              <a:rPr lang="fr-FR" dirty="0" smtClean="0"/>
              <a:t>–</a:t>
            </a:r>
            <a:r>
              <a:rPr smtClean="0"/>
              <a:t> Entrées (Sources)</a:t>
            </a:r>
            <a:endParaRPr lang="fr-F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1714488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214686"/>
            <a:ext cx="2214578" cy="17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necteur droit 6"/>
          <p:cNvCxnSpPr/>
          <p:nvPr/>
        </p:nvCxnSpPr>
        <p:spPr>
          <a:xfrm rot="10800000">
            <a:off x="2500300" y="3929066"/>
            <a:ext cx="857254" cy="1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rot="10800000">
            <a:off x="2500298" y="4214818"/>
            <a:ext cx="857254" cy="1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10800000">
            <a:off x="2500296" y="4500570"/>
            <a:ext cx="857254" cy="1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357554" y="371475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Instant de démarrage de l'échelon (ici 1s)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357554" y="4000504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Valeur initiale de l'échelon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357554" y="428625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Valeur finale de l'échelon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5143488"/>
            <a:ext cx="2357454" cy="1607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ZoneTexte 15"/>
          <p:cNvSpPr txBox="1"/>
          <p:nvPr/>
        </p:nvSpPr>
        <p:spPr>
          <a:xfrm>
            <a:off x="3357554" y="585789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Allure de l'échelon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142844" y="980728"/>
            <a:ext cx="4572032" cy="5734420"/>
          </a:xfrm>
        </p:spPr>
        <p:txBody>
          <a:bodyPr>
            <a:normAutofit fontScale="92500" lnSpcReduction="10000"/>
          </a:bodyPr>
          <a:lstStyle/>
          <a:p>
            <a:r>
              <a:rPr smtClean="0"/>
              <a:t>Rampe</a:t>
            </a:r>
          </a:p>
          <a:p>
            <a:pPr lvl="2"/>
            <a:r>
              <a:rPr smtClean="0"/>
              <a:t>Localisation</a:t>
            </a:r>
          </a:p>
          <a:p>
            <a:pPr lvl="3"/>
            <a:r>
              <a:rPr smtClean="0"/>
              <a:t>Palettes CPGE : Entrées</a:t>
            </a:r>
            <a:endParaRPr i="1" smtClean="0"/>
          </a:p>
          <a:p>
            <a:pPr lvl="3"/>
            <a:r>
              <a:rPr smtClean="0"/>
              <a:t>Bloc : </a:t>
            </a:r>
            <a:r>
              <a:rPr i="1" smtClean="0"/>
              <a:t>RAMP</a:t>
            </a:r>
          </a:p>
          <a:p>
            <a:pPr lvl="2"/>
            <a:r>
              <a:rPr smtClean="0"/>
              <a:t>Fonctionnement </a:t>
            </a:r>
          </a:p>
          <a:p>
            <a:pPr lvl="3"/>
            <a:r>
              <a:rPr smtClean="0"/>
              <a:t>Réglage de la pente, de la valeur initiale et de l'instant de départ</a:t>
            </a:r>
          </a:p>
          <a:p>
            <a:pPr lvl="2"/>
            <a:endParaRPr smtClean="0"/>
          </a:p>
          <a:p>
            <a:r>
              <a:rPr smtClean="0"/>
              <a:t>Entrée sinusoïdale</a:t>
            </a:r>
          </a:p>
          <a:p>
            <a:pPr lvl="2"/>
            <a:r>
              <a:rPr smtClean="0"/>
              <a:t>Localisation</a:t>
            </a:r>
          </a:p>
          <a:p>
            <a:pPr lvl="3"/>
            <a:r>
              <a:rPr smtClean="0"/>
              <a:t>Palettes CPGE : Source</a:t>
            </a:r>
            <a:endParaRPr i="1" smtClean="0"/>
          </a:p>
          <a:p>
            <a:pPr lvl="3"/>
            <a:r>
              <a:rPr smtClean="0"/>
              <a:t>Bloc : </a:t>
            </a:r>
            <a:r>
              <a:rPr i="1" smtClean="0"/>
              <a:t>GENSIN_f</a:t>
            </a:r>
          </a:p>
          <a:p>
            <a:pPr lvl="2"/>
            <a:r>
              <a:rPr smtClean="0"/>
              <a:t>Fonctionnement</a:t>
            </a:r>
          </a:p>
          <a:p>
            <a:pPr lvl="3"/>
            <a:r>
              <a:rPr smtClean="0"/>
              <a:t>Réglage de l'amplitude, de la fréquence et du déphasage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Blocs essentiels </a:t>
            </a:r>
            <a:r>
              <a:rPr lang="fr-FR" dirty="0" smtClean="0"/>
              <a:t>–</a:t>
            </a:r>
            <a:r>
              <a:rPr smtClean="0"/>
              <a:t> Entrées (Sources)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4058464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5275148"/>
            <a:ext cx="1669091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071546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7950" y="3915588"/>
            <a:ext cx="1576172" cy="1081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6512" y="928670"/>
            <a:ext cx="1579305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72132" y="2143116"/>
            <a:ext cx="1654589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142844" y="980728"/>
            <a:ext cx="8001056" cy="4448536"/>
          </a:xfrm>
        </p:spPr>
        <p:txBody>
          <a:bodyPr>
            <a:normAutofit fontScale="92500" lnSpcReduction="20000"/>
          </a:bodyPr>
          <a:lstStyle/>
          <a:p>
            <a:r>
              <a:rPr smtClean="0"/>
              <a:t>XCOS va permettre d'afficher des réponses </a:t>
            </a:r>
            <a:r>
              <a:rPr b="1" smtClean="0"/>
              <a:t>temporelles</a:t>
            </a:r>
            <a:r>
              <a:rPr smtClean="0"/>
              <a:t>. Il est donc nécessaire de définir une horloge.</a:t>
            </a:r>
          </a:p>
          <a:p>
            <a:pPr lvl="2"/>
            <a:r>
              <a:rPr smtClean="0"/>
              <a:t>Localisation</a:t>
            </a:r>
          </a:p>
          <a:p>
            <a:pPr lvl="3"/>
            <a:r>
              <a:rPr smtClean="0"/>
              <a:t>Palettes CPGE : Sorties</a:t>
            </a:r>
            <a:endParaRPr i="1" smtClean="0"/>
          </a:p>
          <a:p>
            <a:pPr lvl="3"/>
            <a:r>
              <a:rPr smtClean="0"/>
              <a:t>Bloc : </a:t>
            </a:r>
            <a:r>
              <a:rPr i="1" smtClean="0"/>
              <a:t>CLOCK_c</a:t>
            </a:r>
          </a:p>
          <a:p>
            <a:pPr lvl="2"/>
            <a:r>
              <a:rPr smtClean="0"/>
              <a:t>Fonctionnement </a:t>
            </a:r>
          </a:p>
          <a:p>
            <a:pPr lvl="3"/>
            <a:r>
              <a:rPr smtClean="0"/>
              <a:t>On cherche à obtenir des réponses temporelles continues, or scilab fonctionne de façon discrète. Il est donc nécessaire de réaliser une discrétisation de l'échelle des temps.</a:t>
            </a:r>
          </a:p>
          <a:p>
            <a:pPr lvl="3"/>
            <a:r>
              <a:rPr smtClean="0"/>
              <a:t>Si la simulation dure 10 secondes et que la </a:t>
            </a:r>
            <a:r>
              <a:rPr b="1" smtClean="0"/>
              <a:t>période</a:t>
            </a:r>
            <a:r>
              <a:rPr smtClean="0"/>
              <a:t> de l'horloge est de 0,1 s, scilab affichera 10/0,1 = 100 points. Les points sont alors relié ce qui donne l'illusion d'avoir des signaux continus. </a:t>
            </a:r>
          </a:p>
          <a:p>
            <a:pPr lvl="3"/>
            <a:r>
              <a:rPr smtClean="0"/>
              <a:t>Plus la discrétaisation est fine (petite) plus il y a de points. En revanche le temps de calcul peut augmenter.</a:t>
            </a:r>
          </a:p>
          <a:p>
            <a:pPr lvl="3"/>
            <a:endParaRPr smtClean="0"/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Blocs essentiels – Entrées (Sources)</a:t>
            </a:r>
          </a:p>
          <a:p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1500174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5039291"/>
            <a:ext cx="2571768" cy="1818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Localisation</a:t>
            </a:r>
          </a:p>
          <a:p>
            <a:pPr lvl="2"/>
            <a:r>
              <a:rPr smtClean="0"/>
              <a:t>Palettes CPGE : Opérateurs linéaires</a:t>
            </a:r>
            <a:endParaRPr i="1" smtClean="0"/>
          </a:p>
          <a:p>
            <a:pPr lvl="2"/>
            <a:r>
              <a:rPr smtClean="0"/>
              <a:t>Bloc : </a:t>
            </a:r>
            <a:r>
              <a:rPr i="1" smtClean="0"/>
              <a:t>BIGSOM_f</a:t>
            </a:r>
          </a:p>
          <a:p>
            <a:r>
              <a:rPr smtClean="0"/>
              <a:t>Fonctionnement 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Blocs essentiels </a:t>
            </a:r>
            <a:r>
              <a:rPr lang="fr-FR" dirty="0" smtClean="0"/>
              <a:t>–</a:t>
            </a:r>
            <a:r>
              <a:rPr smtClean="0"/>
              <a:t> Sommateurs </a:t>
            </a:r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3721345"/>
            <a:ext cx="3286148" cy="174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necteur droit 6"/>
          <p:cNvCxnSpPr>
            <a:stCxn id="13" idx="1"/>
            <a:endCxn id="6147" idx="3"/>
          </p:cNvCxnSpPr>
          <p:nvPr/>
        </p:nvCxnSpPr>
        <p:spPr>
          <a:xfrm rot="10800000">
            <a:off x="3857622" y="4594348"/>
            <a:ext cx="500065" cy="1945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357686" y="3857628"/>
            <a:ext cx="3500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Permet de modifier le nombre d'entrées et les signes du sommateur. Les 1 correspondent à des entrées +, les </a:t>
            </a:r>
            <a:r>
              <a:rPr lang="fr-FR" dirty="0" smtClean="0"/>
              <a:t>– </a:t>
            </a:r>
            <a:r>
              <a:rPr smtClean="0"/>
              <a:t>correspondent à des entrées -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142984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3662718"/>
          </a:xfrm>
        </p:spPr>
        <p:txBody>
          <a:bodyPr>
            <a:normAutofit/>
          </a:bodyPr>
          <a:lstStyle/>
          <a:p>
            <a:r>
              <a:rPr smtClean="0"/>
              <a:t>Afin d'afficher les résultats, il est nécessaire de dire à XCOS que les courbes doivent être tracées sur un graphe.</a:t>
            </a:r>
          </a:p>
          <a:p>
            <a:pPr lvl="1"/>
            <a:r>
              <a:rPr smtClean="0"/>
              <a:t>Localisation</a:t>
            </a:r>
          </a:p>
          <a:p>
            <a:pPr lvl="2"/>
            <a:r>
              <a:rPr smtClean="0"/>
              <a:t>Palette CPGE : Sorties</a:t>
            </a:r>
          </a:p>
          <a:p>
            <a:pPr lvl="2"/>
            <a:r>
              <a:rPr smtClean="0"/>
              <a:t>Bloc : </a:t>
            </a:r>
            <a:r>
              <a:rPr i="1" smtClean="0"/>
              <a:t>SCOPE</a:t>
            </a:r>
          </a:p>
          <a:p>
            <a:pPr lvl="1"/>
            <a:r>
              <a:rPr smtClean="0"/>
              <a:t>Fonctionnement</a:t>
            </a:r>
          </a:p>
          <a:p>
            <a:pPr lvl="2"/>
            <a:r>
              <a:rPr smtClean="0"/>
              <a:t>La flèche permet de raccorder au signal que l'on veut mesurer. </a:t>
            </a:r>
          </a:p>
          <a:p>
            <a:pPr lvl="2"/>
            <a:r>
              <a:rPr smtClean="0"/>
              <a:t>Si on veut afficher plusieurs courbes : on double clique sur le bloc et on sélectionne le nombre de courbes désirées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Blocs d'affichage </a:t>
            </a:r>
            <a:r>
              <a:rPr lang="fr-FR" dirty="0" smtClean="0"/>
              <a:t>–</a:t>
            </a:r>
            <a:r>
              <a:rPr smtClean="0"/>
              <a:t> Sinks 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762498" y="223201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mtClean="0"/>
              <a:t>Entrée du signal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2071678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Connecteur droit 15"/>
          <p:cNvCxnSpPr/>
          <p:nvPr/>
        </p:nvCxnSpPr>
        <p:spPr>
          <a:xfrm>
            <a:off x="6548448" y="2446328"/>
            <a:ext cx="428628" cy="5832"/>
          </a:xfrm>
          <a:prstGeom prst="line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4857760"/>
            <a:ext cx="27908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591544"/>
          </a:xfrm>
        </p:spPr>
        <p:txBody>
          <a:bodyPr>
            <a:normAutofit/>
          </a:bodyPr>
          <a:lstStyle/>
          <a:p>
            <a:r>
              <a:rPr smtClean="0"/>
              <a:t>Il est possible de définir des schémas blocs avec des valeurs littérales. Pour cela, il est nécessaire de les définir préalablement dans le contexte.</a:t>
            </a:r>
          </a:p>
          <a:p>
            <a:r>
              <a:rPr smtClean="0"/>
              <a:t>Mode opératoire : </a:t>
            </a:r>
          </a:p>
          <a:p>
            <a:pPr lvl="1"/>
            <a:r>
              <a:rPr smtClean="0"/>
              <a:t>Clic droit sur le fond du diagramme</a:t>
            </a:r>
          </a:p>
          <a:p>
            <a:pPr lvl="1"/>
            <a:r>
              <a:rPr smtClean="0"/>
              <a:t>Modifier le contexte</a:t>
            </a:r>
          </a:p>
          <a:p>
            <a:pPr lvl="1"/>
            <a:endParaRPr smtClean="0"/>
          </a:p>
          <a:p>
            <a:pPr lvl="1"/>
            <a:endParaRPr smtClean="0"/>
          </a:p>
          <a:p>
            <a:pPr lvl="1"/>
            <a:endParaRPr smtClean="0"/>
          </a:p>
          <a:p>
            <a:pPr lvl="1"/>
            <a:endParaRPr smtClean="0"/>
          </a:p>
          <a:p>
            <a:pPr lvl="1"/>
            <a:endParaRPr smtClean="0"/>
          </a:p>
          <a:p>
            <a:pPr lvl="1"/>
            <a:endParaRPr smtClean="0"/>
          </a:p>
          <a:p>
            <a:pPr lvl="1"/>
            <a:endParaRPr smtClean="0"/>
          </a:p>
          <a:p>
            <a:pPr lvl="1"/>
            <a:r>
              <a:rPr smtClean="0"/>
              <a:t>Les variables L, K et R sont maintant définies. Il est alors possible d'utiliser ces variables dans les fonctions de transfert.</a:t>
            </a:r>
          </a:p>
          <a:p>
            <a:pPr lvl="1"/>
            <a:endParaRPr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Génération d'un contexte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1357290" y="3643314"/>
            <a:ext cx="1928826" cy="1736584"/>
            <a:chOff x="428596" y="3714752"/>
            <a:chExt cx="1928826" cy="173658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3714752"/>
              <a:ext cx="1928826" cy="1736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642910" y="4357694"/>
              <a:ext cx="1643074" cy="214314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3429000"/>
            <a:ext cx="3429024" cy="230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Simulation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16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4981580" cy="5267672"/>
          </a:xfrm>
        </p:spPr>
        <p:txBody>
          <a:bodyPr/>
          <a:lstStyle/>
          <a:p>
            <a:r>
              <a:rPr smtClean="0"/>
              <a:t>Positionner l'outil réponse temporelle sur le schéma </a:t>
            </a:r>
          </a:p>
          <a:p>
            <a:pPr lvl="1"/>
            <a:r>
              <a:rPr smtClean="0"/>
              <a:t>Localisation :</a:t>
            </a:r>
          </a:p>
          <a:p>
            <a:pPr lvl="2"/>
            <a:r>
              <a:rPr smtClean="0"/>
              <a:t>Palette CPGE</a:t>
            </a:r>
          </a:p>
          <a:p>
            <a:pPr lvl="2"/>
            <a:r>
              <a:rPr smtClean="0"/>
              <a:t>Bloc : </a:t>
            </a:r>
            <a:r>
              <a:rPr i="1" smtClean="0"/>
              <a:t>REP_TEMP</a:t>
            </a:r>
            <a:endParaRPr i="1" dirty="0" smtClean="0"/>
          </a:p>
          <a:p>
            <a:pPr lvl="1"/>
            <a:r>
              <a:rPr smtClean="0"/>
              <a:t>Utilisation :</a:t>
            </a:r>
          </a:p>
          <a:p>
            <a:pPr lvl="2"/>
            <a:r>
              <a:rPr smtClean="0"/>
              <a:t>Nombre de points pour réaliser les calculs de la réponse temporelle</a:t>
            </a:r>
          </a:p>
          <a:p>
            <a:pPr lvl="2"/>
            <a:r>
              <a:rPr smtClean="0"/>
              <a:t>Durée de la simulation en secondes</a:t>
            </a:r>
          </a:p>
          <a:p>
            <a:r>
              <a:rPr smtClean="0"/>
              <a:t>Lancement de la simulation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Réalisation d'une simulation temporelle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128586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500306"/>
            <a:ext cx="31146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e 10"/>
          <p:cNvGrpSpPr/>
          <p:nvPr/>
        </p:nvGrpSpPr>
        <p:grpSpPr>
          <a:xfrm>
            <a:off x="2571735" y="5429264"/>
            <a:ext cx="5245805" cy="1143008"/>
            <a:chOff x="2571735" y="5429264"/>
            <a:chExt cx="5245805" cy="1143008"/>
          </a:xfrm>
        </p:grpSpPr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71735" y="5429264"/>
              <a:ext cx="5245805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ectangle 9"/>
            <p:cNvSpPr/>
            <p:nvPr/>
          </p:nvSpPr>
          <p:spPr>
            <a:xfrm>
              <a:off x="5786446" y="6000768"/>
              <a:ext cx="357190" cy="3571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>
              <a:hlinkClick r:id="rId2" action="ppaction://hlinksldjump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>
              <a:hlinkClick r:id="" action="ppaction://noaction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>
              <a:hlinkClick r:id="" action="ppaction://noaction"/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>
              <a:hlinkClick r:id="" action="ppaction://noaction"/>
            </a:endParaRP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>
              <a:hlinkClick r:id="" action="ppaction://noaction"/>
            </a:endParaRP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</a:t>
            </a:fld>
            <a:endParaRPr kumimoji="0" lang="fr-FR"/>
          </a:p>
        </p:txBody>
      </p:sp>
      <p:sp>
        <p:nvSpPr>
          <p:cNvPr id="4" name="Titre 3"/>
          <p:cNvSpPr>
            <a:spLocks noGrp="1"/>
          </p:cNvSpPr>
          <p:nvPr>
            <p:ph type="ctrTitle" idx="4294967295"/>
          </p:nvPr>
        </p:nvSpPr>
        <p:spPr>
          <a:xfrm>
            <a:off x="0" y="4114800"/>
            <a:ext cx="7239000" cy="5334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Plan</a:t>
            </a:r>
            <a:endParaRPr lang="fr-FR" dirty="0"/>
          </a:p>
        </p:txBody>
      </p:sp>
      <p:sp>
        <p:nvSpPr>
          <p:cNvPr id="30" name="ZoneTexte 29">
            <a:hlinkClick r:id="rId3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générale de </a:t>
            </a:r>
            <a:r>
              <a:rPr lang="fr-FR" dirty="0" err="1" smtClean="0"/>
              <a:t>Scilab</a:t>
            </a:r>
            <a:r>
              <a:rPr lang="fr-FR" dirty="0" smtClean="0"/>
              <a:t> – XCOS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3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Scilab est un logiciel de calcul numérique. Il comporte un langage de programmation qui lui est propre.</a:t>
            </a:r>
          </a:p>
          <a:p>
            <a:r>
              <a:rPr smtClean="0"/>
              <a:t>Scilab s'ouvre à l'aide de l'icône suivant.</a:t>
            </a:r>
          </a:p>
          <a:p>
            <a:endParaRPr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Démarrage de scilab - Xcos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1857364"/>
            <a:ext cx="5238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714620"/>
            <a:ext cx="5286412" cy="405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928926" y="3000372"/>
            <a:ext cx="2357454" cy="364333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428728" y="3000372"/>
            <a:ext cx="1428760" cy="364333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357818" y="3000372"/>
            <a:ext cx="1357322" cy="178595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357818" y="4857760"/>
            <a:ext cx="1357322" cy="18573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786578" y="3500438"/>
            <a:ext cx="1428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100" smtClean="0"/>
              <a:t>Le navigateur de variable permet de savoir quelles variables sont utilisées à un instant donné</a:t>
            </a:r>
            <a:endParaRPr lang="fr-FR" sz="11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786578" y="5214950"/>
            <a:ext cx="1428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100" smtClean="0"/>
              <a:t>L'historique des commandes permet de savoir quelles instructions ont précédemment été saisies.</a:t>
            </a:r>
            <a:endParaRPr lang="fr-FR" sz="1100" dirty="0"/>
          </a:p>
        </p:txBody>
      </p:sp>
      <p:sp>
        <p:nvSpPr>
          <p:cNvPr id="16" name="ZoneTexte 15"/>
          <p:cNvSpPr txBox="1"/>
          <p:nvPr/>
        </p:nvSpPr>
        <p:spPr>
          <a:xfrm>
            <a:off x="71406" y="3286124"/>
            <a:ext cx="1357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100" smtClean="0"/>
              <a:t>Le navigateur permet de savoir quel est le répertoire courant (répertoire de travail)</a:t>
            </a:r>
            <a:endParaRPr lang="fr-FR" sz="11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000496" y="3571876"/>
            <a:ext cx="13573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100" smtClean="0"/>
              <a:t>La console scilab permet de saisir des instructions. </a:t>
            </a:r>
            <a:endParaRPr lang="fr-FR" sz="1100" dirty="0"/>
          </a:p>
        </p:txBody>
      </p:sp>
      <p:cxnSp>
        <p:nvCxnSpPr>
          <p:cNvPr id="19" name="Connecteur droit 18"/>
          <p:cNvCxnSpPr/>
          <p:nvPr/>
        </p:nvCxnSpPr>
        <p:spPr>
          <a:xfrm rot="5400000">
            <a:off x="821505" y="3893347"/>
            <a:ext cx="1071570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5400000">
            <a:off x="3715326" y="3857046"/>
            <a:ext cx="571506" cy="116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rot="5400000">
            <a:off x="6251377" y="4107079"/>
            <a:ext cx="1071571" cy="116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>
            <a:off x="6251376" y="5750152"/>
            <a:ext cx="1071571" cy="11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XCOS est un module de scilab qui permet de simuler des systèmes dynamiques ainsi que les SLCI. La modélisation des systèmes se fait par bloc.</a:t>
            </a:r>
          </a:p>
          <a:p>
            <a:r>
              <a:rPr smtClean="0"/>
              <a:t>Pour lancer XCOS :</a:t>
            </a:r>
          </a:p>
          <a:p>
            <a:pPr lvl="1"/>
            <a:r>
              <a:rPr smtClean="0"/>
              <a:t>Menu Applications </a:t>
            </a:r>
          </a:p>
          <a:p>
            <a:pPr lvl="1"/>
            <a:r>
              <a:rPr smtClean="0"/>
              <a:t>Xcos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Démarrage de scilab - Xcos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1911" y="1928802"/>
            <a:ext cx="173386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286512" y="2285992"/>
            <a:ext cx="1714512" cy="2143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000504"/>
            <a:ext cx="4409673" cy="19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142844" y="4572008"/>
            <a:ext cx="2000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100" smtClean="0"/>
              <a:t>Le navigateur de palettes permet de sélectionner les blocs nécessaires à la réalisation du schéma bloc</a:t>
            </a:r>
            <a:endParaRPr lang="fr-FR" sz="1100" dirty="0"/>
          </a:p>
        </p:txBody>
      </p:sp>
      <p:sp>
        <p:nvSpPr>
          <p:cNvPr id="9" name="ZoneTexte 8"/>
          <p:cNvSpPr txBox="1"/>
          <p:nvPr/>
        </p:nvSpPr>
        <p:spPr>
          <a:xfrm>
            <a:off x="6357950" y="4643446"/>
            <a:ext cx="2000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100" smtClean="0"/>
              <a:t>La fenêtre permet de réaliser  les schémas blocs</a:t>
            </a:r>
            <a:endParaRPr lang="fr-F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Schémas </a:t>
            </a:r>
            <a:r>
              <a:rPr lang="fr-FR" smtClean="0"/>
              <a:t>blocs avec Scilab</a:t>
            </a:r>
            <a:r>
              <a:rPr lang="fr-FR" dirty="0" smtClean="0"/>
              <a:t> – XCOS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6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285720" y="1123580"/>
            <a:ext cx="7786742" cy="5162940"/>
          </a:xfrm>
        </p:spPr>
        <p:txBody>
          <a:bodyPr>
            <a:normAutofit/>
          </a:bodyPr>
          <a:lstStyle/>
          <a:p>
            <a:r>
              <a:rPr smtClean="0"/>
              <a:t>Tous les blocs nécessaires à la réalisation de schémas blocs se trouvent dans le navigateur de palette. La plupart des blocs que nous utiliserons se situent dans la palette CPGE.</a:t>
            </a:r>
            <a:endParaRPr i="1" baseline="3000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Schémas blocs avec XCOS</a:t>
            </a:r>
            <a:endParaRPr lang="fr-F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071810"/>
            <a:ext cx="48101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857356" y="4429132"/>
            <a:ext cx="1643074" cy="1071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285720" y="1123580"/>
            <a:ext cx="5981712" cy="5734420"/>
          </a:xfrm>
        </p:spPr>
        <p:txBody>
          <a:bodyPr>
            <a:normAutofit/>
          </a:bodyPr>
          <a:lstStyle/>
          <a:p>
            <a:r>
              <a:rPr smtClean="0"/>
              <a:t>Fraction rationnelle</a:t>
            </a:r>
          </a:p>
          <a:p>
            <a:pPr lvl="2"/>
            <a:r>
              <a:rPr smtClean="0"/>
              <a:t>Localisation</a:t>
            </a:r>
          </a:p>
          <a:p>
            <a:pPr lvl="3"/>
            <a:r>
              <a:rPr smtClean="0"/>
              <a:t>Palette CPGE : </a:t>
            </a:r>
            <a:r>
              <a:rPr i="1" smtClean="0"/>
              <a:t>Opérateurs linéaires</a:t>
            </a:r>
          </a:p>
          <a:p>
            <a:pPr lvl="3"/>
            <a:r>
              <a:rPr smtClean="0"/>
              <a:t>Bloc : </a:t>
            </a:r>
            <a:r>
              <a:rPr i="1" smtClean="0"/>
              <a:t>CLR</a:t>
            </a:r>
          </a:p>
          <a:p>
            <a:pPr lvl="2"/>
            <a:r>
              <a:rPr smtClean="0"/>
              <a:t>Fonctionnement</a:t>
            </a:r>
          </a:p>
          <a:p>
            <a:pPr lvl="3"/>
            <a:r>
              <a:rPr smtClean="0"/>
              <a:t>On double clique sur le bloc</a:t>
            </a:r>
          </a:p>
          <a:p>
            <a:pPr lvl="3"/>
            <a:r>
              <a:rPr smtClean="0"/>
              <a:t>La fonction de transfert est saisie de façon "naturelle", le polynome associé au numérateur en haut, et le polynome associé au dénominateur en bas. </a:t>
            </a:r>
          </a:p>
          <a:p>
            <a:pPr lvl="3"/>
            <a:r>
              <a:rPr i="1" smtClean="0"/>
              <a:t>Remarque s</a:t>
            </a:r>
            <a:r>
              <a:rPr i="1" baseline="30000" smtClean="0"/>
              <a:t>2</a:t>
            </a:r>
            <a:r>
              <a:rPr i="1" smtClean="0"/>
              <a:t> s'écrit s**2</a:t>
            </a:r>
          </a:p>
          <a:p>
            <a:pPr lvl="3"/>
            <a:endParaRPr i="1" baseline="30000" smtClean="0"/>
          </a:p>
          <a:p>
            <a:pPr lvl="3"/>
            <a:endParaRPr i="1" baseline="3000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Blocs essentiels </a:t>
            </a:r>
            <a:r>
              <a:rPr lang="fr-FR" dirty="0" smtClean="0"/>
              <a:t>–</a:t>
            </a:r>
            <a:r>
              <a:rPr smtClean="0"/>
              <a:t> Fonctions de transfert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6126" y="1357274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8870" y="3571852"/>
            <a:ext cx="239075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smtClean="0"/>
              <a:t>Gain purs</a:t>
            </a:r>
          </a:p>
          <a:p>
            <a:pPr lvl="1"/>
            <a:r>
              <a:rPr smtClean="0"/>
              <a:t>Localisation</a:t>
            </a:r>
          </a:p>
          <a:p>
            <a:pPr lvl="2"/>
            <a:r>
              <a:rPr smtClean="0"/>
              <a:t>Palettes CPGE  : Opérateurs linéaires</a:t>
            </a:r>
          </a:p>
          <a:p>
            <a:pPr lvl="2"/>
            <a:r>
              <a:rPr smtClean="0"/>
              <a:t>Bloc : </a:t>
            </a:r>
            <a:r>
              <a:rPr i="1" smtClean="0"/>
              <a:t>GAINBLK_f</a:t>
            </a:r>
          </a:p>
          <a:p>
            <a:pPr>
              <a:buNone/>
            </a:pPr>
            <a:endParaRPr smtClean="0"/>
          </a:p>
          <a:p>
            <a:endParaRPr smtClean="0"/>
          </a:p>
          <a:p>
            <a:endParaRPr smtClean="0"/>
          </a:p>
          <a:p>
            <a:r>
              <a:rPr smtClean="0"/>
              <a:t>Intégrateur</a:t>
            </a:r>
          </a:p>
          <a:p>
            <a:pPr lvl="1"/>
            <a:r>
              <a:rPr smtClean="0"/>
              <a:t>Localisation</a:t>
            </a:r>
          </a:p>
          <a:p>
            <a:pPr lvl="2"/>
            <a:r>
              <a:rPr smtClean="0"/>
              <a:t>Palettes CPGE : Opérateurs linéaires</a:t>
            </a:r>
          </a:p>
          <a:p>
            <a:pPr lvl="2"/>
            <a:r>
              <a:rPr smtClean="0"/>
              <a:t>Bloc : </a:t>
            </a:r>
            <a:r>
              <a:rPr i="1" smtClean="0"/>
              <a:t>INTEGRAL_m</a:t>
            </a:r>
          </a:p>
          <a:p>
            <a:pPr lvl="2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Blocs essentiels – Fonctions de transfert</a:t>
            </a:r>
          </a:p>
          <a:p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1428736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4643446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771</Words>
  <Application>Microsoft Office PowerPoint</Application>
  <PresentationFormat>Affichage à l'écran (4:3)</PresentationFormat>
  <Paragraphs>136</Paragraphs>
  <Slides>17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Plaquette commerciale</vt:lpstr>
      <vt:lpstr>Scilab – Xcos </vt:lpstr>
      <vt:lpstr>Plan</vt:lpstr>
      <vt:lpstr>Présentation générale de Scilab – XCOS </vt:lpstr>
      <vt:lpstr>Présentation PowerPoint</vt:lpstr>
      <vt:lpstr>Présentation PowerPoint</vt:lpstr>
      <vt:lpstr>Schémas blocs avec Scilab – XCOS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Simulation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DAE</dc:title>
  <dc:creator/>
  <cp:lastModifiedBy/>
  <cp:revision>1</cp:revision>
  <dcterms:created xsi:type="dcterms:W3CDTF">2011-01-14T10:02:43Z</dcterms:created>
  <dcterms:modified xsi:type="dcterms:W3CDTF">2013-11-04T11:24:08Z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