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304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8E558-BC4A-EAAC-DFB7-F672EA03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2122E8-AF06-D42B-CF3A-385790101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0E9B5-00D7-4C21-CFBF-6A03A35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E2930-0B38-9A55-FE77-D8F18207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5EDD0C-91AD-A414-1406-8C56BDFC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2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9F6F5-4321-2135-1E73-52BA8DC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E04684-6A5E-56E3-0789-02B0E1342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8EF4-2B7F-2801-2CE4-BDDA3E88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1638-C69E-4A4A-2766-CE0E5E79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C658-34ED-6BBB-8824-E6DAD9BE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31950B-5190-70EF-B762-C381F0C1D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D9F126-DE5F-2D98-313D-E8206FD2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91520-67B9-E8A1-BF1F-1997FBF5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0AAC4-23D8-4D82-61E3-A50B3EA7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B06C66-D1D4-9D28-CA09-1EEC6534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11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028FA-2DA2-A3B3-398B-403F5B6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3679B-B50B-1702-BAD7-E0FEF6FE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A7717-A6BB-F7C3-610F-B2A46EB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860EA-66F3-BA97-0AD3-9C214085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58136-8893-B7FE-F9CA-B20DD0FE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46873-A007-00A4-96E7-E3542B3D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679F0-6DB8-31E3-003F-25EA52BD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EA40F-C5E4-7F32-69B7-01A71AF1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8888E7-98CE-06F3-B444-4FE6A844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75CF8-DDA5-CADD-A32C-A09E3BB3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0FF19-904C-3E41-710E-94B602F1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74605-CE84-3A13-F3A0-E0FFD71E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264F8-818C-11CE-27F9-D25E4DA1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1AAB62-4C60-00C8-C7A0-FAE3A03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D782B3-E753-70C5-D859-BB3DE55A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2EA3F2-F29F-7B0C-CCC6-1B0340B6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4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A134B-6456-0750-5447-748157A6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3AD15-81FE-1DBC-540D-279DCA76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C9794-8131-00CF-FE3B-075E540F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D78E82-048A-F11C-3C5B-0DEF6D99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BB15D5-349A-A0D0-974F-81B24070D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1F27C5-8E38-72EB-FAAA-69A6BD27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B2AEC8-9413-5566-E1FD-58013484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AF08C8-7A65-F476-FDBD-DBC13A70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4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16384-6F52-63C1-2E1C-87DA0690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8AD66E-39AD-9C87-8515-892804C7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7D187B-FCE9-9022-65FF-08C1A7EA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28FEA1-BFE8-FC2D-69D2-FDD3996D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8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D04AC7-AE49-51AB-6DBB-C8DEA867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BC18B1-5083-F44D-CBAB-4C47C262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FEE3E-34EA-4B34-C960-8B1B8FE2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F552-D089-870B-C56E-ADA18988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BBB3A-D45F-2807-0451-8239E842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478758-E328-CF9E-5715-23C90ED1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C8FD81-1756-7B81-0802-CBE94515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0A7226-4DD1-BFF9-21A6-851D6B3D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AC97C3-55AF-2D0E-11AE-5C520491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A7CFC-D6DF-5727-C64B-E7ECFCAB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B429CB-FA78-CBB3-E7F1-EDD93F26F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F290DF-C3E4-2F00-0AEB-7822F4CB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9F0897-9752-7906-A789-4DEDE2BF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D0935-7150-58A0-656E-14AAA764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5C6EEA-5B7C-174E-55A3-FB338C0A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332BB1-252B-203B-A8A8-00BC5ACF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DA2F86-62C9-BBD5-C4E3-A033BA83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B23AC-6E4C-1CF2-35E0-1CF831D48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70786-7E79-48B2-995B-FCE344511888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E3078-1FBB-B1A9-0A16-528D0713B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0F958-89C7-B89D-811E-7D638A4C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8F7AA-8EFF-4656-9D91-B3A71CE88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176F1-5CA8-7B3F-C909-8F55271A2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D5A41E-2F92-5F57-0941-3B0D7D4D3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67D85-ED38-66FC-0667-170912DA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DD9D84-B1AA-A5B2-685A-CD49E03C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8" y="1968500"/>
            <a:ext cx="5624405" cy="3301332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AE615D1-4961-55B8-8295-CCFF9DA0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2820" y="1968500"/>
            <a:ext cx="5733892" cy="3301332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479769D-6455-CF06-2890-CC9E6D6452B8}"/>
              </a:ext>
            </a:extLst>
          </p:cNvPr>
          <p:cNvCxnSpPr/>
          <p:nvPr/>
        </p:nvCxnSpPr>
        <p:spPr>
          <a:xfrm>
            <a:off x="654518" y="2579571"/>
            <a:ext cx="34747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4FB315E-2F44-803A-FD1D-F37DA03065F3}"/>
              </a:ext>
            </a:extLst>
          </p:cNvPr>
          <p:cNvCxnSpPr/>
          <p:nvPr/>
        </p:nvCxnSpPr>
        <p:spPr>
          <a:xfrm>
            <a:off x="654518" y="2712921"/>
            <a:ext cx="34747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38480D4-FC12-64BD-BB82-A97A2AC1A040}"/>
              </a:ext>
            </a:extLst>
          </p:cNvPr>
          <p:cNvCxnSpPr>
            <a:cxnSpLocks/>
          </p:cNvCxnSpPr>
          <p:nvPr/>
        </p:nvCxnSpPr>
        <p:spPr>
          <a:xfrm>
            <a:off x="1231900" y="2724885"/>
            <a:ext cx="0" cy="2291615"/>
          </a:xfrm>
          <a:prstGeom prst="line">
            <a:avLst/>
          </a:prstGeom>
          <a:ln w="38100">
            <a:solidFill>
              <a:srgbClr val="00B0F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522F7EF-F58B-F8B7-38C6-CB2F834A703E}"/>
                  </a:ext>
                </a:extLst>
              </p:cNvPr>
              <p:cNvSpPr txBox="1"/>
              <p:nvPr/>
            </p:nvSpPr>
            <p:spPr>
              <a:xfrm>
                <a:off x="2775799" y="2290609"/>
                <a:ext cx="1372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≃8,5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522F7EF-F58B-F8B7-38C6-CB2F834A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99" y="2290609"/>
                <a:ext cx="1372363" cy="276999"/>
              </a:xfrm>
              <a:prstGeom prst="rect">
                <a:avLst/>
              </a:prstGeom>
              <a:blipFill>
                <a:blip r:embed="rId4"/>
                <a:stretch>
                  <a:fillRect l="-3556" r="-2667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BF222D9-C618-D15C-C8BF-6ED3758BBD27}"/>
                  </a:ext>
                </a:extLst>
              </p:cNvPr>
              <p:cNvSpPr txBox="1"/>
              <p:nvPr/>
            </p:nvSpPr>
            <p:spPr>
              <a:xfrm>
                <a:off x="2230970" y="2724885"/>
                <a:ext cx="191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8,5×0,95≃8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BF222D9-C618-D15C-C8BF-6ED3758B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70" y="2724885"/>
                <a:ext cx="1917192" cy="276999"/>
              </a:xfrm>
              <a:prstGeom prst="rect">
                <a:avLst/>
              </a:prstGeom>
              <a:blipFill>
                <a:blip r:embed="rId5"/>
                <a:stretch>
                  <a:fillRect l="-2866" r="-191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C412FD0-1909-3CBD-4543-81EE2A0670E0}"/>
                  </a:ext>
                </a:extLst>
              </p:cNvPr>
              <p:cNvSpPr txBox="1"/>
              <p:nvPr/>
            </p:nvSpPr>
            <p:spPr>
              <a:xfrm>
                <a:off x="1433282" y="4540985"/>
                <a:ext cx="1290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≃0,05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C412FD0-1909-3CBD-4543-81EE2A06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2" y="4540985"/>
                <a:ext cx="1290097" cy="276999"/>
              </a:xfrm>
              <a:prstGeom prst="rect">
                <a:avLst/>
              </a:prstGeom>
              <a:blipFill>
                <a:blip r:embed="rId6"/>
                <a:stretch>
                  <a:fillRect l="-3302" r="-2358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0024BF6-E1FD-EAAD-AFBF-9DD9FCC62E9F}"/>
              </a:ext>
            </a:extLst>
          </p:cNvPr>
          <p:cNvCxnSpPr>
            <a:cxnSpLocks/>
          </p:cNvCxnSpPr>
          <p:nvPr/>
        </p:nvCxnSpPr>
        <p:spPr>
          <a:xfrm>
            <a:off x="1771650" y="2133600"/>
            <a:ext cx="0" cy="445971"/>
          </a:xfrm>
          <a:prstGeom prst="line">
            <a:avLst/>
          </a:prstGeom>
          <a:ln w="3810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4CA3E59-CE04-AB21-C0A1-0C87F7C7B87C}"/>
                  </a:ext>
                </a:extLst>
              </p:cNvPr>
              <p:cNvSpPr txBox="1"/>
              <p:nvPr/>
            </p:nvSpPr>
            <p:spPr>
              <a:xfrm>
                <a:off x="654518" y="2225221"/>
                <a:ext cx="10007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≃1,5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4CA3E59-CE04-AB21-C0A1-0C87F7C7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8" y="2225221"/>
                <a:ext cx="1000787" cy="215444"/>
              </a:xfrm>
              <a:prstGeom prst="rect">
                <a:avLst/>
              </a:prstGeom>
              <a:blipFill>
                <a:blip r:embed="rId7"/>
                <a:stretch>
                  <a:fillRect l="-1818" r="-1818" b="-1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39AA5E84-656F-833C-F3BA-C956BFF1D0D3}"/>
              </a:ext>
            </a:extLst>
          </p:cNvPr>
          <p:cNvSpPr txBox="1"/>
          <p:nvPr/>
        </p:nvSpPr>
        <p:spPr>
          <a:xfrm>
            <a:off x="347599" y="5521936"/>
            <a:ext cx="18434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/>
              <a:t>Echelon de 10 mm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BC96B81-3572-0751-7366-71A8762D3FF5}"/>
              </a:ext>
            </a:extLst>
          </p:cNvPr>
          <p:cNvSpPr txBox="1"/>
          <p:nvPr/>
        </p:nvSpPr>
        <p:spPr>
          <a:xfrm>
            <a:off x="6456813" y="5575755"/>
            <a:ext cx="19668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/>
              <a:t>Echelon de 100 mm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65D9FCA-0A14-30D9-AD78-623F4EBD5288}"/>
              </a:ext>
            </a:extLst>
          </p:cNvPr>
          <p:cNvCxnSpPr>
            <a:cxnSpLocks/>
          </p:cNvCxnSpPr>
          <p:nvPr/>
        </p:nvCxnSpPr>
        <p:spPr>
          <a:xfrm>
            <a:off x="7603067" y="1985809"/>
            <a:ext cx="23665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8F174DF-6606-CFC5-188F-20E6E050D719}"/>
              </a:ext>
            </a:extLst>
          </p:cNvPr>
          <p:cNvCxnSpPr>
            <a:cxnSpLocks/>
          </p:cNvCxnSpPr>
          <p:nvPr/>
        </p:nvCxnSpPr>
        <p:spPr>
          <a:xfrm>
            <a:off x="7611534" y="2299075"/>
            <a:ext cx="23665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D7786E1-135E-0D86-E096-BFA06EDDF534}"/>
              </a:ext>
            </a:extLst>
          </p:cNvPr>
          <p:cNvCxnSpPr>
            <a:cxnSpLocks/>
          </p:cNvCxnSpPr>
          <p:nvPr/>
        </p:nvCxnSpPr>
        <p:spPr>
          <a:xfrm>
            <a:off x="7818967" y="2283192"/>
            <a:ext cx="0" cy="2813741"/>
          </a:xfrm>
          <a:prstGeom prst="line">
            <a:avLst/>
          </a:prstGeom>
          <a:ln w="38100">
            <a:solidFill>
              <a:srgbClr val="00B0F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8D1E255-59B5-D15D-8731-E9AE9B98E93B}"/>
                  </a:ext>
                </a:extLst>
              </p:cNvPr>
              <p:cNvSpPr txBox="1"/>
              <p:nvPr/>
            </p:nvSpPr>
            <p:spPr>
              <a:xfrm>
                <a:off x="7970397" y="4679484"/>
                <a:ext cx="1290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≃0,12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8D1E255-59B5-D15D-8731-E9AE9B98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4679484"/>
                <a:ext cx="1290097" cy="276999"/>
              </a:xfrm>
              <a:prstGeom prst="rect">
                <a:avLst/>
              </a:prstGeom>
              <a:blipFill>
                <a:blip r:embed="rId8"/>
                <a:stretch>
                  <a:fillRect l="-3302" r="-2358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93EABC2-05F1-E1D3-F1AA-628A661608BA}"/>
                  </a:ext>
                </a:extLst>
              </p:cNvPr>
              <p:cNvSpPr txBox="1"/>
              <p:nvPr/>
            </p:nvSpPr>
            <p:spPr>
              <a:xfrm>
                <a:off x="9028308" y="2314959"/>
                <a:ext cx="864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≃0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93EABC2-05F1-E1D3-F1AA-628A6616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308" y="2314959"/>
                <a:ext cx="864532" cy="215444"/>
              </a:xfrm>
              <a:prstGeom prst="rect">
                <a:avLst/>
              </a:prstGeom>
              <a:blipFill>
                <a:blip r:embed="rId9"/>
                <a:stretch>
                  <a:fillRect l="-2113" r="-2817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0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CCC1B-1DE8-C235-5FA7-97EFEB51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AF53E-B52A-F6D3-D4D1-4E5FB9332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0A74D9-AA51-465E-849B-3FDB5434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4686"/>
            <a:ext cx="5702300" cy="531201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Remarques (à méditer)</a:t>
            </a:r>
          </a:p>
          <a:p>
            <a:pPr lvl="1"/>
            <a:r>
              <a:rPr lang="fr-FR" dirty="0"/>
              <a:t>Pour un système linéaire : le temps de réponse à 5% ne dépend pas de la valeur de l’échelon d’entrée.</a:t>
            </a:r>
          </a:p>
          <a:p>
            <a:pPr lvl="1"/>
            <a:r>
              <a:rPr lang="fr-FR" dirty="0"/>
              <a:t>L’écart statique (en pourcent) ne dépend pas de la valeur de l’échelon d’entrée. </a:t>
            </a:r>
          </a:p>
          <a:p>
            <a:r>
              <a:rPr lang="fr-FR" dirty="0"/>
              <a:t>Ici : </a:t>
            </a:r>
          </a:p>
          <a:p>
            <a:pPr lvl="1"/>
            <a:r>
              <a:rPr lang="fr-FR" dirty="0"/>
              <a:t>Le temps de réponse et l’écart statique dépendent de l’entrée; donc le système est vraisemblablement non linéaire. </a:t>
            </a:r>
          </a:p>
          <a:p>
            <a:r>
              <a:rPr lang="fr-FR" dirty="0"/>
              <a:t>Quelles sont les sources de </a:t>
            </a:r>
            <a:r>
              <a:rPr lang="fr-FR"/>
              <a:t>non linéarité : 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2B2A94-3E9A-A83B-F81A-56714739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686"/>
            <a:ext cx="4583737" cy="26966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38E169-8C01-B770-3084-FD5C6F7C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7669"/>
            <a:ext cx="4583737" cy="26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65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2024-05-23T11:02:12Z</dcterms:created>
  <dcterms:modified xsi:type="dcterms:W3CDTF">2024-05-23T11:57:09Z</dcterms:modified>
</cp:coreProperties>
</file>