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0" y="17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45565" y="1490302"/>
            <a:ext cx="21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Analyse et modélisation</a:t>
            </a:r>
            <a:endParaRPr lang="fr-F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6417096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80921" y="2462701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Activités 1 à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768" y="548679"/>
            <a:ext cx="2524751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833691" y="3690740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– Quasi-statique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943649" y="2872420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23867" y="299498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79851" y="3787074"/>
            <a:ext cx="2816965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-833690" y="5705239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dynamique</a:t>
            </a:r>
            <a:endParaRPr lang="fr-FR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162350" y="4293097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333734" y="87271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189718" y="166480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08767" y="2449245"/>
            <a:ext cx="25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Activités 4</a:t>
            </a:r>
            <a:endParaRPr lang="fr-FR" sz="1000" i="1" dirty="0"/>
          </a:p>
        </p:txBody>
      </p:sp>
      <p:sp>
        <p:nvSpPr>
          <p:cNvPr id="53" name="Rectangle 52"/>
          <p:cNvSpPr/>
          <p:nvPr/>
        </p:nvSpPr>
        <p:spPr>
          <a:xfrm>
            <a:off x="480920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818028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155136" y="636523"/>
            <a:ext cx="1598064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684330" y="626596"/>
            <a:ext cx="202568" cy="39351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818029" y="2461250"/>
            <a:ext cx="39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Débattement</a:t>
            </a:r>
            <a:endParaRPr lang="fr-FR" sz="10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480921" y="4523676"/>
            <a:ext cx="295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 5 : courbe de vitesse de la barrière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3985767" y="4532143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7 &amp; 8 : courbes de couple et de puissance</a:t>
            </a:r>
            <a:endParaRPr lang="fr-FR" sz="1000" i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160643" y="3003789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016627" y="3795877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124390" y="2943719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155136" y="636523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7124390" y="2943719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72" name="Connecteur droit avec flèche 71"/>
          <p:cNvCxnSpPr/>
          <p:nvPr/>
        </p:nvCxnSpPr>
        <p:spPr>
          <a:xfrm flipV="1">
            <a:off x="5673080" y="3011508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529064" y="3803596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688923" y="4300816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6496" y="4875823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35197" y="6296500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58614" y="6535546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9 &amp; 10 : courbes de couple et de puissance</a:t>
            </a:r>
            <a:endParaRPr lang="fr-FR" sz="1000" i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33490" y="500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89474" y="5799280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97237" y="4947122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97237" y="4947122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2145927" y="501491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2001911" y="5806999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61770" y="6304219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34010" y="6002220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Commentaires</a:t>
            </a:r>
            <a:endParaRPr lang="fr-FR" sz="1000" i="1" dirty="0"/>
          </a:p>
        </p:txBody>
      </p:sp>
      <p:sp>
        <p:nvSpPr>
          <p:cNvPr id="87" name="Rectangle 86"/>
          <p:cNvSpPr/>
          <p:nvPr/>
        </p:nvSpPr>
        <p:spPr>
          <a:xfrm>
            <a:off x="6290946" y="4889308"/>
            <a:ext cx="3275035" cy="188399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9073" y="6404741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/>
              <a:t>Moteur : </a:t>
            </a:r>
            <a:endParaRPr lang="fr-FR" sz="1100" b="1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6537524" y="515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6393508" y="5949280"/>
            <a:ext cx="1951678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81572" y="4899523"/>
            <a:ext cx="328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/>
              <a:t>Synthèse</a:t>
            </a:r>
            <a:endParaRPr lang="fr-FR" sz="11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480921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818028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9392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45565" y="1490302"/>
            <a:ext cx="21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Analyse et modélisation</a:t>
            </a:r>
            <a:endParaRPr lang="fr-F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6496" y="548679"/>
                <a:ext cx="6417096" cy="216024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548679"/>
                <a:ext cx="6417096" cy="21602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80921" y="2462701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Activités 1 à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768" y="548679"/>
            <a:ext cx="2524751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833691" y="3690740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– Quasi-statique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943649" y="2872420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833690" y="5705239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dynamique</a:t>
            </a:r>
            <a:endParaRPr lang="fr-FR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162350" y="4293097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 18,5 Nm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333734" y="620688"/>
            <a:ext cx="0" cy="58937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0920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818028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155136" y="636523"/>
            <a:ext cx="1598064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684330" y="626596"/>
            <a:ext cx="202568" cy="39351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818029" y="2461250"/>
            <a:ext cx="39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Débattement : </a:t>
            </a:r>
            <a:r>
              <a:rPr lang="fr-FR" sz="1000" dirty="0" smtClean="0"/>
              <a:t>lorsque la barrière fait 90°, la manivelle tourne de 246°.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3985767" y="4532143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7 &amp; 8 : courbes de couple et de puissance</a:t>
            </a:r>
            <a:endParaRPr lang="fr-FR" sz="1000" i="1" dirty="0"/>
          </a:p>
        </p:txBody>
      </p:sp>
      <p:sp>
        <p:nvSpPr>
          <p:cNvPr id="69" name="Rectangle 68"/>
          <p:cNvSpPr/>
          <p:nvPr/>
        </p:nvSpPr>
        <p:spPr>
          <a:xfrm>
            <a:off x="7124390" y="2943719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155136" y="636523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7124390" y="2943719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5" name="Rectangle 74"/>
          <p:cNvSpPr/>
          <p:nvPr/>
        </p:nvSpPr>
        <p:spPr>
          <a:xfrm>
            <a:off x="5688923" y="4300816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 90 W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6496" y="4875823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35197" y="6296500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 31Nm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58614" y="6535546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9 &amp; 10 : courbes de couple et de puissance</a:t>
            </a:r>
            <a:endParaRPr lang="fr-FR" sz="1000" i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33490" y="500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89474" y="5799280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97237" y="4947122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97237" y="4947122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2145927" y="501491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2001911" y="5806999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61770" y="6304219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 150W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34010" y="6002220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Commentaires</a:t>
            </a:r>
            <a:endParaRPr lang="fr-FR" sz="1000" i="1" dirty="0"/>
          </a:p>
        </p:txBody>
      </p:sp>
      <p:sp>
        <p:nvSpPr>
          <p:cNvPr id="87" name="Rectangle 86"/>
          <p:cNvSpPr/>
          <p:nvPr/>
        </p:nvSpPr>
        <p:spPr>
          <a:xfrm>
            <a:off x="6290946" y="4889308"/>
            <a:ext cx="3275035" cy="188399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9073" y="6404741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/>
              <a:t>Moteur : </a:t>
            </a:r>
            <a:endParaRPr lang="fr-FR" sz="1100" b="1" dirty="0"/>
          </a:p>
        </p:txBody>
      </p:sp>
      <p:sp>
        <p:nvSpPr>
          <p:cNvPr id="90" name="Rectangle 89"/>
          <p:cNvSpPr/>
          <p:nvPr/>
        </p:nvSpPr>
        <p:spPr>
          <a:xfrm>
            <a:off x="6281572" y="4899523"/>
            <a:ext cx="328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/>
              <a:t>Synthèse</a:t>
            </a:r>
            <a:endParaRPr lang="fr-FR" sz="11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480921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818028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5" y="952589"/>
            <a:ext cx="2199598" cy="125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Image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93" y="872716"/>
            <a:ext cx="869243" cy="1496280"/>
          </a:xfrm>
          <a:prstGeom prst="rect">
            <a:avLst/>
          </a:prstGeom>
          <a:noFill/>
        </p:spPr>
      </p:pic>
      <p:pic>
        <p:nvPicPr>
          <p:cNvPr id="55" name="Image 5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96" y="1264423"/>
            <a:ext cx="1373667" cy="93610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95302" y="831274"/>
                <a:ext cx="1485890" cy="1214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500" dirty="0" smtClean="0">
                    <a:sym typeface="Wingdings 3"/>
                  </a:rPr>
                  <a:t> </a:t>
                </a:r>
                <a:r>
                  <a:rPr lang="fr-FR" sz="900" dirty="0" smtClean="0"/>
                  <a:t>Dans le triangle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/>
                      </a:rPr>
                      <m:t> </m:t>
                    </m:r>
                    <m:r>
                      <a:rPr lang="fr-FR" sz="900" i="1">
                        <a:latin typeface="Cambria Math"/>
                      </a:rPr>
                      <m:t>𝑂𝐴𝐵</m:t>
                    </m:r>
                  </m:oMath>
                </a14:m>
                <a:r>
                  <a:rPr lang="fr-FR" sz="900" dirty="0"/>
                  <a:t>, on a : </a:t>
                </a:r>
                <a:r>
                  <a:rPr lang="fr-FR" sz="9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900" i="1">
                            <a:latin typeface="Cambria Math"/>
                          </a:rPr>
                          <m:t>𝑂𝐴</m:t>
                        </m:r>
                      </m:e>
                    </m:acc>
                    <m:r>
                      <a:rPr lang="fr-FR" sz="9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900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fr-FR" sz="9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900" i="1">
                            <a:latin typeface="Cambria Math"/>
                          </a:rPr>
                          <m:t>𝐵𝑂</m:t>
                        </m:r>
                      </m:e>
                    </m:acc>
                    <m:r>
                      <a:rPr lang="fr-FR" sz="9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900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fr-FR" sz="900" i="1" dirty="0" smtClean="0"/>
              </a:p>
              <a:p>
                <a:r>
                  <a:rPr lang="fr-FR" sz="500" dirty="0">
                    <a:sym typeface="Wingdings 3"/>
                  </a:rPr>
                  <a:t> </a:t>
                </a:r>
                <a:r>
                  <a:rPr lang="fr-FR" sz="900" dirty="0" smtClean="0"/>
                  <a:t>En </a:t>
                </a:r>
                <a:r>
                  <a:rPr lang="fr-FR" sz="900" dirty="0"/>
                  <a:t>projetant l’équation de fermeture géométrique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9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9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9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9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900" i="1">
                        <a:latin typeface="Cambria Math"/>
                      </a:rPr>
                      <m:t> </m:t>
                    </m:r>
                    <m:r>
                      <a:rPr lang="fr-FR" sz="9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900" b="0" i="0" smtClean="0">
                        <a:latin typeface="Cambria Math"/>
                      </a:rPr>
                      <m:t>et</m:t>
                    </m:r>
                    <m:r>
                      <a:rPr lang="fr-FR" sz="900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FR" sz="900" b="0" i="0" smtClean="0">
                        <a:latin typeface="Cambria Math"/>
                      </a:rPr>
                      <m:t>en</m:t>
                    </m:r>
                    <m:r>
                      <a:rPr lang="fr-FR" sz="9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900" dirty="0" smtClean="0"/>
                  <a:t>déterminer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/>
                      </a:rPr>
                      <m:t>𝛽</m:t>
                    </m:r>
                  </m:oMath>
                </a14:m>
                <a:r>
                  <a:rPr lang="fr-FR" sz="900" dirty="0"/>
                  <a:t> en fonction de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/>
                      </a:rPr>
                      <m:t>𝛼</m:t>
                    </m:r>
                  </m:oMath>
                </a14:m>
                <a:r>
                  <a:rPr lang="fr-FR" sz="900" dirty="0"/>
                  <a:t> 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9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fr-FR" sz="900">
                              <a:latin typeface="Cambria Math"/>
                            </a:rPr>
                            <m:t>β</m:t>
                          </m:r>
                        </m:e>
                      </m:func>
                      <m:r>
                        <a:rPr lang="fr-FR" sz="9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900">
                              <a:latin typeface="Cambria Math"/>
                            </a:rPr>
                            <m:t>R</m:t>
                          </m:r>
                          <m:func>
                            <m:funcPr>
                              <m:ctrlPr>
                                <a:rPr lang="fr-FR" sz="9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fr-FR" sz="900">
                                  <a:latin typeface="Cambria Math"/>
                                </a:rPr>
                                <m:t>α</m:t>
                              </m:r>
                            </m:e>
                          </m:func>
                          <m:r>
                            <a:rPr lang="fr-FR" sz="9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sz="900">
                              <a:latin typeface="Cambria Math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900">
                              <a:latin typeface="Cambria Math"/>
                            </a:rPr>
                            <m:t>R</m:t>
                          </m:r>
                          <m:func>
                            <m:funcPr>
                              <m:ctrlPr>
                                <a:rPr lang="fr-FR" sz="9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fr-FR" sz="900">
                                  <a:latin typeface="Cambria Math"/>
                                </a:rPr>
                                <m:t>α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02" y="831274"/>
                <a:ext cx="1485890" cy="12148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èze 15"/>
          <p:cNvSpPr/>
          <p:nvPr/>
        </p:nvSpPr>
        <p:spPr>
          <a:xfrm>
            <a:off x="7333734" y="759633"/>
            <a:ext cx="1927053" cy="353233"/>
          </a:xfrm>
          <a:prstGeom prst="trapezoid">
            <a:avLst>
              <a:gd name="adj" fmla="val 79152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7189718" y="111839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08768" y="1115792"/>
                <a:ext cx="2524750" cy="142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L’accélération maxi du motoréducteur: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=30 </m:t>
                    </m:r>
                    <m:r>
                      <a:rPr lang="fr-FR" sz="700" i="1">
                        <a:latin typeface="Cambria Math"/>
                      </a:rPr>
                      <m:t>𝑟𝑎𝑑</m:t>
                    </m:r>
                    <m:r>
                      <a:rPr lang="fr-FR" sz="7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fr-FR" sz="7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7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fr-FR" sz="7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sz="700" dirty="0"/>
                  <a:t>.</a:t>
                </a:r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Temps </a:t>
                </a:r>
                <a:r>
                  <a:rPr lang="fr-FR" sz="700" dirty="0"/>
                  <a:t>d’accélération </a:t>
                </a:r>
                <a14:m>
                  <m:oMath xmlns:m="http://schemas.openxmlformats.org/officeDocument/2006/math">
                    <m:r>
                      <a:rPr lang="fr-FR" sz="700" b="0" i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7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7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sz="7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7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7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700" dirty="0"/>
                  <a:t>. </a:t>
                </a:r>
                <a:endParaRPr lang="fr-FR" sz="700" dirty="0" smtClean="0"/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Temps de de </a:t>
                </a:r>
                <a:r>
                  <a:rPr lang="fr-FR" sz="700" dirty="0"/>
                  <a:t>décélération est identique. </a:t>
                </a:r>
                <a:endParaRPr lang="fr-FR" sz="700" dirty="0" smtClean="0"/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/>
                  <a:t>T</a:t>
                </a:r>
                <a:r>
                  <a:rPr lang="fr-FR" sz="700" dirty="0" smtClean="0"/>
                  <a:t>emps </a:t>
                </a:r>
                <a:r>
                  <a:rPr lang="fr-FR" sz="700" dirty="0"/>
                  <a:t>à vitesse constante :</a:t>
                </a:r>
                <a14:m>
                  <m:oMath xmlns:m="http://schemas.openxmlformats.org/officeDocument/2006/math">
                    <m:r>
                      <a:rPr lang="fr-FR" sz="7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7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7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7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7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sz="7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fr-FR" sz="700" i="1">
                        <a:latin typeface="Cambria Math"/>
                      </a:rPr>
                      <m:t>.</m:t>
                    </m:r>
                  </m:oMath>
                </a14:m>
                <a:endParaRPr lang="fr-FR" sz="700" b="0" i="1" dirty="0" smtClean="0">
                  <a:latin typeface="Cambria Math"/>
                </a:endParaRPr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Angle </a:t>
                </a:r>
                <a:r>
                  <a:rPr lang="fr-FR" sz="700" dirty="0"/>
                  <a:t>parcouru pendant l’accélération est donné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7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7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7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700" dirty="0"/>
                  <a:t>.</a:t>
                </a:r>
                <a:r>
                  <a:rPr lang="fr-FR" sz="700" dirty="0" smtClean="0"/>
                  <a:t> </a:t>
                </a:r>
              </a:p>
              <a:p>
                <a:pPr algn="just"/>
                <a:r>
                  <a:rPr lang="fr-FR" sz="700" dirty="0" smtClean="0"/>
                  <a:t>On </a:t>
                </a:r>
                <a:r>
                  <a:rPr lang="fr-FR" sz="700" dirty="0"/>
                  <a:t>cherche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7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700" dirty="0"/>
                  <a:t> tels que 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7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7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sz="7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fr-FR" sz="7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7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7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sz="7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fr-FR" sz="7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7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7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700" dirty="0" smtClean="0"/>
                  <a:t>.</a:t>
                </a:r>
              </a:p>
              <a:p>
                <a:pPr algn="just"/>
                <a:endParaRPr lang="fr-FR" sz="700" dirty="0"/>
              </a:p>
              <a:p>
                <a:pPr algn="just"/>
                <a:r>
                  <a:rPr lang="fr-FR" sz="700" dirty="0"/>
                  <a:t>On trouve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=4,93 </m:t>
                    </m:r>
                    <m:r>
                      <a:rPr lang="fr-FR" sz="700" i="1">
                        <a:latin typeface="Cambria Math"/>
                      </a:rPr>
                      <m:t>𝑟𝑎𝑑</m:t>
                    </m:r>
                    <m:r>
                      <a:rPr lang="fr-FR" sz="7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fr-FR" sz="7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7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fr-FR" sz="7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fr-FR" sz="700" i="1">
                        <a:latin typeface="Cambria Math"/>
                      </a:rPr>
                      <m:t>=47,2 </m:t>
                    </m:r>
                    <m:r>
                      <a:rPr lang="fr-FR" sz="700" i="1">
                        <a:latin typeface="Cambria Math"/>
                      </a:rPr>
                      <m:t>𝑡𝑜𝑢𝑟</m:t>
                    </m:r>
                    <m:r>
                      <a:rPr lang="fr-FR" sz="700" i="1">
                        <a:latin typeface="Cambria Math"/>
                      </a:rPr>
                      <m:t>/</m:t>
                    </m:r>
                    <m:r>
                      <a:rPr lang="fr-FR" sz="700" i="1">
                        <a:latin typeface="Cambria Math"/>
                      </a:rPr>
                      <m:t>𝑚𝑖𝑛</m:t>
                    </m:r>
                  </m:oMath>
                </a14:m>
                <a:r>
                  <a:rPr lang="fr-FR" sz="7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sz="7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sz="700" i="1">
                        <a:latin typeface="Cambria Math"/>
                      </a:rPr>
                      <m:t>=0,671 </m:t>
                    </m:r>
                    <m:r>
                      <a:rPr lang="fr-FR" sz="700" i="1">
                        <a:latin typeface="Cambria Math"/>
                      </a:rPr>
                      <m:t>𝑠</m:t>
                    </m:r>
                  </m:oMath>
                </a14:m>
                <a:r>
                  <a:rPr lang="fr-FR" sz="700" dirty="0" smtClean="0"/>
                  <a:t>. On </a:t>
                </a:r>
                <a:r>
                  <a:rPr lang="fr-FR" sz="700" dirty="0"/>
                  <a:t>a donc un temps de montée de 0,1645 s</a:t>
                </a:r>
                <a:r>
                  <a:rPr lang="fr-FR" sz="700" dirty="0" smtClean="0"/>
                  <a:t>.</a:t>
                </a:r>
                <a:endParaRPr lang="fr-FR" sz="7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68" y="1115792"/>
                <a:ext cx="2524750" cy="1425390"/>
              </a:xfrm>
              <a:prstGeom prst="rect">
                <a:avLst/>
              </a:prstGeom>
              <a:blipFill rotWithShape="1">
                <a:blip r:embed="rId7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7609073" y="759632"/>
            <a:ext cx="0" cy="3532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985448" y="759631"/>
            <a:ext cx="0" cy="3532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333734" y="550804"/>
                <a:ext cx="41222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𝜔</m:t>
                      </m:r>
                      <m:r>
                        <a:rPr lang="fr-FR" sz="800" b="0" i="1" smtClean="0">
                          <a:latin typeface="Cambria Math"/>
                        </a:rPr>
                        <m:t>(</m:t>
                      </m:r>
                      <m:r>
                        <a:rPr lang="fr-FR" sz="800" b="0" i="1" smtClean="0">
                          <a:latin typeface="Cambria Math"/>
                        </a:rPr>
                        <m:t>𝑡</m:t>
                      </m:r>
                      <m:r>
                        <a:rPr lang="fr-FR" sz="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34" y="550804"/>
                <a:ext cx="41222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221289" y="882744"/>
                <a:ext cx="2496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89" y="882744"/>
                <a:ext cx="24968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386601" y="902950"/>
                <a:ext cx="30649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601" y="902950"/>
                <a:ext cx="30649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eur droit 93"/>
          <p:cNvCxnSpPr/>
          <p:nvPr/>
        </p:nvCxnSpPr>
        <p:spPr>
          <a:xfrm flipH="1">
            <a:off x="7617297" y="1052736"/>
            <a:ext cx="1368151" cy="0"/>
          </a:xfrm>
          <a:prstGeom prst="line">
            <a:avLst/>
          </a:prstGeom>
          <a:ln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48125" y="833879"/>
                <a:ext cx="2990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5" y="833879"/>
                <a:ext cx="29905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7" y="2872421"/>
            <a:ext cx="1779944" cy="98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ZoneTexte 95"/>
          <p:cNvSpPr txBox="1"/>
          <p:nvPr/>
        </p:nvSpPr>
        <p:spPr>
          <a:xfrm>
            <a:off x="1012847" y="3501782"/>
            <a:ext cx="116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Angle motoréducteur (degrés)</a:t>
            </a:r>
            <a:endParaRPr lang="fr-FR" sz="800" i="1" dirty="0"/>
          </a:p>
        </p:txBody>
      </p:sp>
      <p:sp>
        <p:nvSpPr>
          <p:cNvPr id="97" name="ZoneTexte 96"/>
          <p:cNvSpPr txBox="1"/>
          <p:nvPr/>
        </p:nvSpPr>
        <p:spPr>
          <a:xfrm rot="16200000">
            <a:off x="101064" y="3259040"/>
            <a:ext cx="9954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/>
              <a:t>Angle lisse (degrés)</a:t>
            </a:r>
            <a:endParaRPr lang="fr-FR" sz="7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33" y="3759872"/>
            <a:ext cx="1923400" cy="95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480921" y="4523676"/>
            <a:ext cx="295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 5 : courbe de vitesse de la barrière</a:t>
            </a:r>
            <a:endParaRPr lang="fr-FR" sz="1000" i="1" dirty="0"/>
          </a:p>
        </p:txBody>
      </p:sp>
      <p:sp>
        <p:nvSpPr>
          <p:cNvPr id="98" name="ZoneTexte 97"/>
          <p:cNvSpPr txBox="1"/>
          <p:nvPr/>
        </p:nvSpPr>
        <p:spPr>
          <a:xfrm rot="16200000">
            <a:off x="982501" y="4064242"/>
            <a:ext cx="84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/>
              <a:t>Taux rotation barrière </a:t>
            </a:r>
            <a:r>
              <a:rPr lang="fr-FR" sz="700" i="1" dirty="0" smtClean="0"/>
              <a:t>(rad/s)</a:t>
            </a:r>
            <a:endParaRPr lang="fr-FR" sz="700" i="1" dirty="0"/>
          </a:p>
        </p:txBody>
      </p:sp>
      <p:sp>
        <p:nvSpPr>
          <p:cNvPr id="99" name="ZoneTexte 98"/>
          <p:cNvSpPr txBox="1"/>
          <p:nvPr/>
        </p:nvSpPr>
        <p:spPr>
          <a:xfrm>
            <a:off x="3957294" y="2896067"/>
            <a:ext cx="308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Ajouter couple moteur inconnu et pesanteur</a:t>
            </a:r>
            <a:endParaRPr lang="fr-FR" sz="800" b="1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4" y="3447103"/>
            <a:ext cx="1419759" cy="71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4661303" y="3259723"/>
            <a:ext cx="900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/>
              <a:t>Barrière ouverte couple nul</a:t>
            </a:r>
            <a:endParaRPr lang="fr-FR" sz="800" b="1" i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23" y="3469824"/>
            <a:ext cx="1365916" cy="65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ZoneTexte 100"/>
          <p:cNvSpPr txBox="1"/>
          <p:nvPr/>
        </p:nvSpPr>
        <p:spPr>
          <a:xfrm rot="16200000">
            <a:off x="3513819" y="3659845"/>
            <a:ext cx="9954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/>
              <a:t>Couple moteur</a:t>
            </a:r>
            <a:endParaRPr lang="fr-FR" sz="700" i="1" dirty="0"/>
          </a:p>
        </p:txBody>
      </p:sp>
      <p:sp>
        <p:nvSpPr>
          <p:cNvPr id="102" name="ZoneTexte 101"/>
          <p:cNvSpPr txBox="1"/>
          <p:nvPr/>
        </p:nvSpPr>
        <p:spPr>
          <a:xfrm rot="16200000">
            <a:off x="5101548" y="3703567"/>
            <a:ext cx="9954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/>
              <a:t>Puissance moteur</a:t>
            </a:r>
            <a:endParaRPr lang="fr-FR" sz="700" i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6" y="5070231"/>
            <a:ext cx="1158739" cy="128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74" y="5072200"/>
            <a:ext cx="1150886" cy="113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81" y="5019748"/>
            <a:ext cx="1605700" cy="10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Image 102"/>
          <p:cNvPicPr/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1" t="21453" r="1323" b="58855"/>
          <a:stretch/>
        </p:blipFill>
        <p:spPr bwMode="auto">
          <a:xfrm>
            <a:off x="7977581" y="5763276"/>
            <a:ext cx="1558700" cy="8717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 14"/>
          <p:cNvSpPr/>
          <p:nvPr/>
        </p:nvSpPr>
        <p:spPr>
          <a:xfrm>
            <a:off x="1066800" y="1061130"/>
            <a:ext cx="361950" cy="134258"/>
          </a:xfrm>
          <a:custGeom>
            <a:avLst/>
            <a:gdLst>
              <a:gd name="connsiteX0" fmla="*/ 0 w 361950"/>
              <a:gd name="connsiteY0" fmla="*/ 134258 h 134258"/>
              <a:gd name="connsiteX1" fmla="*/ 76200 w 361950"/>
              <a:gd name="connsiteY1" fmla="*/ 908 h 134258"/>
              <a:gd name="connsiteX2" fmla="*/ 180975 w 361950"/>
              <a:gd name="connsiteY2" fmla="*/ 72345 h 134258"/>
              <a:gd name="connsiteX3" fmla="*/ 285750 w 361950"/>
              <a:gd name="connsiteY3" fmla="*/ 5670 h 134258"/>
              <a:gd name="connsiteX4" fmla="*/ 361950 w 361950"/>
              <a:gd name="connsiteY4" fmla="*/ 129495 h 1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34258">
                <a:moveTo>
                  <a:pt x="0" y="134258"/>
                </a:moveTo>
                <a:cubicBezTo>
                  <a:pt x="23019" y="72742"/>
                  <a:pt x="46038" y="11227"/>
                  <a:pt x="76200" y="908"/>
                </a:cubicBezTo>
                <a:cubicBezTo>
                  <a:pt x="106362" y="-9411"/>
                  <a:pt x="146050" y="71551"/>
                  <a:pt x="180975" y="72345"/>
                </a:cubicBezTo>
                <a:cubicBezTo>
                  <a:pt x="215900" y="73139"/>
                  <a:pt x="255588" y="-3855"/>
                  <a:pt x="285750" y="5670"/>
                </a:cubicBezTo>
                <a:cubicBezTo>
                  <a:pt x="315912" y="15195"/>
                  <a:pt x="338931" y="72345"/>
                  <a:pt x="361950" y="12949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79097" y="548680"/>
            <a:ext cx="169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000" dirty="0" smtClean="0"/>
              <a:t>Bâti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Manivelle (moteur)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Barrière (lisse)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Galet</a:t>
            </a:r>
            <a:endParaRPr lang="fr-FR" sz="1000" dirty="0"/>
          </a:p>
        </p:txBody>
      </p:sp>
      <p:cxnSp>
        <p:nvCxnSpPr>
          <p:cNvPr id="10" name="Connecteur droit 9"/>
          <p:cNvCxnSpPr>
            <a:stCxn id="4" idx="0"/>
          </p:cNvCxnSpPr>
          <p:nvPr/>
        </p:nvCxnSpPr>
        <p:spPr>
          <a:xfrm flipV="1">
            <a:off x="1248933" y="1196752"/>
            <a:ext cx="0" cy="19860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64569" y="1196752"/>
            <a:ext cx="360039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816885" y="1539372"/>
            <a:ext cx="432048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16885" y="1914493"/>
            <a:ext cx="432048" cy="3426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44588" y="1539372"/>
            <a:ext cx="396044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1280593" y="1911839"/>
            <a:ext cx="360039" cy="34527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1104917" y="13953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72869" y="1770477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1103759" y="2084207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496616" y="1767823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44488" y="1505974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505974"/>
                <a:ext cx="870545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344487" y="209584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" y="2095842"/>
                <a:ext cx="870545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1424608" y="2095842"/>
            <a:ext cx="15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Cylindre – Plan (Linéaire annulaire)</a:t>
            </a:r>
          </a:p>
          <a:p>
            <a:r>
              <a:rPr lang="fr-FR" sz="1000" dirty="0" smtClean="0"/>
              <a:t>Direction ?, Normale ?</a:t>
            </a:r>
          </a:p>
          <a:p>
            <a:r>
              <a:rPr lang="fr-FR" sz="1000" b="1" dirty="0" smtClean="0"/>
              <a:t>(CONTACT DE TYPE CYLINDRE – PLAN)</a:t>
            </a:r>
            <a:endParaRPr lang="fr-F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452009" y="147127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09" y="1471272"/>
                <a:ext cx="870545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orme libre 37"/>
          <p:cNvSpPr/>
          <p:nvPr/>
        </p:nvSpPr>
        <p:spPr>
          <a:xfrm>
            <a:off x="3371057" y="1061130"/>
            <a:ext cx="361950" cy="134258"/>
          </a:xfrm>
          <a:custGeom>
            <a:avLst/>
            <a:gdLst>
              <a:gd name="connsiteX0" fmla="*/ 0 w 361950"/>
              <a:gd name="connsiteY0" fmla="*/ 134258 h 134258"/>
              <a:gd name="connsiteX1" fmla="*/ 76200 w 361950"/>
              <a:gd name="connsiteY1" fmla="*/ 908 h 134258"/>
              <a:gd name="connsiteX2" fmla="*/ 180975 w 361950"/>
              <a:gd name="connsiteY2" fmla="*/ 72345 h 134258"/>
              <a:gd name="connsiteX3" fmla="*/ 285750 w 361950"/>
              <a:gd name="connsiteY3" fmla="*/ 5670 h 134258"/>
              <a:gd name="connsiteX4" fmla="*/ 361950 w 361950"/>
              <a:gd name="connsiteY4" fmla="*/ 129495 h 1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34258">
                <a:moveTo>
                  <a:pt x="0" y="134258"/>
                </a:moveTo>
                <a:cubicBezTo>
                  <a:pt x="23019" y="72742"/>
                  <a:pt x="46038" y="11227"/>
                  <a:pt x="76200" y="908"/>
                </a:cubicBezTo>
                <a:cubicBezTo>
                  <a:pt x="106362" y="-9411"/>
                  <a:pt x="146050" y="71551"/>
                  <a:pt x="180975" y="72345"/>
                </a:cubicBezTo>
                <a:cubicBezTo>
                  <a:pt x="215900" y="73139"/>
                  <a:pt x="255588" y="-3855"/>
                  <a:pt x="285750" y="5670"/>
                </a:cubicBezTo>
                <a:cubicBezTo>
                  <a:pt x="315912" y="15195"/>
                  <a:pt x="338931" y="72345"/>
                  <a:pt x="361950" y="12949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>
            <a:stCxn id="45" idx="0"/>
          </p:cNvCxnSpPr>
          <p:nvPr/>
        </p:nvCxnSpPr>
        <p:spPr>
          <a:xfrm flipV="1">
            <a:off x="3553190" y="1196752"/>
            <a:ext cx="0" cy="19860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368826" y="1196752"/>
            <a:ext cx="360039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121142" y="1539372"/>
            <a:ext cx="432048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46" idx="2"/>
            <a:endCxn id="48" idx="6"/>
          </p:cNvCxnSpPr>
          <p:nvPr/>
        </p:nvCxnSpPr>
        <p:spPr>
          <a:xfrm>
            <a:off x="2977126" y="1913166"/>
            <a:ext cx="1113887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548845" y="1539372"/>
            <a:ext cx="396044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3409174" y="13953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2977126" y="176915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lipse 47"/>
          <p:cNvSpPr/>
          <p:nvPr/>
        </p:nvSpPr>
        <p:spPr>
          <a:xfrm>
            <a:off x="3802981" y="176915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648745" y="1505974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5" y="1505974"/>
                <a:ext cx="870545" cy="246221"/>
              </a:xfrm>
              <a:prstGeom prst="rect">
                <a:avLst/>
              </a:prstGeom>
              <a:blipFill rotWithShape="1">
                <a:blip r:embed="rId5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3008784" y="2095842"/>
                <a:ext cx="1296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Cylindre – Plan (Linéaire annulaire)</a:t>
                </a:r>
              </a:p>
              <a:p>
                <a:r>
                  <a:rPr lang="fr-FR" sz="1000" dirty="0" smtClean="0"/>
                  <a:t>Direction ?,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i="1">
                            <a:latin typeface="Cambria Math"/>
                          </a:rPr>
                          <m:t>𝐴</m:t>
                        </m:r>
                        <m:r>
                          <a:rPr lang="fr-FR" sz="1000" i="1">
                            <a:latin typeface="Cambria Math"/>
                          </a:rPr>
                          <m:t>,?</m:t>
                        </m:r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2095842"/>
                <a:ext cx="1296144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3756266" y="147127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66" y="1471272"/>
                <a:ext cx="870545" cy="246221"/>
              </a:xfrm>
              <a:prstGeom prst="rect">
                <a:avLst/>
              </a:prstGeom>
              <a:blipFill rotWithShape="1">
                <a:blip r:embed="rId7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784648" y="1779168"/>
            <a:ext cx="119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OU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582941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441</Words>
  <Application>Microsoft Office PowerPoint</Application>
  <PresentationFormat>Format A4 (210 x 297 mm)</PresentationFormat>
  <Paragraphs>88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Sympact</dc:title>
  <dc:creator>Xavier Pessoles</dc:creator>
  <cp:lastModifiedBy>Xavier Pessoles</cp:lastModifiedBy>
  <cp:revision>32</cp:revision>
  <dcterms:created xsi:type="dcterms:W3CDTF">2017-11-16T09:18:53Z</dcterms:created>
  <dcterms:modified xsi:type="dcterms:W3CDTF">2017-12-05T17:42:29Z</dcterms:modified>
</cp:coreProperties>
</file>