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906000" cy="6858000" type="A4"/>
  <p:notesSz cx="9926638" cy="143557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954" y="9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04/12/2023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4888" y="246270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 err="1"/>
              <a:t>Tp</a:t>
            </a:r>
            <a:r>
              <a:rPr lang="fr-FR" sz="1000" i="1" dirty="0"/>
              <a:t> =	k = 	J =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944888" y="221648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Équation de la dynamique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44136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exp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3037151"/>
            <a:ext cx="2963788" cy="15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79851" y="5119604"/>
            <a:ext cx="1935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Huygens</a:t>
            </a:r>
            <a:r>
              <a:rPr lang="fr-FR" sz="2000" i="1" dirty="0"/>
              <a:t> = 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479851" y="6093296"/>
            <a:ext cx="2015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</a:t>
            </a:r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44137"/>
              <a:ext cx="21602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i="1" dirty="0" err="1"/>
                <a:t>J</a:t>
              </a:r>
              <a:r>
                <a:rPr lang="fr-FR" i="1" baseline="-25000" dirty="0" err="1"/>
                <a:t>Mod</a:t>
              </a:r>
              <a:r>
                <a:rPr lang="fr-FR" i="1" dirty="0"/>
                <a:t> = 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840817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/>
          <p:cNvCxnSpPr/>
          <p:nvPr/>
        </p:nvCxnSpPr>
        <p:spPr>
          <a:xfrm>
            <a:off x="0" y="11663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0" y="378242"/>
            <a:ext cx="990600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/>
          <p:cNvSpPr txBox="1"/>
          <p:nvPr/>
        </p:nvSpPr>
        <p:spPr>
          <a:xfrm>
            <a:off x="0" y="116632"/>
            <a:ext cx="990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w Cen MT" pitchFamily="34" charset="0"/>
              </a:rPr>
              <a:t>Cycle 4 - </a:t>
            </a:r>
            <a:r>
              <a:rPr lang="fr-FR" sz="1050" b="1" cap="small" dirty="0">
                <a:latin typeface="Tw Cen MT" pitchFamily="34" charset="0"/>
              </a:rPr>
              <a:t>Modéliser le comportement des systèmes mécaniques dans le but d'établir une loi de comportement ou de déterminer des actions mécaniques en utilisant le PFD</a:t>
            </a:r>
            <a:endParaRPr lang="fr-FR" sz="1050" b="1" dirty="0">
              <a:latin typeface="Tw Cen MT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 rot="16200000">
            <a:off x="-926232" y="1474912"/>
            <a:ext cx="2160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Expérimentation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" y="548679"/>
            <a:ext cx="3096344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/>
          <p:cNvSpPr txBox="1"/>
          <p:nvPr/>
        </p:nvSpPr>
        <p:spPr>
          <a:xfrm>
            <a:off x="416496" y="2462701"/>
            <a:ext cx="3092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Modélisation associée à l’expérimentation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44888" y="548679"/>
            <a:ext cx="2880320" cy="2160243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avec flèche 14"/>
          <p:cNvCxnSpPr/>
          <p:nvPr/>
        </p:nvCxnSpPr>
        <p:spPr>
          <a:xfrm flipV="1">
            <a:off x="4160912" y="692696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>
            <a:off x="4016896" y="1484784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3944888" y="569585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l’expérimentation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3940797" y="235764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i="1" dirty="0" err="1"/>
              <a:t>Tp</a:t>
            </a:r>
            <a:r>
              <a:rPr lang="fr-FR" sz="900" i="1" dirty="0"/>
              <a:t> = 0,2 (2s pour 10 oscillations) k = 0,43.10</a:t>
            </a:r>
            <a:r>
              <a:rPr lang="fr-FR" sz="900" i="1" baseline="30000" dirty="0"/>
              <a:t>3</a:t>
            </a:r>
            <a:r>
              <a:rPr lang="fr-FR" sz="900" i="1" dirty="0"/>
              <a:t>N</a:t>
            </a:r>
            <a:r>
              <a:rPr lang="fr-FR" sz="900" i="1"/>
              <a:t>/m</a:t>
            </a:r>
            <a:endParaRPr lang="fr-FR" sz="900" i="1" dirty="0"/>
          </a:p>
          <a:p>
            <a:pPr algn="ctr"/>
            <a:r>
              <a:rPr lang="fr-FR" sz="900" i="1" dirty="0"/>
              <a:t>J = 9,4 10</a:t>
            </a:r>
            <a:r>
              <a:rPr lang="fr-FR" sz="900" i="1" baseline="30000" dirty="0"/>
              <a:t>-3</a:t>
            </a:r>
            <a:r>
              <a:rPr lang="fr-FR" sz="900" i="1" dirty="0"/>
              <a:t> kg.m²</a:t>
            </a:r>
          </a:p>
        </p:txBody>
      </p:sp>
      <p:grpSp>
        <p:nvGrpSpPr>
          <p:cNvPr id="28" name="Groupe 27"/>
          <p:cNvGrpSpPr/>
          <p:nvPr/>
        </p:nvGrpSpPr>
        <p:grpSpPr>
          <a:xfrm>
            <a:off x="7113240" y="548679"/>
            <a:ext cx="432048" cy="2160243"/>
            <a:chOff x="7113240" y="548679"/>
            <a:chExt cx="432048" cy="2160243"/>
          </a:xfrm>
        </p:grpSpPr>
        <p:sp>
          <p:nvSpPr>
            <p:cNvPr id="23" name="Rectangle 22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ZoneTexte 23"/>
            <p:cNvSpPr txBox="1"/>
            <p:nvPr/>
          </p:nvSpPr>
          <p:spPr>
            <a:xfrm rot="16200000">
              <a:off x="6253614" y="1474913"/>
              <a:ext cx="21602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400" i="1" dirty="0" err="1"/>
                <a:t>J</a:t>
              </a:r>
              <a:r>
                <a:rPr lang="fr-FR" sz="1400" i="1" baseline="-25000" dirty="0" err="1"/>
                <a:t>exp</a:t>
              </a:r>
              <a:r>
                <a:rPr lang="fr-FR" sz="1400" i="1" dirty="0"/>
                <a:t> = 9,4 10</a:t>
              </a:r>
              <a:r>
                <a:rPr lang="fr-FR" sz="1400" i="1" baseline="30000" dirty="0"/>
                <a:t>-3</a:t>
              </a:r>
              <a:r>
                <a:rPr lang="fr-FR" sz="1400" i="1" dirty="0"/>
                <a:t> kg.m² </a:t>
              </a:r>
            </a:p>
          </p:txBody>
        </p:sp>
      </p:grpSp>
      <p:sp>
        <p:nvSpPr>
          <p:cNvPr id="25" name="ZoneTexte 24"/>
          <p:cNvSpPr txBox="1"/>
          <p:nvPr/>
        </p:nvSpPr>
        <p:spPr>
          <a:xfrm rot="16200000">
            <a:off x="-786951" y="3675350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acausale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108769" y="2861323"/>
            <a:ext cx="432048" cy="1935832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6361348" y="3644573"/>
            <a:ext cx="1935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 err="1"/>
              <a:t>J</a:t>
            </a:r>
            <a:r>
              <a:rPr lang="fr-FR" i="1" baseline="-25000" dirty="0" err="1"/>
              <a:t>sim</a:t>
            </a:r>
            <a:r>
              <a:rPr lang="fr-FR" i="1" dirty="0"/>
              <a:t> =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91" y="2976943"/>
            <a:ext cx="3054354" cy="1632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ectangle 32"/>
          <p:cNvSpPr/>
          <p:nvPr/>
        </p:nvSpPr>
        <p:spPr>
          <a:xfrm>
            <a:off x="3943650" y="2872420"/>
            <a:ext cx="2881558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Connecteur droit avec flèche 33"/>
          <p:cNvCxnSpPr/>
          <p:nvPr/>
        </p:nvCxnSpPr>
        <p:spPr>
          <a:xfrm flipV="1">
            <a:off x="4169296" y="3037151"/>
            <a:ext cx="0" cy="1512168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/>
          <p:nvPr/>
        </p:nvCxnSpPr>
        <p:spPr>
          <a:xfrm>
            <a:off x="4025280" y="3829239"/>
            <a:ext cx="2376264" cy="0"/>
          </a:xfrm>
          <a:prstGeom prst="straightConnector1">
            <a:avLst/>
          </a:prstGeom>
          <a:ln w="12700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3953272" y="2914040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Résultat de la modélisation</a:t>
            </a:r>
          </a:p>
        </p:txBody>
      </p:sp>
      <p:sp>
        <p:nvSpPr>
          <p:cNvPr id="37" name="ZoneTexte 36"/>
          <p:cNvSpPr txBox="1"/>
          <p:nvPr/>
        </p:nvSpPr>
        <p:spPr>
          <a:xfrm>
            <a:off x="3953272" y="4077072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Méthode pour identifier J</a:t>
            </a:r>
          </a:p>
        </p:txBody>
      </p:sp>
      <p:sp>
        <p:nvSpPr>
          <p:cNvPr id="38" name="ZoneTexte 37"/>
          <p:cNvSpPr txBox="1"/>
          <p:nvPr/>
        </p:nvSpPr>
        <p:spPr>
          <a:xfrm rot="16200000">
            <a:off x="-776548" y="5705625"/>
            <a:ext cx="1935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Modélisation SW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16496" y="5013175"/>
            <a:ext cx="3096344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/>
              <p:cNvSpPr txBox="1"/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600" i="1" dirty="0"/>
                  <a:t>J</a:t>
                </a:r>
                <a:r>
                  <a:rPr lang="fr-FR" sz="1600" i="1" baseline="-25000" dirty="0" err="1"/>
                  <a:t>Huyg</a:t>
                </a:r>
                <a:r>
                  <a:rPr lang="fr-FR" sz="1600" i="1" baseline="-25000" dirty="0"/>
                  <a:t>.</a:t>
                </a:r>
                <a:r>
                  <a:rPr lang="fr-FR" sz="16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+2×65×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140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i="1">
                        <a:latin typeface="Cambria Math" panose="02040503050406030204" pitchFamily="18" charset="0"/>
                      </a:rPr>
                      <m:t>+2×40</m:t>
                    </m:r>
                    <m:d>
                      <m:d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e>
                          <m:sup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=7,7×</m:t>
                    </m:r>
                    <m:sSup>
                      <m:sSupPr>
                        <m:ctrlPr>
                          <a:rPr lang="fr-F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kg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FR" sz="16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1600" b="0" i="0" smtClean="0"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endParaRPr lang="fr-FR" sz="1600" dirty="0"/>
              </a:p>
              <a:p>
                <a:endParaRPr lang="fr-FR" sz="1600" i="1" dirty="0"/>
              </a:p>
            </p:txBody>
          </p:sp>
        </mc:Choice>
        <mc:Fallback xmlns="">
          <p:sp>
            <p:nvSpPr>
              <p:cNvPr id="40" name="ZoneTexte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51" y="5119604"/>
                <a:ext cx="3011994" cy="1343125"/>
              </a:xfrm>
              <a:prstGeom prst="rect">
                <a:avLst/>
              </a:prstGeom>
              <a:blipFill>
                <a:blip r:embed="rId3"/>
                <a:stretch>
                  <a:fillRect l="-1215" t="-136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ZoneTexte 41"/>
          <p:cNvSpPr txBox="1"/>
          <p:nvPr/>
        </p:nvSpPr>
        <p:spPr>
          <a:xfrm>
            <a:off x="479851" y="6093296"/>
            <a:ext cx="3068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i="1" dirty="0" err="1"/>
              <a:t>J</a:t>
            </a:r>
            <a:r>
              <a:rPr lang="fr-FR" sz="2000" i="1" baseline="-25000" dirty="0" err="1"/>
              <a:t>SolidWorks</a:t>
            </a:r>
            <a:r>
              <a:rPr lang="fr-FR" sz="2000" i="1" dirty="0"/>
              <a:t> = 10,6x10</a:t>
            </a:r>
            <a:r>
              <a:rPr lang="fr-FR" sz="2000" i="1" baseline="30000" dirty="0"/>
              <a:t>-3</a:t>
            </a:r>
            <a:r>
              <a:rPr lang="fr-FR" sz="2000" i="1" dirty="0"/>
              <a:t> </a:t>
            </a:r>
            <a:r>
              <a:rPr lang="fr-FR" sz="2000" dirty="0"/>
              <a:t>kgm</a:t>
            </a:r>
            <a:r>
              <a:rPr lang="fr-FR" sz="2000" baseline="30000" dirty="0"/>
              <a:t>2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943650" y="5013175"/>
            <a:ext cx="2881558" cy="1584177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ZoneTexte 43"/>
          <p:cNvSpPr txBox="1"/>
          <p:nvPr/>
        </p:nvSpPr>
        <p:spPr>
          <a:xfrm>
            <a:off x="3943650" y="5032865"/>
            <a:ext cx="288032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Origines des écarts entre les deux inerties calculées</a:t>
            </a:r>
          </a:p>
          <a:p>
            <a:endParaRPr lang="fr-FR" sz="1000" i="1" dirty="0"/>
          </a:p>
          <a:p>
            <a:r>
              <a:rPr lang="fr-FR" sz="1000" dirty="0"/>
              <a:t>En utilisant le modèle de masses ponctuelles, on sous-estime les moments d’inertie dus aux différents éléments. De plus, lors de ce choix, tous les constituants du balancier ne sont pas pris en compte.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3934028" y="6279123"/>
            <a:ext cx="28803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i="1" dirty="0"/>
              <a:t>Inertie retenue :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Mod</a:t>
            </a:r>
            <a:r>
              <a:rPr lang="fr-FR" sz="1000" i="1" dirty="0"/>
              <a:t> =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SW</a:t>
            </a:r>
            <a:endParaRPr lang="fr-FR" sz="1000" i="1" baseline="-25000" dirty="0"/>
          </a:p>
        </p:txBody>
      </p:sp>
      <p:grpSp>
        <p:nvGrpSpPr>
          <p:cNvPr id="47" name="Groupe 46"/>
          <p:cNvGrpSpPr/>
          <p:nvPr/>
        </p:nvGrpSpPr>
        <p:grpSpPr>
          <a:xfrm>
            <a:off x="7113240" y="5013174"/>
            <a:ext cx="432048" cy="1584177"/>
            <a:chOff x="7113240" y="548679"/>
            <a:chExt cx="432048" cy="2160244"/>
          </a:xfrm>
        </p:grpSpPr>
        <p:sp>
          <p:nvSpPr>
            <p:cNvPr id="48" name="Rectangle 47"/>
            <p:cNvSpPr/>
            <p:nvPr/>
          </p:nvSpPr>
          <p:spPr>
            <a:xfrm>
              <a:off x="7113240" y="548679"/>
              <a:ext cx="432048" cy="2160242"/>
            </a:xfrm>
            <a:prstGeom prst="rect">
              <a:avLst/>
            </a:pr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ZoneTexte 48"/>
            <p:cNvSpPr txBox="1"/>
            <p:nvPr/>
          </p:nvSpPr>
          <p:spPr>
            <a:xfrm rot="16200000">
              <a:off x="6253614" y="1490303"/>
              <a:ext cx="21602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i="1" dirty="0" err="1"/>
                <a:t>J</a:t>
              </a:r>
              <a:r>
                <a:rPr lang="fr-FR" sz="1200" i="1" baseline="-25000" dirty="0" err="1"/>
                <a:t>Mod</a:t>
              </a:r>
              <a:r>
                <a:rPr lang="fr-FR" sz="1200" i="1" dirty="0"/>
                <a:t> = 10,6 10</a:t>
              </a:r>
              <a:r>
                <a:rPr lang="fr-FR" sz="1200" i="1" baseline="30000" dirty="0"/>
                <a:t>-3</a:t>
              </a:r>
              <a:r>
                <a:rPr lang="fr-FR" sz="1200" i="1" dirty="0"/>
                <a:t> kgm</a:t>
              </a:r>
              <a:r>
                <a:rPr lang="fr-FR" sz="1200" i="1" baseline="30000" dirty="0"/>
                <a:t>2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7689304" y="548682"/>
            <a:ext cx="1944216" cy="60486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/>
          <p:cNvSpPr txBox="1"/>
          <p:nvPr/>
        </p:nvSpPr>
        <p:spPr>
          <a:xfrm>
            <a:off x="7689304" y="548682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58" name="ZoneTexte 57"/>
          <p:cNvSpPr txBox="1"/>
          <p:nvPr/>
        </p:nvSpPr>
        <p:spPr>
          <a:xfrm>
            <a:off x="7689304" y="199698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exp</a:t>
            </a:r>
            <a:r>
              <a:rPr lang="fr-FR" sz="1000" i="1" dirty="0"/>
              <a:t> – J</a:t>
            </a:r>
            <a:r>
              <a:rPr lang="fr-FR" sz="1000" i="1" baseline="-25000" dirty="0"/>
              <a:t>SW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7689304" y="3445286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Écarts J</a:t>
            </a:r>
            <a:r>
              <a:rPr lang="fr-FR" sz="1000" i="1" baseline="-25000" dirty="0"/>
              <a:t>SW</a:t>
            </a:r>
            <a:r>
              <a:rPr lang="fr-FR" sz="1000" i="1" dirty="0"/>
              <a:t> – </a:t>
            </a:r>
            <a:r>
              <a:rPr lang="fr-FR" sz="1000" i="1" dirty="0" err="1"/>
              <a:t>J</a:t>
            </a:r>
            <a:r>
              <a:rPr lang="fr-FR" sz="1000" i="1" baseline="-25000" dirty="0" err="1"/>
              <a:t>sim</a:t>
            </a:r>
            <a:endParaRPr lang="fr-FR" sz="1000" i="1" baseline="-25000" dirty="0"/>
          </a:p>
        </p:txBody>
      </p:sp>
      <p:sp>
        <p:nvSpPr>
          <p:cNvPr id="60" name="ZoneTexte 59"/>
          <p:cNvSpPr txBox="1"/>
          <p:nvPr/>
        </p:nvSpPr>
        <p:spPr>
          <a:xfrm>
            <a:off x="7689304" y="4893588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i="1" dirty="0"/>
              <a:t>Bilan</a:t>
            </a:r>
            <a:endParaRPr lang="fr-FR" sz="1000" i="1" baseline="-250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757" y="776570"/>
            <a:ext cx="1608854" cy="1405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21" y="843858"/>
            <a:ext cx="1140929" cy="1281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04"/>
          <a:stretch/>
        </p:blipFill>
        <p:spPr bwMode="auto">
          <a:xfrm>
            <a:off x="1693858" y="577423"/>
            <a:ext cx="1719714" cy="199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16496" y="2861323"/>
            <a:ext cx="3096344" cy="1935832"/>
          </a:xfrm>
          <a:prstGeom prst="rect">
            <a:avLst/>
          </a:prstGeom>
          <a:noFill/>
          <a:ln w="1905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752" y="3236968"/>
            <a:ext cx="1420824" cy="1222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379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7FA39693-EF7E-9BCF-3B1D-4E572E3EB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805" y="3675856"/>
            <a:ext cx="4020651" cy="3015488"/>
          </a:xfrm>
          <a:prstGeom prst="rect">
            <a:avLst/>
          </a:prstGeom>
        </p:spPr>
      </p:pic>
      <p:pic>
        <p:nvPicPr>
          <p:cNvPr id="7" name="Image 6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1CDA5485-839C-E298-2140-838EE6DDB9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40" y="332048"/>
            <a:ext cx="4139952" cy="3104964"/>
          </a:xfrm>
          <a:prstGeom prst="rect">
            <a:avLst/>
          </a:prstGeom>
        </p:spPr>
      </p:pic>
      <p:pic>
        <p:nvPicPr>
          <p:cNvPr id="9" name="Image 8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6F3705AC-5431-99BC-76CF-DEF4F026ED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3645024"/>
            <a:ext cx="4139952" cy="310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79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B42560-6A48-D4CF-E111-08E28611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DA2DDF3-F4EE-7158-7AD7-60DCFCDF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3097" y="1913631"/>
            <a:ext cx="7899806" cy="3899100"/>
          </a:xfrm>
        </p:spPr>
      </p:pic>
    </p:spTree>
    <p:extLst>
      <p:ext uri="{BB962C8B-B14F-4D97-AF65-F5344CB8AC3E}">
        <p14:creationId xmlns:p14="http://schemas.microsoft.com/office/powerpoint/2010/main" val="18340656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300</Words>
  <Application>Microsoft Office PowerPoint</Application>
  <PresentationFormat>Format A4 (210 x 297 mm)</PresentationFormat>
  <Paragraphs>44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Tw Cen MT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Synthese Eleve TP Cinétique</dc:title>
  <dc:creator>Xavier Pessoles</dc:creator>
  <cp:lastModifiedBy>Xavier PESSOLES</cp:lastModifiedBy>
  <cp:revision>19</cp:revision>
  <cp:lastPrinted>2023-12-04T08:32:07Z</cp:lastPrinted>
  <dcterms:created xsi:type="dcterms:W3CDTF">2017-11-16T09:18:53Z</dcterms:created>
  <dcterms:modified xsi:type="dcterms:W3CDTF">2023-12-04T11:54:36Z</dcterms:modified>
</cp:coreProperties>
</file>