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58B322-A77E-49DC-8785-AEBFA231449C}" type="datetimeFigureOut">
              <a:rPr lang="en-US" smtClean="0"/>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5AA2C-5950-4116-8382-1BFAC036CEF5}" type="slidenum">
              <a:rPr lang="en-US" smtClean="0"/>
              <a:t>‹#›</a:t>
            </a:fld>
            <a:endParaRPr lang="en-US"/>
          </a:p>
        </p:txBody>
      </p:sp>
    </p:spTree>
    <p:extLst>
      <p:ext uri="{BB962C8B-B14F-4D97-AF65-F5344CB8AC3E}">
        <p14:creationId xmlns:p14="http://schemas.microsoft.com/office/powerpoint/2010/main" val="4229296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58B322-A77E-49DC-8785-AEBFA231449C}" type="datetimeFigureOut">
              <a:rPr lang="en-US" smtClean="0"/>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5AA2C-5950-4116-8382-1BFAC036CEF5}" type="slidenum">
              <a:rPr lang="en-US" smtClean="0"/>
              <a:t>‹#›</a:t>
            </a:fld>
            <a:endParaRPr lang="en-US"/>
          </a:p>
        </p:txBody>
      </p:sp>
    </p:spTree>
    <p:extLst>
      <p:ext uri="{BB962C8B-B14F-4D97-AF65-F5344CB8AC3E}">
        <p14:creationId xmlns:p14="http://schemas.microsoft.com/office/powerpoint/2010/main" val="3514743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58B322-A77E-49DC-8785-AEBFA231449C}" type="datetimeFigureOut">
              <a:rPr lang="en-US" smtClean="0"/>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5AA2C-5950-4116-8382-1BFAC036CEF5}" type="slidenum">
              <a:rPr lang="en-US" smtClean="0"/>
              <a:t>‹#›</a:t>
            </a:fld>
            <a:endParaRPr lang="en-US"/>
          </a:p>
        </p:txBody>
      </p:sp>
    </p:spTree>
    <p:extLst>
      <p:ext uri="{BB962C8B-B14F-4D97-AF65-F5344CB8AC3E}">
        <p14:creationId xmlns:p14="http://schemas.microsoft.com/office/powerpoint/2010/main" val="258493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58B322-A77E-49DC-8785-AEBFA231449C}" type="datetimeFigureOut">
              <a:rPr lang="en-US" smtClean="0"/>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5AA2C-5950-4116-8382-1BFAC036CEF5}" type="slidenum">
              <a:rPr lang="en-US" smtClean="0"/>
              <a:t>‹#›</a:t>
            </a:fld>
            <a:endParaRPr lang="en-US"/>
          </a:p>
        </p:txBody>
      </p:sp>
    </p:spTree>
    <p:extLst>
      <p:ext uri="{BB962C8B-B14F-4D97-AF65-F5344CB8AC3E}">
        <p14:creationId xmlns:p14="http://schemas.microsoft.com/office/powerpoint/2010/main" val="353806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58B322-A77E-49DC-8785-AEBFA231449C}" type="datetimeFigureOut">
              <a:rPr lang="en-US" smtClean="0"/>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5AA2C-5950-4116-8382-1BFAC036CEF5}" type="slidenum">
              <a:rPr lang="en-US" smtClean="0"/>
              <a:t>‹#›</a:t>
            </a:fld>
            <a:endParaRPr lang="en-US"/>
          </a:p>
        </p:txBody>
      </p:sp>
    </p:spTree>
    <p:extLst>
      <p:ext uri="{BB962C8B-B14F-4D97-AF65-F5344CB8AC3E}">
        <p14:creationId xmlns:p14="http://schemas.microsoft.com/office/powerpoint/2010/main" val="1096055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58B322-A77E-49DC-8785-AEBFA231449C}" type="datetimeFigureOut">
              <a:rPr lang="en-US" smtClean="0"/>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5AA2C-5950-4116-8382-1BFAC036CEF5}" type="slidenum">
              <a:rPr lang="en-US" smtClean="0"/>
              <a:t>‹#›</a:t>
            </a:fld>
            <a:endParaRPr lang="en-US"/>
          </a:p>
        </p:txBody>
      </p:sp>
    </p:spTree>
    <p:extLst>
      <p:ext uri="{BB962C8B-B14F-4D97-AF65-F5344CB8AC3E}">
        <p14:creationId xmlns:p14="http://schemas.microsoft.com/office/powerpoint/2010/main" val="18461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58B322-A77E-49DC-8785-AEBFA231449C}" type="datetimeFigureOut">
              <a:rPr lang="en-US" smtClean="0"/>
              <a:t>6/25/2013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5AA2C-5950-4116-8382-1BFAC036CEF5}" type="slidenum">
              <a:rPr lang="en-US" smtClean="0"/>
              <a:t>‹#›</a:t>
            </a:fld>
            <a:endParaRPr lang="en-US"/>
          </a:p>
        </p:txBody>
      </p:sp>
    </p:spTree>
    <p:extLst>
      <p:ext uri="{BB962C8B-B14F-4D97-AF65-F5344CB8AC3E}">
        <p14:creationId xmlns:p14="http://schemas.microsoft.com/office/powerpoint/2010/main" val="110675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58B322-A77E-49DC-8785-AEBFA231449C}" type="datetimeFigureOut">
              <a:rPr lang="en-US" smtClean="0"/>
              <a:t>6/25/2013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5AA2C-5950-4116-8382-1BFAC036CEF5}" type="slidenum">
              <a:rPr lang="en-US" smtClean="0"/>
              <a:t>‹#›</a:t>
            </a:fld>
            <a:endParaRPr lang="en-US"/>
          </a:p>
        </p:txBody>
      </p:sp>
    </p:spTree>
    <p:extLst>
      <p:ext uri="{BB962C8B-B14F-4D97-AF65-F5344CB8AC3E}">
        <p14:creationId xmlns:p14="http://schemas.microsoft.com/office/powerpoint/2010/main" val="258047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8B322-A77E-49DC-8785-AEBFA231449C}" type="datetimeFigureOut">
              <a:rPr lang="en-US" smtClean="0"/>
              <a:t>6/25/2013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5AA2C-5950-4116-8382-1BFAC036CEF5}" type="slidenum">
              <a:rPr lang="en-US" smtClean="0"/>
              <a:t>‹#›</a:t>
            </a:fld>
            <a:endParaRPr lang="en-US"/>
          </a:p>
        </p:txBody>
      </p:sp>
    </p:spTree>
    <p:extLst>
      <p:ext uri="{BB962C8B-B14F-4D97-AF65-F5344CB8AC3E}">
        <p14:creationId xmlns:p14="http://schemas.microsoft.com/office/powerpoint/2010/main" val="157517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58B322-A77E-49DC-8785-AEBFA231449C}" type="datetimeFigureOut">
              <a:rPr lang="en-US" smtClean="0"/>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5AA2C-5950-4116-8382-1BFAC036CEF5}" type="slidenum">
              <a:rPr lang="en-US" smtClean="0"/>
              <a:t>‹#›</a:t>
            </a:fld>
            <a:endParaRPr lang="en-US"/>
          </a:p>
        </p:txBody>
      </p:sp>
    </p:spTree>
    <p:extLst>
      <p:ext uri="{BB962C8B-B14F-4D97-AF65-F5344CB8AC3E}">
        <p14:creationId xmlns:p14="http://schemas.microsoft.com/office/powerpoint/2010/main" val="352010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58B322-A77E-49DC-8785-AEBFA231449C}" type="datetimeFigureOut">
              <a:rPr lang="en-US" smtClean="0"/>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5AA2C-5950-4116-8382-1BFAC036CEF5}" type="slidenum">
              <a:rPr lang="en-US" smtClean="0"/>
              <a:t>‹#›</a:t>
            </a:fld>
            <a:endParaRPr lang="en-US"/>
          </a:p>
        </p:txBody>
      </p:sp>
    </p:spTree>
    <p:extLst>
      <p:ext uri="{BB962C8B-B14F-4D97-AF65-F5344CB8AC3E}">
        <p14:creationId xmlns:p14="http://schemas.microsoft.com/office/powerpoint/2010/main" val="272719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8B322-A77E-49DC-8785-AEBFA231449C}" type="datetimeFigureOut">
              <a:rPr lang="en-US" smtClean="0"/>
              <a:t>6/25/2013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5AA2C-5950-4116-8382-1BFAC036CEF5}" type="slidenum">
              <a:rPr lang="en-US" smtClean="0"/>
              <a:t>‹#›</a:t>
            </a:fld>
            <a:endParaRPr lang="en-US"/>
          </a:p>
        </p:txBody>
      </p:sp>
    </p:spTree>
    <p:extLst>
      <p:ext uri="{BB962C8B-B14F-4D97-AF65-F5344CB8AC3E}">
        <p14:creationId xmlns:p14="http://schemas.microsoft.com/office/powerpoint/2010/main" val="1640016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8153400" cy="1981200"/>
          </a:xfrm>
        </p:spPr>
        <p:txBody>
          <a:bodyPr>
            <a:noAutofit/>
          </a:bodyPr>
          <a:lstStyle/>
          <a:p>
            <a:r>
              <a:rPr lang="en-US" sz="4800" dirty="0" smtClean="0"/>
              <a:t>Chapter 15</a:t>
            </a:r>
            <a:br>
              <a:rPr lang="en-US" sz="4800" dirty="0" smtClean="0"/>
            </a:br>
            <a:r>
              <a:rPr lang="en-US" sz="4800" dirty="0" smtClean="0"/>
              <a:t/>
            </a:r>
            <a:br>
              <a:rPr lang="en-US" sz="4800" dirty="0" smtClean="0"/>
            </a:br>
            <a:r>
              <a:rPr lang="en-US" sz="4800" dirty="0" smtClean="0"/>
              <a:t>Temperature, Heat &amp; Expansion</a:t>
            </a:r>
            <a:endParaRPr lang="en-US" sz="4800" dirty="0"/>
          </a:p>
        </p:txBody>
      </p:sp>
      <p:pic>
        <p:nvPicPr>
          <p:cNvPr id="1026" name="Picture 2" descr="http://science.phillipmartin.info/thermomet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048000"/>
            <a:ext cx="4752975"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922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990600"/>
            <a:ext cx="8229600" cy="1281113"/>
          </a:xfrm>
        </p:spPr>
        <p:txBody>
          <a:bodyPr/>
          <a:lstStyle/>
          <a:p>
            <a:pPr algn="l"/>
            <a:r>
              <a:rPr lang="en-US" sz="2400" dirty="0" smtClean="0"/>
              <a:t>To say that body A has a higher temperature than body B is to say that body A has more</a:t>
            </a:r>
            <a:endParaRPr lang="en-US" sz="2800" b="1" i="1" dirty="0" smtClean="0">
              <a:latin typeface="Batang" pitchFamily="18" charset="-127"/>
              <a:ea typeface="Batang" pitchFamily="18" charset="-127"/>
            </a:endParaRPr>
          </a:p>
        </p:txBody>
      </p:sp>
      <p:sp>
        <p:nvSpPr>
          <p:cNvPr id="5" name="Rectangle 3"/>
          <p:cNvSpPr txBox="1">
            <a:spLocks noChangeArrowheads="1"/>
          </p:cNvSpPr>
          <p:nvPr/>
        </p:nvSpPr>
        <p:spPr>
          <a:xfrm>
            <a:off x="457200" y="2422525"/>
            <a:ext cx="8229600" cy="3962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Tx/>
              <a:buNone/>
            </a:pPr>
            <a:r>
              <a:rPr lang="en-US" sz="2400" dirty="0" smtClean="0"/>
              <a:t>A.	internal energy.</a:t>
            </a:r>
            <a:endParaRPr lang="en-US" sz="2400" dirty="0" smtClean="0">
              <a:ea typeface="Batang" pitchFamily="18" charset="-127"/>
            </a:endParaRPr>
          </a:p>
          <a:p>
            <a:pPr marL="609600" indent="-609600">
              <a:buFontTx/>
              <a:buAutoNum type="alphaUcPeriod" startAt="2"/>
            </a:pPr>
            <a:r>
              <a:rPr lang="en-US" sz="2400" dirty="0" smtClean="0"/>
              <a:t>mass.</a:t>
            </a:r>
            <a:r>
              <a:rPr lang="en-US" sz="2400" b="1" dirty="0" smtClean="0">
                <a:ea typeface="Batang" pitchFamily="18" charset="-127"/>
              </a:rPr>
              <a:t> </a:t>
            </a:r>
          </a:p>
          <a:p>
            <a:pPr marL="609600" indent="-609600">
              <a:buFontTx/>
              <a:buAutoNum type="alphaUcPeriod" startAt="2"/>
            </a:pPr>
            <a:r>
              <a:rPr lang="en-US" sz="2400" b="1" dirty="0" smtClean="0"/>
              <a:t>kinetic energy per particle.</a:t>
            </a:r>
            <a:endParaRPr lang="en-US" sz="2400" b="1" dirty="0" smtClean="0">
              <a:ea typeface="Batang" pitchFamily="18" charset="-127"/>
            </a:endParaRPr>
          </a:p>
          <a:p>
            <a:pPr marL="609600" indent="-609600">
              <a:buFontTx/>
              <a:buAutoNum type="alphaUcPeriod" startAt="4"/>
            </a:pPr>
            <a:r>
              <a:rPr lang="en-US" sz="2400" dirty="0" smtClean="0"/>
              <a:t>potential energy.	</a:t>
            </a:r>
            <a:endParaRPr lang="en-US" sz="2400" dirty="0"/>
          </a:p>
        </p:txBody>
      </p:sp>
    </p:spTree>
    <p:extLst>
      <p:ext uri="{BB962C8B-B14F-4D97-AF65-F5344CB8AC3E}">
        <p14:creationId xmlns:p14="http://schemas.microsoft.com/office/powerpoint/2010/main" val="1917357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(Q)</a:t>
            </a:r>
            <a:endParaRPr lang="en-US" dirty="0"/>
          </a:p>
        </p:txBody>
      </p:sp>
      <p:sp>
        <p:nvSpPr>
          <p:cNvPr id="3" name="Content Placeholder 2"/>
          <p:cNvSpPr>
            <a:spLocks noGrp="1"/>
          </p:cNvSpPr>
          <p:nvPr>
            <p:ph idx="1"/>
          </p:nvPr>
        </p:nvSpPr>
        <p:spPr/>
        <p:txBody>
          <a:bodyPr/>
          <a:lstStyle/>
          <a:p>
            <a:r>
              <a:rPr lang="en-US" dirty="0" smtClean="0"/>
              <a:t>Heat is NOT temperature.</a:t>
            </a:r>
          </a:p>
          <a:p>
            <a:pPr marL="0" indent="0">
              <a:buNone/>
            </a:pPr>
            <a:endParaRPr lang="en-US" dirty="0" smtClean="0"/>
          </a:p>
          <a:p>
            <a:r>
              <a:rPr lang="en-US" dirty="0" smtClean="0"/>
              <a:t>Heat is </a:t>
            </a:r>
            <a:r>
              <a:rPr lang="en-US" u="sng" dirty="0" smtClean="0"/>
              <a:t>Internal energy </a:t>
            </a:r>
            <a:r>
              <a:rPr lang="en-US" dirty="0" smtClean="0"/>
              <a:t>transferred from one thing to another due to a temperature difference.</a:t>
            </a:r>
          </a:p>
          <a:p>
            <a:pPr marL="0" indent="0">
              <a:buNone/>
            </a:pPr>
            <a:endParaRPr lang="en-US" dirty="0" smtClean="0"/>
          </a:p>
          <a:p>
            <a:r>
              <a:rPr lang="en-US" dirty="0" smtClean="0"/>
              <a:t>It is internal energy </a:t>
            </a:r>
            <a:r>
              <a:rPr lang="en-US" u="sng" dirty="0" smtClean="0"/>
              <a:t>in transit.</a:t>
            </a:r>
            <a:r>
              <a:rPr lang="en-US" dirty="0" smtClean="0"/>
              <a:t>  (Once transferred, the energy ceases to be heat)</a:t>
            </a:r>
            <a:endParaRPr lang="en-US" u="sng" dirty="0" smtClean="0"/>
          </a:p>
          <a:p>
            <a:endParaRPr lang="en-US" dirty="0" smtClean="0"/>
          </a:p>
          <a:p>
            <a:endParaRPr lang="en-US" dirty="0"/>
          </a:p>
        </p:txBody>
      </p:sp>
    </p:spTree>
    <p:extLst>
      <p:ext uri="{BB962C8B-B14F-4D97-AF65-F5344CB8AC3E}">
        <p14:creationId xmlns:p14="http://schemas.microsoft.com/office/powerpoint/2010/main" val="892255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lstStyle/>
          <a:p>
            <a:pPr>
              <a:lnSpc>
                <a:spcPct val="90000"/>
              </a:lnSpc>
            </a:pPr>
            <a:r>
              <a:rPr lang="en-US" dirty="0" smtClean="0"/>
              <a:t>Heat flows from  a high-temperature substance to a low-temperature substance until thermal equilibrium is reached.</a:t>
            </a:r>
          </a:p>
          <a:p>
            <a:pPr marL="0" indent="0">
              <a:lnSpc>
                <a:spcPct val="90000"/>
              </a:lnSpc>
              <a:buNone/>
            </a:pPr>
            <a:endParaRPr lang="en-US" dirty="0" smtClean="0"/>
          </a:p>
          <a:p>
            <a:pPr>
              <a:lnSpc>
                <a:spcPct val="90000"/>
              </a:lnSpc>
            </a:pPr>
            <a:r>
              <a:rPr lang="en-US" dirty="0" smtClean="0"/>
              <a:t>How much heat flows will depend  </a:t>
            </a:r>
            <a:r>
              <a:rPr lang="en-US" u="sng" dirty="0" smtClean="0"/>
              <a:t>both on the temp. difference and on the amount of material</a:t>
            </a:r>
            <a:r>
              <a:rPr lang="en-US" dirty="0" smtClean="0"/>
              <a:t>.</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66322"/>
            <a:ext cx="4932773"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993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52400" y="533400"/>
            <a:ext cx="8610600" cy="4524315"/>
          </a:xfrm>
          <a:prstGeom prst="rect">
            <a:avLst/>
          </a:prstGeom>
          <a:noFill/>
        </p:spPr>
        <p:txBody>
          <a:bodyPr wrap="square" rtlCol="0">
            <a:spAutoFit/>
          </a:bodyPr>
          <a:lstStyle/>
          <a:p>
            <a:pPr marL="609600" indent="-609600">
              <a:buFontTx/>
              <a:buNone/>
            </a:pPr>
            <a:r>
              <a:rPr lang="en-US" sz="3200" dirty="0" smtClean="0"/>
              <a:t>       If a red-hot thumbtack is immersed in warm water, the direction of heat flow will be from the</a:t>
            </a:r>
          </a:p>
          <a:p>
            <a:pPr marL="609600" indent="-609600">
              <a:buFontTx/>
              <a:buNone/>
            </a:pPr>
            <a:endParaRPr lang="en-US" sz="3200" dirty="0" smtClean="0"/>
          </a:p>
          <a:p>
            <a:pPr marL="609600" indent="-609600">
              <a:buFontTx/>
              <a:buNone/>
            </a:pPr>
            <a:r>
              <a:rPr lang="en-US" sz="3200" dirty="0" smtClean="0"/>
              <a:t>A.	warm water to the red-hot thumbtack.</a:t>
            </a:r>
            <a:endParaRPr lang="en-US" sz="3200" dirty="0" smtClean="0">
              <a:ea typeface="Batang" pitchFamily="18" charset="-127"/>
            </a:endParaRPr>
          </a:p>
          <a:p>
            <a:pPr marL="609600" indent="-609600">
              <a:buFontTx/>
              <a:buAutoNum type="alphaUcPeriod" startAt="2"/>
            </a:pPr>
            <a:r>
              <a:rPr lang="en-US" sz="3200" dirty="0" smtClean="0"/>
              <a:t>red-hot thumbtack to the warm water.</a:t>
            </a:r>
            <a:r>
              <a:rPr lang="en-US" sz="3200" b="1" dirty="0" smtClean="0">
                <a:ea typeface="Batang" pitchFamily="18" charset="-127"/>
              </a:rPr>
              <a:t> </a:t>
            </a:r>
          </a:p>
          <a:p>
            <a:pPr marL="609600" indent="-609600">
              <a:buFontTx/>
              <a:buAutoNum type="alphaUcPeriod" startAt="2"/>
            </a:pPr>
            <a:r>
              <a:rPr lang="en-US" sz="3200" dirty="0" smtClean="0"/>
              <a:t>There will be no heat flow.</a:t>
            </a:r>
            <a:endParaRPr lang="en-US" sz="3200" dirty="0" smtClean="0">
              <a:ea typeface="Batang" pitchFamily="18" charset="-127"/>
            </a:endParaRPr>
          </a:p>
          <a:p>
            <a:pPr marL="609600" indent="-609600">
              <a:buFontTx/>
              <a:buAutoNum type="alphaUcPeriod" startAt="4"/>
            </a:pPr>
            <a:r>
              <a:rPr lang="en-US" sz="3200" dirty="0" smtClean="0"/>
              <a:t>Not enough information. </a:t>
            </a:r>
          </a:p>
          <a:p>
            <a:endParaRPr lang="en-US" sz="3200" dirty="0"/>
          </a:p>
        </p:txBody>
      </p:sp>
      <p:pic>
        <p:nvPicPr>
          <p:cNvPr id="1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3965575"/>
            <a:ext cx="2030412"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942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52400" y="533400"/>
            <a:ext cx="8610600" cy="4524315"/>
          </a:xfrm>
          <a:prstGeom prst="rect">
            <a:avLst/>
          </a:prstGeom>
          <a:noFill/>
        </p:spPr>
        <p:txBody>
          <a:bodyPr wrap="square" rtlCol="0">
            <a:spAutoFit/>
          </a:bodyPr>
          <a:lstStyle/>
          <a:p>
            <a:pPr marL="609600" indent="-609600">
              <a:buFontTx/>
              <a:buNone/>
            </a:pPr>
            <a:r>
              <a:rPr lang="en-US" sz="3200" dirty="0" smtClean="0"/>
              <a:t>       If a red-hot thumbtack is immersed in warm water, the direction of heat flow will be from the</a:t>
            </a:r>
          </a:p>
          <a:p>
            <a:pPr marL="609600" indent="-609600">
              <a:buFontTx/>
              <a:buNone/>
            </a:pPr>
            <a:endParaRPr lang="en-US" sz="3200" dirty="0" smtClean="0"/>
          </a:p>
          <a:p>
            <a:pPr marL="609600" indent="-609600">
              <a:buFontTx/>
              <a:buNone/>
            </a:pPr>
            <a:r>
              <a:rPr lang="en-US" sz="3200" dirty="0" smtClean="0"/>
              <a:t>A.	warm water to the red-hot thumbtack.</a:t>
            </a:r>
            <a:endParaRPr lang="en-US" sz="3200" dirty="0" smtClean="0">
              <a:ea typeface="Batang" pitchFamily="18" charset="-127"/>
            </a:endParaRPr>
          </a:p>
          <a:p>
            <a:pPr marL="609600" indent="-609600">
              <a:buFontTx/>
              <a:buAutoNum type="alphaUcPeriod" startAt="2"/>
            </a:pPr>
            <a:r>
              <a:rPr lang="en-US" sz="3200" b="1" dirty="0" smtClean="0"/>
              <a:t>red-hot thumbtack to the warm water.</a:t>
            </a:r>
            <a:r>
              <a:rPr lang="en-US" sz="3200" b="1" dirty="0" smtClean="0">
                <a:ea typeface="Batang" pitchFamily="18" charset="-127"/>
              </a:rPr>
              <a:t> </a:t>
            </a:r>
          </a:p>
          <a:p>
            <a:pPr marL="609600" indent="-609600">
              <a:buFontTx/>
              <a:buAutoNum type="alphaUcPeriod" startAt="2"/>
            </a:pPr>
            <a:r>
              <a:rPr lang="en-US" sz="3200" dirty="0" smtClean="0"/>
              <a:t>There will be no heat flow.</a:t>
            </a:r>
            <a:endParaRPr lang="en-US" sz="3200" dirty="0" smtClean="0">
              <a:ea typeface="Batang" pitchFamily="18" charset="-127"/>
            </a:endParaRPr>
          </a:p>
          <a:p>
            <a:pPr marL="609600" indent="-609600">
              <a:buFontTx/>
              <a:buAutoNum type="alphaUcPeriod" startAt="4"/>
            </a:pPr>
            <a:r>
              <a:rPr lang="en-US" sz="3200" dirty="0" smtClean="0"/>
              <a:t>Not enough information. </a:t>
            </a:r>
          </a:p>
          <a:p>
            <a:endParaRPr lang="en-US" sz="3200" dirty="0"/>
          </a:p>
        </p:txBody>
      </p:sp>
      <p:pic>
        <p:nvPicPr>
          <p:cNvPr id="1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3965575"/>
            <a:ext cx="2030412"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427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Quantity of Heat</a:t>
            </a:r>
            <a:endParaRPr lang="en-US" dirty="0"/>
          </a:p>
        </p:txBody>
      </p:sp>
      <p:sp>
        <p:nvSpPr>
          <p:cNvPr id="3" name="Content Placeholder 2"/>
          <p:cNvSpPr>
            <a:spLocks noGrp="1"/>
          </p:cNvSpPr>
          <p:nvPr>
            <p:ph idx="1"/>
          </p:nvPr>
        </p:nvSpPr>
        <p:spPr/>
        <p:txBody>
          <a:bodyPr/>
          <a:lstStyle/>
          <a:p>
            <a:pPr marL="0" indent="0">
              <a:buNone/>
            </a:pPr>
            <a:r>
              <a:rPr lang="en-US" dirty="0" smtClean="0"/>
              <a:t>Heat is internal energy in transit.</a:t>
            </a:r>
          </a:p>
          <a:p>
            <a:pPr marL="0" indent="0">
              <a:buNone/>
            </a:pPr>
            <a:endParaRPr lang="en-US" dirty="0" smtClean="0"/>
          </a:p>
          <a:p>
            <a:pPr marL="0" indent="0">
              <a:buNone/>
            </a:pPr>
            <a:r>
              <a:rPr lang="en-US" dirty="0" smtClean="0"/>
              <a:t>So, what is the unit of heat?</a:t>
            </a:r>
            <a:endParaRPr lang="en-US" dirty="0"/>
          </a:p>
        </p:txBody>
      </p:sp>
      <p:pic>
        <p:nvPicPr>
          <p:cNvPr id="4099" name="Picture 3" descr="C:\Documents and Settings\nwarnasooriya\Local Settings\Temporary Internet Files\Content.IE5\RLQHOYHE\MC900441902[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733800"/>
            <a:ext cx="2133600" cy="2521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722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Quantity of Heat</a:t>
            </a:r>
            <a:endParaRPr lang="en-US" dirty="0"/>
          </a:p>
        </p:txBody>
      </p:sp>
      <p:sp>
        <p:nvSpPr>
          <p:cNvPr id="4" name="Rectangle 3"/>
          <p:cNvSpPr txBox="1">
            <a:spLocks noChangeArrowheads="1"/>
          </p:cNvSpPr>
          <p:nvPr/>
        </p:nvSpPr>
        <p:spPr>
          <a:xfrm>
            <a:off x="457200" y="1600200"/>
            <a:ext cx="8534400" cy="4876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smtClean="0"/>
              <a:t>Heat is measured in joules or calories</a:t>
            </a:r>
          </a:p>
          <a:p>
            <a:pPr>
              <a:defRPr/>
            </a:pPr>
            <a:r>
              <a:rPr lang="en-US" dirty="0" smtClean="0"/>
              <a:t>4.18 joules = 1 calorie</a:t>
            </a:r>
          </a:p>
          <a:p>
            <a:pPr>
              <a:defRPr/>
            </a:pPr>
            <a:endParaRPr lang="en-US" dirty="0" smtClean="0"/>
          </a:p>
          <a:p>
            <a:pPr>
              <a:defRPr/>
            </a:pPr>
            <a:r>
              <a:rPr lang="en-US" dirty="0" smtClean="0"/>
              <a:t>4.18 joules of heat are required to change the temperature of 1 gram of water by 1 Celsius degree</a:t>
            </a:r>
          </a:p>
          <a:p>
            <a:pPr>
              <a:defRPr/>
            </a:pPr>
            <a:endParaRPr lang="en-US" dirty="0" smtClean="0"/>
          </a:p>
          <a:p>
            <a:pPr marL="0" indent="0">
              <a:buFontTx/>
              <a:buNone/>
              <a:defRPr/>
            </a:pPr>
            <a:r>
              <a:rPr lang="en-US" dirty="0"/>
              <a:t>More water </a:t>
            </a:r>
            <a:r>
              <a:rPr lang="en-US" dirty="0">
                <a:sym typeface="Wingdings" pitchFamily="2" charset="2"/>
              </a:rPr>
              <a:t> more heat needed to change the temperature</a:t>
            </a:r>
            <a:endParaRPr lang="en-US" dirty="0"/>
          </a:p>
        </p:txBody>
      </p:sp>
    </p:spTree>
    <p:extLst>
      <p:ext uri="{BB962C8B-B14F-4D97-AF65-F5344CB8AC3E}">
        <p14:creationId xmlns:p14="http://schemas.microsoft.com/office/powerpoint/2010/main" val="3859881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324600"/>
          </a:xfrm>
        </p:spPr>
        <p:txBody>
          <a:bodyPr>
            <a:normAutofit/>
          </a:bodyPr>
          <a:lstStyle/>
          <a:p>
            <a:pPr marL="0" indent="0">
              <a:buNone/>
            </a:pPr>
            <a:r>
              <a:rPr lang="en-US" u="sng" dirty="0" smtClean="0"/>
              <a:t>Heat unit for labeling food</a:t>
            </a:r>
          </a:p>
          <a:p>
            <a:pPr marL="0" indent="0">
              <a:buNone/>
            </a:pPr>
            <a:endParaRPr lang="en-US" dirty="0" smtClean="0"/>
          </a:p>
          <a:p>
            <a:pPr marL="0" indent="0">
              <a:buNone/>
            </a:pPr>
            <a:r>
              <a:rPr lang="en-US" dirty="0" smtClean="0"/>
              <a:t>Energy ratings of foods and fuels are determined from energy released when they are burned.</a:t>
            </a:r>
          </a:p>
          <a:p>
            <a:pPr marL="0" indent="0">
              <a:buNone/>
            </a:pPr>
            <a:endParaRPr lang="en-US" dirty="0" smtClean="0"/>
          </a:p>
          <a:p>
            <a:pPr marL="0" lvl="1" indent="0">
              <a:buNone/>
            </a:pPr>
            <a:r>
              <a:rPr lang="en-US" sz="3200" dirty="0" smtClean="0"/>
              <a:t>Calorie, is the common unit for food. (with a capital C)</a:t>
            </a:r>
          </a:p>
          <a:p>
            <a:pPr marL="114300" lvl="1" indent="0">
              <a:buNone/>
              <a:defRPr/>
            </a:pPr>
            <a:r>
              <a:rPr lang="en-US" sz="3200" dirty="0" smtClean="0"/>
              <a:t>1 Calorie =</a:t>
            </a:r>
            <a:r>
              <a:rPr lang="en-US" sz="3200" dirty="0"/>
              <a:t> 1 kilocalorie or 1000 calories </a:t>
            </a:r>
          </a:p>
        </p:txBody>
      </p:sp>
      <p:pic>
        <p:nvPicPr>
          <p:cNvPr id="5122" name="Picture 2" descr="http://static.caloriecount.about.com/images/medium/mars-calorie-bars-chocolate-428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0374" y="4707835"/>
            <a:ext cx="23622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08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33400"/>
            <a:ext cx="8153400" cy="4801314"/>
          </a:xfrm>
          <a:prstGeom prst="rect">
            <a:avLst/>
          </a:prstGeom>
        </p:spPr>
        <p:txBody>
          <a:bodyPr wrap="square">
            <a:spAutoFit/>
          </a:bodyPr>
          <a:lstStyle/>
          <a:p>
            <a:r>
              <a:rPr lang="en-US" sz="3200" dirty="0" smtClean="0"/>
              <a:t>The same quantity of heat is added to different amounts of water in two equal-size containers. The temperature of the smaller amount of water</a:t>
            </a:r>
          </a:p>
          <a:p>
            <a:endParaRPr lang="en-US" sz="3200" dirty="0"/>
          </a:p>
          <a:p>
            <a:pPr marL="609600" indent="-609600">
              <a:buFontTx/>
              <a:buNone/>
            </a:pPr>
            <a:r>
              <a:rPr lang="en-US" sz="3200" dirty="0" smtClean="0"/>
              <a:t>A.	decreases more.</a:t>
            </a:r>
            <a:endParaRPr lang="en-US" sz="3200" dirty="0" smtClean="0">
              <a:ea typeface="Batang" pitchFamily="18" charset="-127"/>
            </a:endParaRPr>
          </a:p>
          <a:p>
            <a:pPr marL="609600" indent="-609600">
              <a:buFontTx/>
              <a:buAutoNum type="alphaUcPeriod" startAt="2"/>
            </a:pPr>
            <a:r>
              <a:rPr lang="en-US" sz="3200" dirty="0" smtClean="0"/>
              <a:t>increases more.</a:t>
            </a:r>
            <a:r>
              <a:rPr lang="en-US" sz="3200" b="1" dirty="0" smtClean="0">
                <a:ea typeface="Batang" pitchFamily="18" charset="-127"/>
              </a:rPr>
              <a:t> </a:t>
            </a:r>
          </a:p>
          <a:p>
            <a:pPr marL="609600" indent="-609600">
              <a:buFontTx/>
              <a:buAutoNum type="alphaUcPeriod" startAt="2"/>
            </a:pPr>
            <a:r>
              <a:rPr lang="en-US" sz="3200" dirty="0" smtClean="0"/>
              <a:t>does not change.</a:t>
            </a:r>
            <a:endParaRPr lang="en-US" sz="3200" dirty="0" smtClean="0">
              <a:ea typeface="Batang" pitchFamily="18" charset="-127"/>
            </a:endParaRPr>
          </a:p>
          <a:p>
            <a:pPr marL="609600" indent="-609600">
              <a:buFontTx/>
              <a:buAutoNum type="alphaUcPeriod" startAt="4"/>
            </a:pPr>
            <a:r>
              <a:rPr lang="en-US" sz="3200" dirty="0" smtClean="0"/>
              <a:t>Not enough information.</a:t>
            </a:r>
          </a:p>
          <a:p>
            <a:endParaRPr lang="en-US" dirty="0"/>
          </a:p>
        </p:txBody>
      </p:sp>
    </p:spTree>
    <p:extLst>
      <p:ext uri="{BB962C8B-B14F-4D97-AF65-F5344CB8AC3E}">
        <p14:creationId xmlns:p14="http://schemas.microsoft.com/office/powerpoint/2010/main" val="1659427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33400"/>
            <a:ext cx="8153400" cy="4801314"/>
          </a:xfrm>
          <a:prstGeom prst="rect">
            <a:avLst/>
          </a:prstGeom>
        </p:spPr>
        <p:txBody>
          <a:bodyPr wrap="square">
            <a:spAutoFit/>
          </a:bodyPr>
          <a:lstStyle/>
          <a:p>
            <a:r>
              <a:rPr lang="en-US" sz="3200" dirty="0" smtClean="0"/>
              <a:t>The same quantity of heat is added to different amounts of water in two equal-size containers. The temperature of the smaller amount of water</a:t>
            </a:r>
          </a:p>
          <a:p>
            <a:endParaRPr lang="en-US" sz="3200" dirty="0"/>
          </a:p>
          <a:p>
            <a:pPr marL="609600" indent="-609600">
              <a:buFontTx/>
              <a:buNone/>
            </a:pPr>
            <a:r>
              <a:rPr lang="en-US" sz="3200" dirty="0" smtClean="0"/>
              <a:t>A.	decreases more.</a:t>
            </a:r>
            <a:endParaRPr lang="en-US" sz="3200" dirty="0" smtClean="0">
              <a:ea typeface="Batang" pitchFamily="18" charset="-127"/>
            </a:endParaRPr>
          </a:p>
          <a:p>
            <a:pPr marL="609600" indent="-609600">
              <a:buFontTx/>
              <a:buAutoNum type="alphaUcPeriod" startAt="2"/>
            </a:pPr>
            <a:r>
              <a:rPr lang="en-US" sz="3200" b="1" dirty="0" smtClean="0"/>
              <a:t>increases more.</a:t>
            </a:r>
            <a:r>
              <a:rPr lang="en-US" sz="3200" b="1" dirty="0" smtClean="0">
                <a:ea typeface="Batang" pitchFamily="18" charset="-127"/>
              </a:rPr>
              <a:t> </a:t>
            </a:r>
          </a:p>
          <a:p>
            <a:pPr marL="609600" indent="-609600">
              <a:buFontTx/>
              <a:buAutoNum type="alphaUcPeriod" startAt="2"/>
            </a:pPr>
            <a:r>
              <a:rPr lang="en-US" sz="3200" dirty="0" smtClean="0"/>
              <a:t>does not change.</a:t>
            </a:r>
            <a:endParaRPr lang="en-US" sz="3200" dirty="0" smtClean="0">
              <a:ea typeface="Batang" pitchFamily="18" charset="-127"/>
            </a:endParaRPr>
          </a:p>
          <a:p>
            <a:pPr marL="609600" indent="-609600">
              <a:buFontTx/>
              <a:buAutoNum type="alphaUcPeriod" startAt="4"/>
            </a:pPr>
            <a:r>
              <a:rPr lang="en-US" sz="3200" dirty="0" smtClean="0"/>
              <a:t>Not enough information.</a:t>
            </a:r>
          </a:p>
          <a:p>
            <a:endParaRPr lang="en-US" dirty="0"/>
          </a:p>
        </p:txBody>
      </p:sp>
    </p:spTree>
    <p:extLst>
      <p:ext uri="{BB962C8B-B14F-4D97-AF65-F5344CB8AC3E}">
        <p14:creationId xmlns:p14="http://schemas.microsoft.com/office/powerpoint/2010/main" val="2160211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514350" indent="-514350">
              <a:buAutoNum type="arabicParenR"/>
            </a:pPr>
            <a:r>
              <a:rPr lang="en-US" dirty="0" smtClean="0"/>
              <a:t>What is ‘temperature’?</a:t>
            </a:r>
          </a:p>
          <a:p>
            <a:pPr marL="514350" indent="-514350">
              <a:buAutoNum type="arabicParenR"/>
            </a:pPr>
            <a:r>
              <a:rPr lang="en-US" dirty="0" smtClean="0"/>
              <a:t>What is ‘heat’?</a:t>
            </a:r>
          </a:p>
          <a:p>
            <a:pPr marL="514350" indent="-514350">
              <a:buAutoNum type="arabicParenR"/>
            </a:pPr>
            <a:r>
              <a:rPr lang="en-US" dirty="0" smtClean="0"/>
              <a:t>Specific </a:t>
            </a:r>
            <a:r>
              <a:rPr lang="en-US" dirty="0"/>
              <a:t>H</a:t>
            </a:r>
            <a:r>
              <a:rPr lang="en-US" dirty="0" smtClean="0"/>
              <a:t>eat Capacity of a substance</a:t>
            </a:r>
          </a:p>
          <a:p>
            <a:pPr marL="514350" indent="-514350">
              <a:buAutoNum type="arabicParenR"/>
            </a:pPr>
            <a:r>
              <a:rPr lang="en-US" dirty="0" smtClean="0"/>
              <a:t>Thermal Expansion</a:t>
            </a:r>
          </a:p>
          <a:p>
            <a:pPr marL="514350" indent="-514350">
              <a:buAutoNum type="arabicParenR"/>
            </a:pPr>
            <a:r>
              <a:rPr lang="en-US" dirty="0" smtClean="0"/>
              <a:t>Thermal Expansion of Water</a:t>
            </a:r>
          </a:p>
          <a:p>
            <a:pPr marL="514350" indent="-514350">
              <a:buAutoNum type="arabicParenR"/>
            </a:pPr>
            <a:endParaRPr lang="en-US" dirty="0"/>
          </a:p>
        </p:txBody>
      </p:sp>
    </p:spTree>
    <p:extLst>
      <p:ext uri="{BB962C8B-B14F-4D97-AF65-F5344CB8AC3E}">
        <p14:creationId xmlns:p14="http://schemas.microsoft.com/office/powerpoint/2010/main" val="12559891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685800"/>
            <a:ext cx="7848600" cy="4801314"/>
          </a:xfrm>
          <a:prstGeom prst="rect">
            <a:avLst/>
          </a:prstGeom>
        </p:spPr>
        <p:txBody>
          <a:bodyPr wrap="square">
            <a:spAutoFit/>
          </a:bodyPr>
          <a:lstStyle/>
          <a:p>
            <a:r>
              <a:rPr lang="en-US" sz="3200" dirty="0" smtClean="0"/>
              <a:t>You heat a half-cup of tea and its temperature rises by 4</a:t>
            </a:r>
            <a:r>
              <a:rPr lang="en-US" sz="3200" dirty="0" smtClean="0">
                <a:sym typeface="Symbol" pitchFamily="18" charset="2"/>
              </a:rPr>
              <a:t>C. How much will the temperature rise if you add the same amount of heat to a full cup of tea?</a:t>
            </a:r>
          </a:p>
          <a:p>
            <a:endParaRPr lang="en-US" sz="3200" dirty="0">
              <a:sym typeface="Symbol" pitchFamily="18" charset="2"/>
            </a:endParaRPr>
          </a:p>
          <a:p>
            <a:pPr marL="609600" indent="-609600">
              <a:buFontTx/>
              <a:buNone/>
            </a:pPr>
            <a:r>
              <a:rPr lang="en-US" sz="3200" dirty="0" smtClean="0"/>
              <a:t>A.	0</a:t>
            </a:r>
            <a:r>
              <a:rPr lang="en-US" sz="3200" dirty="0" smtClean="0">
                <a:sym typeface="Symbol" pitchFamily="18" charset="2"/>
              </a:rPr>
              <a:t>C</a:t>
            </a:r>
            <a:endParaRPr lang="en-US" sz="3200" dirty="0" smtClean="0">
              <a:ea typeface="Batang" pitchFamily="18" charset="-127"/>
            </a:endParaRPr>
          </a:p>
          <a:p>
            <a:pPr marL="609600" indent="-609600">
              <a:buFontTx/>
              <a:buAutoNum type="alphaUcPeriod" startAt="2"/>
            </a:pPr>
            <a:r>
              <a:rPr lang="en-US" sz="3200" dirty="0" smtClean="0"/>
              <a:t>2</a:t>
            </a:r>
            <a:r>
              <a:rPr lang="en-US" sz="3200" dirty="0" smtClean="0">
                <a:sym typeface="Symbol" pitchFamily="18" charset="2"/>
              </a:rPr>
              <a:t>C</a:t>
            </a:r>
            <a:r>
              <a:rPr lang="en-US" sz="3200" b="1" dirty="0" smtClean="0">
                <a:ea typeface="Batang" pitchFamily="18" charset="-127"/>
              </a:rPr>
              <a:t> </a:t>
            </a:r>
          </a:p>
          <a:p>
            <a:pPr marL="609600" indent="-609600">
              <a:buFontTx/>
              <a:buAutoNum type="alphaUcPeriod" startAt="2"/>
            </a:pPr>
            <a:r>
              <a:rPr lang="en-US" sz="3200" dirty="0" smtClean="0">
                <a:sym typeface="Symbol" pitchFamily="18" charset="2"/>
              </a:rPr>
              <a:t>4C</a:t>
            </a:r>
            <a:endParaRPr lang="en-US" sz="3200" dirty="0" smtClean="0">
              <a:ea typeface="Batang" pitchFamily="18" charset="-127"/>
            </a:endParaRPr>
          </a:p>
          <a:p>
            <a:pPr marL="609600" indent="-609600">
              <a:buFontTx/>
              <a:buAutoNum type="alphaUcPeriod" startAt="4"/>
            </a:pPr>
            <a:r>
              <a:rPr lang="en-US" sz="3200" dirty="0" smtClean="0"/>
              <a:t>8</a:t>
            </a:r>
            <a:r>
              <a:rPr lang="en-US" sz="3200" dirty="0" smtClean="0">
                <a:sym typeface="Symbol" pitchFamily="18" charset="2"/>
              </a:rPr>
              <a:t>C</a:t>
            </a:r>
            <a:endParaRPr lang="en-US" sz="3200" dirty="0" smtClean="0"/>
          </a:p>
          <a:p>
            <a:endParaRPr lang="en-US" dirty="0"/>
          </a:p>
        </p:txBody>
      </p:sp>
      <p:pic>
        <p:nvPicPr>
          <p:cNvPr id="5" name="Picture 2" descr="C:\Documents and Settings\nwarnasooriya\Local Settings\Temporary Internet Files\Content.IE5\KJ0BB26B\MC900440544[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658313"/>
            <a:ext cx="2057400" cy="28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244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685800"/>
            <a:ext cx="7848600" cy="4801314"/>
          </a:xfrm>
          <a:prstGeom prst="rect">
            <a:avLst/>
          </a:prstGeom>
        </p:spPr>
        <p:txBody>
          <a:bodyPr wrap="square">
            <a:spAutoFit/>
          </a:bodyPr>
          <a:lstStyle/>
          <a:p>
            <a:r>
              <a:rPr lang="en-US" sz="3200" dirty="0" smtClean="0"/>
              <a:t>You heat a half-cup of tea and its temperature rises by 4</a:t>
            </a:r>
            <a:r>
              <a:rPr lang="en-US" sz="3200" dirty="0" smtClean="0">
                <a:sym typeface="Symbol" pitchFamily="18" charset="2"/>
              </a:rPr>
              <a:t>C. How much will the temperature rise if you add the same amount of heat to a full cup of tea?</a:t>
            </a:r>
          </a:p>
          <a:p>
            <a:endParaRPr lang="en-US" sz="3200" dirty="0">
              <a:sym typeface="Symbol" pitchFamily="18" charset="2"/>
            </a:endParaRPr>
          </a:p>
          <a:p>
            <a:pPr marL="609600" indent="-609600">
              <a:buFontTx/>
              <a:buNone/>
            </a:pPr>
            <a:r>
              <a:rPr lang="en-US" sz="3200" dirty="0" smtClean="0"/>
              <a:t>A.	0</a:t>
            </a:r>
            <a:r>
              <a:rPr lang="en-US" sz="3200" dirty="0" smtClean="0">
                <a:sym typeface="Symbol" pitchFamily="18" charset="2"/>
              </a:rPr>
              <a:t>C</a:t>
            </a:r>
            <a:endParaRPr lang="en-US" sz="3200" dirty="0" smtClean="0">
              <a:ea typeface="Batang" pitchFamily="18" charset="-127"/>
            </a:endParaRPr>
          </a:p>
          <a:p>
            <a:pPr marL="609600" indent="-609600">
              <a:buFontTx/>
              <a:buAutoNum type="alphaUcPeriod" startAt="2"/>
            </a:pPr>
            <a:r>
              <a:rPr lang="en-US" sz="3200" b="1" dirty="0" smtClean="0"/>
              <a:t>2</a:t>
            </a:r>
            <a:r>
              <a:rPr lang="en-US" sz="3200" b="1" dirty="0" smtClean="0">
                <a:sym typeface="Symbol" pitchFamily="18" charset="2"/>
              </a:rPr>
              <a:t>C</a:t>
            </a:r>
            <a:r>
              <a:rPr lang="en-US" sz="3200" b="1" dirty="0" smtClean="0">
                <a:ea typeface="Batang" pitchFamily="18" charset="-127"/>
              </a:rPr>
              <a:t> </a:t>
            </a:r>
          </a:p>
          <a:p>
            <a:pPr marL="609600" indent="-609600">
              <a:buFontTx/>
              <a:buAutoNum type="alphaUcPeriod" startAt="2"/>
            </a:pPr>
            <a:r>
              <a:rPr lang="en-US" sz="3200" dirty="0" smtClean="0">
                <a:sym typeface="Symbol" pitchFamily="18" charset="2"/>
              </a:rPr>
              <a:t>4C</a:t>
            </a:r>
            <a:endParaRPr lang="en-US" sz="3200" dirty="0" smtClean="0">
              <a:ea typeface="Batang" pitchFamily="18" charset="-127"/>
            </a:endParaRPr>
          </a:p>
          <a:p>
            <a:pPr marL="609600" indent="-609600">
              <a:buFontTx/>
              <a:buAutoNum type="alphaUcPeriod" startAt="4"/>
            </a:pPr>
            <a:r>
              <a:rPr lang="en-US" sz="3200" dirty="0" smtClean="0"/>
              <a:t>8</a:t>
            </a:r>
            <a:r>
              <a:rPr lang="en-US" sz="3200" dirty="0" smtClean="0">
                <a:sym typeface="Symbol" pitchFamily="18" charset="2"/>
              </a:rPr>
              <a:t>C</a:t>
            </a:r>
            <a:endParaRPr lang="en-US" sz="3200" dirty="0" smtClean="0"/>
          </a:p>
          <a:p>
            <a:endParaRPr lang="en-US" dirty="0"/>
          </a:p>
        </p:txBody>
      </p:sp>
      <p:pic>
        <p:nvPicPr>
          <p:cNvPr id="15362" name="Picture 2" descr="C:\Documents and Settings\nwarnasooriya\Local Settings\Temporary Internet Files\Content.IE5\KJ0BB26B\MC900440544[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658313"/>
            <a:ext cx="2057400" cy="28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244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Heat Capacity (c)</a:t>
            </a:r>
            <a:endParaRPr lang="en-US" dirty="0"/>
          </a:p>
        </p:txBody>
      </p:sp>
      <p:sp>
        <p:nvSpPr>
          <p:cNvPr id="3" name="Content Placeholder 2"/>
          <p:cNvSpPr>
            <a:spLocks noGrp="1"/>
          </p:cNvSpPr>
          <p:nvPr>
            <p:ph idx="1"/>
          </p:nvPr>
        </p:nvSpPr>
        <p:spPr>
          <a:xfrm>
            <a:off x="457200" y="1600200"/>
            <a:ext cx="8229600" cy="5029200"/>
          </a:xfrm>
        </p:spPr>
        <p:txBody>
          <a:bodyPr/>
          <a:lstStyle/>
          <a:p>
            <a:r>
              <a:rPr lang="en-US" dirty="0" smtClean="0"/>
              <a:t>Defined as the quantity of heat required to change the temperature of a unit mass of the substance by 1 degree Celsius.</a:t>
            </a:r>
          </a:p>
          <a:p>
            <a:pPr marL="0" indent="0">
              <a:buNone/>
            </a:pPr>
            <a:endParaRPr lang="en-US" dirty="0" smtClean="0"/>
          </a:p>
          <a:p>
            <a:r>
              <a:rPr lang="en-US" dirty="0" smtClean="0"/>
              <a:t>Like thermal inertia, c is the resistance of a substance to a change in temperature.</a:t>
            </a:r>
          </a:p>
          <a:p>
            <a:pPr marL="0" indent="0">
              <a:buNone/>
            </a:pPr>
            <a:endParaRPr lang="en-US" dirty="0" smtClean="0"/>
          </a:p>
          <a:p>
            <a:r>
              <a:rPr lang="en-US" dirty="0" smtClean="0"/>
              <a:t>Higher c </a:t>
            </a:r>
            <a:r>
              <a:rPr lang="en-US" dirty="0" smtClean="0">
                <a:sym typeface="Wingdings" pitchFamily="2" charset="2"/>
              </a:rPr>
              <a:t> harder to change the temperature</a:t>
            </a:r>
            <a:endParaRPr lang="en-US" dirty="0"/>
          </a:p>
        </p:txBody>
      </p:sp>
    </p:spTree>
    <p:extLst>
      <p:ext uri="{BB962C8B-B14F-4D97-AF65-F5344CB8AC3E}">
        <p14:creationId xmlns:p14="http://schemas.microsoft.com/office/powerpoint/2010/main" val="2148738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6019800"/>
          </a:xfrm>
        </p:spPr>
        <p:txBody>
          <a:bodyPr>
            <a:normAutofit/>
          </a:bodyPr>
          <a:lstStyle/>
          <a:p>
            <a:pPr marL="0" indent="0">
              <a:buFontTx/>
              <a:buNone/>
            </a:pPr>
            <a:r>
              <a:rPr lang="en-US" dirty="0" smtClean="0"/>
              <a:t>Different substances have different thermal capacities for storing energy.</a:t>
            </a:r>
          </a:p>
          <a:p>
            <a:pPr marL="0" indent="0">
              <a:buFontTx/>
              <a:buNone/>
            </a:pPr>
            <a:endParaRPr lang="en-US" dirty="0" smtClean="0"/>
          </a:p>
          <a:p>
            <a:pPr marL="0" indent="0">
              <a:buFontTx/>
              <a:buNone/>
            </a:pPr>
            <a:r>
              <a:rPr lang="en-US" sz="2800" dirty="0" smtClean="0"/>
              <a:t>Example:</a:t>
            </a:r>
          </a:p>
          <a:p>
            <a:pPr lvl="1">
              <a:buFont typeface="Times" pitchFamily="48" charset="0"/>
              <a:buChar char="•"/>
            </a:pPr>
            <a:r>
              <a:rPr lang="en-US" sz="2400" dirty="0" smtClean="0"/>
              <a:t>Takes about 2 minutes to raise the temperature of an iron pot of water to boiling temperature. </a:t>
            </a:r>
          </a:p>
          <a:p>
            <a:pPr lvl="1">
              <a:buFont typeface="Times" pitchFamily="48" charset="0"/>
              <a:buChar char="•"/>
            </a:pPr>
            <a:r>
              <a:rPr lang="en-US" sz="2400" dirty="0" smtClean="0"/>
              <a:t>Takes less than 1 minute to raise the temperature of the same quantity of water in a silver pot to boiling temperature.</a:t>
            </a:r>
          </a:p>
          <a:p>
            <a:pPr lvl="1">
              <a:buFont typeface="Times" pitchFamily="48" charset="0"/>
              <a:buChar char="•"/>
            </a:pPr>
            <a:endParaRPr lang="en-US" sz="2400" dirty="0" smtClean="0"/>
          </a:p>
          <a:p>
            <a:pPr marL="457200" lvl="1" indent="0">
              <a:buNone/>
            </a:pPr>
            <a:r>
              <a:rPr lang="en-US" sz="2400" dirty="0" smtClean="0"/>
              <a:t>Which one has higher specific heat capacity? Iron pot or silver pot?</a:t>
            </a:r>
            <a:endParaRPr lang="en-US" dirty="0" smtClean="0"/>
          </a:p>
          <a:p>
            <a:endParaRPr lang="en-US" dirty="0"/>
          </a:p>
        </p:txBody>
      </p:sp>
    </p:spTree>
    <p:extLst>
      <p:ext uri="{BB962C8B-B14F-4D97-AF65-F5344CB8AC3E}">
        <p14:creationId xmlns:p14="http://schemas.microsoft.com/office/powerpoint/2010/main" val="3704381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Heat Capacity </a:t>
            </a:r>
            <a:endParaRPr lang="en-US" dirty="0"/>
          </a:p>
        </p:txBody>
      </p:sp>
      <p:sp>
        <p:nvSpPr>
          <p:cNvPr id="3" name="Content Placeholder 2"/>
          <p:cNvSpPr>
            <a:spLocks noGrp="1"/>
          </p:cNvSpPr>
          <p:nvPr>
            <p:ph idx="1"/>
          </p:nvPr>
        </p:nvSpPr>
        <p:spPr/>
        <p:txBody>
          <a:bodyPr/>
          <a:lstStyle/>
          <a:p>
            <a:r>
              <a:rPr lang="en-US" dirty="0" smtClean="0"/>
              <a:t>Water = 4186 J/kg </a:t>
            </a:r>
            <a:r>
              <a:rPr lang="en-US" baseline="30000" dirty="0" smtClean="0"/>
              <a:t>0</a:t>
            </a:r>
            <a:r>
              <a:rPr lang="en-US" dirty="0" smtClean="0"/>
              <a:t>C</a:t>
            </a:r>
          </a:p>
          <a:p>
            <a:r>
              <a:rPr lang="en-US" dirty="0" smtClean="0"/>
              <a:t>Iron     = 448 J/kg </a:t>
            </a:r>
            <a:r>
              <a:rPr lang="en-US" baseline="30000" dirty="0" smtClean="0"/>
              <a:t>0</a:t>
            </a:r>
            <a:r>
              <a:rPr lang="en-US" dirty="0" smtClean="0"/>
              <a:t>C</a:t>
            </a:r>
          </a:p>
          <a:p>
            <a:r>
              <a:rPr lang="en-US" dirty="0" smtClean="0"/>
              <a:t>Silver  = 234 J/kg </a:t>
            </a:r>
            <a:r>
              <a:rPr lang="en-US" baseline="30000" dirty="0" smtClean="0"/>
              <a:t>0</a:t>
            </a:r>
            <a:r>
              <a:rPr lang="en-US" dirty="0" smtClean="0"/>
              <a:t>C</a:t>
            </a:r>
          </a:p>
          <a:p>
            <a:r>
              <a:rPr lang="en-US" dirty="0" smtClean="0"/>
              <a:t>Glass  = 837 J/kg </a:t>
            </a:r>
            <a:r>
              <a:rPr lang="en-US" baseline="30000" dirty="0" smtClean="0"/>
              <a:t>0</a:t>
            </a:r>
            <a:r>
              <a:rPr lang="en-US" dirty="0" smtClean="0"/>
              <a:t>C</a:t>
            </a:r>
          </a:p>
          <a:p>
            <a:r>
              <a:rPr lang="en-US" dirty="0" smtClean="0"/>
              <a:t>Copper = 387 J/kg </a:t>
            </a:r>
            <a:r>
              <a:rPr lang="en-US" baseline="30000" dirty="0" smtClean="0"/>
              <a:t>0</a:t>
            </a:r>
            <a:r>
              <a:rPr lang="en-US" dirty="0" smtClean="0"/>
              <a:t>C</a:t>
            </a: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164945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Heat Capacity</a:t>
            </a:r>
            <a:endParaRPr lang="en-US" dirty="0"/>
          </a:p>
        </p:txBody>
      </p:sp>
      <p:sp>
        <p:nvSpPr>
          <p:cNvPr id="4" name="TextBox 3"/>
          <p:cNvSpPr txBox="1"/>
          <p:nvPr/>
        </p:nvSpPr>
        <p:spPr>
          <a:xfrm>
            <a:off x="304800" y="1676399"/>
            <a:ext cx="7749237" cy="1077218"/>
          </a:xfrm>
          <a:prstGeom prst="rect">
            <a:avLst/>
          </a:prstGeom>
          <a:noFill/>
        </p:spPr>
        <p:txBody>
          <a:bodyPr wrap="none" rtlCol="0">
            <a:spAutoFit/>
          </a:bodyPr>
          <a:lstStyle/>
          <a:p>
            <a:r>
              <a:rPr lang="en-US" sz="3200" dirty="0" smtClean="0"/>
              <a:t>Energy Q needed to raise the temperature of </a:t>
            </a:r>
          </a:p>
          <a:p>
            <a:r>
              <a:rPr lang="en-US" sz="3200" dirty="0" smtClean="0"/>
              <a:t>a system of mass </a:t>
            </a:r>
            <a:r>
              <a:rPr lang="en-US" sz="3200" i="1" dirty="0" smtClean="0"/>
              <a:t>m</a:t>
            </a:r>
            <a:r>
              <a:rPr lang="en-US" sz="3200" dirty="0" smtClean="0"/>
              <a:t> by </a:t>
            </a:r>
            <a:r>
              <a:rPr lang="en-US" sz="3200" dirty="0" smtClean="0">
                <a:latin typeface="Symbol" pitchFamily="18" charset="2"/>
              </a:rPr>
              <a:t>D</a:t>
            </a:r>
            <a:r>
              <a:rPr lang="en-US" sz="3200" dirty="0" smtClean="0"/>
              <a:t>T :</a:t>
            </a:r>
            <a:endParaRPr lang="en-US" sz="3200" dirty="0"/>
          </a:p>
        </p:txBody>
      </p:sp>
      <mc:AlternateContent xmlns:mc="http://schemas.openxmlformats.org/markup-compatibility/2006" xmlns:a14="http://schemas.microsoft.com/office/drawing/2010/main">
        <mc:Choice Requires="a14">
          <p:sp>
            <p:nvSpPr>
              <p:cNvPr id="5" name="TextBox 4"/>
              <p:cNvSpPr txBox="1"/>
              <p:nvPr/>
            </p:nvSpPr>
            <p:spPr>
              <a:xfrm>
                <a:off x="2438400" y="3124200"/>
                <a:ext cx="3645293"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a:rPr>
                        <m:t>𝑄</m:t>
                      </m:r>
                      <m:r>
                        <a:rPr lang="en-US" sz="5400" b="0" i="1" smtClean="0">
                          <a:latin typeface="Cambria Math"/>
                        </a:rPr>
                        <m:t>=</m:t>
                      </m:r>
                      <m:r>
                        <a:rPr lang="en-US" sz="5400" b="0" i="1" smtClean="0">
                          <a:latin typeface="Cambria Math"/>
                        </a:rPr>
                        <m:t>𝑚𝑐</m:t>
                      </m:r>
                      <m:r>
                        <a:rPr lang="en-US" sz="5400" b="0" i="1" smtClean="0">
                          <a:latin typeface="Cambria Math"/>
                        </a:rPr>
                        <m:t> ∆</m:t>
                      </m:r>
                      <m:r>
                        <a:rPr lang="en-US" sz="5400" b="0" i="1" smtClean="0">
                          <a:latin typeface="Cambria Math"/>
                          <a:ea typeface="Cambria Math"/>
                        </a:rPr>
                        <m:t>𝑇</m:t>
                      </m:r>
                    </m:oMath>
                  </m:oMathPara>
                </a14:m>
                <a:endParaRPr lang="en-US" sz="5400" dirty="0"/>
              </a:p>
            </p:txBody>
          </p:sp>
        </mc:Choice>
        <mc:Fallback xmlns="">
          <p:sp>
            <p:nvSpPr>
              <p:cNvPr id="5" name="TextBox 4"/>
              <p:cNvSpPr txBox="1">
                <a:spLocks noRot="1" noChangeAspect="1" noMove="1" noResize="1" noEditPoints="1" noAdjustHandles="1" noChangeArrowheads="1" noChangeShapeType="1" noTextEdit="1"/>
              </p:cNvSpPr>
              <p:nvPr/>
            </p:nvSpPr>
            <p:spPr>
              <a:xfrm>
                <a:off x="2438400" y="3124200"/>
                <a:ext cx="3645293" cy="923330"/>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8030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1"/>
            <a:ext cx="8534400" cy="2514600"/>
          </a:xfrm>
        </p:spPr>
        <p:txBody>
          <a:bodyPr/>
          <a:lstStyle/>
          <a:p>
            <a:pPr marL="0" indent="0">
              <a:buNone/>
            </a:pPr>
            <a:r>
              <a:rPr lang="en-US" dirty="0" smtClean="0"/>
              <a:t>Example:</a:t>
            </a:r>
          </a:p>
          <a:p>
            <a:pPr marL="0" indent="0">
              <a:buNone/>
            </a:pPr>
            <a:r>
              <a:rPr lang="en-US" dirty="0" smtClean="0"/>
              <a:t>How much energy is required to raise the temperature of 0.5 kg of water by 3.0 </a:t>
            </a:r>
            <a:r>
              <a:rPr lang="en-US" baseline="30000" dirty="0" smtClean="0"/>
              <a:t>0</a:t>
            </a:r>
            <a:r>
              <a:rPr lang="en-US" dirty="0" smtClean="0"/>
              <a:t>C ?</a:t>
            </a:r>
          </a:p>
          <a:p>
            <a:pPr marL="0" indent="0">
              <a:buNone/>
            </a:pPr>
            <a:r>
              <a:rPr lang="en-US" dirty="0" smtClean="0"/>
              <a:t>C</a:t>
            </a:r>
            <a:r>
              <a:rPr lang="en-US" baseline="-25000" dirty="0" smtClean="0"/>
              <a:t>water</a:t>
            </a:r>
            <a:r>
              <a:rPr lang="en-US" dirty="0" smtClean="0"/>
              <a:t> = 4186 J/kg </a:t>
            </a:r>
            <a:r>
              <a:rPr lang="en-US" baseline="30000" dirty="0" smtClean="0"/>
              <a:t>0</a:t>
            </a:r>
            <a:r>
              <a:rPr lang="en-US" dirty="0" smtClean="0"/>
              <a:t>C</a:t>
            </a:r>
          </a:p>
          <a:p>
            <a:pPr marL="0" indent="0">
              <a:buNone/>
            </a:pP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914400" y="3124201"/>
                <a:ext cx="708660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a:rPr>
                        <m:t>𝑄</m:t>
                      </m:r>
                      <m:r>
                        <a:rPr lang="en-US" sz="5400" b="0" i="1" smtClean="0">
                          <a:latin typeface="Cambria Math"/>
                        </a:rPr>
                        <m:t>=</m:t>
                      </m:r>
                      <m:r>
                        <a:rPr lang="en-US" sz="5400" b="0" i="1" smtClean="0">
                          <a:latin typeface="Cambria Math"/>
                        </a:rPr>
                        <m:t>𝑚𝑐</m:t>
                      </m:r>
                      <m:r>
                        <a:rPr lang="en-US" sz="5400" b="0" i="1" smtClean="0">
                          <a:latin typeface="Cambria Math"/>
                        </a:rPr>
                        <m:t> ∆</m:t>
                      </m:r>
                      <m:r>
                        <a:rPr lang="en-US" sz="5400" b="0" i="1" smtClean="0">
                          <a:latin typeface="Cambria Math"/>
                          <a:ea typeface="Cambria Math"/>
                        </a:rPr>
                        <m:t>𝑇</m:t>
                      </m:r>
                    </m:oMath>
                  </m:oMathPara>
                </a14:m>
                <a:endParaRPr lang="en-US" sz="5400" b="0" dirty="0" smtClean="0">
                  <a:ea typeface="Cambria Math"/>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14400" y="3124201"/>
                <a:ext cx="7086600" cy="923330"/>
              </a:xfrm>
              <a:prstGeom prst="rect">
                <a:avLst/>
              </a:prstGeom>
              <a:blipFill rotWithShape="1">
                <a:blip r:embed="rId2"/>
                <a:stretch>
                  <a:fillRect/>
                </a:stretch>
              </a:blipFill>
            </p:spPr>
            <p:txBody>
              <a:bodyPr/>
              <a:lstStyle/>
              <a:p>
                <a:r>
                  <a:rPr lang="en-US">
                    <a:noFill/>
                  </a:rPr>
                  <a:t> </a:t>
                </a:r>
              </a:p>
            </p:txBody>
          </p:sp>
        </mc:Fallback>
      </mc:AlternateContent>
      <p:sp>
        <p:nvSpPr>
          <p:cNvPr id="5" name="TextBox 4"/>
          <p:cNvSpPr txBox="1"/>
          <p:nvPr/>
        </p:nvSpPr>
        <p:spPr>
          <a:xfrm>
            <a:off x="914400" y="4648200"/>
            <a:ext cx="7086600" cy="1354217"/>
          </a:xfrm>
          <a:prstGeom prst="rect">
            <a:avLst/>
          </a:prstGeom>
          <a:noFill/>
        </p:spPr>
        <p:txBody>
          <a:bodyPr wrap="square" rtlCol="0">
            <a:spAutoFit/>
          </a:bodyPr>
          <a:lstStyle/>
          <a:p>
            <a:r>
              <a:rPr lang="en-US" dirty="0" smtClean="0"/>
              <a:t> </a:t>
            </a:r>
            <a:r>
              <a:rPr lang="en-US" sz="3200" dirty="0" smtClean="0"/>
              <a:t>Q = (0.5 kg) (4186 J/kg </a:t>
            </a:r>
            <a:r>
              <a:rPr lang="en-US" sz="3200" baseline="30000" dirty="0" smtClean="0"/>
              <a:t>0</a:t>
            </a:r>
            <a:r>
              <a:rPr lang="en-US" sz="3200" dirty="0" smtClean="0"/>
              <a:t>C) (3.0 </a:t>
            </a:r>
            <a:r>
              <a:rPr lang="en-US" sz="3200" baseline="30000" dirty="0" smtClean="0"/>
              <a:t>0</a:t>
            </a:r>
            <a:r>
              <a:rPr lang="en-US" sz="3200" dirty="0" smtClean="0"/>
              <a:t>C )</a:t>
            </a:r>
          </a:p>
          <a:p>
            <a:r>
              <a:rPr lang="en-US" sz="3200" dirty="0"/>
              <a:t> </a:t>
            </a:r>
            <a:r>
              <a:rPr lang="en-US" sz="3200" dirty="0" smtClean="0"/>
              <a:t>    = </a:t>
            </a:r>
            <a:r>
              <a:rPr lang="en-US" sz="3200" b="1" u="sng" dirty="0" smtClean="0"/>
              <a:t>6.28 x 10</a:t>
            </a:r>
            <a:r>
              <a:rPr lang="en-US" sz="3200" b="1" u="sng" baseline="30000" dirty="0" smtClean="0"/>
              <a:t>3</a:t>
            </a:r>
            <a:r>
              <a:rPr lang="en-US" sz="3200" b="1" u="sng" dirty="0" smtClean="0"/>
              <a:t> J</a:t>
            </a:r>
          </a:p>
          <a:p>
            <a:endParaRPr lang="en-US" dirty="0"/>
          </a:p>
        </p:txBody>
      </p:sp>
    </p:spTree>
    <p:extLst>
      <p:ext uri="{BB962C8B-B14F-4D97-AF65-F5344CB8AC3E}">
        <p14:creationId xmlns:p14="http://schemas.microsoft.com/office/powerpoint/2010/main" val="3287623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lstStyle/>
          <a:p>
            <a:pPr marL="0" indent="0">
              <a:buNone/>
            </a:pPr>
            <a:r>
              <a:rPr lang="en-US" dirty="0" smtClean="0"/>
              <a:t>Equal masses of different materials required different quantities of heat to change their temperatures by a specified number of degrees.</a:t>
            </a:r>
          </a:p>
          <a:p>
            <a:pPr marL="0" indent="0">
              <a:buNone/>
            </a:pPr>
            <a:endParaRPr lang="en-US" dirty="0"/>
          </a:p>
        </p:txBody>
      </p:sp>
      <p:sp>
        <p:nvSpPr>
          <p:cNvPr id="4" name="Rectangle 3"/>
          <p:cNvSpPr/>
          <p:nvPr/>
        </p:nvSpPr>
        <p:spPr>
          <a:xfrm>
            <a:off x="533400" y="2590800"/>
            <a:ext cx="8077200" cy="3046988"/>
          </a:xfrm>
          <a:prstGeom prst="rect">
            <a:avLst/>
          </a:prstGeom>
        </p:spPr>
        <p:txBody>
          <a:bodyPr wrap="square">
            <a:spAutoFit/>
          </a:bodyPr>
          <a:lstStyle/>
          <a:p>
            <a:pPr marL="400050" lvl="1"/>
            <a:r>
              <a:rPr lang="en-US" sz="2400" dirty="0" smtClean="0"/>
              <a:t>1 gram of water requires 1 calorie of energy to raise the temperature 1 degree Celsius.</a:t>
            </a:r>
          </a:p>
          <a:p>
            <a:pPr marL="400050" lvl="1"/>
            <a:endParaRPr lang="en-US" sz="2400" dirty="0" smtClean="0"/>
          </a:p>
          <a:p>
            <a:pPr marL="400050" lvl="1"/>
            <a:r>
              <a:rPr lang="en-US" sz="2400" dirty="0" smtClean="0"/>
              <a:t>1 gram of iron requires 1/8 as much energy for the same temperature increase. </a:t>
            </a:r>
          </a:p>
          <a:p>
            <a:pPr marL="400050" lvl="1"/>
            <a:endParaRPr lang="en-US" sz="2400" dirty="0" smtClean="0"/>
          </a:p>
          <a:p>
            <a:pPr marL="400050" lvl="1"/>
            <a:r>
              <a:rPr lang="en-US" sz="2400" dirty="0" smtClean="0"/>
              <a:t>Therefore, water absorbs more heat than iron for the same change in temperature. </a:t>
            </a:r>
            <a:r>
              <a:rPr lang="en-US" sz="2400" u="sng" dirty="0" smtClean="0"/>
              <a:t>Water has a higher specific heat </a:t>
            </a:r>
            <a:r>
              <a:rPr lang="en-US" sz="2400" dirty="0" smtClean="0"/>
              <a:t>.</a:t>
            </a:r>
          </a:p>
        </p:txBody>
      </p:sp>
    </p:spTree>
    <p:extLst>
      <p:ext uri="{BB962C8B-B14F-4D97-AF65-F5344CB8AC3E}">
        <p14:creationId xmlns:p14="http://schemas.microsoft.com/office/powerpoint/2010/main" val="4188356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fontScale="92500" lnSpcReduction="10000"/>
          </a:bodyPr>
          <a:lstStyle/>
          <a:p>
            <a:pPr marL="0" indent="0">
              <a:buNone/>
            </a:pPr>
            <a:r>
              <a:rPr lang="en-US" dirty="0" smtClean="0"/>
              <a:t>Which has the higher specific heat capacity, water or land?</a:t>
            </a:r>
          </a:p>
          <a:p>
            <a:pPr marL="0" indent="0">
              <a:buNone/>
            </a:pPr>
            <a:endParaRPr lang="en-US" dirty="0"/>
          </a:p>
          <a:p>
            <a:pPr marL="609600" indent="-609600">
              <a:buFontTx/>
              <a:buNone/>
              <a:defRPr/>
            </a:pPr>
            <a:r>
              <a:rPr lang="en-US" dirty="0"/>
              <a:t>A.	Water</a:t>
            </a:r>
            <a:endParaRPr lang="en-US" dirty="0">
              <a:ea typeface="Batang" pitchFamily="18" charset="-127"/>
            </a:endParaRPr>
          </a:p>
          <a:p>
            <a:pPr marL="609600" indent="-609600">
              <a:buFontTx/>
              <a:buAutoNum type="alphaUcPeriod" startAt="2"/>
              <a:defRPr/>
            </a:pPr>
            <a:r>
              <a:rPr lang="en-US" dirty="0"/>
              <a:t>Land</a:t>
            </a:r>
            <a:r>
              <a:rPr lang="en-US" b="1" dirty="0">
                <a:ea typeface="Batang" pitchFamily="18" charset="-127"/>
              </a:rPr>
              <a:t> </a:t>
            </a:r>
          </a:p>
          <a:p>
            <a:pPr marL="609600" indent="-609600">
              <a:buFontTx/>
              <a:buAutoNum type="alphaUcPeriod" startAt="2"/>
              <a:defRPr/>
            </a:pPr>
            <a:r>
              <a:rPr lang="en-US" dirty="0"/>
              <a:t>Both of the above are the same.</a:t>
            </a:r>
            <a:endParaRPr lang="en-US" dirty="0">
              <a:ea typeface="Batang" pitchFamily="18" charset="-127"/>
            </a:endParaRPr>
          </a:p>
          <a:p>
            <a:pPr marL="609600" indent="-609600">
              <a:buFontTx/>
              <a:buAutoNum type="alphaUcPeriod" startAt="4"/>
              <a:defRPr/>
            </a:pPr>
            <a:r>
              <a:rPr lang="en-US" dirty="0"/>
              <a:t>None of the above.</a:t>
            </a:r>
          </a:p>
          <a:p>
            <a:pPr marL="0" indent="0">
              <a:buFontTx/>
              <a:buNone/>
              <a:defRPr/>
            </a:pPr>
            <a:endParaRPr lang="en-US" dirty="0"/>
          </a:p>
          <a:p>
            <a:pPr marL="0" indent="0">
              <a:buFontTx/>
              <a:buNone/>
              <a:defRPr/>
            </a:pPr>
            <a:r>
              <a:rPr lang="en-US" dirty="0"/>
              <a:t>Hint: which one needs a longer time to heat up?</a:t>
            </a:r>
          </a:p>
          <a:p>
            <a:pPr marL="0" indent="0">
              <a:buNone/>
            </a:pPr>
            <a:endParaRPr lang="en-US" dirty="0"/>
          </a:p>
        </p:txBody>
      </p:sp>
      <p:pic>
        <p:nvPicPr>
          <p:cNvPr id="4" name="Picture 12" descr="15_09_Figure"/>
          <p:cNvPicPr>
            <a:picLocks noChangeAspect="1" noChangeArrowheads="1"/>
          </p:cNvPicPr>
          <p:nvPr/>
        </p:nvPicPr>
        <p:blipFill>
          <a:blip r:embed="rId2" cstate="print">
            <a:extLst>
              <a:ext uri="{28A0092B-C50C-407E-A947-70E740481C1C}">
                <a14:useLocalDpi xmlns:a14="http://schemas.microsoft.com/office/drawing/2010/main" val="0"/>
              </a:ext>
            </a:extLst>
          </a:blip>
          <a:srcRect b="2518"/>
          <a:stretch>
            <a:fillRect/>
          </a:stretch>
        </p:blipFill>
        <p:spPr bwMode="auto">
          <a:xfrm>
            <a:off x="5791200" y="4800599"/>
            <a:ext cx="2758269"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2095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fontScale="92500" lnSpcReduction="10000"/>
          </a:bodyPr>
          <a:lstStyle/>
          <a:p>
            <a:pPr marL="0" indent="0">
              <a:buNone/>
            </a:pPr>
            <a:r>
              <a:rPr lang="en-US" dirty="0" smtClean="0"/>
              <a:t>Which has the higher specific heat capacity, water or land?</a:t>
            </a:r>
          </a:p>
          <a:p>
            <a:pPr marL="0" indent="0">
              <a:buNone/>
            </a:pPr>
            <a:endParaRPr lang="en-US" dirty="0"/>
          </a:p>
          <a:p>
            <a:pPr marL="609600" indent="-609600">
              <a:buFontTx/>
              <a:buNone/>
              <a:defRPr/>
            </a:pPr>
            <a:r>
              <a:rPr lang="en-US" b="1" dirty="0"/>
              <a:t>A.	Water</a:t>
            </a:r>
            <a:endParaRPr lang="en-US" b="1" dirty="0">
              <a:ea typeface="Batang" pitchFamily="18" charset="-127"/>
            </a:endParaRPr>
          </a:p>
          <a:p>
            <a:pPr marL="609600" indent="-609600">
              <a:buFontTx/>
              <a:buAutoNum type="alphaUcPeriod" startAt="2"/>
              <a:defRPr/>
            </a:pPr>
            <a:r>
              <a:rPr lang="en-US" dirty="0"/>
              <a:t>Land</a:t>
            </a:r>
            <a:r>
              <a:rPr lang="en-US" b="1" dirty="0">
                <a:ea typeface="Batang" pitchFamily="18" charset="-127"/>
              </a:rPr>
              <a:t> </a:t>
            </a:r>
          </a:p>
          <a:p>
            <a:pPr marL="609600" indent="-609600">
              <a:buFontTx/>
              <a:buAutoNum type="alphaUcPeriod" startAt="2"/>
              <a:defRPr/>
            </a:pPr>
            <a:r>
              <a:rPr lang="en-US" dirty="0"/>
              <a:t>Both of the above are the same.</a:t>
            </a:r>
            <a:endParaRPr lang="en-US" dirty="0">
              <a:ea typeface="Batang" pitchFamily="18" charset="-127"/>
            </a:endParaRPr>
          </a:p>
          <a:p>
            <a:pPr marL="609600" indent="-609600">
              <a:buFontTx/>
              <a:buAutoNum type="alphaUcPeriod" startAt="4"/>
              <a:defRPr/>
            </a:pPr>
            <a:r>
              <a:rPr lang="en-US" dirty="0"/>
              <a:t>None of the above.</a:t>
            </a:r>
          </a:p>
          <a:p>
            <a:pPr marL="0" indent="0">
              <a:buFontTx/>
              <a:buNone/>
              <a:defRPr/>
            </a:pPr>
            <a:endParaRPr lang="en-US" dirty="0"/>
          </a:p>
          <a:p>
            <a:pPr marL="0" indent="0">
              <a:buFontTx/>
              <a:buNone/>
              <a:defRPr/>
            </a:pPr>
            <a:r>
              <a:rPr lang="en-US" dirty="0"/>
              <a:t>Hint: which one needs a longer time to heat up?</a:t>
            </a:r>
          </a:p>
          <a:p>
            <a:pPr marL="0" indent="0">
              <a:buNone/>
            </a:pPr>
            <a:endParaRPr lang="en-US" dirty="0"/>
          </a:p>
        </p:txBody>
      </p:sp>
      <p:pic>
        <p:nvPicPr>
          <p:cNvPr id="4" name="Picture 12" descr="15_09_Figure"/>
          <p:cNvPicPr>
            <a:picLocks noChangeAspect="1" noChangeArrowheads="1"/>
          </p:cNvPicPr>
          <p:nvPr/>
        </p:nvPicPr>
        <p:blipFill>
          <a:blip r:embed="rId2" cstate="print">
            <a:extLst>
              <a:ext uri="{28A0092B-C50C-407E-A947-70E740481C1C}">
                <a14:useLocalDpi xmlns:a14="http://schemas.microsoft.com/office/drawing/2010/main" val="0"/>
              </a:ext>
            </a:extLst>
          </a:blip>
          <a:srcRect b="2518"/>
          <a:stretch>
            <a:fillRect/>
          </a:stretch>
        </p:blipFill>
        <p:spPr bwMode="auto">
          <a:xfrm>
            <a:off x="5791200" y="4800599"/>
            <a:ext cx="2758269"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5410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Temperature?</a:t>
            </a:r>
            <a:endParaRPr lang="en-US" dirty="0"/>
          </a:p>
        </p:txBody>
      </p:sp>
      <p:pic>
        <p:nvPicPr>
          <p:cNvPr id="4" name="Picture 9" descr="15_01_Figure"/>
          <p:cNvPicPr>
            <a:picLocks noChangeAspect="1" noChangeArrowheads="1"/>
          </p:cNvPicPr>
          <p:nvPr/>
        </p:nvPicPr>
        <p:blipFill>
          <a:blip r:embed="rId2">
            <a:extLst>
              <a:ext uri="{28A0092B-C50C-407E-A947-70E740481C1C}">
                <a14:useLocalDpi xmlns:a14="http://schemas.microsoft.com/office/drawing/2010/main" val="0"/>
              </a:ext>
            </a:extLst>
          </a:blip>
          <a:srcRect b="2701"/>
          <a:stretch>
            <a:fillRect/>
          </a:stretch>
        </p:blipFill>
        <p:spPr bwMode="auto">
          <a:xfrm>
            <a:off x="6019800" y="3962400"/>
            <a:ext cx="2417763"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125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Thermal Expansion</a:t>
            </a:r>
            <a:endParaRPr lang="en-US" dirty="0"/>
          </a:p>
        </p:txBody>
      </p:sp>
      <p:sp>
        <p:nvSpPr>
          <p:cNvPr id="3" name="Content Placeholder 2"/>
          <p:cNvSpPr>
            <a:spLocks noGrp="1"/>
          </p:cNvSpPr>
          <p:nvPr>
            <p:ph idx="1"/>
          </p:nvPr>
        </p:nvSpPr>
        <p:spPr/>
        <p:txBody>
          <a:bodyPr/>
          <a:lstStyle/>
          <a:p>
            <a:r>
              <a:rPr lang="en-US" dirty="0" smtClean="0"/>
              <a:t>Due to rise in temperature of a substance, molecules jiggle faster and move farther apart.</a:t>
            </a:r>
          </a:p>
          <a:p>
            <a:r>
              <a:rPr lang="en-US" dirty="0" smtClean="0"/>
              <a:t>Most substances expand when heated and contract when cooled.</a:t>
            </a:r>
            <a:endParaRPr lang="en-US" sz="3600" dirty="0" smtClean="0"/>
          </a:p>
          <a:p>
            <a:endParaRPr lang="en-US" dirty="0"/>
          </a:p>
        </p:txBody>
      </p:sp>
      <p:pic>
        <p:nvPicPr>
          <p:cNvPr id="16386" name="Picture 2" descr="http://www.upscale.utoronto.ca/IYearLab/Intros/ThermalExpans/Images/Trai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733800"/>
            <a:ext cx="2428875"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0359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Thermal Expansion</a:t>
            </a:r>
            <a:endParaRPr lang="en-US" dirty="0"/>
          </a:p>
        </p:txBody>
      </p:sp>
      <p:sp>
        <p:nvSpPr>
          <p:cNvPr id="3" name="Content Placeholder 2"/>
          <p:cNvSpPr>
            <a:spLocks noGrp="1"/>
          </p:cNvSpPr>
          <p:nvPr>
            <p:ph idx="1"/>
          </p:nvPr>
        </p:nvSpPr>
        <p:spPr/>
        <p:txBody>
          <a:bodyPr/>
          <a:lstStyle/>
          <a:p>
            <a:pPr marL="0" indent="0">
              <a:buNone/>
            </a:pPr>
            <a:r>
              <a:rPr lang="en-US" dirty="0" smtClean="0"/>
              <a:t>Examples:</a:t>
            </a:r>
          </a:p>
          <a:p>
            <a:pPr marL="0" indent="0">
              <a:buNone/>
            </a:pPr>
            <a:endParaRPr lang="en-US" dirty="0" smtClean="0"/>
          </a:p>
          <a:p>
            <a:pPr marL="342900" lvl="1" indent="-342900">
              <a:buFont typeface="Arial" charset="0"/>
              <a:buChar char="•"/>
            </a:pPr>
            <a:r>
              <a:rPr lang="en-US" sz="2400" dirty="0" smtClean="0"/>
              <a:t>Warming metal lids on glass jars under hot water loosens the lid by more expansion of the lid than the jar.</a:t>
            </a:r>
          </a:p>
          <a:p>
            <a:pPr marL="342900" lvl="1" indent="-342900">
              <a:buFont typeface="Arial" charset="0"/>
              <a:buChar char="•"/>
            </a:pPr>
            <a:r>
              <a:rPr lang="en-US" sz="2400" dirty="0" smtClean="0"/>
              <a:t>Use of reinforcing steel with the same rate of expansion as concrete—expansion joints on bridges.</a:t>
            </a:r>
          </a:p>
          <a:p>
            <a:pPr marL="342900" lvl="1" indent="-342900">
              <a:buFont typeface="Arial" charset="0"/>
              <a:buChar char="•"/>
            </a:pPr>
            <a:r>
              <a:rPr lang="en-US" sz="2400" dirty="0" smtClean="0"/>
              <a:t>Gaps on concrete roadways and sidewalks allow for concrete expansion in the summer and contraction in the winter.</a:t>
            </a:r>
          </a:p>
          <a:p>
            <a:pPr marL="342900" lvl="1" indent="-342900">
              <a:buFont typeface="Arial" charset="0"/>
              <a:buChar char="•"/>
            </a:pPr>
            <a:endParaRPr lang="en-US" sz="2400" dirty="0" smtClean="0"/>
          </a:p>
          <a:p>
            <a:pPr marL="0" indent="0">
              <a:buNone/>
            </a:pPr>
            <a:endParaRPr lang="en-US" dirty="0"/>
          </a:p>
        </p:txBody>
      </p:sp>
    </p:spTree>
    <p:extLst>
      <p:ext uri="{BB962C8B-B14F-4D97-AF65-F5344CB8AC3E}">
        <p14:creationId xmlns:p14="http://schemas.microsoft.com/office/powerpoint/2010/main" val="26110107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Thermal Expansion</a:t>
            </a:r>
            <a:endParaRPr lang="en-US" dirty="0"/>
          </a:p>
        </p:txBody>
      </p:sp>
      <p:sp>
        <p:nvSpPr>
          <p:cNvPr id="3" name="Content Placeholder 2"/>
          <p:cNvSpPr>
            <a:spLocks noGrp="1"/>
          </p:cNvSpPr>
          <p:nvPr>
            <p:ph idx="1"/>
          </p:nvPr>
        </p:nvSpPr>
        <p:spPr/>
        <p:txBody>
          <a:bodyPr/>
          <a:lstStyle/>
          <a:p>
            <a:pPr lvl="1">
              <a:lnSpc>
                <a:spcPct val="90000"/>
              </a:lnSpc>
              <a:buFontTx/>
              <a:buChar char="•"/>
            </a:pPr>
            <a:r>
              <a:rPr lang="en-US" sz="2400" dirty="0" smtClean="0"/>
              <a:t>Different substances expand at different rates.</a:t>
            </a:r>
          </a:p>
          <a:p>
            <a:pPr marL="0" indent="0">
              <a:lnSpc>
                <a:spcPct val="90000"/>
              </a:lnSpc>
              <a:buFontTx/>
              <a:buNone/>
            </a:pPr>
            <a:r>
              <a:rPr lang="en-US" sz="2400" dirty="0" smtClean="0"/>
              <a:t>Example:</a:t>
            </a:r>
          </a:p>
          <a:p>
            <a:pPr lvl="1">
              <a:lnSpc>
                <a:spcPct val="90000"/>
              </a:lnSpc>
              <a:buFont typeface="Times" pitchFamily="48" charset="0"/>
              <a:buChar char="•"/>
            </a:pPr>
            <a:r>
              <a:rPr lang="en-US" sz="2400" dirty="0" smtClean="0"/>
              <a:t>When the temperature of a bimetallic strip of brass and iron is increased, greater expansion occurs for the brass strip, which bends to turn a pointer, to regulate a valve, or to close a switch.</a:t>
            </a:r>
            <a:endParaRPr lang="en-US" sz="2000" dirty="0" smtClean="0"/>
          </a:p>
          <a:p>
            <a:pPr marL="0" indent="0">
              <a:lnSpc>
                <a:spcPct val="90000"/>
              </a:lnSpc>
              <a:buFontTx/>
              <a:buNone/>
            </a:pPr>
            <a:endParaRPr lang="en-US" sz="2400" dirty="0" smtClean="0"/>
          </a:p>
          <a:p>
            <a:pPr marL="0" indent="0">
              <a:lnSpc>
                <a:spcPct val="90000"/>
              </a:lnSpc>
              <a:buFontTx/>
              <a:buNone/>
            </a:pPr>
            <a:r>
              <a:rPr lang="en-US" sz="2400" dirty="0" smtClean="0"/>
              <a:t>Bimetallic strips are used in heaters, oven thermometers, refrigerators, and electric toasters.</a:t>
            </a:r>
          </a:p>
          <a:p>
            <a:pPr marL="0" indent="0">
              <a:buNone/>
            </a:pPr>
            <a:endParaRPr lang="en-US" dirty="0"/>
          </a:p>
        </p:txBody>
      </p:sp>
      <p:pic>
        <p:nvPicPr>
          <p:cNvPr id="4" name="Picture 9" descr="15_15_Figure"/>
          <p:cNvPicPr>
            <a:picLocks noChangeAspect="1" noChangeArrowheads="1"/>
          </p:cNvPicPr>
          <p:nvPr/>
        </p:nvPicPr>
        <p:blipFill>
          <a:blip r:embed="rId2">
            <a:extLst>
              <a:ext uri="{28A0092B-C50C-407E-A947-70E740481C1C}">
                <a14:useLocalDpi xmlns:a14="http://schemas.microsoft.com/office/drawing/2010/main" val="0"/>
              </a:ext>
            </a:extLst>
          </a:blip>
          <a:srcRect b="13245"/>
          <a:stretch>
            <a:fillRect/>
          </a:stretch>
        </p:blipFill>
        <p:spPr bwMode="auto">
          <a:xfrm>
            <a:off x="292100" y="5168900"/>
            <a:ext cx="8548688"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87065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a:xfrm>
            <a:off x="457200" y="990600"/>
            <a:ext cx="8229600" cy="4525963"/>
          </a:xfrm>
        </p:spPr>
        <p:txBody>
          <a:bodyPr/>
          <a:lstStyle/>
          <a:p>
            <a:pPr marL="0" indent="0" algn="l">
              <a:buNone/>
            </a:pPr>
            <a:r>
              <a:rPr lang="en-US" sz="2400" dirty="0" smtClean="0"/>
              <a:t>When stringing telephone lines between poles in the summer, it is advisable to allow the lines to</a:t>
            </a:r>
          </a:p>
          <a:p>
            <a:pPr marL="0" indent="0" algn="l">
              <a:buNone/>
            </a:pPr>
            <a:endParaRPr lang="en-US" sz="2400" b="1" i="1" dirty="0">
              <a:latin typeface="Batang" pitchFamily="18" charset="-127"/>
              <a:ea typeface="Batang" pitchFamily="18" charset="-127"/>
            </a:endParaRPr>
          </a:p>
          <a:p>
            <a:pPr marL="609600" indent="-609600">
              <a:buFontTx/>
              <a:buNone/>
            </a:pPr>
            <a:r>
              <a:rPr lang="en-US" sz="2800" dirty="0" smtClean="0"/>
              <a:t>A.	sag.</a:t>
            </a:r>
            <a:endParaRPr lang="en-US" sz="2800" dirty="0" smtClean="0">
              <a:ea typeface="Batang" pitchFamily="18" charset="-127"/>
            </a:endParaRPr>
          </a:p>
          <a:p>
            <a:pPr marL="609600" indent="-609600">
              <a:buFontTx/>
              <a:buAutoNum type="alphaUcPeriod" startAt="2"/>
            </a:pPr>
            <a:r>
              <a:rPr lang="en-US" sz="2800" dirty="0" smtClean="0"/>
              <a:t>be taut.</a:t>
            </a:r>
            <a:r>
              <a:rPr lang="en-US" sz="2800" b="1" dirty="0" smtClean="0">
                <a:ea typeface="Batang" pitchFamily="18" charset="-127"/>
              </a:rPr>
              <a:t> </a:t>
            </a:r>
          </a:p>
          <a:p>
            <a:pPr marL="609600" indent="-609600">
              <a:buFontTx/>
              <a:buAutoNum type="alphaUcPeriod" startAt="2"/>
            </a:pPr>
            <a:r>
              <a:rPr lang="en-US" sz="2800" dirty="0" smtClean="0"/>
              <a:t>be close to the ground.</a:t>
            </a:r>
            <a:endParaRPr lang="en-US" sz="2800" dirty="0" smtClean="0">
              <a:ea typeface="Batang" pitchFamily="18" charset="-127"/>
            </a:endParaRPr>
          </a:p>
          <a:p>
            <a:pPr marL="609600" indent="-609600">
              <a:buFontTx/>
              <a:buAutoNum type="alphaUcPeriod" startAt="4"/>
            </a:pPr>
            <a:r>
              <a:rPr lang="en-US" sz="2800" dirty="0" smtClean="0"/>
              <a:t>allow ample space for birds.</a:t>
            </a:r>
            <a:endParaRPr lang="en-US" sz="2800" b="1" i="1" dirty="0" smtClean="0">
              <a:latin typeface="Batang" pitchFamily="18" charset="-127"/>
              <a:ea typeface="Batang" pitchFamily="18" charset="-127"/>
            </a:endParaRPr>
          </a:p>
        </p:txBody>
      </p:sp>
    </p:spTree>
    <p:extLst>
      <p:ext uri="{BB962C8B-B14F-4D97-AF65-F5344CB8AC3E}">
        <p14:creationId xmlns:p14="http://schemas.microsoft.com/office/powerpoint/2010/main" val="12653967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a:xfrm>
            <a:off x="457200" y="990600"/>
            <a:ext cx="8229600" cy="4525963"/>
          </a:xfrm>
        </p:spPr>
        <p:txBody>
          <a:bodyPr/>
          <a:lstStyle/>
          <a:p>
            <a:pPr marL="0" indent="0" algn="l">
              <a:buNone/>
            </a:pPr>
            <a:r>
              <a:rPr lang="en-US" sz="2400" dirty="0" smtClean="0"/>
              <a:t>When stringing telephone lines between poles in the summer, it is advisable to allow the lines to</a:t>
            </a:r>
          </a:p>
          <a:p>
            <a:pPr marL="0" indent="0" algn="l">
              <a:buNone/>
            </a:pPr>
            <a:endParaRPr lang="en-US" sz="2400" b="1" i="1" dirty="0">
              <a:latin typeface="Batang" pitchFamily="18" charset="-127"/>
              <a:ea typeface="Batang" pitchFamily="18" charset="-127"/>
            </a:endParaRPr>
          </a:p>
          <a:p>
            <a:pPr marL="609600" indent="-609600">
              <a:buFontTx/>
              <a:buNone/>
            </a:pPr>
            <a:r>
              <a:rPr lang="en-US" sz="2800" b="1" dirty="0" smtClean="0"/>
              <a:t>A.	sag.</a:t>
            </a:r>
            <a:endParaRPr lang="en-US" sz="2800" b="1" dirty="0" smtClean="0">
              <a:ea typeface="Batang" pitchFamily="18" charset="-127"/>
            </a:endParaRPr>
          </a:p>
          <a:p>
            <a:pPr marL="609600" indent="-609600">
              <a:buFontTx/>
              <a:buAutoNum type="alphaUcPeriod" startAt="2"/>
            </a:pPr>
            <a:r>
              <a:rPr lang="en-US" sz="2800" dirty="0" smtClean="0"/>
              <a:t>be taut.</a:t>
            </a:r>
            <a:r>
              <a:rPr lang="en-US" sz="2800" b="1" dirty="0" smtClean="0">
                <a:ea typeface="Batang" pitchFamily="18" charset="-127"/>
              </a:rPr>
              <a:t> </a:t>
            </a:r>
          </a:p>
          <a:p>
            <a:pPr marL="609600" indent="-609600">
              <a:buFontTx/>
              <a:buAutoNum type="alphaUcPeriod" startAt="2"/>
            </a:pPr>
            <a:r>
              <a:rPr lang="en-US" sz="2800" dirty="0" smtClean="0"/>
              <a:t>be close to the ground.</a:t>
            </a:r>
            <a:endParaRPr lang="en-US" sz="2800" dirty="0" smtClean="0">
              <a:ea typeface="Batang" pitchFamily="18" charset="-127"/>
            </a:endParaRPr>
          </a:p>
          <a:p>
            <a:pPr marL="609600" indent="-609600">
              <a:buFontTx/>
              <a:buAutoNum type="alphaUcPeriod" startAt="4"/>
            </a:pPr>
            <a:r>
              <a:rPr lang="en-US" sz="2800" dirty="0" smtClean="0"/>
              <a:t>allow ample space for birds.</a:t>
            </a:r>
            <a:endParaRPr lang="en-US" sz="2800" b="1" i="1" dirty="0" smtClean="0">
              <a:latin typeface="Batang" pitchFamily="18" charset="-127"/>
              <a:ea typeface="Batang" pitchFamily="18" charset="-127"/>
            </a:endParaRPr>
          </a:p>
        </p:txBody>
      </p:sp>
      <p:sp>
        <p:nvSpPr>
          <p:cNvPr id="2" name="Rectangle 1"/>
          <p:cNvSpPr/>
          <p:nvPr/>
        </p:nvSpPr>
        <p:spPr>
          <a:xfrm>
            <a:off x="762000" y="4648200"/>
            <a:ext cx="7848600" cy="1938992"/>
          </a:xfrm>
          <a:prstGeom prst="rect">
            <a:avLst/>
          </a:prstGeom>
        </p:spPr>
        <p:txBody>
          <a:bodyPr wrap="square">
            <a:spAutoFit/>
          </a:bodyPr>
          <a:lstStyle/>
          <a:p>
            <a:pPr marL="609600" indent="-609600">
              <a:buFontTx/>
              <a:buNone/>
            </a:pPr>
            <a:r>
              <a:rPr lang="en-US" sz="2000" i="1" dirty="0" smtClean="0"/>
              <a:t>Explanation</a:t>
            </a:r>
            <a:r>
              <a:rPr lang="en-US" sz="2000" dirty="0" smtClean="0"/>
              <a:t>:</a:t>
            </a:r>
          </a:p>
          <a:p>
            <a:pPr marL="609600" indent="-609600">
              <a:buFontTx/>
              <a:buNone/>
            </a:pPr>
            <a:r>
              <a:rPr lang="en-US" sz="2000" dirty="0" smtClean="0"/>
              <a:t>	Telephone lines are longer in a warmer summer and shorter in a cold winter. Hence, they sag more on hot summer days than in winter. If the lines are not strung with enough sag in summer, they might contract too much and snap during the winter—especially when carrying ice.</a:t>
            </a:r>
          </a:p>
        </p:txBody>
      </p:sp>
    </p:spTree>
    <p:extLst>
      <p:ext uri="{BB962C8B-B14F-4D97-AF65-F5344CB8AC3E}">
        <p14:creationId xmlns:p14="http://schemas.microsoft.com/office/powerpoint/2010/main" val="12045843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Thermal Expansion</a:t>
            </a:r>
            <a:endParaRPr lang="en-US" dirty="0"/>
          </a:p>
        </p:txBody>
      </p:sp>
      <p:sp>
        <p:nvSpPr>
          <p:cNvPr id="3" name="Content Placeholder 2"/>
          <p:cNvSpPr>
            <a:spLocks noGrp="1"/>
          </p:cNvSpPr>
          <p:nvPr>
            <p:ph idx="1"/>
          </p:nvPr>
        </p:nvSpPr>
        <p:spPr>
          <a:xfrm>
            <a:off x="228600" y="1600200"/>
            <a:ext cx="8763000" cy="4525963"/>
          </a:xfrm>
        </p:spPr>
        <p:txBody>
          <a:bodyPr>
            <a:normAutofit/>
          </a:bodyPr>
          <a:lstStyle/>
          <a:p>
            <a:pPr marL="0" indent="0">
              <a:buFontTx/>
              <a:buNone/>
            </a:pPr>
            <a:r>
              <a:rPr lang="en-US" dirty="0" smtClean="0"/>
              <a:t>Increases in expansion are greater in liquids than in solids.</a:t>
            </a:r>
          </a:p>
          <a:p>
            <a:pPr marL="0" indent="0">
              <a:buFontTx/>
              <a:buNone/>
            </a:pPr>
            <a:r>
              <a:rPr lang="en-US" sz="3600" dirty="0" smtClean="0"/>
              <a:t>Example:</a:t>
            </a:r>
            <a:r>
              <a:rPr lang="en-US" dirty="0" smtClean="0"/>
              <a:t> </a:t>
            </a:r>
          </a:p>
          <a:p>
            <a:pPr marL="0" indent="0">
              <a:buFontTx/>
              <a:buNone/>
            </a:pPr>
            <a:r>
              <a:rPr lang="en-US" dirty="0" smtClean="0"/>
              <a:t>Overflow of gasoline from a car’s tank on </a:t>
            </a:r>
            <a:r>
              <a:rPr lang="en-US" sz="1600" dirty="0" smtClean="0"/>
              <a:t> </a:t>
            </a:r>
            <a:r>
              <a:rPr lang="en-US" dirty="0" smtClean="0"/>
              <a:t>a hot day.</a:t>
            </a:r>
          </a:p>
          <a:p>
            <a:pPr marL="0" indent="0">
              <a:buFontTx/>
              <a:buNone/>
            </a:pPr>
            <a:endParaRPr lang="en-US" dirty="0" smtClean="0"/>
          </a:p>
          <a:p>
            <a:pPr marL="0" indent="0">
              <a:buFontTx/>
              <a:buNone/>
            </a:pPr>
            <a:r>
              <a:rPr lang="en-US" sz="3600" dirty="0" smtClean="0"/>
              <a:t>Reason:</a:t>
            </a:r>
            <a:r>
              <a:rPr lang="en-US" dirty="0" smtClean="0"/>
              <a:t>   Gasoline underground is cool, but when  placed in the car’s tank, it warms and expands.</a:t>
            </a:r>
          </a:p>
          <a:p>
            <a:pPr marL="0" indent="0">
              <a:buNone/>
            </a:pPr>
            <a:endParaRPr lang="en-US" dirty="0"/>
          </a:p>
        </p:txBody>
      </p:sp>
    </p:spTree>
    <p:extLst>
      <p:ext uri="{BB962C8B-B14F-4D97-AF65-F5344CB8AC3E}">
        <p14:creationId xmlns:p14="http://schemas.microsoft.com/office/powerpoint/2010/main" val="4093249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Thermal Expansion of Water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Water, like most other substances, expands when heated.</a:t>
            </a:r>
          </a:p>
          <a:p>
            <a:pPr marL="0" indent="0">
              <a:buNone/>
            </a:pPr>
            <a:endParaRPr lang="en-US" dirty="0" smtClean="0"/>
          </a:p>
          <a:p>
            <a:pPr marL="0" indent="0">
              <a:buNone/>
            </a:pPr>
            <a:r>
              <a:rPr lang="en-US" dirty="0" smtClean="0"/>
              <a:t>But, </a:t>
            </a:r>
            <a:r>
              <a:rPr lang="en-US" u="sng" dirty="0" smtClean="0"/>
              <a:t>it doesn’t expand </a:t>
            </a:r>
            <a:r>
              <a:rPr lang="en-US" dirty="0" smtClean="0"/>
              <a:t>in the temperature range </a:t>
            </a:r>
            <a:r>
              <a:rPr lang="en-US" u="sng" dirty="0" smtClean="0"/>
              <a:t>between 0</a:t>
            </a:r>
            <a:r>
              <a:rPr lang="en-US" u="sng" baseline="30000" dirty="0" smtClean="0"/>
              <a:t>o</a:t>
            </a:r>
            <a:r>
              <a:rPr lang="en-US" u="sng" dirty="0" smtClean="0"/>
              <a:t>c and 4 </a:t>
            </a:r>
            <a:r>
              <a:rPr lang="en-US" u="sng" baseline="30000" dirty="0" err="1" smtClean="0"/>
              <a:t>o</a:t>
            </a:r>
            <a:r>
              <a:rPr lang="en-US" u="sng" dirty="0" err="1" smtClean="0"/>
              <a:t>C</a:t>
            </a:r>
            <a:r>
              <a:rPr lang="en-US" dirty="0" err="1" smtClean="0"/>
              <a:t>.</a:t>
            </a:r>
            <a:endParaRPr lang="en-US" dirty="0" smtClean="0"/>
          </a:p>
          <a:p>
            <a:endParaRPr lang="en-US" dirty="0"/>
          </a:p>
        </p:txBody>
      </p:sp>
      <p:pic>
        <p:nvPicPr>
          <p:cNvPr id="4" name="Picture 10" descr="15_18_Figure"/>
          <p:cNvPicPr>
            <a:picLocks noChangeAspect="1" noChangeArrowheads="1"/>
          </p:cNvPicPr>
          <p:nvPr/>
        </p:nvPicPr>
        <p:blipFill>
          <a:blip r:embed="rId2" cstate="print">
            <a:extLst>
              <a:ext uri="{28A0092B-C50C-407E-A947-70E740481C1C}">
                <a14:useLocalDpi xmlns:a14="http://schemas.microsoft.com/office/drawing/2010/main" val="0"/>
              </a:ext>
            </a:extLst>
          </a:blip>
          <a:srcRect b="4091"/>
          <a:stretch>
            <a:fillRect/>
          </a:stretch>
        </p:blipFill>
        <p:spPr bwMode="auto">
          <a:xfrm>
            <a:off x="1752601" y="4357152"/>
            <a:ext cx="5105400" cy="2323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54925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Thermal Expansion of Water</a:t>
            </a:r>
            <a:endParaRPr lang="en-US" dirty="0"/>
          </a:p>
        </p:txBody>
      </p:sp>
      <p:sp>
        <p:nvSpPr>
          <p:cNvPr id="3" name="Content Placeholder 2"/>
          <p:cNvSpPr>
            <a:spLocks noGrp="1"/>
          </p:cNvSpPr>
          <p:nvPr>
            <p:ph idx="1"/>
          </p:nvPr>
        </p:nvSpPr>
        <p:spPr/>
        <p:txBody>
          <a:bodyPr/>
          <a:lstStyle/>
          <a:p>
            <a:r>
              <a:rPr lang="en-US" dirty="0" smtClean="0"/>
              <a:t>When ice freezes to become solid ice, its volume increases tremendously. As solid ice cools further, it contracts. Density of ice at any temperature is much lower than the density of water, which is why ice floats on water. </a:t>
            </a:r>
          </a:p>
          <a:p>
            <a:endParaRPr lang="en-US" dirty="0"/>
          </a:p>
        </p:txBody>
      </p:sp>
      <p:pic>
        <p:nvPicPr>
          <p:cNvPr id="4" name="Picture 10" descr="15_18_Figure"/>
          <p:cNvPicPr>
            <a:picLocks noChangeAspect="1" noChangeArrowheads="1"/>
          </p:cNvPicPr>
          <p:nvPr/>
        </p:nvPicPr>
        <p:blipFill>
          <a:blip r:embed="rId2" cstate="print">
            <a:extLst>
              <a:ext uri="{28A0092B-C50C-407E-A947-70E740481C1C}">
                <a14:useLocalDpi xmlns:a14="http://schemas.microsoft.com/office/drawing/2010/main" val="0"/>
              </a:ext>
            </a:extLst>
          </a:blip>
          <a:srcRect b="4091"/>
          <a:stretch>
            <a:fillRect/>
          </a:stretch>
        </p:blipFill>
        <p:spPr bwMode="auto">
          <a:xfrm>
            <a:off x="1752601" y="4357152"/>
            <a:ext cx="5105400" cy="2323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39438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158" y="146050"/>
            <a:ext cx="8229600" cy="1143000"/>
          </a:xfrm>
        </p:spPr>
        <p:txBody>
          <a:bodyPr/>
          <a:lstStyle/>
          <a:p>
            <a:r>
              <a:rPr lang="en-US" dirty="0" smtClean="0"/>
              <a:t>Thermal Expansion of Water</a:t>
            </a:r>
            <a:endParaRPr lang="en-US" dirty="0"/>
          </a:p>
        </p:txBody>
      </p:sp>
      <p:grpSp>
        <p:nvGrpSpPr>
          <p:cNvPr id="4" name="Group 11"/>
          <p:cNvGrpSpPr>
            <a:grpSpLocks/>
          </p:cNvGrpSpPr>
          <p:nvPr/>
        </p:nvGrpSpPr>
        <p:grpSpPr bwMode="auto">
          <a:xfrm>
            <a:off x="2051050" y="1289050"/>
            <a:ext cx="6740525" cy="5387975"/>
            <a:chOff x="2785" y="854"/>
            <a:chExt cx="2753" cy="3394"/>
          </a:xfrm>
        </p:grpSpPr>
        <p:pic>
          <p:nvPicPr>
            <p:cNvPr id="5" name="Picture 9" descr="15_20_Figure"/>
            <p:cNvPicPr>
              <a:picLocks noChangeAspect="1" noChangeArrowheads="1"/>
            </p:cNvPicPr>
            <p:nvPr/>
          </p:nvPicPr>
          <p:blipFill>
            <a:blip r:embed="rId2">
              <a:extLst>
                <a:ext uri="{28A0092B-C50C-407E-A947-70E740481C1C}">
                  <a14:useLocalDpi xmlns:a14="http://schemas.microsoft.com/office/drawing/2010/main" val="0"/>
                </a:ext>
              </a:extLst>
            </a:blip>
            <a:srcRect l="31277" b="3273"/>
            <a:stretch>
              <a:fillRect/>
            </a:stretch>
          </p:blipFill>
          <p:spPr bwMode="auto">
            <a:xfrm>
              <a:off x="2785" y="854"/>
              <a:ext cx="2753" cy="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15_20_Figure"/>
            <p:cNvPicPr>
              <a:picLocks noChangeAspect="1" noChangeArrowheads="1"/>
            </p:cNvPicPr>
            <p:nvPr/>
          </p:nvPicPr>
          <p:blipFill>
            <a:blip r:embed="rId2">
              <a:extLst>
                <a:ext uri="{28A0092B-C50C-407E-A947-70E740481C1C}">
                  <a14:useLocalDpi xmlns:a14="http://schemas.microsoft.com/office/drawing/2010/main" val="0"/>
                </a:ext>
              </a:extLst>
            </a:blip>
            <a:srcRect t="44121" r="69196" b="22760"/>
            <a:stretch>
              <a:fillRect/>
            </a:stretch>
          </p:blipFill>
          <p:spPr bwMode="auto">
            <a:xfrm>
              <a:off x="3375" y="3405"/>
              <a:ext cx="1234"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845404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lstStyle/>
          <a:p>
            <a:pPr marL="0" indent="0">
              <a:buNone/>
            </a:pPr>
            <a:r>
              <a:rPr lang="en-US" dirty="0" smtClean="0"/>
              <a:t>When a sample of 0</a:t>
            </a:r>
            <a:r>
              <a:rPr lang="en-US" dirty="0" smtClean="0">
                <a:sym typeface="Symbol" pitchFamily="18" charset="2"/>
              </a:rPr>
              <a:t>C water is heated, it first</a:t>
            </a:r>
          </a:p>
          <a:p>
            <a:pPr marL="0" indent="0">
              <a:buNone/>
            </a:pPr>
            <a:endParaRPr lang="en-US" dirty="0" smtClean="0">
              <a:sym typeface="Symbol" pitchFamily="18" charset="2"/>
            </a:endParaRPr>
          </a:p>
          <a:p>
            <a:pPr marL="609600" indent="-609600">
              <a:buFontTx/>
              <a:buNone/>
            </a:pPr>
            <a:r>
              <a:rPr lang="en-US" dirty="0" smtClean="0"/>
              <a:t>A.	expands.</a:t>
            </a:r>
            <a:endParaRPr lang="en-US" dirty="0" smtClean="0">
              <a:ea typeface="Batang" pitchFamily="18" charset="-127"/>
            </a:endParaRPr>
          </a:p>
          <a:p>
            <a:pPr marL="609600" indent="-609600">
              <a:buFontTx/>
              <a:buAutoNum type="alphaUcPeriod" startAt="2"/>
            </a:pPr>
            <a:r>
              <a:rPr lang="en-US" dirty="0" smtClean="0"/>
              <a:t>contracts.</a:t>
            </a:r>
            <a:r>
              <a:rPr lang="en-US" b="1" dirty="0" smtClean="0">
                <a:ea typeface="Batang" pitchFamily="18" charset="-127"/>
              </a:rPr>
              <a:t> </a:t>
            </a:r>
          </a:p>
          <a:p>
            <a:pPr marL="609600" indent="-609600">
              <a:buFontTx/>
              <a:buAutoNum type="alphaUcPeriod" startAt="2"/>
            </a:pPr>
            <a:r>
              <a:rPr lang="en-US" dirty="0" smtClean="0"/>
              <a:t>remains unchanged.</a:t>
            </a:r>
            <a:endParaRPr lang="en-US" dirty="0" smtClean="0">
              <a:ea typeface="Batang" pitchFamily="18" charset="-127"/>
            </a:endParaRPr>
          </a:p>
          <a:p>
            <a:pPr marL="609600" indent="-609600">
              <a:buFontTx/>
              <a:buAutoNum type="alphaUcPeriod" startAt="4"/>
            </a:pPr>
            <a:r>
              <a:rPr lang="en-US" dirty="0" smtClean="0"/>
              <a:t>Not enough information. </a:t>
            </a:r>
          </a:p>
          <a:p>
            <a:pPr marL="0" indent="0">
              <a:buNone/>
            </a:pPr>
            <a:endParaRPr 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728" y="4191000"/>
            <a:ext cx="3714472" cy="2529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697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Temperature?</a:t>
            </a:r>
            <a:endParaRPr lang="en-US" dirty="0"/>
          </a:p>
        </p:txBody>
      </p:sp>
      <p:pic>
        <p:nvPicPr>
          <p:cNvPr id="4" name="Picture 9" descr="15_01_Figure"/>
          <p:cNvPicPr>
            <a:picLocks noChangeAspect="1" noChangeArrowheads="1"/>
          </p:cNvPicPr>
          <p:nvPr/>
        </p:nvPicPr>
        <p:blipFill>
          <a:blip r:embed="rId2">
            <a:extLst>
              <a:ext uri="{28A0092B-C50C-407E-A947-70E740481C1C}">
                <a14:useLocalDpi xmlns:a14="http://schemas.microsoft.com/office/drawing/2010/main" val="0"/>
              </a:ext>
            </a:extLst>
          </a:blip>
          <a:srcRect b="2701"/>
          <a:stretch>
            <a:fillRect/>
          </a:stretch>
        </p:blipFill>
        <p:spPr bwMode="auto">
          <a:xfrm>
            <a:off x="6019800" y="3962400"/>
            <a:ext cx="2417763"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914400" y="2057400"/>
            <a:ext cx="7467600" cy="2062103"/>
          </a:xfrm>
          <a:prstGeom prst="rect">
            <a:avLst/>
          </a:prstGeom>
        </p:spPr>
        <p:txBody>
          <a:bodyPr wrap="square">
            <a:spAutoFit/>
          </a:bodyPr>
          <a:lstStyle/>
          <a:p>
            <a:r>
              <a:rPr lang="en-US" sz="3200" dirty="0" smtClean="0"/>
              <a:t>The quantity that indicates warmth of a substance with respect to some standard is called </a:t>
            </a:r>
            <a:r>
              <a:rPr lang="en-US" sz="3200" b="1" dirty="0" smtClean="0"/>
              <a:t>temperature.</a:t>
            </a:r>
          </a:p>
          <a:p>
            <a:endParaRPr lang="en-US" sz="3200" dirty="0"/>
          </a:p>
        </p:txBody>
      </p:sp>
    </p:spTree>
    <p:extLst>
      <p:ext uri="{BB962C8B-B14F-4D97-AF65-F5344CB8AC3E}">
        <p14:creationId xmlns:p14="http://schemas.microsoft.com/office/powerpoint/2010/main" val="38186842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lstStyle/>
          <a:p>
            <a:pPr marL="0" indent="0">
              <a:buNone/>
            </a:pPr>
            <a:r>
              <a:rPr lang="en-US" dirty="0" smtClean="0"/>
              <a:t>When a sample of 0</a:t>
            </a:r>
            <a:r>
              <a:rPr lang="en-US" dirty="0" smtClean="0">
                <a:sym typeface="Symbol" pitchFamily="18" charset="2"/>
              </a:rPr>
              <a:t>C water is heated, it first</a:t>
            </a:r>
          </a:p>
          <a:p>
            <a:pPr marL="0" indent="0">
              <a:buNone/>
            </a:pPr>
            <a:endParaRPr lang="en-US" dirty="0" smtClean="0">
              <a:sym typeface="Symbol" pitchFamily="18" charset="2"/>
            </a:endParaRPr>
          </a:p>
          <a:p>
            <a:pPr marL="609600" indent="-609600">
              <a:buFontTx/>
              <a:buNone/>
            </a:pPr>
            <a:r>
              <a:rPr lang="en-US" dirty="0" smtClean="0"/>
              <a:t>A.	expands.</a:t>
            </a:r>
            <a:endParaRPr lang="en-US" dirty="0" smtClean="0">
              <a:ea typeface="Batang" pitchFamily="18" charset="-127"/>
            </a:endParaRPr>
          </a:p>
          <a:p>
            <a:pPr marL="609600" indent="-609600">
              <a:buFontTx/>
              <a:buAutoNum type="alphaUcPeriod" startAt="2"/>
            </a:pPr>
            <a:r>
              <a:rPr lang="en-US" b="1" dirty="0" smtClean="0"/>
              <a:t>contracts.</a:t>
            </a:r>
            <a:r>
              <a:rPr lang="en-US" b="1" dirty="0" smtClean="0">
                <a:ea typeface="Batang" pitchFamily="18" charset="-127"/>
              </a:rPr>
              <a:t> </a:t>
            </a:r>
          </a:p>
          <a:p>
            <a:pPr marL="609600" indent="-609600">
              <a:buFontTx/>
              <a:buAutoNum type="alphaUcPeriod" startAt="2"/>
            </a:pPr>
            <a:r>
              <a:rPr lang="en-US" dirty="0" smtClean="0"/>
              <a:t>remains unchanged.</a:t>
            </a:r>
            <a:endParaRPr lang="en-US" dirty="0" smtClean="0">
              <a:ea typeface="Batang" pitchFamily="18" charset="-127"/>
            </a:endParaRPr>
          </a:p>
          <a:p>
            <a:pPr marL="609600" indent="-609600">
              <a:buFontTx/>
              <a:buAutoNum type="alphaUcPeriod" startAt="4"/>
            </a:pPr>
            <a:r>
              <a:rPr lang="en-US" dirty="0" smtClean="0"/>
              <a:t>Not enough information. </a:t>
            </a:r>
          </a:p>
          <a:p>
            <a:pPr marL="0" indent="0">
              <a:buNone/>
            </a:pPr>
            <a:endParaRPr 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728" y="4191000"/>
            <a:ext cx="3714472" cy="2529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3400" y="4953000"/>
            <a:ext cx="4572000" cy="1477328"/>
          </a:xfrm>
          <a:prstGeom prst="rect">
            <a:avLst/>
          </a:prstGeom>
        </p:spPr>
        <p:txBody>
          <a:bodyPr>
            <a:spAutoFit/>
          </a:bodyPr>
          <a:lstStyle/>
          <a:p>
            <a:pPr marL="609600" indent="-609600">
              <a:buFontTx/>
              <a:buNone/>
            </a:pPr>
            <a:r>
              <a:rPr lang="en-US" i="1" dirty="0" smtClean="0"/>
              <a:t>Explanation</a:t>
            </a:r>
            <a:r>
              <a:rPr lang="en-US" dirty="0" smtClean="0"/>
              <a:t>:</a:t>
            </a:r>
          </a:p>
          <a:p>
            <a:pPr marL="609600" indent="-609600">
              <a:buFontTx/>
              <a:buNone/>
            </a:pPr>
            <a:r>
              <a:rPr lang="en-US" dirty="0" smtClean="0"/>
              <a:t>	Water continues to contract until it reaches a temperature of 4</a:t>
            </a:r>
            <a:r>
              <a:rPr lang="en-US" dirty="0" smtClean="0">
                <a:sym typeface="Symbol" pitchFamily="18" charset="2"/>
              </a:rPr>
              <a:t>C. With further increase in temperature beyond 4C, water then expands.</a:t>
            </a:r>
          </a:p>
        </p:txBody>
      </p:sp>
    </p:spTree>
    <p:extLst>
      <p:ext uri="{BB962C8B-B14F-4D97-AF65-F5344CB8AC3E}">
        <p14:creationId xmlns:p14="http://schemas.microsoft.com/office/powerpoint/2010/main" val="9231149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marL="0" indent="0">
              <a:buNone/>
            </a:pPr>
            <a:r>
              <a:rPr lang="en-US" dirty="0" smtClean="0"/>
              <a:t>When a sample of 4</a:t>
            </a:r>
            <a:r>
              <a:rPr lang="en-US" dirty="0" smtClean="0">
                <a:sym typeface="Symbol" pitchFamily="18" charset="2"/>
              </a:rPr>
              <a:t>C water is cooled, it</a:t>
            </a:r>
          </a:p>
          <a:p>
            <a:pPr marL="0" indent="0">
              <a:buNone/>
            </a:pPr>
            <a:endParaRPr lang="en-US" dirty="0">
              <a:sym typeface="Symbol" pitchFamily="18" charset="2"/>
            </a:endParaRPr>
          </a:p>
          <a:p>
            <a:pPr marL="609600" indent="-609600">
              <a:buFontTx/>
              <a:buNone/>
            </a:pPr>
            <a:r>
              <a:rPr lang="en-US" dirty="0" smtClean="0"/>
              <a:t>A.	expands.</a:t>
            </a:r>
            <a:endParaRPr lang="en-US" dirty="0" smtClean="0">
              <a:ea typeface="Batang" pitchFamily="18" charset="-127"/>
            </a:endParaRPr>
          </a:p>
          <a:p>
            <a:pPr marL="609600" indent="-609600">
              <a:buFontTx/>
              <a:buAutoNum type="alphaUcPeriod" startAt="2"/>
            </a:pPr>
            <a:r>
              <a:rPr lang="en-US" dirty="0" smtClean="0"/>
              <a:t>contracts.</a:t>
            </a:r>
            <a:r>
              <a:rPr lang="en-US" b="1" dirty="0" smtClean="0">
                <a:ea typeface="Batang" pitchFamily="18" charset="-127"/>
              </a:rPr>
              <a:t> </a:t>
            </a:r>
          </a:p>
          <a:p>
            <a:pPr marL="609600" indent="-609600">
              <a:buFontTx/>
              <a:buAutoNum type="alphaUcPeriod" startAt="2"/>
            </a:pPr>
            <a:r>
              <a:rPr lang="en-US" dirty="0" smtClean="0"/>
              <a:t>remains unchanged.</a:t>
            </a:r>
            <a:endParaRPr lang="en-US" dirty="0" smtClean="0">
              <a:ea typeface="Batang" pitchFamily="18" charset="-127"/>
            </a:endParaRPr>
          </a:p>
          <a:p>
            <a:pPr marL="609600" indent="-609600">
              <a:buFontTx/>
              <a:buAutoNum type="alphaUcPeriod" startAt="4"/>
            </a:pPr>
            <a:r>
              <a:rPr lang="en-US" dirty="0" smtClean="0"/>
              <a:t>Not enough information.</a:t>
            </a:r>
          </a:p>
          <a:p>
            <a:pPr marL="0" indent="0">
              <a:buNone/>
            </a:pPr>
            <a:endParaRPr 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588" y="3835400"/>
            <a:ext cx="406717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11412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marL="0" indent="0">
              <a:buNone/>
            </a:pPr>
            <a:r>
              <a:rPr lang="en-US" dirty="0" smtClean="0"/>
              <a:t>When a sample of 4</a:t>
            </a:r>
            <a:r>
              <a:rPr lang="en-US" dirty="0" smtClean="0">
                <a:sym typeface="Symbol" pitchFamily="18" charset="2"/>
              </a:rPr>
              <a:t>C water is cooled, it</a:t>
            </a:r>
          </a:p>
          <a:p>
            <a:pPr marL="0" indent="0">
              <a:buNone/>
            </a:pPr>
            <a:endParaRPr lang="en-US" dirty="0">
              <a:sym typeface="Symbol" pitchFamily="18" charset="2"/>
            </a:endParaRPr>
          </a:p>
          <a:p>
            <a:pPr marL="609600" indent="-609600">
              <a:buFontTx/>
              <a:buNone/>
            </a:pPr>
            <a:r>
              <a:rPr lang="en-US" b="1" dirty="0" smtClean="0"/>
              <a:t>A.	expands.</a:t>
            </a:r>
            <a:endParaRPr lang="en-US" b="1" dirty="0" smtClean="0">
              <a:ea typeface="Batang" pitchFamily="18" charset="-127"/>
            </a:endParaRPr>
          </a:p>
          <a:p>
            <a:pPr marL="609600" indent="-609600">
              <a:buFontTx/>
              <a:buAutoNum type="alphaUcPeriod" startAt="2"/>
            </a:pPr>
            <a:r>
              <a:rPr lang="en-US" dirty="0" smtClean="0"/>
              <a:t>contracts.</a:t>
            </a:r>
            <a:r>
              <a:rPr lang="en-US" b="1" dirty="0" smtClean="0">
                <a:ea typeface="Batang" pitchFamily="18" charset="-127"/>
              </a:rPr>
              <a:t> </a:t>
            </a:r>
          </a:p>
          <a:p>
            <a:pPr marL="609600" indent="-609600">
              <a:buFontTx/>
              <a:buAutoNum type="alphaUcPeriod" startAt="2"/>
            </a:pPr>
            <a:r>
              <a:rPr lang="en-US" dirty="0" smtClean="0"/>
              <a:t>remains unchanged.</a:t>
            </a:r>
            <a:endParaRPr lang="en-US" dirty="0" smtClean="0">
              <a:ea typeface="Batang" pitchFamily="18" charset="-127"/>
            </a:endParaRPr>
          </a:p>
          <a:p>
            <a:pPr marL="609600" indent="-609600">
              <a:buFontTx/>
              <a:buAutoNum type="alphaUcPeriod" startAt="4"/>
            </a:pPr>
            <a:r>
              <a:rPr lang="en-US" dirty="0" smtClean="0"/>
              <a:t>Not enough information.</a:t>
            </a:r>
          </a:p>
          <a:p>
            <a:pPr marL="0" indent="0">
              <a:buNone/>
            </a:pPr>
            <a:endParaRPr 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588" y="3835400"/>
            <a:ext cx="406717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 y="4953000"/>
            <a:ext cx="4572000" cy="923330"/>
          </a:xfrm>
          <a:prstGeom prst="rect">
            <a:avLst/>
          </a:prstGeom>
        </p:spPr>
        <p:txBody>
          <a:bodyPr>
            <a:spAutoFit/>
          </a:bodyPr>
          <a:lstStyle/>
          <a:p>
            <a:pPr marL="609600" indent="-609600">
              <a:buFontTx/>
              <a:buNone/>
            </a:pPr>
            <a:r>
              <a:rPr lang="en-US" i="1" dirty="0" smtClean="0"/>
              <a:t>Explanation</a:t>
            </a:r>
            <a:r>
              <a:rPr lang="en-US" dirty="0" smtClean="0"/>
              <a:t>:</a:t>
            </a:r>
          </a:p>
          <a:p>
            <a:pPr marL="609600" indent="-609600">
              <a:buFontTx/>
              <a:buNone/>
            </a:pPr>
            <a:r>
              <a:rPr lang="en-US" dirty="0" smtClean="0"/>
              <a:t>	Parts of the water will crystallize and occupy more space.</a:t>
            </a:r>
          </a:p>
        </p:txBody>
      </p:sp>
    </p:spTree>
    <p:extLst>
      <p:ext uri="{BB962C8B-B14F-4D97-AF65-F5344CB8AC3E}">
        <p14:creationId xmlns:p14="http://schemas.microsoft.com/office/powerpoint/2010/main" val="4875752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Read Chapter 15 in detail.</a:t>
            </a:r>
          </a:p>
          <a:p>
            <a:pPr>
              <a:buFont typeface="Arial" charset="0"/>
              <a:buChar char="•"/>
            </a:pPr>
            <a:r>
              <a:rPr lang="en-US" dirty="0" smtClean="0"/>
              <a:t>Do</a:t>
            </a:r>
            <a:r>
              <a:rPr lang="en-US" dirty="0"/>
              <a:t> </a:t>
            </a:r>
            <a:r>
              <a:rPr lang="en-US" dirty="0" smtClean="0"/>
              <a:t>Exercises  2, 5, 7, 42, 45</a:t>
            </a:r>
          </a:p>
          <a:p>
            <a:pPr>
              <a:buFont typeface="Arial" charset="0"/>
              <a:buChar char="•"/>
            </a:pPr>
            <a:endParaRPr lang="en-US" dirty="0"/>
          </a:p>
          <a:p>
            <a:pPr marL="0" indent="0">
              <a:buNone/>
            </a:pPr>
            <a:r>
              <a:rPr lang="en-US" b="1" dirty="0" smtClean="0">
                <a:solidFill>
                  <a:srgbClr val="C00000"/>
                </a:solidFill>
              </a:rPr>
              <a:t>Homework due : July 02</a:t>
            </a:r>
          </a:p>
          <a:p>
            <a:pPr marL="0" indent="0">
              <a:buNone/>
            </a:pPr>
            <a:endParaRPr lang="en-US" dirty="0"/>
          </a:p>
        </p:txBody>
      </p:sp>
    </p:spTree>
    <p:extLst>
      <p:ext uri="{BB962C8B-B14F-4D97-AF65-F5344CB8AC3E}">
        <p14:creationId xmlns:p14="http://schemas.microsoft.com/office/powerpoint/2010/main" val="2520373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FontTx/>
              <a:buNone/>
            </a:pPr>
            <a:r>
              <a:rPr lang="en-US" dirty="0" smtClean="0"/>
              <a:t>Atoms and molecules in matter have kinetic energy due to random motion (linear, rotational, vibrational)</a:t>
            </a:r>
          </a:p>
          <a:p>
            <a:pPr marL="0" indent="0">
              <a:buFontTx/>
              <a:buNone/>
            </a:pPr>
            <a:r>
              <a:rPr lang="en-US" dirty="0" smtClean="0"/>
              <a:t> </a:t>
            </a:r>
          </a:p>
          <a:p>
            <a:pPr marL="0" indent="0">
              <a:buFontTx/>
              <a:buNone/>
            </a:pPr>
            <a:r>
              <a:rPr lang="en-US" dirty="0" smtClean="0"/>
              <a:t>The </a:t>
            </a:r>
            <a:r>
              <a:rPr lang="en-US" u="sng" dirty="0" smtClean="0"/>
              <a:t>average translational KE </a:t>
            </a:r>
            <a:r>
              <a:rPr lang="en-US" dirty="0" smtClean="0"/>
              <a:t>produces warmth.</a:t>
            </a:r>
          </a:p>
          <a:p>
            <a:endParaRPr lang="en-US" dirty="0"/>
          </a:p>
        </p:txBody>
      </p:sp>
    </p:spTree>
    <p:extLst>
      <p:ext uri="{BB962C8B-B14F-4D97-AF65-F5344CB8AC3E}">
        <p14:creationId xmlns:p14="http://schemas.microsoft.com/office/powerpoint/2010/main" val="16938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a:t>
            </a:r>
            <a:endParaRPr lang="en-US" dirty="0"/>
          </a:p>
        </p:txBody>
      </p:sp>
      <p:sp>
        <p:nvSpPr>
          <p:cNvPr id="3" name="Content Placeholder 2"/>
          <p:cNvSpPr>
            <a:spLocks noGrp="1"/>
          </p:cNvSpPr>
          <p:nvPr>
            <p:ph idx="1"/>
          </p:nvPr>
        </p:nvSpPr>
        <p:spPr>
          <a:xfrm>
            <a:off x="228600" y="1600200"/>
            <a:ext cx="8458200" cy="4814888"/>
          </a:xfrm>
        </p:spPr>
        <p:txBody>
          <a:bodyPr>
            <a:normAutofit lnSpcReduction="10000"/>
          </a:bodyPr>
          <a:lstStyle/>
          <a:p>
            <a:pPr marL="0" indent="0">
              <a:buFontTx/>
              <a:buNone/>
            </a:pPr>
            <a:r>
              <a:rPr lang="en-US" dirty="0" smtClean="0"/>
              <a:t>Temperature is measured by a thermometer.</a:t>
            </a:r>
          </a:p>
          <a:p>
            <a:pPr marL="0" indent="0">
              <a:buFontTx/>
              <a:buNone/>
            </a:pPr>
            <a:endParaRPr lang="en-US" dirty="0" smtClean="0"/>
          </a:p>
          <a:p>
            <a:r>
              <a:rPr lang="en-US" dirty="0" smtClean="0"/>
              <a:t>Measures temperature by expansion or contraction of a liquid (mercury or colored alcohol)</a:t>
            </a:r>
          </a:p>
          <a:p>
            <a:r>
              <a:rPr lang="en-US" dirty="0" smtClean="0"/>
              <a:t>Reading occurs when the thermometer and </a:t>
            </a:r>
          </a:p>
          <a:p>
            <a:pPr marL="0" indent="0">
              <a:buNone/>
            </a:pPr>
            <a:r>
              <a:rPr lang="en-US" dirty="0" smtClean="0"/>
              <a:t>the object reach thermal equilibrium </a:t>
            </a:r>
          </a:p>
          <a:p>
            <a:pPr marL="0" indent="0">
              <a:buNone/>
            </a:pPr>
            <a:r>
              <a:rPr lang="en-US" dirty="0" smtClean="0"/>
              <a:t>(having the same average kinetic energy per particle)</a:t>
            </a:r>
          </a:p>
          <a:p>
            <a:pPr marL="0" indent="0">
              <a:buFontTx/>
              <a:buNone/>
            </a:pPr>
            <a:endParaRPr lang="en-US" dirty="0" smtClean="0"/>
          </a:p>
          <a:p>
            <a:endParaRPr lang="en-US" dirty="0"/>
          </a:p>
        </p:txBody>
      </p:sp>
      <p:pic>
        <p:nvPicPr>
          <p:cNvPr id="4" name="Picture 9" descr="15_02_Figure"/>
          <p:cNvPicPr>
            <a:picLocks noChangeAspect="1" noChangeArrowheads="1"/>
          </p:cNvPicPr>
          <p:nvPr/>
        </p:nvPicPr>
        <p:blipFill>
          <a:blip r:embed="rId2">
            <a:extLst>
              <a:ext uri="{28A0092B-C50C-407E-A947-70E740481C1C}">
                <a14:useLocalDpi xmlns:a14="http://schemas.microsoft.com/office/drawing/2010/main" val="0"/>
              </a:ext>
            </a:extLst>
          </a:blip>
          <a:srcRect b="2701"/>
          <a:stretch>
            <a:fillRect/>
          </a:stretch>
        </p:blipFill>
        <p:spPr bwMode="auto">
          <a:xfrm>
            <a:off x="8023225" y="1506538"/>
            <a:ext cx="1120775"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2127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Scales</a:t>
            </a:r>
            <a:endParaRPr lang="en-US" dirty="0"/>
          </a:p>
        </p:txBody>
      </p:sp>
      <p:sp>
        <p:nvSpPr>
          <p:cNvPr id="3" name="Content Placeholder 2"/>
          <p:cNvSpPr>
            <a:spLocks noGrp="1"/>
          </p:cNvSpPr>
          <p:nvPr>
            <p:ph idx="1"/>
          </p:nvPr>
        </p:nvSpPr>
        <p:spPr/>
        <p:txBody>
          <a:bodyPr>
            <a:normAutofit/>
          </a:bodyPr>
          <a:lstStyle/>
          <a:p>
            <a:pPr>
              <a:defRPr/>
            </a:pPr>
            <a:r>
              <a:rPr lang="en-US" sz="2400" dirty="0"/>
              <a:t>Celsius scale named after Anders Celsius </a:t>
            </a:r>
          </a:p>
          <a:p>
            <a:pPr marL="0" indent="0">
              <a:buNone/>
              <a:defRPr/>
            </a:pPr>
            <a:r>
              <a:rPr lang="en-US" sz="2000" dirty="0"/>
              <a:t> </a:t>
            </a:r>
            <a:r>
              <a:rPr lang="en-US" sz="2000" dirty="0" smtClean="0"/>
              <a:t>       0</a:t>
            </a:r>
            <a:r>
              <a:rPr lang="en-US" sz="2000" dirty="0">
                <a:sym typeface="Symbol" pitchFamily="48" charset="2"/>
              </a:rPr>
              <a:t>C </a:t>
            </a:r>
            <a:r>
              <a:rPr lang="en-US" sz="2000" dirty="0"/>
              <a:t>for freezing point of water to 100</a:t>
            </a:r>
            <a:r>
              <a:rPr lang="en-US" sz="2000" dirty="0">
                <a:sym typeface="Symbol" pitchFamily="48" charset="2"/>
              </a:rPr>
              <a:t>C</a:t>
            </a:r>
            <a:r>
              <a:rPr lang="en-US" sz="2000" dirty="0"/>
              <a:t> for boiling </a:t>
            </a:r>
            <a:r>
              <a:rPr lang="en-US" sz="2000" dirty="0" smtClean="0"/>
              <a:t>point </a:t>
            </a:r>
            <a:r>
              <a:rPr lang="en-US" sz="2000" dirty="0"/>
              <a:t>of water</a:t>
            </a:r>
          </a:p>
          <a:p>
            <a:pPr marL="0" indent="0">
              <a:buFontTx/>
              <a:buNone/>
              <a:defRPr/>
            </a:pPr>
            <a:endParaRPr lang="en-US" sz="2000" dirty="0"/>
          </a:p>
          <a:p>
            <a:pPr>
              <a:defRPr/>
            </a:pPr>
            <a:r>
              <a:rPr lang="en-US" sz="2400" dirty="0"/>
              <a:t>Fahrenheit scale named after G. D. Fahrenheit</a:t>
            </a:r>
          </a:p>
          <a:p>
            <a:pPr marL="0" indent="0">
              <a:buNone/>
              <a:defRPr/>
            </a:pPr>
            <a:r>
              <a:rPr lang="en-US" sz="2000" dirty="0"/>
              <a:t> </a:t>
            </a:r>
            <a:r>
              <a:rPr lang="en-US" sz="2000" dirty="0" smtClean="0"/>
              <a:t>        32</a:t>
            </a:r>
            <a:r>
              <a:rPr lang="en-US" sz="2000" dirty="0">
                <a:sym typeface="Symbol" pitchFamily="48" charset="2"/>
              </a:rPr>
              <a:t>F</a:t>
            </a:r>
            <a:r>
              <a:rPr lang="en-US" sz="2000" dirty="0"/>
              <a:t> for freezing point of water to 212</a:t>
            </a:r>
            <a:r>
              <a:rPr lang="en-US" sz="2000" dirty="0">
                <a:sym typeface="Symbol" pitchFamily="48" charset="2"/>
              </a:rPr>
              <a:t>F</a:t>
            </a:r>
            <a:r>
              <a:rPr lang="en-US" sz="2000" dirty="0"/>
              <a:t> for boiling </a:t>
            </a:r>
            <a:r>
              <a:rPr lang="en-US" sz="2000" dirty="0" smtClean="0"/>
              <a:t>point of </a:t>
            </a:r>
            <a:r>
              <a:rPr lang="en-US" sz="2000" dirty="0"/>
              <a:t>water</a:t>
            </a:r>
          </a:p>
          <a:p>
            <a:pPr>
              <a:buFontTx/>
              <a:buChar char="-"/>
              <a:defRPr/>
            </a:pPr>
            <a:endParaRPr lang="en-US" sz="2400" dirty="0"/>
          </a:p>
          <a:p>
            <a:pPr>
              <a:defRPr/>
            </a:pPr>
            <a:r>
              <a:rPr lang="en-US" sz="2400" dirty="0"/>
              <a:t>Kelvin scale named after Lord Kelvin</a:t>
            </a:r>
          </a:p>
          <a:p>
            <a:pPr marL="457200" lvl="1" indent="0">
              <a:buNone/>
              <a:defRPr/>
            </a:pPr>
            <a:r>
              <a:rPr lang="en-US" sz="2000" dirty="0"/>
              <a:t>273 K for freezing point of water to 373 K for boiling </a:t>
            </a:r>
            <a:r>
              <a:rPr lang="en-US" sz="2000" dirty="0" smtClean="0"/>
              <a:t> point </a:t>
            </a:r>
            <a:r>
              <a:rPr lang="en-US" sz="2000" dirty="0"/>
              <a:t>of water</a:t>
            </a:r>
          </a:p>
          <a:p>
            <a:pPr marL="457200" lvl="1" indent="0">
              <a:buNone/>
              <a:defRPr/>
            </a:pPr>
            <a:r>
              <a:rPr lang="en-US" sz="2000" dirty="0"/>
              <a:t>0 K =  absolute zero </a:t>
            </a:r>
            <a:r>
              <a:rPr lang="en-US" sz="2000" dirty="0" smtClean="0"/>
              <a:t>( -273</a:t>
            </a:r>
            <a:r>
              <a:rPr lang="en-US" sz="2000" baseline="30000" dirty="0" smtClean="0"/>
              <a:t>0</a:t>
            </a:r>
            <a:r>
              <a:rPr lang="en-US" sz="2000" dirty="0" smtClean="0"/>
              <a:t>C)</a:t>
            </a:r>
          </a:p>
          <a:p>
            <a:pPr marL="457200" lvl="1" indent="0">
              <a:buNone/>
              <a:defRPr/>
            </a:pPr>
            <a:r>
              <a:rPr lang="en-US" sz="2000" dirty="0" smtClean="0"/>
              <a:t>At 0 K, substance </a:t>
            </a:r>
            <a:r>
              <a:rPr lang="en-US" sz="2000" dirty="0"/>
              <a:t>has no kinetic </a:t>
            </a:r>
            <a:r>
              <a:rPr lang="en-US" sz="2000" dirty="0" smtClean="0"/>
              <a:t>energy.</a:t>
            </a:r>
            <a:endParaRPr lang="en-US" sz="2000" dirty="0"/>
          </a:p>
          <a:p>
            <a:endParaRPr lang="en-US" dirty="0"/>
          </a:p>
        </p:txBody>
      </p:sp>
    </p:spTree>
    <p:extLst>
      <p:ext uri="{BB962C8B-B14F-4D97-AF65-F5344CB8AC3E}">
        <p14:creationId xmlns:p14="http://schemas.microsoft.com/office/powerpoint/2010/main" val="3846908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938"/>
            <a:ext cx="8229600" cy="1143000"/>
          </a:xfrm>
        </p:spPr>
        <p:txBody>
          <a:bodyPr/>
          <a:lstStyle/>
          <a:p>
            <a:r>
              <a:rPr lang="en-US" dirty="0" smtClean="0"/>
              <a:t>Conversion</a:t>
            </a:r>
            <a:endParaRPr lang="en-US" dirty="0"/>
          </a:p>
        </p:txBody>
      </p:sp>
      <p:grpSp>
        <p:nvGrpSpPr>
          <p:cNvPr id="10" name="Group 9"/>
          <p:cNvGrpSpPr/>
          <p:nvPr/>
        </p:nvGrpSpPr>
        <p:grpSpPr>
          <a:xfrm>
            <a:off x="801688" y="1135062"/>
            <a:ext cx="7324725" cy="5422900"/>
            <a:chOff x="801688" y="1135062"/>
            <a:chExt cx="7324725" cy="5422900"/>
          </a:xfrm>
        </p:grpSpPr>
        <p:sp>
          <p:nvSpPr>
            <p:cNvPr id="4" name="TextBox 3"/>
            <p:cNvSpPr txBox="1">
              <a:spLocks noChangeArrowheads="1"/>
            </p:cNvSpPr>
            <p:nvPr/>
          </p:nvSpPr>
          <p:spPr bwMode="auto">
            <a:xfrm>
              <a:off x="801688" y="1135062"/>
              <a:ext cx="7324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dirty="0"/>
                <a:t>Celsius to Fahrenheit </a:t>
              </a:r>
            </a:p>
          </p:txBody>
        </p:sp>
        <p:sp>
          <p:nvSpPr>
            <p:cNvPr id="5" name="Rectangle 4"/>
            <p:cNvSpPr>
              <a:spLocks noChangeArrowheads="1"/>
            </p:cNvSpPr>
            <p:nvPr/>
          </p:nvSpPr>
          <p:spPr bwMode="auto">
            <a:xfrm>
              <a:off x="2168525" y="1938337"/>
              <a:ext cx="5197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dirty="0"/>
                <a:t>(°C × </a:t>
              </a:r>
              <a:r>
                <a:rPr lang="en-US" sz="3200" baseline="30000" dirty="0"/>
                <a:t>9</a:t>
              </a:r>
              <a:r>
                <a:rPr lang="en-US" sz="3200" dirty="0"/>
                <a:t>/</a:t>
              </a:r>
              <a:r>
                <a:rPr lang="en-US" sz="3200" baseline="-25000" dirty="0"/>
                <a:t>5</a:t>
              </a:r>
              <a:r>
                <a:rPr lang="en-US" sz="3200" dirty="0"/>
                <a:t>) + 32 = °F</a:t>
              </a:r>
            </a:p>
          </p:txBody>
        </p:sp>
        <p:sp>
          <p:nvSpPr>
            <p:cNvPr id="6" name="Rectangle 5"/>
            <p:cNvSpPr>
              <a:spLocks noChangeArrowheads="1"/>
            </p:cNvSpPr>
            <p:nvPr/>
          </p:nvSpPr>
          <p:spPr bwMode="auto">
            <a:xfrm>
              <a:off x="801688" y="3328987"/>
              <a:ext cx="3783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Fahrenheit to Celsius  </a:t>
              </a:r>
            </a:p>
          </p:txBody>
        </p:sp>
        <p:sp>
          <p:nvSpPr>
            <p:cNvPr id="7" name="Rectangle 6"/>
            <p:cNvSpPr>
              <a:spLocks noChangeArrowheads="1"/>
            </p:cNvSpPr>
            <p:nvPr/>
          </p:nvSpPr>
          <p:spPr bwMode="auto">
            <a:xfrm>
              <a:off x="2306638" y="4113212"/>
              <a:ext cx="50593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(°F - 32) x </a:t>
              </a:r>
              <a:r>
                <a:rPr lang="en-US" sz="3200" baseline="30000"/>
                <a:t>5</a:t>
              </a:r>
              <a:r>
                <a:rPr lang="en-US" sz="3200"/>
                <a:t>/</a:t>
              </a:r>
              <a:r>
                <a:rPr lang="en-US" sz="3200" baseline="-25000"/>
                <a:t>9</a:t>
              </a:r>
              <a:r>
                <a:rPr lang="en-US" sz="3200"/>
                <a:t> = °C</a:t>
              </a:r>
            </a:p>
          </p:txBody>
        </p:sp>
        <p:sp>
          <p:nvSpPr>
            <p:cNvPr id="8" name="TextBox 8"/>
            <p:cNvSpPr txBox="1">
              <a:spLocks noChangeArrowheads="1"/>
            </p:cNvSpPr>
            <p:nvPr/>
          </p:nvSpPr>
          <p:spPr bwMode="auto">
            <a:xfrm>
              <a:off x="801688" y="5202237"/>
              <a:ext cx="73247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a:t>Celsius to Kelvin</a:t>
              </a:r>
            </a:p>
          </p:txBody>
        </p:sp>
        <p:sp>
          <p:nvSpPr>
            <p:cNvPr id="9" name="Rectangle 9"/>
            <p:cNvSpPr>
              <a:spLocks noChangeArrowheads="1"/>
            </p:cNvSpPr>
            <p:nvPr/>
          </p:nvSpPr>
          <p:spPr bwMode="auto">
            <a:xfrm>
              <a:off x="2168525" y="5973762"/>
              <a:ext cx="5197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(°C + 273) = K</a:t>
              </a:r>
            </a:p>
          </p:txBody>
        </p:sp>
      </p:grpSp>
    </p:spTree>
    <p:extLst>
      <p:ext uri="{BB962C8B-B14F-4D97-AF65-F5344CB8AC3E}">
        <p14:creationId xmlns:p14="http://schemas.microsoft.com/office/powerpoint/2010/main" val="1132522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990600"/>
            <a:ext cx="8229600" cy="1281113"/>
          </a:xfrm>
        </p:spPr>
        <p:txBody>
          <a:bodyPr/>
          <a:lstStyle/>
          <a:p>
            <a:pPr algn="l"/>
            <a:r>
              <a:rPr lang="en-US" sz="2400" dirty="0" smtClean="0"/>
              <a:t>To say that body A has a higher temperature than body B is to say that body A has more</a:t>
            </a:r>
            <a:endParaRPr lang="en-US" sz="2800" b="1" i="1" dirty="0" smtClean="0">
              <a:latin typeface="Batang" pitchFamily="18" charset="-127"/>
              <a:ea typeface="Batang" pitchFamily="18" charset="-127"/>
            </a:endParaRPr>
          </a:p>
        </p:txBody>
      </p:sp>
      <p:sp>
        <p:nvSpPr>
          <p:cNvPr id="5" name="Rectangle 3"/>
          <p:cNvSpPr txBox="1">
            <a:spLocks noChangeArrowheads="1"/>
          </p:cNvSpPr>
          <p:nvPr/>
        </p:nvSpPr>
        <p:spPr>
          <a:xfrm>
            <a:off x="457200" y="2422525"/>
            <a:ext cx="8229600" cy="3962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Tx/>
              <a:buNone/>
            </a:pPr>
            <a:r>
              <a:rPr lang="en-US" sz="2400" smtClean="0"/>
              <a:t>A.	internal energy.</a:t>
            </a:r>
            <a:endParaRPr lang="en-US" sz="2400" smtClean="0">
              <a:ea typeface="Batang" pitchFamily="18" charset="-127"/>
            </a:endParaRPr>
          </a:p>
          <a:p>
            <a:pPr marL="609600" indent="-609600">
              <a:buFontTx/>
              <a:buAutoNum type="alphaUcPeriod" startAt="2"/>
            </a:pPr>
            <a:r>
              <a:rPr lang="en-US" sz="2400" smtClean="0"/>
              <a:t>mass.</a:t>
            </a:r>
            <a:r>
              <a:rPr lang="en-US" sz="2400" b="1" smtClean="0">
                <a:ea typeface="Batang" pitchFamily="18" charset="-127"/>
              </a:rPr>
              <a:t> </a:t>
            </a:r>
          </a:p>
          <a:p>
            <a:pPr marL="609600" indent="-609600">
              <a:buFontTx/>
              <a:buAutoNum type="alphaUcPeriod" startAt="2"/>
            </a:pPr>
            <a:r>
              <a:rPr lang="en-US" sz="2400" smtClean="0"/>
              <a:t>kinetic energy per particle.</a:t>
            </a:r>
            <a:endParaRPr lang="en-US" sz="2400" smtClean="0">
              <a:ea typeface="Batang" pitchFamily="18" charset="-127"/>
            </a:endParaRPr>
          </a:p>
          <a:p>
            <a:pPr marL="609600" indent="-609600">
              <a:buFontTx/>
              <a:buAutoNum type="alphaUcPeriod" startAt="4"/>
            </a:pPr>
            <a:r>
              <a:rPr lang="en-US" sz="2400" smtClean="0"/>
              <a:t>potential energy.	</a:t>
            </a:r>
            <a:endParaRPr lang="en-US" sz="2400" dirty="0"/>
          </a:p>
        </p:txBody>
      </p:sp>
    </p:spTree>
    <p:extLst>
      <p:ext uri="{BB962C8B-B14F-4D97-AF65-F5344CB8AC3E}">
        <p14:creationId xmlns:p14="http://schemas.microsoft.com/office/powerpoint/2010/main" val="4043797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1396</Words>
  <Application>Microsoft Office PowerPoint</Application>
  <PresentationFormat>On-screen Show (4:3)</PresentationFormat>
  <Paragraphs>237</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Chapter 15  Temperature, Heat &amp; Expansion</vt:lpstr>
      <vt:lpstr>Objectives</vt:lpstr>
      <vt:lpstr>What is Temperature?</vt:lpstr>
      <vt:lpstr>What is Temperature?</vt:lpstr>
      <vt:lpstr>PowerPoint Presentation</vt:lpstr>
      <vt:lpstr>Temperature</vt:lpstr>
      <vt:lpstr>Temperature Scales</vt:lpstr>
      <vt:lpstr>Conversion</vt:lpstr>
      <vt:lpstr>To say that body A has a higher temperature than body B is to say that body A has more</vt:lpstr>
      <vt:lpstr>To say that body A has a higher temperature than body B is to say that body A has more</vt:lpstr>
      <vt:lpstr>Heat (Q)</vt:lpstr>
      <vt:lpstr>PowerPoint Presentation</vt:lpstr>
      <vt:lpstr>PowerPoint Presentation</vt:lpstr>
      <vt:lpstr>PowerPoint Presentation</vt:lpstr>
      <vt:lpstr>Quantity of Heat</vt:lpstr>
      <vt:lpstr>Quantity of Heat</vt:lpstr>
      <vt:lpstr>PowerPoint Presentation</vt:lpstr>
      <vt:lpstr>PowerPoint Presentation</vt:lpstr>
      <vt:lpstr>PowerPoint Presentation</vt:lpstr>
      <vt:lpstr>PowerPoint Presentation</vt:lpstr>
      <vt:lpstr>PowerPoint Presentation</vt:lpstr>
      <vt:lpstr>Specific Heat Capacity (c)</vt:lpstr>
      <vt:lpstr>PowerPoint Presentation</vt:lpstr>
      <vt:lpstr>Specific Heat Capacity </vt:lpstr>
      <vt:lpstr>Specific Heat Capacity</vt:lpstr>
      <vt:lpstr>PowerPoint Presentation</vt:lpstr>
      <vt:lpstr>PowerPoint Presentation</vt:lpstr>
      <vt:lpstr>PowerPoint Presentation</vt:lpstr>
      <vt:lpstr>PowerPoint Presentation</vt:lpstr>
      <vt:lpstr>Thermal Expansion</vt:lpstr>
      <vt:lpstr>Thermal Expansion</vt:lpstr>
      <vt:lpstr>Thermal Expansion</vt:lpstr>
      <vt:lpstr>PowerPoint Presentation</vt:lpstr>
      <vt:lpstr>PowerPoint Presentation</vt:lpstr>
      <vt:lpstr>Thermal Expansion</vt:lpstr>
      <vt:lpstr>Thermal Expansion of Water</vt:lpstr>
      <vt:lpstr>Thermal Expansion of Water</vt:lpstr>
      <vt:lpstr>Thermal Expansion of Water</vt:lpstr>
      <vt:lpstr>PowerPoint Presentation</vt:lpstr>
      <vt:lpstr>PowerPoint Presentation</vt:lpstr>
      <vt:lpstr>PowerPoint Presentation</vt:lpstr>
      <vt:lpstr>PowerPoint Presentation</vt:lpstr>
      <vt:lpstr>Homework</vt:lpstr>
    </vt:vector>
  </TitlesOfParts>
  <Company>Hillsborough Community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Temperature, Heat &amp; Expansion</dc:title>
  <dc:creator>Warnasooriya, Nilanthi</dc:creator>
  <cp:lastModifiedBy>Warnasooriya, Nilanthi</cp:lastModifiedBy>
  <cp:revision>20</cp:revision>
  <dcterms:created xsi:type="dcterms:W3CDTF">2013-06-14T14:40:47Z</dcterms:created>
  <dcterms:modified xsi:type="dcterms:W3CDTF">2013-06-25T13:19:19Z</dcterms:modified>
</cp:coreProperties>
</file>