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5164-CD8B-4EB7-9727-4189C5684F84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DCA5-1E75-40A4-B542-CDCDEE750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2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5164-CD8B-4EB7-9727-4189C5684F84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DCA5-1E75-40A4-B542-CDCDEE750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3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5164-CD8B-4EB7-9727-4189C5684F84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DCA5-1E75-40A4-B542-CDCDEE750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5164-CD8B-4EB7-9727-4189C5684F84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DCA5-1E75-40A4-B542-CDCDEE750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2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5164-CD8B-4EB7-9727-4189C5684F84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DCA5-1E75-40A4-B542-CDCDEE750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3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5164-CD8B-4EB7-9727-4189C5684F84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DCA5-1E75-40A4-B542-CDCDEE750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2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5164-CD8B-4EB7-9727-4189C5684F84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DCA5-1E75-40A4-B542-CDCDEE750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1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5164-CD8B-4EB7-9727-4189C5684F84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DCA5-1E75-40A4-B542-CDCDEE750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3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5164-CD8B-4EB7-9727-4189C5684F84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DCA5-1E75-40A4-B542-CDCDEE750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5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5164-CD8B-4EB7-9727-4189C5684F84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DCA5-1E75-40A4-B542-CDCDEE750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5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5164-CD8B-4EB7-9727-4189C5684F84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DCA5-1E75-40A4-B542-CDCDEE750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7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B5164-CD8B-4EB7-9727-4189C5684F84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DCA5-1E75-40A4-B542-CDCDEE750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6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7 -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79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apple hanging from a limb has potential energy because of its height. If it falls, what becomes of this energy just before it hits the ground? When it hits the ground?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14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a machine multiply input force?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14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a machine multiply input distance?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82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a machine multiply input energy?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70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the efficiency of a machine that miraculously converts all the input energy to useful output energy?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70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an input of 100 J in a pulley system increases the potential energy of a load by 60J,what is the efficiency of the system?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03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If you push for a half hour or a whole hour against a stationary </a:t>
            </a:r>
            <a:r>
              <a:rPr lang="en-US" dirty="0" smtClean="0"/>
              <a:t>wall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A) no work on the wall is done in either case.</a:t>
            </a:r>
          </a:p>
          <a:p>
            <a:pPr marL="0" indent="0">
              <a:buNone/>
            </a:pPr>
            <a:r>
              <a:rPr lang="en-US" dirty="0"/>
              <a:t>B) half as much work is done during the half hour.</a:t>
            </a:r>
          </a:p>
          <a:p>
            <a:pPr marL="0" indent="0">
              <a:buNone/>
            </a:pPr>
            <a:r>
              <a:rPr lang="en-US" dirty="0"/>
              <a:t>C) twice as much work is done during the half hour.</a:t>
            </a:r>
          </a:p>
          <a:p>
            <a:pPr marL="0" indent="0">
              <a:buNone/>
            </a:pPr>
            <a:r>
              <a:rPr lang="en-US" dirty="0"/>
              <a:t>D) it is impossible to determine how much work is done.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03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push an object a given distance, while applying twice the force, you </a:t>
            </a:r>
            <a:r>
              <a:rPr lang="en-US" dirty="0" smtClean="0"/>
              <a:t>do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A) twice as much work.</a:t>
            </a:r>
          </a:p>
          <a:p>
            <a:pPr marL="0" indent="0">
              <a:buNone/>
            </a:pPr>
            <a:r>
              <a:rPr lang="en-US" dirty="0"/>
              <a:t>B) four times as much work.</a:t>
            </a:r>
          </a:p>
          <a:p>
            <a:pPr marL="0" indent="0">
              <a:buNone/>
            </a:pPr>
            <a:r>
              <a:rPr lang="en-US" dirty="0"/>
              <a:t>C) the same amount of work.</a:t>
            </a:r>
          </a:p>
          <a:p>
            <a:pPr marL="0" indent="0">
              <a:buNone/>
            </a:pPr>
            <a:r>
              <a:rPr lang="en-US" dirty="0"/>
              <a:t>D) half as much work.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84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do work on an object in one-third the usual time, your power output </a:t>
            </a:r>
            <a:r>
              <a:rPr lang="en-US" dirty="0" smtClean="0"/>
              <a:t>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A) one third the usual power output.</a:t>
            </a:r>
          </a:p>
          <a:p>
            <a:pPr marL="0" indent="0">
              <a:buNone/>
            </a:pPr>
            <a:r>
              <a:rPr lang="en-US" dirty="0"/>
              <a:t>B) the usual power output.</a:t>
            </a:r>
          </a:p>
          <a:p>
            <a:pPr marL="0" indent="0">
              <a:buNone/>
            </a:pPr>
            <a:r>
              <a:rPr lang="en-US" dirty="0"/>
              <a:t>C) three times the usual power output.</a:t>
            </a:r>
          </a:p>
          <a:p>
            <a:pPr marL="0" indent="0">
              <a:buNone/>
            </a:pPr>
            <a:r>
              <a:rPr lang="en-US" dirty="0"/>
              <a:t>D) impossible to predict without additional information.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702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 object lifted 10 meters gains 200 J of potential energy. If the same object is lifted 20 meters, its potential energy gain </a:t>
            </a:r>
            <a:r>
              <a:rPr lang="en-US" dirty="0" smtClean="0"/>
              <a:t>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A) half as much.</a:t>
            </a:r>
          </a:p>
          <a:p>
            <a:pPr marL="0" indent="0">
              <a:buNone/>
            </a:pPr>
            <a:r>
              <a:rPr lang="en-US" dirty="0"/>
              <a:t>B) the same.</a:t>
            </a:r>
          </a:p>
          <a:p>
            <a:pPr marL="0" indent="0">
              <a:buNone/>
            </a:pPr>
            <a:r>
              <a:rPr lang="en-US" dirty="0"/>
              <a:t>C) twice as much.</a:t>
            </a:r>
          </a:p>
          <a:p>
            <a:pPr marL="0" indent="0">
              <a:buNone/>
            </a:pPr>
            <a:r>
              <a:rPr lang="en-US" dirty="0"/>
              <a:t>D) four times as much.</a:t>
            </a:r>
          </a:p>
          <a:p>
            <a:pPr marL="0" indent="0">
              <a:buNone/>
            </a:pPr>
            <a:r>
              <a:rPr lang="en-US" dirty="0"/>
              <a:t>E) more than four times as much.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70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much work is needed to lift a bag of groceries that weights 200N to a height of 3 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16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object that has kinetic energy must </a:t>
            </a:r>
            <a:r>
              <a:rPr lang="en-US" dirty="0" smtClean="0"/>
              <a:t>be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A) moving.</a:t>
            </a:r>
          </a:p>
          <a:p>
            <a:pPr marL="0" indent="0">
              <a:buNone/>
            </a:pPr>
            <a:r>
              <a:rPr lang="en-US" dirty="0"/>
              <a:t>B) falling.</a:t>
            </a:r>
          </a:p>
          <a:p>
            <a:pPr marL="0" indent="0">
              <a:buNone/>
            </a:pPr>
            <a:r>
              <a:rPr lang="en-US" dirty="0"/>
              <a:t>C) at an elevated position.</a:t>
            </a:r>
          </a:p>
          <a:p>
            <a:pPr marL="0" indent="0">
              <a:buNone/>
            </a:pPr>
            <a:r>
              <a:rPr lang="en-US" dirty="0"/>
              <a:t>D) at rest.</a:t>
            </a:r>
          </a:p>
          <a:p>
            <a:pPr marL="0" indent="0">
              <a:buNone/>
            </a:pPr>
            <a:r>
              <a:rPr lang="en-US" dirty="0"/>
              <a:t>E) none of these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702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object may have potential energy because of its</a:t>
            </a:r>
          </a:p>
          <a:p>
            <a:pPr marL="0" indent="0">
              <a:buNone/>
            </a:pPr>
            <a:r>
              <a:rPr lang="en-US" dirty="0"/>
              <a:t>A) speed.</a:t>
            </a:r>
          </a:p>
          <a:p>
            <a:pPr marL="0" indent="0">
              <a:buNone/>
            </a:pPr>
            <a:r>
              <a:rPr lang="en-US" dirty="0"/>
              <a:t>B) acceleration.</a:t>
            </a:r>
          </a:p>
          <a:p>
            <a:pPr marL="0" indent="0">
              <a:buNone/>
            </a:pPr>
            <a:r>
              <a:rPr lang="en-US" dirty="0"/>
              <a:t>C) momentum.</a:t>
            </a:r>
          </a:p>
          <a:p>
            <a:pPr marL="0" indent="0">
              <a:buNone/>
            </a:pPr>
            <a:r>
              <a:rPr lang="en-US" dirty="0"/>
              <a:t>D) location.</a:t>
            </a:r>
          </a:p>
          <a:p>
            <a:pPr marL="0" indent="0">
              <a:buNone/>
            </a:pPr>
            <a:r>
              <a:rPr lang="en-US" dirty="0"/>
              <a:t>E) none of these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702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bow is drawn so that it has 40 J of potential energy. When fired, the arrow will </a:t>
            </a:r>
            <a:r>
              <a:rPr lang="en-US" u="sng" dirty="0"/>
              <a:t>ideally</a:t>
            </a:r>
            <a:r>
              <a:rPr lang="en-US" dirty="0"/>
              <a:t> have a kinetic energy that </a:t>
            </a:r>
            <a:r>
              <a:rPr lang="en-US" dirty="0" smtClean="0"/>
              <a:t>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A) less than 40 J.</a:t>
            </a:r>
          </a:p>
          <a:p>
            <a:pPr marL="0" indent="0">
              <a:buNone/>
            </a:pPr>
            <a:r>
              <a:rPr lang="en-US" dirty="0"/>
              <a:t>B) more than 40 J.</a:t>
            </a:r>
          </a:p>
          <a:p>
            <a:pPr marL="0" indent="0">
              <a:buNone/>
            </a:pPr>
            <a:r>
              <a:rPr lang="en-US" dirty="0"/>
              <a:t>C) 40 J.</a:t>
            </a:r>
          </a:p>
          <a:p>
            <a:pPr marL="0" indent="0">
              <a:buNone/>
            </a:pPr>
            <a:r>
              <a:rPr lang="en-US" dirty="0"/>
              <a:t>D) impossible to predict without additional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702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rolling halfway down an incline, a marble's kinetic energy </a:t>
            </a:r>
            <a:r>
              <a:rPr lang="en-US" dirty="0" smtClean="0"/>
              <a:t>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A) less than its potential energy.</a:t>
            </a:r>
          </a:p>
          <a:p>
            <a:pPr marL="0" indent="0">
              <a:buNone/>
            </a:pPr>
            <a:r>
              <a:rPr lang="en-US" dirty="0"/>
              <a:t>B) greater than its potential energy.</a:t>
            </a:r>
          </a:p>
          <a:p>
            <a:pPr marL="0" indent="0">
              <a:buNone/>
            </a:pPr>
            <a:r>
              <a:rPr lang="en-US" dirty="0"/>
              <a:t>C) the same as its potential energy.</a:t>
            </a:r>
          </a:p>
          <a:p>
            <a:pPr marL="0" indent="0">
              <a:buNone/>
            </a:pPr>
            <a:r>
              <a:rPr lang="en-US" dirty="0"/>
              <a:t>D) impossible to determine.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702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ball rolling down an incline has its minimum </a:t>
            </a:r>
            <a:r>
              <a:rPr lang="en-US" dirty="0" smtClean="0"/>
              <a:t>speed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A) at the end the incline.</a:t>
            </a:r>
          </a:p>
          <a:p>
            <a:pPr marL="0" indent="0">
              <a:buNone/>
            </a:pPr>
            <a:r>
              <a:rPr lang="en-US" dirty="0"/>
              <a:t>B) half way down the incline.</a:t>
            </a:r>
          </a:p>
          <a:p>
            <a:pPr marL="0" indent="0">
              <a:buNone/>
            </a:pPr>
            <a:r>
              <a:rPr lang="en-US" dirty="0"/>
              <a:t>C) near the top of the incline.</a:t>
            </a:r>
          </a:p>
          <a:p>
            <a:pPr marL="0" indent="0">
              <a:buNone/>
            </a:pPr>
            <a:r>
              <a:rPr lang="en-US" dirty="0"/>
              <a:t>D) impossible to predict without knowing the ball's mass</a:t>
            </a:r>
          </a:p>
          <a:p>
            <a:pPr marL="0" indent="0">
              <a:buNone/>
            </a:pPr>
            <a:r>
              <a:rPr lang="en-US" dirty="0"/>
              <a:t>E) impossible to predict without knowing the size of the ball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702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Both a 50-kg sack is lifted 2 meters from the ground and a 25-kg sack is lifted 4 meters in the same time. The power expended in raising the 50-kg sack </a:t>
            </a:r>
            <a:r>
              <a:rPr lang="en-US" dirty="0" smtClean="0"/>
              <a:t>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A) twice as much.</a:t>
            </a:r>
          </a:p>
          <a:p>
            <a:pPr marL="0" indent="0">
              <a:buNone/>
            </a:pPr>
            <a:r>
              <a:rPr lang="en-US" dirty="0"/>
              <a:t>B) half as much.</a:t>
            </a:r>
          </a:p>
          <a:p>
            <a:pPr marL="0" indent="0">
              <a:buNone/>
            </a:pPr>
            <a:r>
              <a:rPr lang="en-US" dirty="0"/>
              <a:t>C) the same.</a:t>
            </a:r>
          </a:p>
          <a:p>
            <a:pPr marL="0" indent="0">
              <a:buNone/>
            </a:pPr>
            <a:r>
              <a:rPr lang="en-US" dirty="0"/>
              <a:t>D) impossible to predict without further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98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It takes 40 J to push a large box 4 m across a floor. Assuming the push is in the same direction as the move, what is the magnitude of the force on the box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A) 4 N</a:t>
            </a:r>
          </a:p>
          <a:p>
            <a:pPr marL="0" indent="0">
              <a:buNone/>
            </a:pPr>
            <a:r>
              <a:rPr lang="en-US" dirty="0"/>
              <a:t>B) 10 N</a:t>
            </a:r>
          </a:p>
          <a:p>
            <a:pPr marL="0" indent="0">
              <a:buNone/>
            </a:pPr>
            <a:r>
              <a:rPr lang="en-US" dirty="0"/>
              <a:t>C) 40 N</a:t>
            </a:r>
          </a:p>
          <a:p>
            <a:pPr marL="0" indent="0">
              <a:buNone/>
            </a:pPr>
            <a:r>
              <a:rPr lang="en-US" dirty="0"/>
              <a:t>D) 160 N</a:t>
            </a:r>
          </a:p>
          <a:p>
            <a:pPr marL="0" indent="0">
              <a:buNone/>
            </a:pPr>
            <a:r>
              <a:rPr lang="en-US" dirty="0"/>
              <a:t>E) none of these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6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Using 1000 J of work, a toy elevator is raised from the ground floor to the second floor in 20 seconds. The power needed to do this job </a:t>
            </a:r>
            <a:r>
              <a:rPr lang="en-US" dirty="0" smtClean="0"/>
              <a:t>was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A) 20 W.</a:t>
            </a:r>
          </a:p>
          <a:p>
            <a:pPr marL="0" indent="0">
              <a:buNone/>
            </a:pPr>
            <a:r>
              <a:rPr lang="en-US" dirty="0"/>
              <a:t>B) 50 W.</a:t>
            </a:r>
          </a:p>
          <a:p>
            <a:pPr marL="0" indent="0">
              <a:buNone/>
            </a:pPr>
            <a:r>
              <a:rPr lang="en-US" dirty="0"/>
              <a:t>C) 100 W.</a:t>
            </a:r>
          </a:p>
          <a:p>
            <a:pPr marL="0" indent="0">
              <a:buNone/>
            </a:pPr>
            <a:r>
              <a:rPr lang="en-US" dirty="0"/>
              <a:t>D) 1000 W.</a:t>
            </a:r>
          </a:p>
          <a:p>
            <a:pPr marL="0" indent="0">
              <a:buNone/>
            </a:pPr>
            <a:r>
              <a:rPr lang="en-US" dirty="0"/>
              <a:t>E) 20,000 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60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ball is projected into the air with 100 J of kinetic energy which is transformed to gravitational potential energy at the top of its trajectory. When it returns to its original level after encountering air resistance, its kinetic energy is</a:t>
            </a:r>
          </a:p>
          <a:p>
            <a:pPr marL="0" indent="0">
              <a:buNone/>
            </a:pPr>
            <a:r>
              <a:rPr lang="en-US" dirty="0"/>
              <a:t>A) less than 100 J.</a:t>
            </a:r>
          </a:p>
          <a:p>
            <a:pPr marL="0" indent="0">
              <a:buNone/>
            </a:pPr>
            <a:r>
              <a:rPr lang="en-US" dirty="0"/>
              <a:t>B) more than 100 J.</a:t>
            </a:r>
          </a:p>
          <a:p>
            <a:pPr marL="0" indent="0">
              <a:buNone/>
            </a:pPr>
            <a:r>
              <a:rPr lang="en-US" dirty="0"/>
              <a:t>C) 100 J.</a:t>
            </a:r>
          </a:p>
          <a:p>
            <a:pPr marL="0" indent="0">
              <a:buNone/>
            </a:pPr>
            <a:r>
              <a:rPr lang="en-US" dirty="0"/>
              <a:t>D) not enough information given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47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 woman carries a heavy box across a room at a constant speed. How much work does she do on the box while walking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A) none</a:t>
            </a:r>
          </a:p>
          <a:p>
            <a:pPr marL="0" indent="0">
              <a:buNone/>
            </a:pPr>
            <a:r>
              <a:rPr lang="en-US" dirty="0"/>
              <a:t>B) More information is needed about the weight of the box.</a:t>
            </a:r>
          </a:p>
          <a:p>
            <a:pPr marL="0" indent="0">
              <a:buNone/>
            </a:pPr>
            <a:r>
              <a:rPr lang="en-US" dirty="0"/>
              <a:t>C) More information is needed about the distance walked.</a:t>
            </a:r>
          </a:p>
          <a:p>
            <a:pPr marL="0" indent="0">
              <a:buNone/>
            </a:pPr>
            <a:r>
              <a:rPr lang="en-US" dirty="0"/>
              <a:t>D) More information is needed about the speed and the distance.</a:t>
            </a:r>
          </a:p>
          <a:p>
            <a:pPr marL="0" indent="0">
              <a:buNone/>
            </a:pPr>
            <a:r>
              <a:rPr lang="en-US" dirty="0"/>
              <a:t>E) More information is needed about the weight, distance, and her speed.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en-US" dirty="0" smtClean="0"/>
              <a:t>How much work is done in lifting a 100 N block of ice a vertical distance of 2m?</a:t>
            </a:r>
          </a:p>
          <a:p>
            <a:pPr marL="514350" indent="-514350">
              <a:buAutoNum type="alphaLcParenR"/>
            </a:pPr>
            <a:r>
              <a:rPr lang="en-US" dirty="0" smtClean="0"/>
              <a:t>What is the potential energy  stored in this block of ice at the final position?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6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you are driving at 90 km/h, how much distance do you need to stop , compared with driving at 30 km/h?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9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Objects can have momentum or energy. Can an object have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18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moving car has kinetic energy. If it speeds up until it is going 4 times as fast, how much kinetic energy does it have in comparison?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91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cars are raised to the same elevation on service station lifts. If one car is twice as massive as the other, how do their gains of potential energies compare?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1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requires more work – lifting a 50 kg sack a vertical distance of 2m or a 25 kg sack a vertical distance of 4m?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1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push a crate horizontally with 100N across a 10m factory floor. The friction between the crate and the floor is a steady 70N. How much kinetic energy is gained by the crate?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1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1144</Words>
  <Application>Microsoft Office PowerPoint</Application>
  <PresentationFormat>On-screen Show (4:3)</PresentationFormat>
  <Paragraphs>133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Chapter 7 - Exercises</vt:lpstr>
      <vt:lpstr>Exercise 1</vt:lpstr>
      <vt:lpstr>Exercise 2</vt:lpstr>
      <vt:lpstr>Exercise 3</vt:lpstr>
      <vt:lpstr>Exercise 4</vt:lpstr>
      <vt:lpstr>Exercise 5</vt:lpstr>
      <vt:lpstr>Exercise 6</vt:lpstr>
      <vt:lpstr>Exercise 7</vt:lpstr>
      <vt:lpstr>Exercise 8</vt:lpstr>
      <vt:lpstr>Exercise 9</vt:lpstr>
      <vt:lpstr>Exercise 10</vt:lpstr>
      <vt:lpstr>Exercise 11</vt:lpstr>
      <vt:lpstr>Exercise 12</vt:lpstr>
      <vt:lpstr>Exercise 13</vt:lpstr>
      <vt:lpstr>Exercise 14</vt:lpstr>
      <vt:lpstr>Exercise 15</vt:lpstr>
      <vt:lpstr>Exercise 16</vt:lpstr>
      <vt:lpstr>Exercise 17</vt:lpstr>
      <vt:lpstr>Exercise 18</vt:lpstr>
      <vt:lpstr>Exercise 19</vt:lpstr>
      <vt:lpstr>Exercise 20</vt:lpstr>
      <vt:lpstr>Exercise 21</vt:lpstr>
      <vt:lpstr>Exercise 22</vt:lpstr>
      <vt:lpstr>Exercise 23</vt:lpstr>
      <vt:lpstr>Exercise 24</vt:lpstr>
      <vt:lpstr>Exercise 25</vt:lpstr>
      <vt:lpstr>Exercise 26</vt:lpstr>
      <vt:lpstr>Exercise 27</vt:lpstr>
      <vt:lpstr>Exercise 28</vt:lpstr>
    </vt:vector>
  </TitlesOfParts>
  <Company>Hillsborough Community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7 - Exercises</dc:title>
  <dc:creator>Warnasooriya, Nilanthi</dc:creator>
  <cp:lastModifiedBy>Warnasooriya, Nilanthi</cp:lastModifiedBy>
  <cp:revision>11</cp:revision>
  <dcterms:created xsi:type="dcterms:W3CDTF">2012-03-07T21:33:40Z</dcterms:created>
  <dcterms:modified xsi:type="dcterms:W3CDTF">2013-02-06T22:08:39Z</dcterms:modified>
</cp:coreProperties>
</file>