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8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8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8BDE-A102-42D3-B6B0-FB173D5A648E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4975-9C55-4DBB-9566-F1E8A4FB8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9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friction affect the net force on an object?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friction affect the net force on an object?</a:t>
            </a:r>
          </a:p>
          <a:p>
            <a:pPr>
              <a:buNone/>
            </a:pPr>
            <a:r>
              <a:rPr lang="en-US" dirty="0" smtClean="0"/>
              <a:t>    Friction reduces the net force.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International unit for mass is ……</a:t>
            </a:r>
          </a:p>
          <a:p>
            <a:pPr>
              <a:buNone/>
            </a:pPr>
            <a:r>
              <a:rPr lang="en-US" dirty="0" smtClean="0"/>
              <a:t>  and the Standard International unit for  weight is ………..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International unit for mass is </a:t>
            </a:r>
            <a:r>
              <a:rPr lang="en-US" u="sng" dirty="0" smtClean="0"/>
              <a:t>kilo gram (kg) </a:t>
            </a:r>
          </a:p>
          <a:p>
            <a:pPr>
              <a:buNone/>
            </a:pPr>
            <a:r>
              <a:rPr lang="en-US" dirty="0" smtClean="0"/>
              <a:t>  and the Standard International unit for  weight is  </a:t>
            </a:r>
            <a:r>
              <a:rPr lang="en-US" u="sng" dirty="0" smtClean="0"/>
              <a:t>Newton (N)</a:t>
            </a:r>
            <a:endParaRPr lang="en-US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weight of a 1 kg brick?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weight of a 1 kg brick?</a:t>
            </a:r>
          </a:p>
          <a:p>
            <a:pPr>
              <a:buNone/>
            </a:pPr>
            <a:r>
              <a:rPr lang="en-US" dirty="0" smtClean="0"/>
              <a:t>  W = mg = 1kg x 10 m/s</a:t>
            </a:r>
            <a:r>
              <a:rPr lang="en-US" baseline="30000" dirty="0" smtClean="0"/>
              <a:t>2  </a:t>
            </a:r>
            <a:r>
              <a:rPr lang="en-US" dirty="0" smtClean="0"/>
              <a:t>= </a:t>
            </a:r>
            <a:r>
              <a:rPr lang="en-US" u="sng" dirty="0" smtClean="0"/>
              <a:t>10 N</a:t>
            </a:r>
            <a:endParaRPr lang="en-US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force acting on a sliding block is somehow tripled, by how much the acceleration increase?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force acting on a sliding block is somehow tripled, by how much the acceleration increase?</a:t>
            </a:r>
          </a:p>
          <a:p>
            <a:pPr>
              <a:buNone/>
            </a:pPr>
            <a:r>
              <a:rPr lang="en-US" dirty="0" smtClean="0"/>
              <a:t>     F = ma  </a:t>
            </a:r>
            <a:r>
              <a:rPr lang="en-US" dirty="0" smtClean="0">
                <a:sym typeface="Wingdings" pitchFamily="2" charset="2"/>
              </a:rPr>
              <a:t>  a = F/m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F</a:t>
            </a:r>
            <a:r>
              <a:rPr lang="en-US" baseline="-25000" dirty="0" smtClean="0"/>
              <a:t>new</a:t>
            </a:r>
            <a:r>
              <a:rPr lang="en-US" dirty="0" smtClean="0"/>
              <a:t> = m a</a:t>
            </a:r>
            <a:r>
              <a:rPr lang="en-US" baseline="-25000" dirty="0" smtClean="0"/>
              <a:t>new </a:t>
            </a:r>
          </a:p>
          <a:p>
            <a:pPr>
              <a:buNone/>
            </a:pPr>
            <a:r>
              <a:rPr lang="en-US" baseline="-25000" dirty="0" smtClean="0"/>
              <a:t>       </a:t>
            </a:r>
            <a:r>
              <a:rPr lang="en-US" dirty="0" smtClean="0"/>
              <a:t>3F    = m a</a:t>
            </a:r>
            <a:r>
              <a:rPr lang="en-US" baseline="-25000" dirty="0" smtClean="0"/>
              <a:t>new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</a:t>
            </a:r>
            <a:r>
              <a:rPr lang="en-US" baseline="-25000" dirty="0" smtClean="0"/>
              <a:t>new</a:t>
            </a:r>
            <a:r>
              <a:rPr lang="en-US" dirty="0" smtClean="0">
                <a:sym typeface="Wingdings" pitchFamily="2" charset="2"/>
              </a:rPr>
              <a:t>  = 3F/m  = 3a</a:t>
            </a:r>
          </a:p>
          <a:p>
            <a:pPr>
              <a:buNone/>
            </a:pPr>
            <a:r>
              <a:rPr lang="en-US" baseline="-25000" dirty="0" smtClean="0">
                <a:sym typeface="Wingdings" pitchFamily="2" charset="2"/>
              </a:rPr>
              <a:t>        </a:t>
            </a:r>
            <a:r>
              <a:rPr lang="en-US" dirty="0" smtClean="0"/>
              <a:t>a</a:t>
            </a:r>
            <a:r>
              <a:rPr lang="en-US" baseline="-25000" dirty="0" smtClean="0"/>
              <a:t>new</a:t>
            </a:r>
            <a:r>
              <a:rPr lang="en-US" dirty="0" smtClean="0">
                <a:sym typeface="Wingdings" pitchFamily="2" charset="2"/>
              </a:rPr>
              <a:t>  = 3a</a:t>
            </a:r>
            <a:endParaRPr lang="en-US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‘free fall’ 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‘free fall’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when the force of gravity is the only force acting on a falling object, the object is in free fall.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kilogram is a measure of an object's</a:t>
            </a:r>
          </a:p>
          <a:p>
            <a:pPr marL="0" indent="0">
              <a:buNone/>
            </a:pPr>
            <a:r>
              <a:rPr lang="en-US" dirty="0"/>
              <a:t>A) weight.</a:t>
            </a:r>
          </a:p>
          <a:p>
            <a:pPr marL="0" indent="0">
              <a:buNone/>
            </a:pPr>
            <a:r>
              <a:rPr lang="en-US" dirty="0"/>
              <a:t>B) force.</a:t>
            </a:r>
          </a:p>
          <a:p>
            <a:pPr marL="0" indent="0">
              <a:buNone/>
            </a:pPr>
            <a:r>
              <a:rPr lang="en-US" dirty="0"/>
              <a:t>C) mass.</a:t>
            </a:r>
          </a:p>
          <a:p>
            <a:pPr marL="0" indent="0">
              <a:buNone/>
            </a:pPr>
            <a:r>
              <a:rPr lang="en-US" dirty="0"/>
              <a:t>D)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58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net force that acts on a 10N freely falling object?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net force that acts on a 10N freely falling object?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10 N.</a:t>
            </a:r>
          </a:p>
          <a:p>
            <a:pPr>
              <a:buNone/>
            </a:pPr>
            <a:r>
              <a:rPr lang="en-US" dirty="0" smtClean="0"/>
              <a:t>  Object is in free fall, so the only force acting on it is its weight.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net force that acts on a 10 N falling object when it encounters 4N of air resistance?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net force that acts on a 10 N falling object when it encounters 4N of air resistance?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Net force = 6N down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Does the object accelerate?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net force that acts on a 10 N falling object when it encounters 10N of air resistance?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net force that acts on a 10 N falling object when it encounters 10N of air resistance?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Net force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Does the object accelerate?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acceleration of a falling object that has reached its terminal velocity?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acceleration of a falling object that has reached its terminal velocity?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Zero. When at terminal velocity, the net force acting on the object is zero. ( weight = air drag). Therefore, the acceleration is zero.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Gravity on the surface of the Moon is only 1/6 as strong as gravity on Earth.  What is the weight of a 10kg object on the Moon and on  Earth?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Gravity on the surface of the Moon is only 1/6 as strong as gravity on Earth.  What is the weight of a 10kg object on the Moon and on  Earth?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On the Moon:  W = mg</a:t>
            </a:r>
            <a:r>
              <a:rPr lang="en-US" baseline="-25000" dirty="0" smtClean="0"/>
              <a:t>Moon </a:t>
            </a:r>
            <a:r>
              <a:rPr lang="en-US" dirty="0" smtClean="0"/>
              <a:t>= 10 kg x (10/6)m/s/s</a:t>
            </a:r>
          </a:p>
          <a:p>
            <a:pPr>
              <a:buNone/>
            </a:pPr>
            <a:r>
              <a:rPr lang="en-US" dirty="0" smtClean="0"/>
              <a:t>                                                  = </a:t>
            </a:r>
            <a:r>
              <a:rPr lang="en-US" u="sng" dirty="0" smtClean="0"/>
              <a:t>16.7 N</a:t>
            </a:r>
          </a:p>
          <a:p>
            <a:pPr>
              <a:buNone/>
            </a:pPr>
            <a:r>
              <a:rPr lang="en-US" dirty="0" smtClean="0"/>
              <a:t> On Earth: W = mg  = 10 kg x (10 m/s/s) = </a:t>
            </a:r>
            <a:r>
              <a:rPr lang="en-US" u="sng" dirty="0" smtClean="0"/>
              <a:t>100 N</a:t>
            </a:r>
            <a:endParaRPr lang="en-US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kilogram is a measure of an object's</a:t>
            </a:r>
          </a:p>
          <a:p>
            <a:pPr marL="0" indent="0">
              <a:buNone/>
            </a:pPr>
            <a:r>
              <a:rPr lang="en-US" dirty="0"/>
              <a:t>A) weight.</a:t>
            </a:r>
          </a:p>
          <a:p>
            <a:pPr marL="0" indent="0">
              <a:buNone/>
            </a:pPr>
            <a:r>
              <a:rPr lang="en-US" dirty="0"/>
              <a:t>B) force.</a:t>
            </a:r>
          </a:p>
          <a:p>
            <a:pPr marL="0" indent="0">
              <a:buNone/>
            </a:pPr>
            <a:r>
              <a:rPr lang="en-US" b="1" dirty="0"/>
              <a:t>C) mass.</a:t>
            </a:r>
          </a:p>
          <a:p>
            <a:pPr marL="0" indent="0">
              <a:buNone/>
            </a:pPr>
            <a:r>
              <a:rPr lang="en-US" dirty="0"/>
              <a:t>D)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6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Gravity on the surface of the Moon is only 1/6 as strong as gravity on Earth.  What is the mass of a 10kg object on the Moon and on  Earth?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Gravity on the surface of the Moon is only 1/6 as strong as gravity on Earth.  What is the mass of a 10kg object on the Moon and on  Earth?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u="sng" dirty="0" smtClean="0"/>
              <a:t>10 kg on each.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race car travels along a raceway at a constant velocity of 200 km/h. What horizontal net force acts on the car?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race car travels along a raceway at a constant velocity of 200 km/h. What horizontal net force acts on the car?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zero net force. (car is in dynamic equilibrium)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40 kg block of cement that us pulled sideways with a net force of 200N. What is its acceleration?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u="sng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40 kg block of cement that us pulled sideways with a net force of 200N. What is its acceleration?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F = ma</a:t>
            </a:r>
          </a:p>
          <a:p>
            <a:pPr>
              <a:buNone/>
            </a:pPr>
            <a:r>
              <a:rPr lang="en-US" dirty="0" smtClean="0"/>
              <a:t>   a = F/m = 200N/40kg = </a:t>
            </a:r>
            <a:r>
              <a:rPr lang="en-US" u="sng" dirty="0" smtClean="0"/>
              <a:t>5 m/s/s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10-kg brick and a 1-kg book are dropped in a vacuum. The force of gravity on the 10-kg brick is</a:t>
            </a:r>
          </a:p>
          <a:p>
            <a:pPr marL="0" indent="0">
              <a:buNone/>
            </a:pPr>
            <a:r>
              <a:rPr lang="en-US" dirty="0"/>
              <a:t>A) the same as the force on the 1-kg book.</a:t>
            </a:r>
          </a:p>
          <a:p>
            <a:pPr marL="0" indent="0">
              <a:buNone/>
            </a:pPr>
            <a:r>
              <a:rPr lang="en-US" dirty="0"/>
              <a:t>B) 10 times as much.</a:t>
            </a:r>
          </a:p>
          <a:p>
            <a:pPr marL="0" indent="0">
              <a:buNone/>
            </a:pPr>
            <a:r>
              <a:rPr lang="en-US" dirty="0"/>
              <a:t>C) one-tenth as much.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10-kg brick and a 1-kg book are dropped in a vacuum. The force of gravity on the 10-kg brick is</a:t>
            </a:r>
          </a:p>
          <a:p>
            <a:pPr marL="0" indent="0">
              <a:buNone/>
            </a:pPr>
            <a:r>
              <a:rPr lang="en-US" dirty="0"/>
              <a:t>A) the same as the force on the 1-kg book.</a:t>
            </a:r>
          </a:p>
          <a:p>
            <a:pPr marL="0" indent="0">
              <a:buNone/>
            </a:pPr>
            <a:r>
              <a:rPr lang="en-US" b="1" dirty="0"/>
              <a:t>B) 10 times as much.</a:t>
            </a:r>
          </a:p>
          <a:p>
            <a:pPr marL="0" indent="0">
              <a:buNone/>
            </a:pPr>
            <a:r>
              <a:rPr lang="en-US" dirty="0"/>
              <a:t>C) one-tenth as much.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apple weighs 1 N. When held at rest above your head, the net force on the apple is</a:t>
            </a:r>
          </a:p>
          <a:p>
            <a:pPr marL="0" indent="0">
              <a:buNone/>
            </a:pPr>
            <a:r>
              <a:rPr lang="en-US" dirty="0"/>
              <a:t>A) 0 N.</a:t>
            </a:r>
          </a:p>
          <a:p>
            <a:pPr marL="0" indent="0">
              <a:buNone/>
            </a:pPr>
            <a:r>
              <a:rPr lang="en-US" dirty="0"/>
              <a:t>B) 0.1 N.</a:t>
            </a:r>
          </a:p>
          <a:p>
            <a:pPr marL="0" indent="0">
              <a:buNone/>
            </a:pPr>
            <a:r>
              <a:rPr lang="en-US" dirty="0"/>
              <a:t>C) 1 N.</a:t>
            </a:r>
          </a:p>
          <a:p>
            <a:pPr marL="0" indent="0">
              <a:buNone/>
            </a:pPr>
            <a:r>
              <a:rPr lang="en-US" dirty="0"/>
              <a:t>D) 9.8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52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apple weighs 1 N. When held at rest above your head, the net force on the apple is</a:t>
            </a:r>
          </a:p>
          <a:p>
            <a:pPr marL="0" indent="0">
              <a:buNone/>
            </a:pPr>
            <a:r>
              <a:rPr lang="en-US" b="1" dirty="0"/>
              <a:t>A) 0 N.</a:t>
            </a:r>
          </a:p>
          <a:p>
            <a:pPr marL="0" indent="0">
              <a:buNone/>
            </a:pPr>
            <a:r>
              <a:rPr lang="en-US" dirty="0"/>
              <a:t>B) 0.1 N.</a:t>
            </a:r>
          </a:p>
          <a:p>
            <a:pPr marL="0" indent="0">
              <a:buNone/>
            </a:pPr>
            <a:r>
              <a:rPr lang="en-US" dirty="0"/>
              <a:t>C) 1 N.</a:t>
            </a:r>
          </a:p>
          <a:p>
            <a:pPr marL="0" indent="0">
              <a:buNone/>
            </a:pPr>
            <a:r>
              <a:rPr lang="en-US" dirty="0"/>
              <a:t>D) 9.8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9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a 1-kg block of solid iron, a 2-kg block of solid iron has twice as much</a:t>
            </a:r>
          </a:p>
          <a:p>
            <a:pPr marL="0" indent="0">
              <a:buNone/>
            </a:pPr>
            <a:r>
              <a:rPr lang="en-US" dirty="0"/>
              <a:t>A) inertia.</a:t>
            </a:r>
          </a:p>
          <a:p>
            <a:pPr marL="0" indent="0">
              <a:buNone/>
            </a:pPr>
            <a:r>
              <a:rPr lang="en-US" dirty="0"/>
              <a:t>B) mass.</a:t>
            </a:r>
          </a:p>
          <a:p>
            <a:pPr marL="0" indent="0">
              <a:buNone/>
            </a:pPr>
            <a:r>
              <a:rPr lang="en-US" dirty="0"/>
              <a:t>C) volume.</a:t>
            </a:r>
          </a:p>
          <a:p>
            <a:pPr marL="0" indent="0">
              <a:buNone/>
            </a:pPr>
            <a:r>
              <a:rPr lang="en-US" dirty="0"/>
              <a:t>D) all of these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3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apple at rest weighs 1 N. The net force on the apple when it is in free fall is</a:t>
            </a:r>
          </a:p>
          <a:p>
            <a:pPr marL="0" indent="0">
              <a:buNone/>
            </a:pPr>
            <a:r>
              <a:rPr lang="en-US" dirty="0"/>
              <a:t>A) 0 N.</a:t>
            </a:r>
          </a:p>
          <a:p>
            <a:pPr marL="0" indent="0">
              <a:buNone/>
            </a:pPr>
            <a:r>
              <a:rPr lang="en-US" dirty="0"/>
              <a:t>B) 0.1 N.</a:t>
            </a:r>
          </a:p>
          <a:p>
            <a:pPr marL="0" indent="0">
              <a:buNone/>
            </a:pPr>
            <a:r>
              <a:rPr lang="en-US" dirty="0"/>
              <a:t>C) 1 N.</a:t>
            </a:r>
          </a:p>
          <a:p>
            <a:pPr marL="0" indent="0">
              <a:buNone/>
            </a:pPr>
            <a:r>
              <a:rPr lang="en-US" dirty="0"/>
              <a:t>D) 9.8 N.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apple at rest weighs 1 N. The net force on the apple when it is in free fall is</a:t>
            </a:r>
          </a:p>
          <a:p>
            <a:pPr marL="0" indent="0">
              <a:buNone/>
            </a:pPr>
            <a:r>
              <a:rPr lang="en-US" dirty="0"/>
              <a:t>A) 0 N.</a:t>
            </a:r>
          </a:p>
          <a:p>
            <a:pPr marL="0" indent="0">
              <a:buNone/>
            </a:pPr>
            <a:r>
              <a:rPr lang="en-US" dirty="0"/>
              <a:t>B) 0.1 N.</a:t>
            </a:r>
          </a:p>
          <a:p>
            <a:pPr marL="0" indent="0">
              <a:buNone/>
            </a:pPr>
            <a:r>
              <a:rPr lang="en-US" b="1" dirty="0"/>
              <a:t>C) 1 N.</a:t>
            </a:r>
          </a:p>
          <a:p>
            <a:pPr marL="0" indent="0">
              <a:buNone/>
            </a:pPr>
            <a:r>
              <a:rPr lang="en-US" dirty="0"/>
              <a:t>D) 9.8 N.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falling object has reached its terminal velocity, its acceleration is</a:t>
            </a:r>
          </a:p>
          <a:p>
            <a:pPr marL="0" indent="0">
              <a:buNone/>
            </a:pPr>
            <a:r>
              <a:rPr lang="en-US" dirty="0"/>
              <a:t>A) constant.</a:t>
            </a:r>
          </a:p>
          <a:p>
            <a:pPr marL="0" indent="0">
              <a:buNone/>
            </a:pPr>
            <a:r>
              <a:rPr lang="en-US" dirty="0"/>
              <a:t>B) zero.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74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falling object has reached its terminal velocity, its acceleration is</a:t>
            </a:r>
          </a:p>
          <a:p>
            <a:pPr marL="0" indent="0">
              <a:buNone/>
            </a:pPr>
            <a:r>
              <a:rPr lang="en-US" dirty="0"/>
              <a:t>A) constant.</a:t>
            </a:r>
          </a:p>
          <a:p>
            <a:pPr marL="0" indent="0">
              <a:buNone/>
            </a:pPr>
            <a:r>
              <a:rPr lang="en-US" b="1" dirty="0"/>
              <a:t>B) zero.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70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objects of the same size, but unequal weights are dropped from a tall tower. </a:t>
            </a:r>
            <a:r>
              <a:rPr lang="en-US" u="sng" dirty="0"/>
              <a:t>Taking air resistance into consideration</a:t>
            </a:r>
            <a:r>
              <a:rPr lang="en-US" dirty="0"/>
              <a:t>, the object to hit the ground first will be the</a:t>
            </a:r>
          </a:p>
          <a:p>
            <a:pPr marL="0" indent="0">
              <a:buNone/>
            </a:pPr>
            <a:r>
              <a:rPr lang="en-US" dirty="0"/>
              <a:t>A) lighter object.</a:t>
            </a:r>
          </a:p>
          <a:p>
            <a:pPr marL="0" indent="0">
              <a:buNone/>
            </a:pPr>
            <a:r>
              <a:rPr lang="en-US" dirty="0"/>
              <a:t>B) heavier object.</a:t>
            </a:r>
          </a:p>
          <a:p>
            <a:pPr marL="0" indent="0">
              <a:buNone/>
            </a:pPr>
            <a:r>
              <a:rPr lang="en-US" dirty="0"/>
              <a:t>C) Both hit at the same time.</a:t>
            </a:r>
          </a:p>
          <a:p>
            <a:pPr marL="0" indent="0">
              <a:buNone/>
            </a:pPr>
            <a:r>
              <a:rPr lang="en-US" dirty="0"/>
              <a:t>D) not enough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84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objects of the same size, but unequal weights are dropped from a tall tower. </a:t>
            </a:r>
            <a:r>
              <a:rPr lang="en-US" u="sng" dirty="0"/>
              <a:t>Taking air resistance into consideration</a:t>
            </a:r>
            <a:r>
              <a:rPr lang="en-US" dirty="0"/>
              <a:t>, the object to hit the ground first will be the</a:t>
            </a:r>
          </a:p>
          <a:p>
            <a:pPr marL="0" indent="0">
              <a:buNone/>
            </a:pPr>
            <a:r>
              <a:rPr lang="en-US" dirty="0"/>
              <a:t>A) lighter object.</a:t>
            </a:r>
          </a:p>
          <a:p>
            <a:pPr marL="0" indent="0">
              <a:buNone/>
            </a:pPr>
            <a:r>
              <a:rPr lang="en-US" b="1" dirty="0"/>
              <a:t>B) heavier object.</a:t>
            </a:r>
          </a:p>
          <a:p>
            <a:pPr marL="0" indent="0">
              <a:buNone/>
            </a:pPr>
            <a:r>
              <a:rPr lang="en-US" dirty="0"/>
              <a:t>C) Both hit at the same time.</a:t>
            </a:r>
          </a:p>
          <a:p>
            <a:pPr marL="0" indent="0">
              <a:buNone/>
            </a:pPr>
            <a:r>
              <a:rPr lang="en-US" dirty="0"/>
              <a:t>D) not enough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83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light woman and a heavy man jump from an airplane at the same time and open their same-size parachutes at the same time. Which person will get to a state of zero acceleration first?</a:t>
            </a:r>
          </a:p>
          <a:p>
            <a:pPr marL="0" indent="0">
              <a:buNone/>
            </a:pPr>
            <a:r>
              <a:rPr lang="en-US" dirty="0"/>
              <a:t>A) the light woman</a:t>
            </a:r>
          </a:p>
          <a:p>
            <a:pPr marL="0" indent="0">
              <a:buNone/>
            </a:pPr>
            <a:r>
              <a:rPr lang="en-US" dirty="0"/>
              <a:t>B) the heavy man</a:t>
            </a:r>
          </a:p>
          <a:p>
            <a:pPr marL="0" indent="0">
              <a:buNone/>
            </a:pPr>
            <a:r>
              <a:rPr lang="en-US" dirty="0"/>
              <a:t>C) Both should arrive at the same time.</a:t>
            </a:r>
          </a:p>
          <a:p>
            <a:pPr marL="0" indent="0">
              <a:buNone/>
            </a:pPr>
            <a:r>
              <a:rPr lang="en-US" dirty="0"/>
              <a:t>D) not enough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24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light woman and a heavy man jump from an airplane at the same time and open their same-size parachutes at the same time. Which person will get to a state of zero acceleration first?</a:t>
            </a:r>
          </a:p>
          <a:p>
            <a:pPr marL="0" indent="0">
              <a:buNone/>
            </a:pPr>
            <a:r>
              <a:rPr lang="en-US" b="1" dirty="0"/>
              <a:t>A) the light woman</a:t>
            </a:r>
          </a:p>
          <a:p>
            <a:pPr marL="0" indent="0">
              <a:buNone/>
            </a:pPr>
            <a:r>
              <a:rPr lang="en-US" dirty="0"/>
              <a:t>B) the heavy man</a:t>
            </a:r>
          </a:p>
          <a:p>
            <a:pPr marL="0" indent="0">
              <a:buNone/>
            </a:pPr>
            <a:r>
              <a:rPr lang="en-US" dirty="0"/>
              <a:t>C) Both should arrive at the same time.</a:t>
            </a:r>
          </a:p>
          <a:p>
            <a:pPr marL="0" indent="0">
              <a:buNone/>
            </a:pPr>
            <a:r>
              <a:rPr lang="en-US" dirty="0"/>
              <a:t>D) not enough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49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skydiver, who weighs 500 N, reaches terminal velocity of 90 km/h. The air resistance on the diver is then</a:t>
            </a:r>
          </a:p>
          <a:p>
            <a:pPr marL="0" indent="0">
              <a:buNone/>
            </a:pPr>
            <a:r>
              <a:rPr lang="en-US" dirty="0"/>
              <a:t>A) 90 N.</a:t>
            </a:r>
          </a:p>
          <a:p>
            <a:pPr marL="0" indent="0">
              <a:buNone/>
            </a:pPr>
            <a:r>
              <a:rPr lang="en-US" dirty="0"/>
              <a:t>B) 250 N.</a:t>
            </a:r>
          </a:p>
          <a:p>
            <a:pPr marL="0" indent="0">
              <a:buNone/>
            </a:pPr>
            <a:r>
              <a:rPr lang="en-US" dirty="0"/>
              <a:t>C) 410 N.</a:t>
            </a:r>
          </a:p>
          <a:p>
            <a:pPr marL="0" indent="0">
              <a:buNone/>
            </a:pPr>
            <a:r>
              <a:rPr lang="en-US" dirty="0"/>
              <a:t>D) 500 N.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2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skydiver, who weighs 500 N, reaches terminal velocity of 90 km/h. The air resistance on the diver is then</a:t>
            </a:r>
          </a:p>
          <a:p>
            <a:pPr marL="0" indent="0">
              <a:buNone/>
            </a:pPr>
            <a:r>
              <a:rPr lang="en-US" dirty="0"/>
              <a:t>A) 90 N.</a:t>
            </a:r>
          </a:p>
          <a:p>
            <a:pPr marL="0" indent="0">
              <a:buNone/>
            </a:pPr>
            <a:r>
              <a:rPr lang="en-US" dirty="0"/>
              <a:t>B) 250 N.</a:t>
            </a:r>
          </a:p>
          <a:p>
            <a:pPr marL="0" indent="0">
              <a:buNone/>
            </a:pPr>
            <a:r>
              <a:rPr lang="en-US" dirty="0"/>
              <a:t>C) 410 N.</a:t>
            </a:r>
          </a:p>
          <a:p>
            <a:pPr marL="0" indent="0">
              <a:buNone/>
            </a:pPr>
            <a:r>
              <a:rPr lang="en-US" b="1" dirty="0"/>
              <a:t>D) 500 N.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2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a 1-kg block of solid iron, a 2-kg block of solid iron has twice as much</a:t>
            </a:r>
          </a:p>
          <a:p>
            <a:pPr marL="0" indent="0">
              <a:buNone/>
            </a:pPr>
            <a:r>
              <a:rPr lang="en-US" dirty="0"/>
              <a:t>A) inertia.</a:t>
            </a:r>
          </a:p>
          <a:p>
            <a:pPr marL="0" indent="0">
              <a:buNone/>
            </a:pPr>
            <a:r>
              <a:rPr lang="en-US" dirty="0"/>
              <a:t>B) mass.</a:t>
            </a:r>
          </a:p>
          <a:p>
            <a:pPr marL="0" indent="0">
              <a:buNone/>
            </a:pPr>
            <a:r>
              <a:rPr lang="en-US" dirty="0"/>
              <a:t>C) volume.</a:t>
            </a:r>
          </a:p>
          <a:p>
            <a:pPr marL="0" indent="0">
              <a:buNone/>
            </a:pPr>
            <a:r>
              <a:rPr lang="en-US" b="1" dirty="0"/>
              <a:t>D) all of these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weight is</a:t>
            </a:r>
          </a:p>
          <a:p>
            <a:r>
              <a:rPr lang="en-US" dirty="0"/>
              <a:t>A) equal to your mass.</a:t>
            </a:r>
          </a:p>
          <a:p>
            <a:r>
              <a:rPr lang="en-US" dirty="0"/>
              <a:t>B) the gravitational attraction force between you and the Earth.</a:t>
            </a:r>
          </a:p>
          <a:p>
            <a:r>
              <a:rPr lang="en-US" dirty="0"/>
              <a:t>C) a property of mechanical equilibrium.</a:t>
            </a:r>
          </a:p>
          <a:p>
            <a:r>
              <a:rPr lang="en-US" dirty="0"/>
              <a:t>D) all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7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weight is</a:t>
            </a:r>
          </a:p>
          <a:p>
            <a:r>
              <a:rPr lang="en-US" dirty="0"/>
              <a:t>A) equal to your mass.</a:t>
            </a:r>
          </a:p>
          <a:p>
            <a:r>
              <a:rPr lang="en-US" b="1" dirty="0"/>
              <a:t>B) the gravitational attraction force between you and the Earth.</a:t>
            </a:r>
          </a:p>
          <a:p>
            <a:r>
              <a:rPr lang="en-US" dirty="0"/>
              <a:t>C) a property of mechanical equilibrium.</a:t>
            </a:r>
          </a:p>
          <a:p>
            <a:r>
              <a:rPr lang="en-US" dirty="0"/>
              <a:t>D) all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1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acceleration proportional to net force, or does acceleration equal net force?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acceleration proportional to net force, or does acceleration equal net force?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Acceleration is proportional to net force.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1705</Words>
  <Application>Microsoft Office PowerPoint</Application>
  <PresentationFormat>On-screen Show (4:3)</PresentationFormat>
  <Paragraphs>218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Chapter 4</vt:lpstr>
      <vt:lpstr>Exercise 1</vt:lpstr>
      <vt:lpstr>Exercise 1</vt:lpstr>
      <vt:lpstr>Exercise 2</vt:lpstr>
      <vt:lpstr>Exercise 2</vt:lpstr>
      <vt:lpstr>Exercise 3</vt:lpstr>
      <vt:lpstr>Exercise 3</vt:lpstr>
      <vt:lpstr>Exercise 4</vt:lpstr>
      <vt:lpstr>Exercise 4</vt:lpstr>
      <vt:lpstr>Exercise 5</vt:lpstr>
      <vt:lpstr>Exercise 5</vt:lpstr>
      <vt:lpstr>Exercise 6</vt:lpstr>
      <vt:lpstr>Exercise 6</vt:lpstr>
      <vt:lpstr>Exercise 7</vt:lpstr>
      <vt:lpstr>Exercise 7</vt:lpstr>
      <vt:lpstr>Exercise 8</vt:lpstr>
      <vt:lpstr>Exercise 8</vt:lpstr>
      <vt:lpstr>Exercise 9</vt:lpstr>
      <vt:lpstr>Exercise 9</vt:lpstr>
      <vt:lpstr>Exercise 10</vt:lpstr>
      <vt:lpstr>Exercise 10</vt:lpstr>
      <vt:lpstr>Exercise 11</vt:lpstr>
      <vt:lpstr>Exercise 11</vt:lpstr>
      <vt:lpstr>Exercise 12</vt:lpstr>
      <vt:lpstr>Exercise 12</vt:lpstr>
      <vt:lpstr>Exercise 13</vt:lpstr>
      <vt:lpstr>Exercise 13</vt:lpstr>
      <vt:lpstr>Exercise 14</vt:lpstr>
      <vt:lpstr>Exercise 14</vt:lpstr>
      <vt:lpstr>Exercise 15</vt:lpstr>
      <vt:lpstr>Exercise 15</vt:lpstr>
      <vt:lpstr>Exercise 16</vt:lpstr>
      <vt:lpstr>Exercise 16</vt:lpstr>
      <vt:lpstr>Exercise 17</vt:lpstr>
      <vt:lpstr>Exercise 17</vt:lpstr>
      <vt:lpstr>Exercise 18</vt:lpstr>
      <vt:lpstr>Exercise 18</vt:lpstr>
      <vt:lpstr>Exercise 19</vt:lpstr>
      <vt:lpstr>Exercise 19</vt:lpstr>
      <vt:lpstr>Exercise 20</vt:lpstr>
      <vt:lpstr>Exercise 20</vt:lpstr>
      <vt:lpstr>Exercise 21</vt:lpstr>
      <vt:lpstr>Exercise 21</vt:lpstr>
      <vt:lpstr>Exercise 22</vt:lpstr>
      <vt:lpstr>Exercise 22</vt:lpstr>
      <vt:lpstr>Exercise 23</vt:lpstr>
      <vt:lpstr>Exercise 23</vt:lpstr>
      <vt:lpstr>Exercise 24</vt:lpstr>
      <vt:lpstr>Exercise 24</vt:lpstr>
    </vt:vector>
  </TitlesOfParts>
  <Company>Hillsborough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Warnasooriya, Nilanthi</dc:creator>
  <cp:lastModifiedBy>Warnasooriya, Nilanthi</cp:lastModifiedBy>
  <cp:revision>32</cp:revision>
  <dcterms:created xsi:type="dcterms:W3CDTF">2012-02-07T14:05:21Z</dcterms:created>
  <dcterms:modified xsi:type="dcterms:W3CDTF">2013-05-21T16:43:47Z</dcterms:modified>
</cp:coreProperties>
</file>