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315" r:id="rId16"/>
    <p:sldId id="269" r:id="rId17"/>
    <p:sldId id="270" r:id="rId18"/>
    <p:sldId id="271" r:id="rId19"/>
    <p:sldId id="272" r:id="rId20"/>
    <p:sldId id="275" r:id="rId21"/>
    <p:sldId id="276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305" r:id="rId39"/>
    <p:sldId id="306" r:id="rId40"/>
    <p:sldId id="316" r:id="rId41"/>
    <p:sldId id="31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1E05-9269-49A6-A3CA-77D582322630}" type="datetimeFigureOut">
              <a:rPr lang="en-US" smtClean="0"/>
              <a:t>6/25/2013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0098-20F5-4846-B5C4-47B2DC9ABF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0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1E05-9269-49A6-A3CA-77D582322630}" type="datetimeFigureOut">
              <a:rPr lang="en-US" smtClean="0"/>
              <a:t>6/25/2013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0098-20F5-4846-B5C4-47B2DC9ABF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67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1E05-9269-49A6-A3CA-77D582322630}" type="datetimeFigureOut">
              <a:rPr lang="en-US" smtClean="0"/>
              <a:t>6/25/2013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0098-20F5-4846-B5C4-47B2DC9ABF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9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1E05-9269-49A6-A3CA-77D582322630}" type="datetimeFigureOut">
              <a:rPr lang="en-US" smtClean="0"/>
              <a:t>6/25/2013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0098-20F5-4846-B5C4-47B2DC9ABF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7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1E05-9269-49A6-A3CA-77D582322630}" type="datetimeFigureOut">
              <a:rPr lang="en-US" smtClean="0"/>
              <a:t>6/25/2013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0098-20F5-4846-B5C4-47B2DC9ABF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5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1E05-9269-49A6-A3CA-77D582322630}" type="datetimeFigureOut">
              <a:rPr lang="en-US" smtClean="0"/>
              <a:t>6/25/2013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0098-20F5-4846-B5C4-47B2DC9ABF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8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1E05-9269-49A6-A3CA-77D582322630}" type="datetimeFigureOut">
              <a:rPr lang="en-US" smtClean="0"/>
              <a:t>6/25/2013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0098-20F5-4846-B5C4-47B2DC9ABF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6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1E05-9269-49A6-A3CA-77D582322630}" type="datetimeFigureOut">
              <a:rPr lang="en-US" smtClean="0"/>
              <a:t>6/25/2013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0098-20F5-4846-B5C4-47B2DC9ABF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9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1E05-9269-49A6-A3CA-77D582322630}" type="datetimeFigureOut">
              <a:rPr lang="en-US" smtClean="0"/>
              <a:t>6/25/2013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0098-20F5-4846-B5C4-47B2DC9ABF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0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1E05-9269-49A6-A3CA-77D582322630}" type="datetimeFigureOut">
              <a:rPr lang="en-US" smtClean="0"/>
              <a:t>6/25/2013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0098-20F5-4846-B5C4-47B2DC9ABF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2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1E05-9269-49A6-A3CA-77D582322630}" type="datetimeFigureOut">
              <a:rPr lang="en-US" smtClean="0"/>
              <a:t>6/25/2013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0098-20F5-4846-B5C4-47B2DC9ABF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31E05-9269-49A6-A3CA-77D582322630}" type="datetimeFigureOut">
              <a:rPr lang="en-US" smtClean="0"/>
              <a:t>6/25/2013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90098-20F5-4846-B5C4-47B2DC9ABF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9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15 </a:t>
            </a:r>
            <a:br>
              <a:rPr lang="en-US" dirty="0" smtClean="0"/>
            </a:br>
            <a:r>
              <a:rPr lang="en-US" dirty="0" smtClean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997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Compared to a giant iceberg, a hot cup of coffee has</a:t>
            </a:r>
          </a:p>
          <a:p>
            <a:pPr marL="0" indent="0">
              <a:buNone/>
            </a:pPr>
            <a:r>
              <a:rPr lang="en-US" dirty="0"/>
              <a:t>A) more internal energy and higher temperature.</a:t>
            </a:r>
          </a:p>
          <a:p>
            <a:pPr marL="0" indent="0">
              <a:buNone/>
            </a:pPr>
            <a:r>
              <a:rPr lang="en-US" dirty="0"/>
              <a:t>B) higher temperature, but less internal energy.</a:t>
            </a:r>
          </a:p>
          <a:p>
            <a:pPr marL="0" indent="0">
              <a:buNone/>
            </a:pPr>
            <a:r>
              <a:rPr lang="en-US" dirty="0"/>
              <a:t>C) a greater specific heat and more internal energy.</a:t>
            </a:r>
          </a:p>
          <a:p>
            <a:pPr marL="0" indent="0">
              <a:buNone/>
            </a:pPr>
            <a:r>
              <a:rPr lang="en-US" dirty="0"/>
              <a:t>D) none of these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12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Compared to a giant iceberg, a hot cup of coffee has</a:t>
            </a:r>
          </a:p>
          <a:p>
            <a:pPr marL="0" indent="0">
              <a:buNone/>
            </a:pPr>
            <a:r>
              <a:rPr lang="en-US" dirty="0"/>
              <a:t>A) more internal energy and higher temperature.</a:t>
            </a:r>
          </a:p>
          <a:p>
            <a:pPr marL="0" indent="0">
              <a:buNone/>
            </a:pPr>
            <a:r>
              <a:rPr lang="en-US" b="1" dirty="0"/>
              <a:t>B) higher temperature, but less internal energy.</a:t>
            </a:r>
          </a:p>
          <a:p>
            <a:pPr marL="0" indent="0">
              <a:buNone/>
            </a:pPr>
            <a:r>
              <a:rPr lang="en-US" dirty="0"/>
              <a:t>C) a greater specific heat and more internal energy.</a:t>
            </a:r>
          </a:p>
          <a:p>
            <a:pPr marL="0" indent="0">
              <a:buNone/>
            </a:pPr>
            <a:r>
              <a:rPr lang="en-US" dirty="0"/>
              <a:t>D) none of these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27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Ice tends to form first at the</a:t>
            </a:r>
          </a:p>
          <a:p>
            <a:pPr marL="0" indent="0">
              <a:buNone/>
            </a:pPr>
            <a:r>
              <a:rPr lang="en-US" dirty="0"/>
              <a:t>A) surface of bodies of water.</a:t>
            </a:r>
          </a:p>
          <a:p>
            <a:pPr marL="0" indent="0">
              <a:buNone/>
            </a:pPr>
            <a:r>
              <a:rPr lang="en-US" dirty="0"/>
              <a:t>B) bottom of bodies of water.</a:t>
            </a:r>
          </a:p>
          <a:p>
            <a:pPr marL="0" indent="0">
              <a:buNone/>
            </a:pPr>
            <a:r>
              <a:rPr lang="en-US" dirty="0"/>
              <a:t>C) surface or bottom depending on the water depth.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27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Ice tends to form first at the</a:t>
            </a:r>
          </a:p>
          <a:p>
            <a:pPr marL="0" indent="0">
              <a:buNone/>
            </a:pPr>
            <a:r>
              <a:rPr lang="en-US" b="1" dirty="0"/>
              <a:t>A) surface of bodies of water.</a:t>
            </a:r>
          </a:p>
          <a:p>
            <a:pPr marL="0" indent="0">
              <a:buNone/>
            </a:pPr>
            <a:r>
              <a:rPr lang="en-US" dirty="0"/>
              <a:t>B) bottom of bodies of water.</a:t>
            </a:r>
          </a:p>
          <a:p>
            <a:pPr marL="0" indent="0">
              <a:buNone/>
            </a:pPr>
            <a:r>
              <a:rPr lang="en-US" dirty="0"/>
              <a:t>C) surface or bottom depending on the water depth.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2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we enlarge a photograph of an iron ring, the image of the hole becomes</a:t>
            </a:r>
          </a:p>
          <a:p>
            <a:pPr marL="0" indent="0">
              <a:buNone/>
            </a:pPr>
            <a:r>
              <a:rPr lang="en-US" dirty="0"/>
              <a:t>A) smaller.</a:t>
            </a:r>
          </a:p>
          <a:p>
            <a:pPr marL="0" indent="0">
              <a:buNone/>
            </a:pPr>
            <a:r>
              <a:rPr lang="en-US" dirty="0"/>
              <a:t>B) larger.</a:t>
            </a:r>
          </a:p>
          <a:p>
            <a:pPr marL="0" indent="0">
              <a:buNone/>
            </a:pPr>
            <a:r>
              <a:rPr lang="en-US" dirty="0"/>
              <a:t>C) neither smaller nor larger.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61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we enlarge a photograph of an iron ring, the image of the hole becomes</a:t>
            </a:r>
          </a:p>
          <a:p>
            <a:pPr marL="0" indent="0">
              <a:buNone/>
            </a:pPr>
            <a:r>
              <a:rPr lang="en-US" dirty="0"/>
              <a:t>A) smaller.</a:t>
            </a:r>
          </a:p>
          <a:p>
            <a:pPr marL="0" indent="0">
              <a:buNone/>
            </a:pPr>
            <a:r>
              <a:rPr lang="en-US" b="1" dirty="0"/>
              <a:t>B) larger.</a:t>
            </a:r>
          </a:p>
          <a:p>
            <a:pPr marL="0" indent="0">
              <a:buNone/>
            </a:pPr>
            <a:r>
              <a:rPr lang="en-US" dirty="0"/>
              <a:t>C) neither smaller nor larger.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34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an iron ring is heated, the hole becomes</a:t>
            </a:r>
          </a:p>
          <a:p>
            <a:pPr marL="0" indent="0">
              <a:buNone/>
            </a:pPr>
            <a:r>
              <a:rPr lang="en-US" dirty="0"/>
              <a:t>A) smaller.</a:t>
            </a:r>
          </a:p>
          <a:p>
            <a:pPr marL="0" indent="0">
              <a:buNone/>
            </a:pPr>
            <a:r>
              <a:rPr lang="en-US" dirty="0"/>
              <a:t>B) larger.</a:t>
            </a:r>
          </a:p>
          <a:p>
            <a:pPr marL="0" indent="0">
              <a:buNone/>
            </a:pPr>
            <a:r>
              <a:rPr lang="en-US" dirty="0"/>
              <a:t>C) neither smaller nor larger.</a:t>
            </a:r>
          </a:p>
          <a:p>
            <a:pPr marL="0" indent="0">
              <a:buNone/>
            </a:pPr>
            <a:r>
              <a:rPr lang="en-US" dirty="0"/>
              <a:t>D) either smaller or larger, depending on the ring thickness.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2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an iron ring is heated, the hole becomes</a:t>
            </a:r>
          </a:p>
          <a:p>
            <a:pPr marL="0" indent="0">
              <a:buNone/>
            </a:pPr>
            <a:r>
              <a:rPr lang="en-US" dirty="0"/>
              <a:t>A) smaller.</a:t>
            </a:r>
          </a:p>
          <a:p>
            <a:pPr marL="0" indent="0">
              <a:buNone/>
            </a:pPr>
            <a:r>
              <a:rPr lang="en-US" b="1" dirty="0"/>
              <a:t>B) larger.</a:t>
            </a:r>
          </a:p>
          <a:p>
            <a:pPr marL="0" indent="0">
              <a:buNone/>
            </a:pPr>
            <a:r>
              <a:rPr lang="en-US" dirty="0"/>
              <a:t>C) neither smaller nor larger.</a:t>
            </a:r>
          </a:p>
          <a:p>
            <a:pPr marL="0" indent="0">
              <a:buNone/>
            </a:pPr>
            <a:r>
              <a:rPr lang="en-US" dirty="0"/>
              <a:t>D) either smaller or larger, depending on the ring thickness.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76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piece of metal with a hole in it cools, the diameter of the hole</a:t>
            </a:r>
          </a:p>
          <a:p>
            <a:pPr marL="0" indent="0">
              <a:buNone/>
            </a:pPr>
            <a:r>
              <a:rPr lang="en-US" dirty="0"/>
              <a:t>A) increases.</a:t>
            </a:r>
          </a:p>
          <a:p>
            <a:pPr marL="0" indent="0">
              <a:buNone/>
            </a:pPr>
            <a:r>
              <a:rPr lang="en-US" dirty="0"/>
              <a:t>B) decreases.</a:t>
            </a:r>
          </a:p>
          <a:p>
            <a:pPr marL="0" indent="0">
              <a:buNone/>
            </a:pPr>
            <a:r>
              <a:rPr lang="en-US" dirty="0"/>
              <a:t>C) remains the same.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76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piece of metal with a hole in it cools, the diameter of the hole</a:t>
            </a:r>
          </a:p>
          <a:p>
            <a:pPr marL="0" indent="0">
              <a:buNone/>
            </a:pPr>
            <a:r>
              <a:rPr lang="en-US" dirty="0"/>
              <a:t>A) increases.</a:t>
            </a:r>
          </a:p>
          <a:p>
            <a:pPr marL="0" indent="0">
              <a:buNone/>
            </a:pPr>
            <a:r>
              <a:rPr lang="en-US" b="1" dirty="0"/>
              <a:t>B) decreases.</a:t>
            </a:r>
          </a:p>
          <a:p>
            <a:pPr marL="0" indent="0">
              <a:buNone/>
            </a:pPr>
            <a:r>
              <a:rPr lang="en-US" dirty="0"/>
              <a:t>C) remains the same.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6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True or false? “ temperature is a measure of the total kinetic energy in a substance”.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39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a bimetallic bar made of copper and iron strips is heated, the bar bends toward the iron strip. The reason for this is</a:t>
            </a:r>
          </a:p>
          <a:p>
            <a:pPr marL="0" indent="0">
              <a:buNone/>
            </a:pPr>
            <a:r>
              <a:rPr lang="en-US" dirty="0"/>
              <a:t>A) iron gets hotter before copper.</a:t>
            </a:r>
          </a:p>
          <a:p>
            <a:pPr marL="0" indent="0">
              <a:buNone/>
            </a:pPr>
            <a:r>
              <a:rPr lang="en-US" dirty="0"/>
              <a:t>B) copper gets hotter before iron.</a:t>
            </a:r>
          </a:p>
          <a:p>
            <a:pPr marL="0" indent="0">
              <a:buNone/>
            </a:pPr>
            <a:r>
              <a:rPr lang="en-US" dirty="0"/>
              <a:t>C) copper expands more than iron.</a:t>
            </a:r>
          </a:p>
          <a:p>
            <a:pPr marL="0" indent="0">
              <a:buNone/>
            </a:pPr>
            <a:r>
              <a:rPr lang="en-US" dirty="0"/>
              <a:t>D) iron expands more than copper.</a:t>
            </a:r>
          </a:p>
          <a:p>
            <a:pPr marL="0" indent="0">
              <a:buNone/>
            </a:pPr>
            <a:r>
              <a:rPr lang="en-US" dirty="0"/>
              <a:t>E) none of these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57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a bimetallic bar made of copper and iron strips is heated, the bar bends toward the iron strip. The reason for this is</a:t>
            </a:r>
          </a:p>
          <a:p>
            <a:pPr marL="0" indent="0">
              <a:buNone/>
            </a:pPr>
            <a:r>
              <a:rPr lang="en-US" dirty="0"/>
              <a:t>A) iron gets hotter before copper.</a:t>
            </a:r>
          </a:p>
          <a:p>
            <a:pPr marL="0" indent="0">
              <a:buNone/>
            </a:pPr>
            <a:r>
              <a:rPr lang="en-US" dirty="0"/>
              <a:t>B) copper gets hotter before iron.</a:t>
            </a:r>
          </a:p>
          <a:p>
            <a:pPr marL="0" indent="0">
              <a:buNone/>
            </a:pPr>
            <a:r>
              <a:rPr lang="en-US" b="1" dirty="0"/>
              <a:t>C) copper expands more than iron.</a:t>
            </a:r>
          </a:p>
          <a:p>
            <a:pPr marL="0" indent="0">
              <a:buNone/>
            </a:pPr>
            <a:r>
              <a:rPr lang="en-US" dirty="0"/>
              <a:t>D) iron expands more than copper.</a:t>
            </a:r>
          </a:p>
          <a:p>
            <a:pPr marL="0" indent="0">
              <a:buNone/>
            </a:pPr>
            <a:r>
              <a:rPr lang="en-US" dirty="0"/>
              <a:t>E) none of these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29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glass expanded more than mercury, then the column of mercury in a mercury thermometer would rise when the temperature</a:t>
            </a:r>
          </a:p>
          <a:p>
            <a:pPr marL="0" indent="0">
              <a:buNone/>
            </a:pPr>
            <a:r>
              <a:rPr lang="en-US" dirty="0"/>
              <a:t>A) increases.</a:t>
            </a:r>
          </a:p>
          <a:p>
            <a:pPr marL="0" indent="0">
              <a:buNone/>
            </a:pPr>
            <a:r>
              <a:rPr lang="en-US" dirty="0"/>
              <a:t>B) decreases.</a:t>
            </a:r>
          </a:p>
          <a:p>
            <a:pPr marL="0" indent="0">
              <a:buNone/>
            </a:pPr>
            <a:r>
              <a:rPr lang="en-US" dirty="0"/>
              <a:t>C) neither of these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72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glass expanded more than mercury, then the column of mercury in a mercury thermometer would rise when the temperature</a:t>
            </a:r>
          </a:p>
          <a:p>
            <a:pPr marL="0" indent="0">
              <a:buNone/>
            </a:pPr>
            <a:r>
              <a:rPr lang="en-US" dirty="0"/>
              <a:t>A) increases.</a:t>
            </a:r>
          </a:p>
          <a:p>
            <a:pPr marL="0" indent="0">
              <a:buNone/>
            </a:pPr>
            <a:r>
              <a:rPr lang="en-US" b="1" dirty="0"/>
              <a:t>B) decreases.</a:t>
            </a:r>
          </a:p>
          <a:p>
            <a:pPr marL="0" indent="0">
              <a:buNone/>
            </a:pPr>
            <a:r>
              <a:rPr lang="en-US" dirty="0"/>
              <a:t>C) neither of these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40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Consider a closed, sealed can of air placed on a hot stove. The contained air undergoes an increase in</a:t>
            </a:r>
          </a:p>
          <a:p>
            <a:pPr marL="0" indent="0">
              <a:buNone/>
            </a:pPr>
            <a:r>
              <a:rPr lang="en-US" dirty="0"/>
              <a:t>A) mass.</a:t>
            </a:r>
          </a:p>
          <a:p>
            <a:pPr marL="0" indent="0">
              <a:buNone/>
            </a:pPr>
            <a:r>
              <a:rPr lang="en-US" dirty="0"/>
              <a:t>B) pressure.</a:t>
            </a:r>
          </a:p>
          <a:p>
            <a:pPr marL="0" indent="0">
              <a:buNone/>
            </a:pPr>
            <a:r>
              <a:rPr lang="en-US" dirty="0"/>
              <a:t>C) temperature.</a:t>
            </a:r>
          </a:p>
          <a:p>
            <a:pPr marL="0" indent="0">
              <a:buNone/>
            </a:pPr>
            <a:r>
              <a:rPr lang="en-US" dirty="0"/>
              <a:t>D) all of these</a:t>
            </a:r>
          </a:p>
          <a:p>
            <a:pPr marL="0" indent="0">
              <a:buNone/>
            </a:pPr>
            <a:r>
              <a:rPr lang="en-US" dirty="0"/>
              <a:t>E) two of these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40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Consider a closed, sealed can of air placed on a hot stove. The contained air undergoes an increase in</a:t>
            </a:r>
          </a:p>
          <a:p>
            <a:pPr marL="0" indent="0">
              <a:buNone/>
            </a:pPr>
            <a:r>
              <a:rPr lang="en-US" dirty="0"/>
              <a:t>A) mass.</a:t>
            </a:r>
          </a:p>
          <a:p>
            <a:pPr marL="0" indent="0">
              <a:buNone/>
            </a:pPr>
            <a:r>
              <a:rPr lang="en-US" dirty="0"/>
              <a:t>B) pressure.</a:t>
            </a:r>
          </a:p>
          <a:p>
            <a:pPr marL="0" indent="0">
              <a:buNone/>
            </a:pPr>
            <a:r>
              <a:rPr lang="en-US" dirty="0"/>
              <a:t>C) temperature.</a:t>
            </a:r>
          </a:p>
          <a:p>
            <a:pPr marL="0" indent="0">
              <a:buNone/>
            </a:pPr>
            <a:r>
              <a:rPr lang="en-US" dirty="0"/>
              <a:t>D) all of these</a:t>
            </a:r>
          </a:p>
          <a:p>
            <a:pPr marL="0" indent="0">
              <a:buNone/>
            </a:pPr>
            <a:r>
              <a:rPr lang="en-US" b="1" dirty="0"/>
              <a:t>E) two of these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45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Consider a sample of water at 0 degrees C. If the temperature is slightly increased, the volume of the water</a:t>
            </a:r>
          </a:p>
          <a:p>
            <a:pPr marL="0" indent="0">
              <a:buNone/>
            </a:pPr>
            <a:r>
              <a:rPr lang="en-US" dirty="0"/>
              <a:t>A) increases.</a:t>
            </a:r>
          </a:p>
          <a:p>
            <a:pPr marL="0" indent="0">
              <a:buNone/>
            </a:pPr>
            <a:r>
              <a:rPr lang="en-US" dirty="0"/>
              <a:t>B) decreases.</a:t>
            </a:r>
          </a:p>
          <a:p>
            <a:pPr marL="0" indent="0">
              <a:buNone/>
            </a:pPr>
            <a:r>
              <a:rPr lang="en-US" dirty="0"/>
              <a:t>C) remains the same.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45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Consider a sample of water at 0 degrees C. If the temperature is slightly increased, the volume of the water</a:t>
            </a:r>
          </a:p>
          <a:p>
            <a:pPr marL="0" indent="0">
              <a:buNone/>
            </a:pPr>
            <a:r>
              <a:rPr lang="en-US" dirty="0"/>
              <a:t>A) increases.</a:t>
            </a:r>
          </a:p>
          <a:p>
            <a:pPr marL="0" indent="0">
              <a:buNone/>
            </a:pPr>
            <a:r>
              <a:rPr lang="en-US" b="1" dirty="0"/>
              <a:t>B) decreases.</a:t>
            </a:r>
          </a:p>
          <a:p>
            <a:pPr marL="0" indent="0">
              <a:buNone/>
            </a:pPr>
            <a:r>
              <a:rPr lang="en-US" dirty="0"/>
              <a:t>C) remains the same.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6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water at 4 degrees C is heated it expands. When water at 4 degrees C is cooled, it</a:t>
            </a:r>
          </a:p>
          <a:p>
            <a:pPr marL="0" indent="0">
              <a:buNone/>
            </a:pPr>
            <a:r>
              <a:rPr lang="en-US" dirty="0"/>
              <a:t>A) contracts.</a:t>
            </a:r>
          </a:p>
          <a:p>
            <a:pPr marL="0" indent="0">
              <a:buNone/>
            </a:pPr>
            <a:r>
              <a:rPr lang="en-US" dirty="0"/>
              <a:t>B) expands.</a:t>
            </a:r>
          </a:p>
          <a:p>
            <a:pPr marL="0" indent="0">
              <a:buNone/>
            </a:pPr>
            <a:r>
              <a:rPr lang="en-US" dirty="0"/>
              <a:t>C) neither contracts nor expands.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6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water at 4 degrees C is heated it expands. When water at 4 degrees C is cooled, it</a:t>
            </a:r>
          </a:p>
          <a:p>
            <a:pPr marL="0" indent="0">
              <a:buNone/>
            </a:pPr>
            <a:r>
              <a:rPr lang="en-US" dirty="0"/>
              <a:t>A) contracts.</a:t>
            </a:r>
          </a:p>
          <a:p>
            <a:pPr marL="0" indent="0">
              <a:buNone/>
            </a:pPr>
            <a:r>
              <a:rPr lang="en-US" b="1" dirty="0"/>
              <a:t>B) expands.</a:t>
            </a:r>
          </a:p>
          <a:p>
            <a:pPr marL="0" indent="0">
              <a:buNone/>
            </a:pPr>
            <a:r>
              <a:rPr lang="en-US" dirty="0"/>
              <a:t>C) neither contracts nor expands.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7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True or false? “ temperature is a measure of the total kinetic energy in a substance”.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False. </a:t>
            </a:r>
            <a:r>
              <a:rPr lang="en-US" dirty="0"/>
              <a:t> </a:t>
            </a:r>
            <a:r>
              <a:rPr lang="en-US" dirty="0" smtClean="0"/>
              <a:t>Temperature is a measure of </a:t>
            </a:r>
            <a:r>
              <a:rPr lang="en-US" u="sng" dirty="0" smtClean="0"/>
              <a:t>average</a:t>
            </a:r>
            <a:r>
              <a:rPr lang="en-US" dirty="0" smtClean="0"/>
              <a:t> translational kinetic energy of molecules in a substance.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66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During a very cold winter, water pipes sometimes burst. The reason for this is</a:t>
            </a:r>
          </a:p>
          <a:p>
            <a:pPr marL="0" indent="0">
              <a:buNone/>
            </a:pPr>
            <a:r>
              <a:rPr lang="en-US" dirty="0"/>
              <a:t>A) the ground contracts when colder, pulling pipes apart.</a:t>
            </a:r>
          </a:p>
          <a:p>
            <a:pPr marL="0" indent="0">
              <a:buNone/>
            </a:pPr>
            <a:r>
              <a:rPr lang="en-US" dirty="0"/>
              <a:t>B) water expands when freezing.</a:t>
            </a:r>
          </a:p>
          <a:p>
            <a:pPr marL="0" indent="0">
              <a:buNone/>
            </a:pPr>
            <a:r>
              <a:rPr lang="en-US" dirty="0"/>
              <a:t>C) water contracts when freezing.</a:t>
            </a:r>
          </a:p>
          <a:p>
            <a:pPr marL="0" indent="0">
              <a:buNone/>
            </a:pPr>
            <a:r>
              <a:rPr lang="en-US" dirty="0"/>
              <a:t>D) the thawing process releases pressure on the pipes.</a:t>
            </a:r>
          </a:p>
          <a:p>
            <a:pPr marL="0" indent="0">
              <a:buNone/>
            </a:pPr>
            <a:r>
              <a:rPr lang="en-US" dirty="0"/>
              <a:t>E) none of these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75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During a very cold winter, water pipes sometimes burst. The reason for this is</a:t>
            </a:r>
          </a:p>
          <a:p>
            <a:pPr marL="0" indent="0">
              <a:buNone/>
            </a:pPr>
            <a:r>
              <a:rPr lang="en-US" dirty="0"/>
              <a:t>A) the ground contracts when colder, pulling pipes apart.</a:t>
            </a:r>
          </a:p>
          <a:p>
            <a:pPr marL="0" indent="0">
              <a:buNone/>
            </a:pPr>
            <a:r>
              <a:rPr lang="en-US" b="1" dirty="0"/>
              <a:t>B) water expands when freezing.</a:t>
            </a:r>
          </a:p>
          <a:p>
            <a:pPr marL="0" indent="0">
              <a:buNone/>
            </a:pPr>
            <a:r>
              <a:rPr lang="en-US" dirty="0"/>
              <a:t>C) water contracts when freezing.</a:t>
            </a:r>
          </a:p>
          <a:p>
            <a:pPr marL="0" indent="0">
              <a:buNone/>
            </a:pPr>
            <a:r>
              <a:rPr lang="en-US" dirty="0"/>
              <a:t>D) the thawing process releases pressure on the pipes.</a:t>
            </a:r>
          </a:p>
          <a:p>
            <a:pPr marL="0" indent="0">
              <a:buNone/>
            </a:pPr>
            <a:r>
              <a:rPr lang="en-US" dirty="0"/>
              <a:t>E) none of these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48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Aluminum has a specific heat capacity more than twice that of copper. Place equal masses of aluminum and copper wire in a flame and the one to undergo the fastest increase in temperature will be</a:t>
            </a:r>
          </a:p>
          <a:p>
            <a:pPr marL="0" indent="0">
              <a:buNone/>
            </a:pPr>
            <a:r>
              <a:rPr lang="en-US" dirty="0"/>
              <a:t>A) copper.</a:t>
            </a:r>
          </a:p>
          <a:p>
            <a:pPr marL="0" indent="0">
              <a:buNone/>
            </a:pPr>
            <a:r>
              <a:rPr lang="en-US" dirty="0"/>
              <a:t>B) aluminum.</a:t>
            </a:r>
          </a:p>
          <a:p>
            <a:pPr marL="0" indent="0">
              <a:buNone/>
            </a:pPr>
            <a:r>
              <a:rPr lang="en-US" dirty="0"/>
              <a:t>C) both the same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48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Aluminum has a specific heat capacity more than twice that of copper. Place equal masses of aluminum and copper wire in a flame and the one to undergo the fastest increase in temperature will be</a:t>
            </a:r>
          </a:p>
          <a:p>
            <a:pPr marL="0" indent="0">
              <a:buNone/>
            </a:pPr>
            <a:r>
              <a:rPr lang="en-US" b="1" dirty="0"/>
              <a:t>A) copper.</a:t>
            </a:r>
          </a:p>
          <a:p>
            <a:pPr marL="0" indent="0">
              <a:buNone/>
            </a:pPr>
            <a:r>
              <a:rPr lang="en-US" dirty="0"/>
              <a:t>B) aluminum.</a:t>
            </a:r>
          </a:p>
          <a:p>
            <a:pPr marL="0" indent="0">
              <a:buNone/>
            </a:pPr>
            <a:r>
              <a:rPr lang="en-US" dirty="0"/>
              <a:t>C) both the same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94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fact that desert sand is very hot in the day and very cold at night is evidence that sand has</a:t>
            </a:r>
          </a:p>
          <a:p>
            <a:pPr marL="0" indent="0">
              <a:buNone/>
            </a:pPr>
            <a:r>
              <a:rPr lang="en-US" dirty="0"/>
              <a:t>A) a low specific heat.</a:t>
            </a:r>
          </a:p>
          <a:p>
            <a:pPr marL="0" indent="0">
              <a:buNone/>
            </a:pPr>
            <a:r>
              <a:rPr lang="en-US" dirty="0"/>
              <a:t>B) a high specific heat.</a:t>
            </a:r>
          </a:p>
          <a:p>
            <a:pPr marL="0" indent="0">
              <a:buNone/>
            </a:pPr>
            <a:r>
              <a:rPr lang="en-US" dirty="0"/>
              <a:t>C) no specific heat.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94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fact that desert sand is very hot in the day and very cold at night is evidence that sand has</a:t>
            </a:r>
          </a:p>
          <a:p>
            <a:pPr marL="0" indent="0">
              <a:buNone/>
            </a:pPr>
            <a:r>
              <a:rPr lang="en-US" b="1" dirty="0"/>
              <a:t>A) a low specific heat.</a:t>
            </a:r>
          </a:p>
          <a:p>
            <a:pPr marL="0" indent="0">
              <a:buNone/>
            </a:pPr>
            <a:r>
              <a:rPr lang="en-US" dirty="0"/>
              <a:t>B) a high specific heat.</a:t>
            </a:r>
          </a:p>
          <a:p>
            <a:pPr marL="0" indent="0">
              <a:buNone/>
            </a:pPr>
            <a:r>
              <a:rPr lang="en-US" dirty="0"/>
              <a:t>C) no specific heat.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9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Pour a liter of water at 40 degrees C into a liter of water at 20 degrees C and the final temperature of the two becomes</a:t>
            </a:r>
          </a:p>
          <a:p>
            <a:pPr marL="0" indent="0">
              <a:buNone/>
            </a:pPr>
            <a:r>
              <a:rPr lang="en-US" dirty="0"/>
              <a:t>A) less than 30 degrees C.</a:t>
            </a:r>
          </a:p>
          <a:p>
            <a:pPr marL="0" indent="0">
              <a:buNone/>
            </a:pPr>
            <a:r>
              <a:rPr lang="en-US" dirty="0"/>
              <a:t>B) at or about 30 degrees C.</a:t>
            </a:r>
          </a:p>
          <a:p>
            <a:pPr marL="0" indent="0">
              <a:buNone/>
            </a:pPr>
            <a:r>
              <a:rPr lang="en-US" dirty="0"/>
              <a:t>C) more than 30 degrees 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96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Pour a liter of water at 40 degrees C into a liter of water at 20 degrees C and the final temperature of the two becomes</a:t>
            </a:r>
          </a:p>
          <a:p>
            <a:pPr marL="0" indent="0">
              <a:buNone/>
            </a:pPr>
            <a:r>
              <a:rPr lang="en-US" dirty="0"/>
              <a:t>A) less than 30 degrees C.</a:t>
            </a:r>
          </a:p>
          <a:p>
            <a:pPr marL="0" indent="0">
              <a:buNone/>
            </a:pPr>
            <a:r>
              <a:rPr lang="en-US" b="1" dirty="0"/>
              <a:t>B) at or about 30 degrees C.</a:t>
            </a:r>
          </a:p>
          <a:p>
            <a:pPr marL="0" indent="0">
              <a:buNone/>
            </a:pPr>
            <a:r>
              <a:rPr lang="en-US" dirty="0"/>
              <a:t>C) more than 30 degrees 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854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At the same temperature, which move with the greater speed in the air?</a:t>
            </a:r>
          </a:p>
          <a:p>
            <a:pPr marL="0" indent="0">
              <a:buNone/>
            </a:pPr>
            <a:r>
              <a:rPr lang="en-US" dirty="0"/>
              <a:t>A) very light molecules</a:t>
            </a:r>
          </a:p>
          <a:p>
            <a:pPr marL="0" indent="0">
              <a:buNone/>
            </a:pPr>
            <a:r>
              <a:rPr lang="en-US" dirty="0"/>
              <a:t>B) heavier molecules</a:t>
            </a:r>
          </a:p>
          <a:p>
            <a:pPr marL="0" indent="0">
              <a:buNone/>
            </a:pPr>
            <a:r>
              <a:rPr lang="en-US" dirty="0"/>
              <a:t>C) All will have equal average speeds.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68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At the same temperature, which move with the greater speed in the air?</a:t>
            </a:r>
          </a:p>
          <a:p>
            <a:pPr marL="0" indent="0">
              <a:buNone/>
            </a:pPr>
            <a:r>
              <a:rPr lang="en-US" b="1" dirty="0"/>
              <a:t>A) very light molecules</a:t>
            </a:r>
          </a:p>
          <a:p>
            <a:pPr marL="0" indent="0">
              <a:buNone/>
            </a:pPr>
            <a:r>
              <a:rPr lang="en-US" dirty="0"/>
              <a:t>B) heavier molecules</a:t>
            </a:r>
          </a:p>
          <a:p>
            <a:pPr marL="0" indent="0">
              <a:buNone/>
            </a:pPr>
            <a:r>
              <a:rPr lang="en-US" dirty="0"/>
              <a:t>C) All will have equal average speeds.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8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substance that heats up relatively quickly has a</a:t>
            </a:r>
          </a:p>
          <a:p>
            <a:pPr marL="0" indent="0">
              <a:buNone/>
            </a:pPr>
            <a:r>
              <a:rPr lang="en-US" dirty="0"/>
              <a:t>A) high specific heat.</a:t>
            </a:r>
          </a:p>
          <a:p>
            <a:pPr marL="0" indent="0">
              <a:buNone/>
            </a:pPr>
            <a:r>
              <a:rPr lang="en-US" dirty="0"/>
              <a:t>B) low specific heat.</a:t>
            </a:r>
          </a:p>
          <a:p>
            <a:pPr marL="0" indent="0">
              <a:buNone/>
            </a:pPr>
            <a:r>
              <a:rPr lang="en-US" dirty="0"/>
              <a:t>C) high conductivity.</a:t>
            </a:r>
          </a:p>
          <a:p>
            <a:pPr marL="0" indent="0">
              <a:buNone/>
            </a:pPr>
            <a:r>
              <a:rPr lang="en-US" dirty="0"/>
              <a:t>D) low conductivity.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778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Place a </a:t>
            </a:r>
            <a:r>
              <a:rPr lang="en-US" dirty="0" smtClean="0"/>
              <a:t>1 kg </a:t>
            </a:r>
            <a:r>
              <a:rPr lang="en-US" dirty="0"/>
              <a:t>block of iron at 40 degrees C into a </a:t>
            </a:r>
            <a:r>
              <a:rPr lang="en-US" dirty="0" smtClean="0"/>
              <a:t>1 kg </a:t>
            </a:r>
            <a:r>
              <a:rPr lang="en-US" dirty="0"/>
              <a:t>of water at 20 degrees C </a:t>
            </a:r>
            <a:r>
              <a:rPr lang="en-US" dirty="0" smtClean="0"/>
              <a:t>in a closed system.  What is the </a:t>
            </a:r>
            <a:r>
              <a:rPr lang="en-US" dirty="0"/>
              <a:t>final temperature of the two 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sz="2400" dirty="0" smtClean="0"/>
              <a:t>(Water </a:t>
            </a:r>
            <a:r>
              <a:rPr lang="en-US" sz="2400" dirty="0"/>
              <a:t>= 4186 J/kg 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C , Iron     </a:t>
            </a:r>
            <a:r>
              <a:rPr lang="en-US" sz="2400" dirty="0"/>
              <a:t>= 448 J/kg 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C)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89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a closed system, net heat Q</a:t>
            </a:r>
            <a:r>
              <a:rPr lang="en-US" baseline="-25000" dirty="0" smtClean="0"/>
              <a:t>net</a:t>
            </a:r>
            <a:r>
              <a:rPr lang="en-US" dirty="0" smtClean="0"/>
              <a:t> = 0</a:t>
            </a:r>
          </a:p>
          <a:p>
            <a:pPr marL="0" indent="0">
              <a:buNone/>
            </a:pPr>
            <a:r>
              <a:rPr lang="en-US" dirty="0"/>
              <a:t>Q</a:t>
            </a:r>
            <a:r>
              <a:rPr lang="en-US" baseline="-25000" dirty="0"/>
              <a:t>net</a:t>
            </a:r>
            <a:r>
              <a:rPr lang="en-US" dirty="0"/>
              <a:t> = </a:t>
            </a:r>
            <a:r>
              <a:rPr lang="en-US" dirty="0" smtClean="0"/>
              <a:t>Q</a:t>
            </a:r>
            <a:r>
              <a:rPr lang="en-US" baseline="-25000" dirty="0" smtClean="0"/>
              <a:t>water</a:t>
            </a:r>
            <a:r>
              <a:rPr lang="en-US" dirty="0" smtClean="0"/>
              <a:t> + Q</a:t>
            </a:r>
            <a:r>
              <a:rPr lang="en-US" baseline="-25000" dirty="0" smtClean="0"/>
              <a:t>iron</a:t>
            </a:r>
            <a:r>
              <a:rPr lang="en-US" dirty="0" smtClean="0"/>
              <a:t> =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(1kg) (4186 </a:t>
            </a:r>
            <a:r>
              <a:rPr lang="en-US" sz="2800" dirty="0"/>
              <a:t>J/kg </a:t>
            </a:r>
            <a:r>
              <a:rPr lang="en-US" sz="2800" baseline="30000" dirty="0" smtClean="0"/>
              <a:t>0</a:t>
            </a:r>
            <a:r>
              <a:rPr lang="en-US" sz="2800" dirty="0" smtClean="0"/>
              <a:t>C)(t</a:t>
            </a:r>
            <a:r>
              <a:rPr lang="en-US" sz="2800" baseline="-25000" dirty="0" smtClean="0"/>
              <a:t>f</a:t>
            </a:r>
            <a:r>
              <a:rPr lang="en-US" sz="2800" dirty="0" smtClean="0"/>
              <a:t> -20) + (1kg)(</a:t>
            </a:r>
            <a:r>
              <a:rPr lang="en-US" sz="2800" dirty="0"/>
              <a:t>448 J/kg </a:t>
            </a:r>
            <a:r>
              <a:rPr lang="en-US" sz="2800" baseline="30000" dirty="0" smtClean="0"/>
              <a:t>0</a:t>
            </a:r>
            <a:r>
              <a:rPr lang="en-US" sz="2800" dirty="0" smtClean="0"/>
              <a:t>C)(</a:t>
            </a:r>
            <a:r>
              <a:rPr lang="en-US" sz="2800" dirty="0"/>
              <a:t>t</a:t>
            </a:r>
            <a:r>
              <a:rPr lang="en-US" sz="2800" baseline="-25000" dirty="0"/>
              <a:t>f </a:t>
            </a:r>
            <a:r>
              <a:rPr lang="en-US" sz="2800" dirty="0" smtClean="0"/>
              <a:t>-40) = 0</a:t>
            </a:r>
            <a:endParaRPr lang="en-US" sz="2800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t</a:t>
            </a:r>
            <a:r>
              <a:rPr lang="en-US" b="1" baseline="-25000" dirty="0" smtClean="0"/>
              <a:t>f    </a:t>
            </a:r>
            <a:r>
              <a:rPr lang="en-US" b="1" dirty="0" smtClean="0"/>
              <a:t>=</a:t>
            </a:r>
            <a:r>
              <a:rPr lang="en-US" b="1" baseline="-25000" dirty="0" smtClean="0"/>
              <a:t> </a:t>
            </a:r>
            <a:r>
              <a:rPr lang="en-US" b="1" dirty="0" smtClean="0"/>
              <a:t>21.9 </a:t>
            </a:r>
            <a:r>
              <a:rPr lang="en-US" b="1" baseline="30000" dirty="0" smtClean="0"/>
              <a:t>0</a:t>
            </a:r>
            <a:r>
              <a:rPr lang="en-US" b="1" dirty="0" smtClean="0"/>
              <a:t> 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062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substance that heats up relatively quickly has a</a:t>
            </a:r>
          </a:p>
          <a:p>
            <a:pPr marL="0" indent="0">
              <a:buNone/>
            </a:pPr>
            <a:r>
              <a:rPr lang="en-US" dirty="0"/>
              <a:t>A) high specific heat.</a:t>
            </a:r>
          </a:p>
          <a:p>
            <a:pPr marL="0" indent="0">
              <a:buNone/>
            </a:pPr>
            <a:r>
              <a:rPr lang="en-US" b="1" dirty="0"/>
              <a:t>B) low specific heat.</a:t>
            </a:r>
          </a:p>
          <a:p>
            <a:pPr marL="0" indent="0">
              <a:buNone/>
            </a:pPr>
            <a:r>
              <a:rPr lang="en-US" dirty="0"/>
              <a:t>C) high conductivity.</a:t>
            </a:r>
          </a:p>
          <a:p>
            <a:pPr marL="0" indent="0">
              <a:buNone/>
            </a:pPr>
            <a:r>
              <a:rPr lang="en-US" dirty="0"/>
              <a:t>D) low conductivity.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0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fact that a thermometer "takes its own temperature" illustrates</a:t>
            </a:r>
          </a:p>
          <a:p>
            <a:pPr marL="0" indent="0">
              <a:buNone/>
            </a:pPr>
            <a:r>
              <a:rPr lang="en-US" dirty="0"/>
              <a:t>A) thermal equilibrium.</a:t>
            </a:r>
          </a:p>
          <a:p>
            <a:pPr marL="0" indent="0">
              <a:buNone/>
            </a:pPr>
            <a:r>
              <a:rPr lang="en-US" dirty="0"/>
              <a:t>B) energy conservation.</a:t>
            </a:r>
          </a:p>
          <a:p>
            <a:pPr marL="0" indent="0">
              <a:buNone/>
            </a:pPr>
            <a:r>
              <a:rPr lang="en-US" dirty="0"/>
              <a:t>C) the difference between heat and internal energy.</a:t>
            </a:r>
          </a:p>
          <a:p>
            <a:pPr marL="0" indent="0">
              <a:buNone/>
            </a:pPr>
            <a:r>
              <a:rPr lang="en-US" dirty="0"/>
              <a:t>D) the fact that molecules are constantly moving.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0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fact that a thermometer "takes its own temperature" illustrates</a:t>
            </a:r>
          </a:p>
          <a:p>
            <a:pPr marL="0" indent="0">
              <a:buNone/>
            </a:pPr>
            <a:r>
              <a:rPr lang="en-US" b="1" dirty="0"/>
              <a:t>A) thermal equilibrium.</a:t>
            </a:r>
          </a:p>
          <a:p>
            <a:pPr marL="0" indent="0">
              <a:buNone/>
            </a:pPr>
            <a:r>
              <a:rPr lang="en-US" dirty="0"/>
              <a:t>B) energy conservation.</a:t>
            </a:r>
          </a:p>
          <a:p>
            <a:pPr marL="0" indent="0">
              <a:buNone/>
            </a:pPr>
            <a:r>
              <a:rPr lang="en-US" dirty="0"/>
              <a:t>C) the difference between heat and internal energy.</a:t>
            </a:r>
          </a:p>
          <a:p>
            <a:pPr marL="0" indent="0">
              <a:buNone/>
            </a:pPr>
            <a:r>
              <a:rPr lang="en-US" dirty="0"/>
              <a:t>D) the fact that molecules are constantly moving.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9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Heat energy is measured in units of</a:t>
            </a:r>
          </a:p>
          <a:p>
            <a:pPr marL="0" indent="0">
              <a:buNone/>
            </a:pPr>
            <a:r>
              <a:rPr lang="en-US" dirty="0"/>
              <a:t>A) joules.</a:t>
            </a:r>
          </a:p>
          <a:p>
            <a:pPr marL="0" indent="0">
              <a:buNone/>
            </a:pPr>
            <a:r>
              <a:rPr lang="en-US" dirty="0"/>
              <a:t>B) calories.</a:t>
            </a:r>
          </a:p>
          <a:p>
            <a:pPr marL="0" indent="0">
              <a:buNone/>
            </a:pPr>
            <a:r>
              <a:rPr lang="en-US" dirty="0"/>
              <a:t>C) Choices A and B are both true.</a:t>
            </a:r>
          </a:p>
          <a:p>
            <a:pPr marL="0" indent="0">
              <a:buNone/>
            </a:pPr>
            <a:r>
              <a:rPr lang="en-US" dirty="0"/>
              <a:t>D) Choices A and B are both false.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93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Heat energy is measured in units of</a:t>
            </a:r>
          </a:p>
          <a:p>
            <a:pPr marL="0" indent="0">
              <a:buNone/>
            </a:pPr>
            <a:r>
              <a:rPr lang="en-US" dirty="0"/>
              <a:t>A) joules.</a:t>
            </a:r>
          </a:p>
          <a:p>
            <a:pPr marL="0" indent="0">
              <a:buNone/>
            </a:pPr>
            <a:r>
              <a:rPr lang="en-US" dirty="0"/>
              <a:t>B) calories.</a:t>
            </a:r>
          </a:p>
          <a:p>
            <a:pPr marL="0" indent="0">
              <a:buNone/>
            </a:pPr>
            <a:r>
              <a:rPr lang="en-US" b="1" dirty="0"/>
              <a:t>C) Choices A and B are both true.</a:t>
            </a:r>
          </a:p>
          <a:p>
            <a:pPr marL="0" indent="0">
              <a:buNone/>
            </a:pPr>
            <a:r>
              <a:rPr lang="en-US" dirty="0"/>
              <a:t>D) Choices A and B are both false.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1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1698</Words>
  <Application>Microsoft Office PowerPoint</Application>
  <PresentationFormat>On-screen Show (4:3)</PresentationFormat>
  <Paragraphs>218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Chapter 15  Exercises</vt:lpstr>
      <vt:lpstr>Exercise 1</vt:lpstr>
      <vt:lpstr>Exercise 1</vt:lpstr>
      <vt:lpstr>Exercise 2</vt:lpstr>
      <vt:lpstr>Exercise 2</vt:lpstr>
      <vt:lpstr>Exercise 3</vt:lpstr>
      <vt:lpstr>Exercise 3</vt:lpstr>
      <vt:lpstr>Exercise 4</vt:lpstr>
      <vt:lpstr>Exercise 4</vt:lpstr>
      <vt:lpstr>Exercise 5</vt:lpstr>
      <vt:lpstr>Exercise 5</vt:lpstr>
      <vt:lpstr>Exercise 6</vt:lpstr>
      <vt:lpstr>Exercise 6</vt:lpstr>
      <vt:lpstr>Exercise 7</vt:lpstr>
      <vt:lpstr>Exercise 7</vt:lpstr>
      <vt:lpstr>Exercise 8</vt:lpstr>
      <vt:lpstr>Exercise 8</vt:lpstr>
      <vt:lpstr>Exercise 9</vt:lpstr>
      <vt:lpstr>Exercise 9</vt:lpstr>
      <vt:lpstr>Exercise 10</vt:lpstr>
      <vt:lpstr>Exercise 10</vt:lpstr>
      <vt:lpstr>Exercise 11</vt:lpstr>
      <vt:lpstr>Exercise 11</vt:lpstr>
      <vt:lpstr>Exercise 12</vt:lpstr>
      <vt:lpstr>Exercise 12</vt:lpstr>
      <vt:lpstr>Exercise 13</vt:lpstr>
      <vt:lpstr>Exercise 13</vt:lpstr>
      <vt:lpstr>Exercise 14</vt:lpstr>
      <vt:lpstr>Exercise 14</vt:lpstr>
      <vt:lpstr>Exercise 15</vt:lpstr>
      <vt:lpstr>Exercise 15</vt:lpstr>
      <vt:lpstr>Exercise 16</vt:lpstr>
      <vt:lpstr>Exercise 16</vt:lpstr>
      <vt:lpstr>Exercise 17</vt:lpstr>
      <vt:lpstr>Exercise 17</vt:lpstr>
      <vt:lpstr>Exercise 18</vt:lpstr>
      <vt:lpstr>Exercise 18</vt:lpstr>
      <vt:lpstr>Exercise 19</vt:lpstr>
      <vt:lpstr>Exercise 19</vt:lpstr>
      <vt:lpstr>Exercise 20</vt:lpstr>
      <vt:lpstr>Exercise 20</vt:lpstr>
    </vt:vector>
  </TitlesOfParts>
  <Company>Hillsborough Community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Chapters: 15 &amp; 16  Exercises</dc:title>
  <dc:creator>Warnasooriya, Nilanthi</dc:creator>
  <cp:lastModifiedBy>Warnasooriya, Nilanthi</cp:lastModifiedBy>
  <cp:revision>7</cp:revision>
  <dcterms:created xsi:type="dcterms:W3CDTF">2012-11-01T21:01:28Z</dcterms:created>
  <dcterms:modified xsi:type="dcterms:W3CDTF">2013-06-25T12:50:37Z</dcterms:modified>
</cp:coreProperties>
</file>