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914C1F-181E-4E2B-8223-9A5EA426AB32}" type="datetimeFigureOut">
              <a:rPr lang="en-US" smtClean="0"/>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188996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14C1F-181E-4E2B-8223-9A5EA426AB32}" type="datetimeFigureOut">
              <a:rPr lang="en-US" smtClean="0"/>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417407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14C1F-181E-4E2B-8223-9A5EA426AB32}" type="datetimeFigureOut">
              <a:rPr lang="en-US" smtClean="0"/>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322170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14C1F-181E-4E2B-8223-9A5EA426AB32}" type="datetimeFigureOut">
              <a:rPr lang="en-US" smtClean="0"/>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160674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14C1F-181E-4E2B-8223-9A5EA426AB32}" type="datetimeFigureOut">
              <a:rPr lang="en-US" smtClean="0"/>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344871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914C1F-181E-4E2B-8223-9A5EA426AB32}" type="datetimeFigureOut">
              <a:rPr lang="en-US" smtClean="0"/>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44923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14C1F-181E-4E2B-8223-9A5EA426AB32}" type="datetimeFigureOut">
              <a:rPr lang="en-US" smtClean="0"/>
              <a:t>5/9/2013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245169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14C1F-181E-4E2B-8223-9A5EA426AB32}" type="datetimeFigureOut">
              <a:rPr lang="en-US" smtClean="0"/>
              <a:t>5/9/2013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237815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14C1F-181E-4E2B-8223-9A5EA426AB32}" type="datetimeFigureOut">
              <a:rPr lang="en-US" smtClean="0"/>
              <a:t>5/9/2013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167480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14C1F-181E-4E2B-8223-9A5EA426AB32}" type="datetimeFigureOut">
              <a:rPr lang="en-US" smtClean="0"/>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28857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14C1F-181E-4E2B-8223-9A5EA426AB32}" type="datetimeFigureOut">
              <a:rPr lang="en-US" smtClean="0"/>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8E349-77E4-4AE4-9250-28D127933695}" type="slidenum">
              <a:rPr lang="en-US" smtClean="0"/>
              <a:t>‹#›</a:t>
            </a:fld>
            <a:endParaRPr lang="en-US"/>
          </a:p>
        </p:txBody>
      </p:sp>
    </p:spTree>
    <p:extLst>
      <p:ext uri="{BB962C8B-B14F-4D97-AF65-F5344CB8AC3E}">
        <p14:creationId xmlns:p14="http://schemas.microsoft.com/office/powerpoint/2010/main" val="40742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14C1F-181E-4E2B-8223-9A5EA426AB32}" type="datetimeFigureOut">
              <a:rPr lang="en-US" smtClean="0"/>
              <a:t>5/9/2013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8E349-77E4-4AE4-9250-28D127933695}" type="slidenum">
              <a:rPr lang="en-US" smtClean="0"/>
              <a:t>‹#›</a:t>
            </a:fld>
            <a:endParaRPr lang="en-US"/>
          </a:p>
        </p:txBody>
      </p:sp>
    </p:spTree>
    <p:extLst>
      <p:ext uri="{BB962C8B-B14F-4D97-AF65-F5344CB8AC3E}">
        <p14:creationId xmlns:p14="http://schemas.microsoft.com/office/powerpoint/2010/main" val="328911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dirty="0"/>
              <a:t>C</a:t>
            </a:r>
            <a:r>
              <a:rPr lang="en-US" dirty="0" smtClean="0"/>
              <a:t>hapter 2 – Part 2</a:t>
            </a:r>
            <a:endParaRPr lang="en-US" dirty="0"/>
          </a:p>
        </p:txBody>
      </p:sp>
      <p:sp>
        <p:nvSpPr>
          <p:cNvPr id="3" name="Subtitle 2"/>
          <p:cNvSpPr>
            <a:spLocks noGrp="1"/>
          </p:cNvSpPr>
          <p:nvPr>
            <p:ph type="subTitle" idx="1"/>
          </p:nvPr>
        </p:nvSpPr>
        <p:spPr>
          <a:xfrm>
            <a:off x="1295400" y="2590800"/>
            <a:ext cx="6400800" cy="1752600"/>
          </a:xfrm>
        </p:spPr>
        <p:txBody>
          <a:bodyPr/>
          <a:lstStyle/>
          <a:p>
            <a:r>
              <a:rPr lang="en-US" dirty="0" smtClean="0">
                <a:solidFill>
                  <a:schemeClr val="tx1"/>
                </a:solidFill>
              </a:rPr>
              <a:t>Exercises</a:t>
            </a:r>
            <a:endParaRPr lang="en-US" dirty="0">
              <a:solidFill>
                <a:schemeClr val="tx1"/>
              </a:solidFill>
            </a:endParaRPr>
          </a:p>
        </p:txBody>
      </p:sp>
    </p:spTree>
    <p:extLst>
      <p:ext uri="{BB962C8B-B14F-4D97-AF65-F5344CB8AC3E}">
        <p14:creationId xmlns:p14="http://schemas.microsoft.com/office/powerpoint/2010/main" val="107808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5</a:t>
            </a:r>
            <a:r>
              <a:rPr lang="en-US" dirty="0" smtClean="0"/>
              <a:t>)</a:t>
            </a:r>
            <a:r>
              <a:rPr lang="en-US" dirty="0"/>
              <a:t> The force of friction on a sliding object is 10 N. The applied force needed to maintain a constant velocity is</a:t>
            </a:r>
          </a:p>
          <a:p>
            <a:pPr marL="0" indent="0">
              <a:buNone/>
            </a:pPr>
            <a:r>
              <a:rPr lang="en-US" dirty="0"/>
              <a:t>A) more than 10 N.</a:t>
            </a:r>
          </a:p>
          <a:p>
            <a:pPr marL="0" indent="0">
              <a:buNone/>
            </a:pPr>
            <a:r>
              <a:rPr lang="en-US" dirty="0"/>
              <a:t>B) less than 10 N.</a:t>
            </a:r>
          </a:p>
          <a:p>
            <a:pPr marL="0" indent="0">
              <a:buNone/>
            </a:pPr>
            <a:r>
              <a:rPr lang="en-US" dirty="0"/>
              <a:t>C) 10 N.</a:t>
            </a:r>
          </a:p>
          <a:p>
            <a:pPr marL="0" indent="0">
              <a:buNone/>
            </a:pPr>
            <a:endParaRPr lang="en-US" dirty="0"/>
          </a:p>
        </p:txBody>
      </p:sp>
    </p:spTree>
    <p:extLst>
      <p:ext uri="{BB962C8B-B14F-4D97-AF65-F5344CB8AC3E}">
        <p14:creationId xmlns:p14="http://schemas.microsoft.com/office/powerpoint/2010/main" val="142729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5</a:t>
            </a:r>
            <a:r>
              <a:rPr lang="en-US" dirty="0" smtClean="0"/>
              <a:t>)</a:t>
            </a:r>
            <a:r>
              <a:rPr lang="en-US" dirty="0"/>
              <a:t> The force of friction on a sliding object is 10 N. The applied force needed to maintain a constant velocity is</a:t>
            </a:r>
          </a:p>
          <a:p>
            <a:pPr marL="0" indent="0">
              <a:buNone/>
            </a:pPr>
            <a:r>
              <a:rPr lang="en-US" dirty="0"/>
              <a:t>A) more than 10 N.</a:t>
            </a:r>
          </a:p>
          <a:p>
            <a:pPr marL="0" indent="0">
              <a:buNone/>
            </a:pPr>
            <a:r>
              <a:rPr lang="en-US" dirty="0"/>
              <a:t>B) less than 10 N.</a:t>
            </a:r>
          </a:p>
          <a:p>
            <a:pPr marL="0" indent="0">
              <a:buNone/>
            </a:pPr>
            <a:r>
              <a:rPr lang="en-US" b="1" dirty="0"/>
              <a:t>C) 10 N.</a:t>
            </a:r>
          </a:p>
          <a:p>
            <a:pPr marL="0" indent="0">
              <a:buNone/>
            </a:pPr>
            <a:endParaRPr lang="en-US" dirty="0"/>
          </a:p>
        </p:txBody>
      </p:sp>
    </p:spTree>
    <p:extLst>
      <p:ext uri="{BB962C8B-B14F-4D97-AF65-F5344CB8AC3E}">
        <p14:creationId xmlns:p14="http://schemas.microsoft.com/office/powerpoint/2010/main" val="78227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6)</a:t>
            </a:r>
            <a:r>
              <a:rPr lang="en-US" dirty="0"/>
              <a:t> A 300-kg bear grasping a vertical tree slides down at constant velocity. The friction force between the tree and the bear is</a:t>
            </a:r>
          </a:p>
          <a:p>
            <a:pPr marL="0" indent="0">
              <a:buNone/>
            </a:pPr>
            <a:r>
              <a:rPr lang="en-US" dirty="0"/>
              <a:t>A) 30 N.</a:t>
            </a:r>
          </a:p>
          <a:p>
            <a:pPr marL="0" indent="0">
              <a:buNone/>
            </a:pPr>
            <a:r>
              <a:rPr lang="en-US" dirty="0"/>
              <a:t>B) 300 N.</a:t>
            </a:r>
          </a:p>
          <a:p>
            <a:pPr marL="0" indent="0">
              <a:buNone/>
            </a:pPr>
            <a:r>
              <a:rPr lang="en-US" dirty="0"/>
              <a:t>C) 3000 N.</a:t>
            </a:r>
          </a:p>
          <a:p>
            <a:pPr marL="0" indent="0">
              <a:buNone/>
            </a:pPr>
            <a:r>
              <a:rPr lang="en-US" dirty="0"/>
              <a:t>D) more than 3000 N.</a:t>
            </a:r>
          </a:p>
          <a:p>
            <a:pPr marL="0" indent="0">
              <a:buNone/>
            </a:pPr>
            <a:endParaRPr lang="en-US" dirty="0"/>
          </a:p>
        </p:txBody>
      </p:sp>
    </p:spTree>
    <p:extLst>
      <p:ext uri="{BB962C8B-B14F-4D97-AF65-F5344CB8AC3E}">
        <p14:creationId xmlns:p14="http://schemas.microsoft.com/office/powerpoint/2010/main" val="61292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6)</a:t>
            </a:r>
            <a:r>
              <a:rPr lang="en-US" dirty="0"/>
              <a:t> A 300-kg bear grasping a vertical tree slides down at constant velocity. The friction force between the tree and the bear is</a:t>
            </a:r>
          </a:p>
          <a:p>
            <a:pPr marL="0" indent="0">
              <a:buNone/>
            </a:pPr>
            <a:r>
              <a:rPr lang="en-US" dirty="0"/>
              <a:t>A) 30 N.</a:t>
            </a:r>
          </a:p>
          <a:p>
            <a:pPr marL="0" indent="0">
              <a:buNone/>
            </a:pPr>
            <a:r>
              <a:rPr lang="en-US" dirty="0"/>
              <a:t>B) 300 N.</a:t>
            </a:r>
          </a:p>
          <a:p>
            <a:pPr marL="0" indent="0">
              <a:buNone/>
            </a:pPr>
            <a:r>
              <a:rPr lang="en-US" b="1" dirty="0"/>
              <a:t>C) 3000 N.</a:t>
            </a:r>
          </a:p>
          <a:p>
            <a:pPr marL="0" indent="0">
              <a:buNone/>
            </a:pPr>
            <a:r>
              <a:rPr lang="en-US" dirty="0"/>
              <a:t>D) more than 3000 N.</a:t>
            </a:r>
          </a:p>
          <a:p>
            <a:pPr marL="0" indent="0">
              <a:buNone/>
            </a:pPr>
            <a:endParaRPr lang="en-US" dirty="0"/>
          </a:p>
        </p:txBody>
      </p:sp>
    </p:spTree>
    <p:extLst>
      <p:ext uri="{BB962C8B-B14F-4D97-AF65-F5344CB8AC3E}">
        <p14:creationId xmlns:p14="http://schemas.microsoft.com/office/powerpoint/2010/main" val="44967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7</a:t>
            </a:r>
            <a:r>
              <a:rPr lang="en-US" dirty="0" smtClean="0"/>
              <a:t>)</a:t>
            </a:r>
            <a:r>
              <a:rPr lang="en-US" dirty="0"/>
              <a:t> </a:t>
            </a:r>
            <a:r>
              <a:rPr lang="en-US" dirty="0" smtClean="0"/>
              <a:t>If </a:t>
            </a:r>
            <a:r>
              <a:rPr lang="en-US" dirty="0"/>
              <a:t>your automobile runs out of fuel while you are driving, the engine stops but you do not come to an abrupt stop. The concept that most explains why is</a:t>
            </a:r>
          </a:p>
          <a:p>
            <a:pPr marL="0" indent="0">
              <a:buNone/>
            </a:pPr>
            <a:r>
              <a:rPr lang="en-US" dirty="0"/>
              <a:t>A) inertia.</a:t>
            </a:r>
          </a:p>
          <a:p>
            <a:pPr marL="0" indent="0">
              <a:buNone/>
            </a:pPr>
            <a:r>
              <a:rPr lang="en-US" dirty="0"/>
              <a:t>B) gravity.</a:t>
            </a:r>
          </a:p>
          <a:p>
            <a:pPr marL="0" indent="0">
              <a:buNone/>
            </a:pPr>
            <a:r>
              <a:rPr lang="en-US" dirty="0"/>
              <a:t>C) acceleration.</a:t>
            </a:r>
          </a:p>
          <a:p>
            <a:pPr marL="0" indent="0">
              <a:buNone/>
            </a:pPr>
            <a:r>
              <a:rPr lang="en-US" dirty="0"/>
              <a:t>D) resistance.</a:t>
            </a:r>
          </a:p>
          <a:p>
            <a:pPr marL="0" indent="0">
              <a:buNone/>
            </a:pPr>
            <a:endParaRPr lang="en-US" dirty="0"/>
          </a:p>
        </p:txBody>
      </p:sp>
    </p:spTree>
    <p:extLst>
      <p:ext uri="{BB962C8B-B14F-4D97-AF65-F5344CB8AC3E}">
        <p14:creationId xmlns:p14="http://schemas.microsoft.com/office/powerpoint/2010/main" val="271619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7</a:t>
            </a:r>
            <a:r>
              <a:rPr lang="en-US" dirty="0" smtClean="0"/>
              <a:t>)</a:t>
            </a:r>
            <a:r>
              <a:rPr lang="en-US" dirty="0"/>
              <a:t> </a:t>
            </a:r>
            <a:r>
              <a:rPr lang="en-US" dirty="0" smtClean="0"/>
              <a:t>If </a:t>
            </a:r>
            <a:r>
              <a:rPr lang="en-US" dirty="0"/>
              <a:t>your automobile runs out of fuel while you are driving, the engine stops but you do not come to an abrupt stop. The concept that most explains why is</a:t>
            </a:r>
          </a:p>
          <a:p>
            <a:pPr marL="0" indent="0">
              <a:buNone/>
            </a:pPr>
            <a:r>
              <a:rPr lang="en-US" b="1" dirty="0"/>
              <a:t>A) inertia.</a:t>
            </a:r>
          </a:p>
          <a:p>
            <a:pPr marL="0" indent="0">
              <a:buNone/>
            </a:pPr>
            <a:r>
              <a:rPr lang="en-US" dirty="0"/>
              <a:t>B) gravity.</a:t>
            </a:r>
          </a:p>
          <a:p>
            <a:pPr marL="0" indent="0">
              <a:buNone/>
            </a:pPr>
            <a:r>
              <a:rPr lang="en-US" dirty="0"/>
              <a:t>C) acceleration.</a:t>
            </a:r>
          </a:p>
          <a:p>
            <a:pPr marL="0" indent="0">
              <a:buNone/>
            </a:pPr>
            <a:r>
              <a:rPr lang="en-US" dirty="0"/>
              <a:t>D) resistance.</a:t>
            </a:r>
          </a:p>
          <a:p>
            <a:pPr marL="0" indent="0">
              <a:buNone/>
            </a:pPr>
            <a:endParaRPr lang="en-US" dirty="0"/>
          </a:p>
        </p:txBody>
      </p:sp>
    </p:spTree>
    <p:extLst>
      <p:ext uri="{BB962C8B-B14F-4D97-AF65-F5344CB8AC3E}">
        <p14:creationId xmlns:p14="http://schemas.microsoft.com/office/powerpoint/2010/main" val="288043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8)</a:t>
            </a:r>
            <a:r>
              <a:rPr lang="en-US" dirty="0"/>
              <a:t> Whirl a rock at the end of a string and it follows a circular path. If the string breaks, the tendency of the rock is to</a:t>
            </a:r>
          </a:p>
          <a:p>
            <a:pPr marL="0" indent="0">
              <a:buNone/>
            </a:pPr>
            <a:r>
              <a:rPr lang="en-US" dirty="0"/>
              <a:t>A) continue to follow a circular path.</a:t>
            </a:r>
          </a:p>
          <a:p>
            <a:pPr marL="0" indent="0">
              <a:buNone/>
            </a:pPr>
            <a:r>
              <a:rPr lang="en-US" dirty="0"/>
              <a:t>B) follow a straight-line path.</a:t>
            </a:r>
          </a:p>
          <a:p>
            <a:pPr marL="0" indent="0">
              <a:buNone/>
            </a:pPr>
            <a:r>
              <a:rPr lang="en-US" dirty="0"/>
              <a:t>C) increase its speed.</a:t>
            </a:r>
          </a:p>
          <a:p>
            <a:pPr marL="0" indent="0">
              <a:buNone/>
            </a:pPr>
            <a:r>
              <a:rPr lang="en-US" dirty="0"/>
              <a:t>D) revolve in a smaller circle.</a:t>
            </a:r>
          </a:p>
          <a:p>
            <a:pPr marL="0" indent="0">
              <a:buNone/>
            </a:pPr>
            <a:endParaRPr lang="en-US" dirty="0"/>
          </a:p>
        </p:txBody>
      </p:sp>
    </p:spTree>
    <p:extLst>
      <p:ext uri="{BB962C8B-B14F-4D97-AF65-F5344CB8AC3E}">
        <p14:creationId xmlns:p14="http://schemas.microsoft.com/office/powerpoint/2010/main" val="150705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8)</a:t>
            </a:r>
            <a:r>
              <a:rPr lang="en-US" dirty="0"/>
              <a:t> Whirl a rock at the end of a string and it follows a circular path. If the string breaks, the tendency of the rock is to</a:t>
            </a:r>
          </a:p>
          <a:p>
            <a:pPr marL="0" indent="0">
              <a:buNone/>
            </a:pPr>
            <a:r>
              <a:rPr lang="en-US" dirty="0"/>
              <a:t>A) continue to follow a circular path.</a:t>
            </a:r>
          </a:p>
          <a:p>
            <a:pPr marL="0" indent="0">
              <a:buNone/>
            </a:pPr>
            <a:r>
              <a:rPr lang="en-US" b="1" dirty="0"/>
              <a:t>B) follow a straight-line path.</a:t>
            </a:r>
          </a:p>
          <a:p>
            <a:pPr marL="0" indent="0">
              <a:buNone/>
            </a:pPr>
            <a:r>
              <a:rPr lang="en-US" dirty="0"/>
              <a:t>C) increase its speed.</a:t>
            </a:r>
          </a:p>
          <a:p>
            <a:pPr marL="0" indent="0">
              <a:buNone/>
            </a:pPr>
            <a:r>
              <a:rPr lang="en-US" dirty="0"/>
              <a:t>D) revolve in a smaller circle.</a:t>
            </a:r>
          </a:p>
          <a:p>
            <a:pPr marL="0" indent="0">
              <a:buNone/>
            </a:pPr>
            <a:endParaRPr lang="en-US" dirty="0"/>
          </a:p>
        </p:txBody>
      </p:sp>
    </p:spTree>
    <p:extLst>
      <p:ext uri="{BB962C8B-B14F-4D97-AF65-F5344CB8AC3E}">
        <p14:creationId xmlns:p14="http://schemas.microsoft.com/office/powerpoint/2010/main" val="163477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9</a:t>
            </a:r>
            <a:r>
              <a:rPr lang="en-US" dirty="0" smtClean="0"/>
              <a:t>)</a:t>
            </a:r>
            <a:r>
              <a:rPr lang="en-US" dirty="0"/>
              <a:t> If no external forces are acting on a moving object, it will</a:t>
            </a:r>
          </a:p>
          <a:p>
            <a:pPr marL="0" indent="0">
              <a:buNone/>
            </a:pPr>
            <a:r>
              <a:rPr lang="en-US" dirty="0"/>
              <a:t>A) continue moving at the same speed.</a:t>
            </a:r>
          </a:p>
          <a:p>
            <a:pPr marL="0" indent="0">
              <a:buNone/>
            </a:pPr>
            <a:r>
              <a:rPr lang="en-US" dirty="0"/>
              <a:t>B) continue moving at the same velocity.</a:t>
            </a:r>
          </a:p>
          <a:p>
            <a:pPr marL="0" indent="0">
              <a:buNone/>
            </a:pPr>
            <a:r>
              <a:rPr lang="en-US" dirty="0"/>
              <a:t>C) move slower and slower until it finally stops.</a:t>
            </a:r>
          </a:p>
          <a:p>
            <a:pPr marL="0" indent="0">
              <a:buNone/>
            </a:pPr>
            <a:endParaRPr lang="en-US" dirty="0"/>
          </a:p>
        </p:txBody>
      </p:sp>
    </p:spTree>
    <p:extLst>
      <p:ext uri="{BB962C8B-B14F-4D97-AF65-F5344CB8AC3E}">
        <p14:creationId xmlns:p14="http://schemas.microsoft.com/office/powerpoint/2010/main" val="168670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9</a:t>
            </a:r>
            <a:r>
              <a:rPr lang="en-US" dirty="0" smtClean="0"/>
              <a:t>)</a:t>
            </a:r>
            <a:r>
              <a:rPr lang="en-US" dirty="0"/>
              <a:t> If no external forces are acting on a moving object, it will</a:t>
            </a:r>
          </a:p>
          <a:p>
            <a:pPr marL="0" indent="0">
              <a:buNone/>
            </a:pPr>
            <a:r>
              <a:rPr lang="en-US" dirty="0"/>
              <a:t>A) continue moving at the same speed.</a:t>
            </a:r>
          </a:p>
          <a:p>
            <a:pPr marL="0" indent="0">
              <a:buNone/>
            </a:pPr>
            <a:r>
              <a:rPr lang="en-US" b="1" dirty="0"/>
              <a:t>B) continue moving at the same velocity.</a:t>
            </a:r>
          </a:p>
          <a:p>
            <a:pPr marL="0" indent="0">
              <a:buNone/>
            </a:pPr>
            <a:r>
              <a:rPr lang="en-US" dirty="0"/>
              <a:t>C) move slower and slower until it finally stops.</a:t>
            </a:r>
          </a:p>
          <a:p>
            <a:pPr marL="0" indent="0">
              <a:buNone/>
            </a:pPr>
            <a:endParaRPr lang="en-US" dirty="0"/>
          </a:p>
        </p:txBody>
      </p:sp>
    </p:spTree>
    <p:extLst>
      <p:ext uri="{BB962C8B-B14F-4D97-AF65-F5344CB8AC3E}">
        <p14:creationId xmlns:p14="http://schemas.microsoft.com/office/powerpoint/2010/main" val="310207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pPr marL="0" indent="0">
              <a:buNone/>
            </a:pPr>
            <a:r>
              <a:rPr lang="en-US" dirty="0"/>
              <a:t>1) Whereas Aristotle relied on logic in explaining nature, Galileo relied on</a:t>
            </a:r>
          </a:p>
          <a:p>
            <a:pPr marL="0" indent="0">
              <a:buNone/>
            </a:pPr>
            <a:r>
              <a:rPr lang="en-US" dirty="0"/>
              <a:t>A) logic also.</a:t>
            </a:r>
          </a:p>
          <a:p>
            <a:pPr marL="0" indent="0">
              <a:buNone/>
            </a:pPr>
            <a:r>
              <a:rPr lang="en-US" dirty="0"/>
              <a:t>B) patterns.</a:t>
            </a:r>
          </a:p>
          <a:p>
            <a:pPr marL="0" indent="0">
              <a:buNone/>
            </a:pPr>
            <a:r>
              <a:rPr lang="en-US" dirty="0"/>
              <a:t>C) experiment.</a:t>
            </a:r>
          </a:p>
          <a:p>
            <a:pPr marL="0" indent="0">
              <a:buNone/>
            </a:pPr>
            <a:r>
              <a:rPr lang="en-US" dirty="0"/>
              <a:t>D) mathematics.</a:t>
            </a:r>
          </a:p>
          <a:p>
            <a:endParaRPr lang="en-US" dirty="0"/>
          </a:p>
        </p:txBody>
      </p:sp>
    </p:spTree>
    <p:extLst>
      <p:ext uri="{BB962C8B-B14F-4D97-AF65-F5344CB8AC3E}">
        <p14:creationId xmlns:p14="http://schemas.microsoft.com/office/powerpoint/2010/main" val="27109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10) What is the net force on a bathroom scale when a 150 pound person standing on it?</a:t>
            </a:r>
            <a:endParaRPr lang="en-US" dirty="0"/>
          </a:p>
        </p:txBody>
      </p:sp>
    </p:spTree>
    <p:extLst>
      <p:ext uri="{BB962C8B-B14F-4D97-AF65-F5344CB8AC3E}">
        <p14:creationId xmlns:p14="http://schemas.microsoft.com/office/powerpoint/2010/main" val="3454428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10) What is the net force on a bathroom scale when a 150 pound person standing on it?</a:t>
            </a:r>
          </a:p>
          <a:p>
            <a:pPr marL="0" indent="0">
              <a:buNone/>
            </a:pPr>
            <a:endParaRPr lang="en-US" dirty="0"/>
          </a:p>
          <a:p>
            <a:pPr marL="0" indent="0">
              <a:buNone/>
            </a:pPr>
            <a:r>
              <a:rPr lang="en-US" dirty="0" smtClean="0"/>
              <a:t>Zero. </a:t>
            </a:r>
          </a:p>
          <a:p>
            <a:pPr marL="0" indent="0">
              <a:buNone/>
            </a:pPr>
            <a:r>
              <a:rPr lang="en-US" dirty="0" smtClean="0"/>
              <a:t>His weight (down) = support force (up)</a:t>
            </a:r>
            <a:endParaRPr lang="en-US" dirty="0"/>
          </a:p>
        </p:txBody>
      </p:sp>
    </p:spTree>
    <p:extLst>
      <p:ext uri="{BB962C8B-B14F-4D97-AF65-F5344CB8AC3E}">
        <p14:creationId xmlns:p14="http://schemas.microsoft.com/office/powerpoint/2010/main" val="198880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11) Different materials, A,B, C, and D rest on a table. If mass  A = 12 kg, B = 15 kg, C = 10 kg and D = 2kg, </a:t>
            </a:r>
          </a:p>
          <a:p>
            <a:pPr marL="0" indent="0">
              <a:buNone/>
            </a:pPr>
            <a:r>
              <a:rPr lang="en-US" dirty="0" smtClean="0"/>
              <a:t>From greatest to least, rank them by how much they resist being set into motion.</a:t>
            </a:r>
          </a:p>
          <a:p>
            <a:pPr marL="0" indent="0">
              <a:buNone/>
            </a:pPr>
            <a:r>
              <a:rPr lang="en-US" dirty="0"/>
              <a:t>	</a:t>
            </a:r>
          </a:p>
        </p:txBody>
      </p:sp>
    </p:spTree>
    <p:extLst>
      <p:ext uri="{BB962C8B-B14F-4D97-AF65-F5344CB8AC3E}">
        <p14:creationId xmlns:p14="http://schemas.microsoft.com/office/powerpoint/2010/main" val="198880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11) Different materials, A,B, C, and D rest on a table. If mass  A = 12 kg, B = 15 kg, C = 10 kg and D = 2kg, </a:t>
            </a:r>
          </a:p>
          <a:p>
            <a:pPr marL="0" indent="0">
              <a:buNone/>
            </a:pPr>
            <a:r>
              <a:rPr lang="en-US" dirty="0" smtClean="0"/>
              <a:t>From greatest to least, rank them by how much they resist being set into motion.</a:t>
            </a:r>
          </a:p>
          <a:p>
            <a:pPr marL="0" indent="0">
              <a:buNone/>
            </a:pPr>
            <a:endParaRPr lang="en-US" dirty="0"/>
          </a:p>
          <a:p>
            <a:pPr marL="0" indent="0" algn="ctr">
              <a:buNone/>
            </a:pPr>
            <a:r>
              <a:rPr lang="en-US" b="1" dirty="0" smtClean="0"/>
              <a:t>B &gt; A &gt; C &gt; D</a:t>
            </a:r>
          </a:p>
          <a:p>
            <a:pPr marL="0" indent="0">
              <a:buNone/>
            </a:pPr>
            <a:r>
              <a:rPr lang="en-US" dirty="0"/>
              <a:t>	</a:t>
            </a:r>
          </a:p>
        </p:txBody>
      </p:sp>
    </p:spTree>
    <p:extLst>
      <p:ext uri="{BB962C8B-B14F-4D97-AF65-F5344CB8AC3E}">
        <p14:creationId xmlns:p14="http://schemas.microsoft.com/office/powerpoint/2010/main" val="3320962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12) Different materials, A,B, C, and D rest on a table. If mass  A = 12 kg, B = 15 kg, C = 10 kg and D = 2kg, </a:t>
            </a:r>
          </a:p>
          <a:p>
            <a:pPr marL="0" indent="0">
              <a:buNone/>
            </a:pPr>
            <a:r>
              <a:rPr lang="en-US" dirty="0" smtClean="0"/>
              <a:t>From greatest to least, rank them by support (normal)  force the table exert on them.</a:t>
            </a:r>
            <a:r>
              <a:rPr lang="en-US" dirty="0"/>
              <a:t>	</a:t>
            </a:r>
          </a:p>
        </p:txBody>
      </p:sp>
    </p:spTree>
    <p:extLst>
      <p:ext uri="{BB962C8B-B14F-4D97-AF65-F5344CB8AC3E}">
        <p14:creationId xmlns:p14="http://schemas.microsoft.com/office/powerpoint/2010/main" val="227331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12) Different materials, A,B, C, and D rest on a table. If mass  A = 12 kg, B = 15 kg, C = 10 kg and D = 2kg, </a:t>
            </a:r>
          </a:p>
          <a:p>
            <a:pPr marL="0" indent="0">
              <a:buNone/>
            </a:pPr>
            <a:r>
              <a:rPr lang="en-US" dirty="0" smtClean="0"/>
              <a:t>From greatest to least, rank them by support (normal) force the table exert on them.</a:t>
            </a:r>
          </a:p>
          <a:p>
            <a:pPr marL="0" indent="0" algn="ctr">
              <a:buNone/>
            </a:pPr>
            <a:r>
              <a:rPr lang="en-US" b="1" dirty="0" smtClean="0"/>
              <a:t>B &gt; A &gt; C &gt; D</a:t>
            </a:r>
          </a:p>
          <a:p>
            <a:pPr marL="0" indent="0">
              <a:buNone/>
            </a:pPr>
            <a:r>
              <a:rPr lang="en-US" dirty="0"/>
              <a:t>	</a:t>
            </a:r>
          </a:p>
        </p:txBody>
      </p:sp>
    </p:spTree>
    <p:extLst>
      <p:ext uri="{BB962C8B-B14F-4D97-AF65-F5344CB8AC3E}">
        <p14:creationId xmlns:p14="http://schemas.microsoft.com/office/powerpoint/2010/main" val="361598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13) Place a heavy book on a table and the table pushes up on the book. Why doesn’t this upward push cause the book to rise from the table?</a:t>
            </a:r>
            <a:endParaRPr lang="en-US" dirty="0"/>
          </a:p>
        </p:txBody>
      </p:sp>
    </p:spTree>
    <p:extLst>
      <p:ext uri="{BB962C8B-B14F-4D97-AF65-F5344CB8AC3E}">
        <p14:creationId xmlns:p14="http://schemas.microsoft.com/office/powerpoint/2010/main" val="418872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14) In order to slide a heavy cabinet across the floor at constant speed, you exert a horizontal force of 600N. Is the force of friction between the cabinet and the floor greater than, less than, or equal to 600N?</a:t>
            </a:r>
            <a:endParaRPr lang="en-US" dirty="0"/>
          </a:p>
        </p:txBody>
      </p:sp>
    </p:spTree>
    <p:extLst>
      <p:ext uri="{BB962C8B-B14F-4D97-AF65-F5344CB8AC3E}">
        <p14:creationId xmlns:p14="http://schemas.microsoft.com/office/powerpoint/2010/main" val="2931783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15) Two people each pull with 300N on a rope in a tug of war. What is the net force on the rope?</a:t>
            </a:r>
          </a:p>
          <a:p>
            <a:pPr marL="0" indent="0">
              <a:buNone/>
            </a:pPr>
            <a:r>
              <a:rPr lang="en-US" dirty="0" smtClean="0"/>
              <a:t>How much force is exerted in each person by the rope?</a:t>
            </a:r>
            <a:endParaRPr lang="en-US" dirty="0"/>
          </a:p>
        </p:txBody>
      </p:sp>
    </p:spTree>
    <p:extLst>
      <p:ext uri="{BB962C8B-B14F-4D97-AF65-F5344CB8AC3E}">
        <p14:creationId xmlns:p14="http://schemas.microsoft.com/office/powerpoint/2010/main" val="369409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smtClean="0"/>
              <a:t>16) Two forces act on a parachutist falling in air: weight and air drag. If the fall is steady, with no gain or loss of speed, then the parachutist is in dynamic equilibrium. How do the magnitudes of weight and air drag compare?</a:t>
            </a:r>
            <a:endParaRPr lang="en-US" dirty="0"/>
          </a:p>
        </p:txBody>
      </p:sp>
    </p:spTree>
    <p:extLst>
      <p:ext uri="{BB962C8B-B14F-4D97-AF65-F5344CB8AC3E}">
        <p14:creationId xmlns:p14="http://schemas.microsoft.com/office/powerpoint/2010/main" val="400667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pPr marL="0" indent="0">
              <a:buNone/>
            </a:pPr>
            <a:r>
              <a:rPr lang="en-US" dirty="0"/>
              <a:t>1) Whereas Aristotle relied on logic in explaining nature, Galileo relied on</a:t>
            </a:r>
          </a:p>
          <a:p>
            <a:pPr marL="0" indent="0">
              <a:buNone/>
            </a:pPr>
            <a:r>
              <a:rPr lang="en-US" dirty="0"/>
              <a:t>A) logic also.</a:t>
            </a:r>
          </a:p>
          <a:p>
            <a:pPr marL="0" indent="0">
              <a:buNone/>
            </a:pPr>
            <a:r>
              <a:rPr lang="en-US" dirty="0"/>
              <a:t>B) patterns.</a:t>
            </a:r>
          </a:p>
          <a:p>
            <a:pPr marL="0" indent="0">
              <a:buNone/>
            </a:pPr>
            <a:r>
              <a:rPr lang="en-US" b="1" dirty="0"/>
              <a:t>C) experiment.</a:t>
            </a:r>
          </a:p>
          <a:p>
            <a:pPr marL="0" indent="0">
              <a:buNone/>
            </a:pPr>
            <a:r>
              <a:rPr lang="en-US" dirty="0"/>
              <a:t>D) mathematics.</a:t>
            </a:r>
          </a:p>
          <a:p>
            <a:endParaRPr lang="en-US" dirty="0"/>
          </a:p>
        </p:txBody>
      </p:sp>
    </p:spTree>
    <p:extLst>
      <p:ext uri="{BB962C8B-B14F-4D97-AF65-F5344CB8AC3E}">
        <p14:creationId xmlns:p14="http://schemas.microsoft.com/office/powerpoint/2010/main" val="174155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17</a:t>
            </a:r>
            <a:endParaRPr lang="en-US" dirty="0"/>
          </a:p>
        </p:txBody>
      </p:sp>
      <p:sp>
        <p:nvSpPr>
          <p:cNvPr id="4" name="Rectangle 3"/>
          <p:cNvSpPr/>
          <p:nvPr/>
        </p:nvSpPr>
        <p:spPr>
          <a:xfrm>
            <a:off x="457200" y="1371600"/>
            <a:ext cx="8458200" cy="2062103"/>
          </a:xfrm>
          <a:prstGeom prst="rect">
            <a:avLst/>
          </a:prstGeom>
        </p:spPr>
        <p:txBody>
          <a:bodyPr wrap="square">
            <a:spAutoFit/>
          </a:bodyPr>
          <a:lstStyle/>
          <a:p>
            <a:r>
              <a:rPr lang="en-US" sz="3200" dirty="0" smtClean="0"/>
              <a:t>(17) Burl </a:t>
            </a:r>
            <a:r>
              <a:rPr lang="en-US" sz="3200" dirty="0"/>
              <a:t>and Paul have a total weight of 1300 N.   The tensions in the ropes that support the scaffold they stand on add to 1700 N. The weight of the scaffold itself must be</a:t>
            </a:r>
          </a:p>
        </p:txBody>
      </p:sp>
      <p:sp>
        <p:nvSpPr>
          <p:cNvPr id="5" name="Rectangle 4"/>
          <p:cNvSpPr/>
          <p:nvPr/>
        </p:nvSpPr>
        <p:spPr>
          <a:xfrm>
            <a:off x="609600" y="3810000"/>
            <a:ext cx="6096000" cy="1200329"/>
          </a:xfrm>
          <a:prstGeom prst="rect">
            <a:avLst/>
          </a:prstGeom>
        </p:spPr>
        <p:txBody>
          <a:bodyPr wrap="square">
            <a:spAutoFit/>
          </a:bodyPr>
          <a:lstStyle/>
          <a:p>
            <a:pPr marL="609600" indent="-609600">
              <a:buFontTx/>
              <a:buNone/>
            </a:pPr>
            <a:r>
              <a:rPr lang="en-US" dirty="0"/>
              <a:t>a. 400 N.</a:t>
            </a:r>
          </a:p>
          <a:p>
            <a:pPr marL="609600" indent="-609600">
              <a:buFontTx/>
              <a:buNone/>
            </a:pPr>
            <a:r>
              <a:rPr lang="en-US" dirty="0"/>
              <a:t>b. 500 N.</a:t>
            </a:r>
          </a:p>
          <a:p>
            <a:pPr marL="609600" indent="-609600">
              <a:buFontTx/>
              <a:buNone/>
            </a:pPr>
            <a:r>
              <a:rPr lang="en-US" dirty="0"/>
              <a:t>c. 600 N.</a:t>
            </a:r>
          </a:p>
          <a:p>
            <a:pPr marL="609600" indent="-609600">
              <a:buFontTx/>
              <a:buNone/>
            </a:pPr>
            <a:r>
              <a:rPr lang="en-US" dirty="0"/>
              <a:t>d. 800 N.</a:t>
            </a:r>
          </a:p>
        </p:txBody>
      </p:sp>
    </p:spTree>
    <p:extLst>
      <p:ext uri="{BB962C8B-B14F-4D97-AF65-F5344CB8AC3E}">
        <p14:creationId xmlns:p14="http://schemas.microsoft.com/office/powerpoint/2010/main" val="288548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17</a:t>
            </a:r>
            <a:endParaRPr lang="en-US" dirty="0"/>
          </a:p>
        </p:txBody>
      </p:sp>
      <p:sp>
        <p:nvSpPr>
          <p:cNvPr id="4" name="Rectangle 3"/>
          <p:cNvSpPr/>
          <p:nvPr/>
        </p:nvSpPr>
        <p:spPr>
          <a:xfrm>
            <a:off x="457200" y="1371600"/>
            <a:ext cx="8458200" cy="2062103"/>
          </a:xfrm>
          <a:prstGeom prst="rect">
            <a:avLst/>
          </a:prstGeom>
        </p:spPr>
        <p:txBody>
          <a:bodyPr wrap="square">
            <a:spAutoFit/>
          </a:bodyPr>
          <a:lstStyle/>
          <a:p>
            <a:r>
              <a:rPr lang="en-US" sz="3200" dirty="0" smtClean="0"/>
              <a:t>(17) Burl </a:t>
            </a:r>
            <a:r>
              <a:rPr lang="en-US" sz="3200" dirty="0"/>
              <a:t>and Paul have a total weight of 1300 N.   The tensions in the ropes that support the scaffold they stand on add to 1700 N. The weight of the scaffold itself must be</a:t>
            </a:r>
          </a:p>
        </p:txBody>
      </p:sp>
      <p:sp>
        <p:nvSpPr>
          <p:cNvPr id="3" name="Rectangle 2"/>
          <p:cNvSpPr/>
          <p:nvPr/>
        </p:nvSpPr>
        <p:spPr>
          <a:xfrm>
            <a:off x="609600" y="3810000"/>
            <a:ext cx="6096000" cy="1200329"/>
          </a:xfrm>
          <a:prstGeom prst="rect">
            <a:avLst/>
          </a:prstGeom>
        </p:spPr>
        <p:txBody>
          <a:bodyPr wrap="square">
            <a:spAutoFit/>
          </a:bodyPr>
          <a:lstStyle/>
          <a:p>
            <a:pPr marL="609600" indent="-609600">
              <a:buFontTx/>
              <a:buNone/>
            </a:pPr>
            <a:r>
              <a:rPr lang="en-US" b="1" dirty="0"/>
              <a:t>a. 400 N.</a:t>
            </a:r>
          </a:p>
          <a:p>
            <a:pPr marL="609600" indent="-609600">
              <a:buFontTx/>
              <a:buNone/>
            </a:pPr>
            <a:r>
              <a:rPr lang="en-US" dirty="0"/>
              <a:t>b. 500 N.</a:t>
            </a:r>
          </a:p>
          <a:p>
            <a:pPr marL="609600" indent="-609600">
              <a:buFontTx/>
              <a:buNone/>
            </a:pPr>
            <a:r>
              <a:rPr lang="en-US" dirty="0"/>
              <a:t>c. 600 N.</a:t>
            </a:r>
          </a:p>
          <a:p>
            <a:pPr marL="609600" indent="-609600">
              <a:buFontTx/>
              <a:buNone/>
            </a:pPr>
            <a:r>
              <a:rPr lang="en-US" dirty="0"/>
              <a:t>d. 800 N.</a:t>
            </a:r>
          </a:p>
        </p:txBody>
      </p:sp>
    </p:spTree>
    <p:extLst>
      <p:ext uri="{BB962C8B-B14F-4D97-AF65-F5344CB8AC3E}">
        <p14:creationId xmlns:p14="http://schemas.microsoft.com/office/powerpoint/2010/main" val="398904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pPr marL="0" indent="0">
              <a:buNone/>
            </a:pPr>
            <a:r>
              <a:rPr lang="en-US" dirty="0" smtClean="0"/>
              <a:t>2) </a:t>
            </a:r>
            <a:r>
              <a:rPr lang="en-US" dirty="0"/>
              <a:t>The scientist to first introduce the concept of inertia was</a:t>
            </a:r>
          </a:p>
          <a:p>
            <a:pPr marL="0" indent="0">
              <a:buNone/>
            </a:pPr>
            <a:r>
              <a:rPr lang="en-US" dirty="0"/>
              <a:t>A) Aristotle.</a:t>
            </a:r>
          </a:p>
          <a:p>
            <a:pPr marL="0" indent="0">
              <a:buNone/>
            </a:pPr>
            <a:r>
              <a:rPr lang="en-US" dirty="0"/>
              <a:t>B) Galileo.</a:t>
            </a:r>
          </a:p>
          <a:p>
            <a:pPr marL="0" indent="0">
              <a:buNone/>
            </a:pPr>
            <a:r>
              <a:rPr lang="en-US" dirty="0"/>
              <a:t>C) Newton.</a:t>
            </a:r>
          </a:p>
          <a:p>
            <a:pPr marL="0" indent="0">
              <a:buNone/>
            </a:pPr>
            <a:r>
              <a:rPr lang="en-US" dirty="0"/>
              <a:t>D) Copernicus.</a:t>
            </a:r>
          </a:p>
          <a:p>
            <a:pPr marL="0" indent="0">
              <a:buNone/>
            </a:pPr>
            <a:endParaRPr lang="en-US" dirty="0"/>
          </a:p>
        </p:txBody>
      </p:sp>
    </p:spTree>
    <p:extLst>
      <p:ext uri="{BB962C8B-B14F-4D97-AF65-F5344CB8AC3E}">
        <p14:creationId xmlns:p14="http://schemas.microsoft.com/office/powerpoint/2010/main" val="174155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pPr marL="0" indent="0">
              <a:buNone/>
            </a:pPr>
            <a:r>
              <a:rPr lang="en-US" dirty="0" smtClean="0"/>
              <a:t>2) </a:t>
            </a:r>
            <a:r>
              <a:rPr lang="en-US" dirty="0"/>
              <a:t>The scientist to first introduce the concept of inertia was</a:t>
            </a:r>
          </a:p>
          <a:p>
            <a:pPr marL="0" indent="0">
              <a:buNone/>
            </a:pPr>
            <a:r>
              <a:rPr lang="en-US" dirty="0"/>
              <a:t>A) Aristotle.</a:t>
            </a:r>
          </a:p>
          <a:p>
            <a:pPr marL="0" indent="0">
              <a:buNone/>
            </a:pPr>
            <a:r>
              <a:rPr lang="en-US" b="1" dirty="0"/>
              <a:t>B) Galileo.</a:t>
            </a:r>
          </a:p>
          <a:p>
            <a:pPr marL="0" indent="0">
              <a:buNone/>
            </a:pPr>
            <a:r>
              <a:rPr lang="en-US" dirty="0"/>
              <a:t>C) Newton.</a:t>
            </a:r>
          </a:p>
          <a:p>
            <a:pPr marL="0" indent="0">
              <a:buNone/>
            </a:pPr>
            <a:r>
              <a:rPr lang="en-US" dirty="0"/>
              <a:t>D) Copernicus.</a:t>
            </a:r>
          </a:p>
          <a:p>
            <a:pPr marL="0" indent="0">
              <a:buNone/>
            </a:pPr>
            <a:endParaRPr lang="en-US" dirty="0"/>
          </a:p>
        </p:txBody>
      </p:sp>
    </p:spTree>
    <p:extLst>
      <p:ext uri="{BB962C8B-B14F-4D97-AF65-F5344CB8AC3E}">
        <p14:creationId xmlns:p14="http://schemas.microsoft.com/office/powerpoint/2010/main" val="75033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pPr marL="0" indent="0">
              <a:buNone/>
            </a:pPr>
            <a:r>
              <a:rPr lang="en-US" dirty="0"/>
              <a:t>3</a:t>
            </a:r>
            <a:r>
              <a:rPr lang="en-US" dirty="0" smtClean="0"/>
              <a:t>)</a:t>
            </a:r>
            <a:r>
              <a:rPr lang="en-US" dirty="0"/>
              <a:t> </a:t>
            </a:r>
            <a:r>
              <a:rPr lang="en-US" dirty="0" smtClean="0"/>
              <a:t>An </a:t>
            </a:r>
            <a:r>
              <a:rPr lang="en-US" dirty="0"/>
              <a:t>object in mechanical equilibrium is an object</a:t>
            </a:r>
          </a:p>
          <a:p>
            <a:pPr marL="0" indent="0">
              <a:buNone/>
            </a:pPr>
            <a:r>
              <a:rPr lang="en-US" dirty="0"/>
              <a:t>A) at rest.</a:t>
            </a:r>
          </a:p>
          <a:p>
            <a:pPr marL="0" indent="0">
              <a:buNone/>
            </a:pPr>
            <a:r>
              <a:rPr lang="en-US" dirty="0"/>
              <a:t>B) moving with constant velocity.</a:t>
            </a:r>
          </a:p>
          <a:p>
            <a:pPr marL="0" indent="0">
              <a:buNone/>
            </a:pPr>
            <a:r>
              <a:rPr lang="en-US" dirty="0"/>
              <a:t>C) having no acceleration.</a:t>
            </a:r>
          </a:p>
          <a:p>
            <a:pPr marL="0" indent="0">
              <a:buNone/>
            </a:pPr>
            <a:r>
              <a:rPr lang="en-US" dirty="0"/>
              <a:t>D) all of </a:t>
            </a:r>
            <a:r>
              <a:rPr lang="en-US" dirty="0" smtClean="0"/>
              <a:t>these.</a:t>
            </a:r>
            <a:endParaRPr lang="en-US" dirty="0"/>
          </a:p>
          <a:p>
            <a:pPr marL="0" indent="0">
              <a:buNone/>
            </a:pPr>
            <a:endParaRPr lang="en-US" dirty="0"/>
          </a:p>
        </p:txBody>
      </p:sp>
    </p:spTree>
    <p:extLst>
      <p:ext uri="{BB962C8B-B14F-4D97-AF65-F5344CB8AC3E}">
        <p14:creationId xmlns:p14="http://schemas.microsoft.com/office/powerpoint/2010/main" val="50065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pPr marL="0" indent="0">
              <a:buNone/>
            </a:pPr>
            <a:r>
              <a:rPr lang="en-US" dirty="0"/>
              <a:t>3</a:t>
            </a:r>
            <a:r>
              <a:rPr lang="en-US" dirty="0" smtClean="0"/>
              <a:t>)</a:t>
            </a:r>
            <a:r>
              <a:rPr lang="en-US" dirty="0"/>
              <a:t> </a:t>
            </a:r>
            <a:r>
              <a:rPr lang="en-US" dirty="0" smtClean="0"/>
              <a:t>An </a:t>
            </a:r>
            <a:r>
              <a:rPr lang="en-US" dirty="0"/>
              <a:t>object in mechanical equilibrium is an object</a:t>
            </a:r>
          </a:p>
          <a:p>
            <a:pPr marL="0" indent="0">
              <a:buNone/>
            </a:pPr>
            <a:r>
              <a:rPr lang="en-US" dirty="0"/>
              <a:t>A) at rest.</a:t>
            </a:r>
          </a:p>
          <a:p>
            <a:pPr marL="0" indent="0">
              <a:buNone/>
            </a:pPr>
            <a:r>
              <a:rPr lang="en-US" dirty="0"/>
              <a:t>B) moving with constant velocity.</a:t>
            </a:r>
          </a:p>
          <a:p>
            <a:pPr marL="0" indent="0">
              <a:buNone/>
            </a:pPr>
            <a:r>
              <a:rPr lang="en-US" dirty="0"/>
              <a:t>C) having no acceleration.</a:t>
            </a:r>
          </a:p>
          <a:p>
            <a:pPr marL="0" indent="0">
              <a:buNone/>
            </a:pPr>
            <a:r>
              <a:rPr lang="en-US" b="1" dirty="0"/>
              <a:t>D) all of </a:t>
            </a:r>
            <a:r>
              <a:rPr lang="en-US" b="1" dirty="0" smtClean="0"/>
              <a:t>these.</a:t>
            </a:r>
            <a:endParaRPr lang="en-US" b="1" dirty="0"/>
          </a:p>
          <a:p>
            <a:pPr marL="0" indent="0">
              <a:buNone/>
            </a:pPr>
            <a:endParaRPr lang="en-US" dirty="0"/>
          </a:p>
        </p:txBody>
      </p:sp>
    </p:spTree>
    <p:extLst>
      <p:ext uri="{BB962C8B-B14F-4D97-AF65-F5344CB8AC3E}">
        <p14:creationId xmlns:p14="http://schemas.microsoft.com/office/powerpoint/2010/main" val="387589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pPr marL="0" indent="0">
              <a:buNone/>
            </a:pPr>
            <a:r>
              <a:rPr lang="en-US" dirty="0" smtClean="0"/>
              <a:t>4)</a:t>
            </a:r>
            <a:r>
              <a:rPr lang="en-US" dirty="0"/>
              <a:t> </a:t>
            </a:r>
            <a:r>
              <a:rPr lang="en-US" dirty="0" smtClean="0"/>
              <a:t>When </a:t>
            </a:r>
            <a:r>
              <a:rPr lang="en-US" dirty="0"/>
              <a:t>you stand at rest on a pair of bathroom scales, the readings on the scales will always</a:t>
            </a:r>
          </a:p>
          <a:p>
            <a:pPr marL="0" indent="0">
              <a:buNone/>
            </a:pPr>
            <a:r>
              <a:rPr lang="en-US" dirty="0"/>
              <a:t>A) each be half your weight.</a:t>
            </a:r>
          </a:p>
          <a:p>
            <a:pPr marL="0" indent="0">
              <a:buNone/>
            </a:pPr>
            <a:r>
              <a:rPr lang="en-US" dirty="0"/>
              <a:t>B) each equal your weight.</a:t>
            </a:r>
          </a:p>
          <a:p>
            <a:pPr marL="0" indent="0">
              <a:buNone/>
            </a:pPr>
            <a:r>
              <a:rPr lang="en-US" dirty="0"/>
              <a:t>C) add up to equal your weight.</a:t>
            </a:r>
          </a:p>
          <a:p>
            <a:pPr marL="0" indent="0">
              <a:buNone/>
            </a:pPr>
            <a:endParaRPr lang="en-US" dirty="0"/>
          </a:p>
        </p:txBody>
      </p:sp>
    </p:spTree>
    <p:extLst>
      <p:ext uri="{BB962C8B-B14F-4D97-AF65-F5344CB8AC3E}">
        <p14:creationId xmlns:p14="http://schemas.microsoft.com/office/powerpoint/2010/main" val="293370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pPr marL="0" indent="0">
              <a:buNone/>
            </a:pPr>
            <a:r>
              <a:rPr lang="en-US" dirty="0" smtClean="0"/>
              <a:t>4)</a:t>
            </a:r>
            <a:r>
              <a:rPr lang="en-US" dirty="0"/>
              <a:t> </a:t>
            </a:r>
            <a:r>
              <a:rPr lang="en-US" dirty="0" smtClean="0"/>
              <a:t>When </a:t>
            </a:r>
            <a:r>
              <a:rPr lang="en-US" dirty="0"/>
              <a:t>you stand at rest on a pair of bathroom scales, the readings on the scales will always</a:t>
            </a:r>
          </a:p>
          <a:p>
            <a:pPr marL="0" indent="0">
              <a:buNone/>
            </a:pPr>
            <a:r>
              <a:rPr lang="en-US" dirty="0"/>
              <a:t>A) each be half your weight.</a:t>
            </a:r>
          </a:p>
          <a:p>
            <a:pPr marL="0" indent="0">
              <a:buNone/>
            </a:pPr>
            <a:r>
              <a:rPr lang="en-US" dirty="0"/>
              <a:t>B) each equal your weight.</a:t>
            </a:r>
          </a:p>
          <a:p>
            <a:pPr marL="0" indent="0">
              <a:buNone/>
            </a:pPr>
            <a:r>
              <a:rPr lang="en-US" b="1" dirty="0"/>
              <a:t>C) add up to equal your weight.</a:t>
            </a:r>
          </a:p>
          <a:p>
            <a:pPr marL="0" indent="0">
              <a:buNone/>
            </a:pPr>
            <a:endParaRPr lang="en-US" dirty="0"/>
          </a:p>
        </p:txBody>
      </p:sp>
    </p:spTree>
    <p:extLst>
      <p:ext uri="{BB962C8B-B14F-4D97-AF65-F5344CB8AC3E}">
        <p14:creationId xmlns:p14="http://schemas.microsoft.com/office/powerpoint/2010/main" val="142729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1401</Words>
  <Application>Microsoft Office PowerPoint</Application>
  <PresentationFormat>On-screen Show (4:3)</PresentationFormat>
  <Paragraphs>150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2 – Part 2</vt:lpstr>
      <vt:lpstr>Exercise 1</vt:lpstr>
      <vt:lpstr>Exercise 1</vt:lpstr>
      <vt:lpstr>Exercise 2</vt:lpstr>
      <vt:lpstr>Exercise 2</vt:lpstr>
      <vt:lpstr>Exercise 3</vt:lpstr>
      <vt:lpstr>Exercise 3</vt:lpstr>
      <vt:lpstr>Exercise 4</vt:lpstr>
      <vt:lpstr>Exercise 4</vt:lpstr>
      <vt:lpstr>Exercise 5</vt:lpstr>
      <vt:lpstr>Exercise 5</vt:lpstr>
      <vt:lpstr>Exercise 6</vt:lpstr>
      <vt:lpstr>Exercise 6</vt:lpstr>
      <vt:lpstr>Exercise 7</vt:lpstr>
      <vt:lpstr>Exercise 7</vt:lpstr>
      <vt:lpstr>Exercise 8</vt:lpstr>
      <vt:lpstr>Exercise 8</vt:lpstr>
      <vt:lpstr>Exercise 9</vt:lpstr>
      <vt:lpstr>Exercise 9</vt:lpstr>
      <vt:lpstr>Exercise 10</vt:lpstr>
      <vt:lpstr>Exercise 10</vt:lpstr>
      <vt:lpstr>Exercise 11</vt:lpstr>
      <vt:lpstr>Exercise 11</vt:lpstr>
      <vt:lpstr>Exercise 12</vt:lpstr>
      <vt:lpstr>Exercise 12</vt:lpstr>
      <vt:lpstr>Exercise 13</vt:lpstr>
      <vt:lpstr>Exercise 14</vt:lpstr>
      <vt:lpstr>Exercise 15</vt:lpstr>
      <vt:lpstr>Exercise 16</vt:lpstr>
      <vt:lpstr>Exercise 17</vt:lpstr>
      <vt:lpstr>Exercise 17</vt:lpstr>
    </vt:vector>
  </TitlesOfParts>
  <Company>Hillsborough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Part 2</dc:title>
  <dc:creator>Warnasooriya, Nilanthi</dc:creator>
  <cp:lastModifiedBy>Warnasooriya, Nilanthi</cp:lastModifiedBy>
  <cp:revision>7</cp:revision>
  <dcterms:created xsi:type="dcterms:W3CDTF">2012-01-20T15:12:47Z</dcterms:created>
  <dcterms:modified xsi:type="dcterms:W3CDTF">2013-05-09T12:43:52Z</dcterms:modified>
</cp:coreProperties>
</file>