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6"/>
  </p:notesMasterIdLst>
  <p:sldIdLst>
    <p:sldId id="21474825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7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164"/>
  </p:normalViewPr>
  <p:slideViewPr>
    <p:cSldViewPr snapToGrid="0">
      <p:cViewPr varScale="1">
        <p:scale>
          <a:sx n="88" d="100"/>
          <a:sy n="88" d="100"/>
        </p:scale>
        <p:origin x="2024" y="480"/>
      </p:cViewPr>
      <p:guideLst>
        <p:guide orient="horz" pos="888"/>
        <p:guide pos="7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7FB25-177A-4248-9EC1-1483B68CFFC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9A445-5309-404A-815B-09D41C613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12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79A445-5309-404A-815B-09D41C6133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6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12228910" y="1471837"/>
            <a:ext cx="3049" cy="15087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398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11450426" y="6341511"/>
            <a:ext cx="50538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1066" smtClean="0">
                <a:solidFill>
                  <a:schemeClr val="tx2"/>
                </a:solidFill>
              </a:rPr>
              <a:t>‹#›</a:t>
            </a:fld>
            <a:endParaRPr lang="en-US" sz="1066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349315" y="6339683"/>
            <a:ext cx="1574800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66">
                <a:solidFill>
                  <a:schemeClr val="tx2"/>
                </a:solidFill>
              </a:rPr>
              <a:t>SYNEOS HEALTH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8508215" y="6339683"/>
            <a:ext cx="2942211" cy="256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6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" y="1645025"/>
            <a:ext cx="10966697" cy="4381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037955"/>
            <a:ext cx="10966696" cy="332010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45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642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0918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62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3554" rtl="0" eaLnBrk="1" latinLnBrk="0" hangingPunct="1">
        <a:lnSpc>
          <a:spcPct val="90000"/>
        </a:lnSpc>
        <a:spcBef>
          <a:spcPct val="0"/>
        </a:spcBef>
        <a:buNone/>
        <a:defRPr sz="2398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389" indent="-228389" algn="l" defTabSz="9135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685166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141943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598720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5497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2274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051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828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605" indent="-228389" algn="l" defTabSz="9135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7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554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331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108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885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663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440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217" algn="l" defTabSz="913554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302">
          <p15:clr>
            <a:srgbClr val="F26B43"/>
          </p15:clr>
        </p15:guide>
        <p15:guide id="16" orient="horz" pos="29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BC170-23C3-8FE0-C516-24969228E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1182C-7E82-850C-1847-94D0513A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13195-5714-B7F2-3928-8D0F49C17F57}"/>
              </a:ext>
            </a:extLst>
          </p:cNvPr>
          <p:cNvSpPr txBox="1"/>
          <p:nvPr/>
        </p:nvSpPr>
        <p:spPr>
          <a:xfrm>
            <a:off x="3486712" y="1419449"/>
            <a:ext cx="83711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>
              <a:defRPr/>
            </a:pPr>
            <a:endParaRPr lang="en-US" sz="2400" b="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4B97D7-6532-7B23-C461-C494CBDF2172}"/>
              </a:ext>
            </a:extLst>
          </p:cNvPr>
          <p:cNvSpPr/>
          <p:nvPr/>
        </p:nvSpPr>
        <p:spPr>
          <a:xfrm>
            <a:off x="479782" y="1101064"/>
            <a:ext cx="5522976" cy="2487168"/>
          </a:xfrm>
          <a:prstGeom prst="roundRect">
            <a:avLst>
              <a:gd name="adj" fmla="val 1931"/>
            </a:avLst>
          </a:prstGeom>
          <a:solidFill>
            <a:schemeClr val="accent6">
              <a:lumMod val="20000"/>
              <a:lumOff val="80000"/>
              <a:alpha val="40000"/>
            </a:schemeClr>
          </a:solidFill>
          <a:ln w="19050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C91905-8814-D41C-215A-9E6BECB41797}"/>
              </a:ext>
            </a:extLst>
          </p:cNvPr>
          <p:cNvSpPr/>
          <p:nvPr/>
        </p:nvSpPr>
        <p:spPr>
          <a:xfrm>
            <a:off x="479783" y="3622485"/>
            <a:ext cx="5522049" cy="2487168"/>
          </a:xfrm>
          <a:prstGeom prst="roundRect">
            <a:avLst>
              <a:gd name="adj" fmla="val 1931"/>
            </a:avLst>
          </a:prstGeom>
          <a:solidFill>
            <a:schemeClr val="tx2">
              <a:lumMod val="20000"/>
              <a:lumOff val="80000"/>
              <a:alpha val="40000"/>
            </a:schemeClr>
          </a:solidFill>
          <a:ln w="19050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976440-DB12-1BC8-3EF8-E08A28F57E4A}"/>
              </a:ext>
            </a:extLst>
          </p:cNvPr>
          <p:cNvSpPr/>
          <p:nvPr/>
        </p:nvSpPr>
        <p:spPr>
          <a:xfrm>
            <a:off x="6079814" y="1101064"/>
            <a:ext cx="5522976" cy="2487168"/>
          </a:xfrm>
          <a:prstGeom prst="roundRect">
            <a:avLst>
              <a:gd name="adj" fmla="val 1931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 w="19050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CDFBC2-CCCE-453C-B433-609CC9B756D3}"/>
              </a:ext>
            </a:extLst>
          </p:cNvPr>
          <p:cNvSpPr/>
          <p:nvPr/>
        </p:nvSpPr>
        <p:spPr>
          <a:xfrm>
            <a:off x="6079814" y="3622485"/>
            <a:ext cx="5522976" cy="2487168"/>
          </a:xfrm>
          <a:prstGeom prst="roundRect">
            <a:avLst>
              <a:gd name="adj" fmla="val 1931"/>
            </a:avLst>
          </a:prstGeom>
          <a:solidFill>
            <a:schemeClr val="accent1">
              <a:lumMod val="20000"/>
              <a:lumOff val="80000"/>
              <a:alpha val="40000"/>
            </a:scheme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 panose="020B0604020202020204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6E1502-2640-A59F-CD20-C49A97B982F2}"/>
              </a:ext>
            </a:extLst>
          </p:cNvPr>
          <p:cNvGrpSpPr/>
          <p:nvPr/>
        </p:nvGrpSpPr>
        <p:grpSpPr>
          <a:xfrm>
            <a:off x="5557937" y="3128527"/>
            <a:ext cx="941660" cy="964455"/>
            <a:chOff x="4073911" y="2074128"/>
            <a:chExt cx="1005840" cy="100584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652C50-DAFB-CDFA-22F7-0FEA55E3F580}"/>
                </a:ext>
              </a:extLst>
            </p:cNvPr>
            <p:cNvSpPr/>
            <p:nvPr/>
          </p:nvSpPr>
          <p:spPr>
            <a:xfrm>
              <a:off x="4608998" y="2074128"/>
              <a:ext cx="470115" cy="483326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AB3AE6-79F5-9E0D-748D-1EDC4E13D127}"/>
                </a:ext>
              </a:extLst>
            </p:cNvPr>
            <p:cNvSpPr/>
            <p:nvPr/>
          </p:nvSpPr>
          <p:spPr>
            <a:xfrm rot="5400000">
              <a:off x="4603046" y="2602611"/>
              <a:ext cx="482021" cy="471388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8423B0-A40F-804B-52B1-0048C4EB5107}"/>
                </a:ext>
              </a:extLst>
            </p:cNvPr>
            <p:cNvSpPr/>
            <p:nvPr/>
          </p:nvSpPr>
          <p:spPr>
            <a:xfrm rot="16200000">
              <a:off x="4068594" y="2080097"/>
              <a:ext cx="482021" cy="471388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167B657-1671-CA07-4D27-DCF272CD27B8}"/>
                </a:ext>
              </a:extLst>
            </p:cNvPr>
            <p:cNvSpPr/>
            <p:nvPr/>
          </p:nvSpPr>
          <p:spPr>
            <a:xfrm rot="10800000">
              <a:off x="4074547" y="2596642"/>
              <a:ext cx="470115" cy="483326"/>
            </a:xfrm>
            <a:custGeom>
              <a:avLst/>
              <a:gdLst>
                <a:gd name="connsiteX0" fmla="*/ 372 w 548641"/>
                <a:gd name="connsiteY0" fmla="*/ 0 h 550127"/>
                <a:gd name="connsiteX1" fmla="*/ 548641 w 548641"/>
                <a:gd name="connsiteY1" fmla="*/ 548640 h 550127"/>
                <a:gd name="connsiteX2" fmla="*/ 548491 w 548641"/>
                <a:gd name="connsiteY2" fmla="*/ 550127 h 550127"/>
                <a:gd name="connsiteX3" fmla="*/ 0 w 548641"/>
                <a:gd name="connsiteY3" fmla="*/ 550127 h 550127"/>
                <a:gd name="connsiteX4" fmla="*/ 0 w 548641"/>
                <a:gd name="connsiteY4" fmla="*/ 38 h 5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1" h="550127">
                  <a:moveTo>
                    <a:pt x="372" y="0"/>
                  </a:moveTo>
                  <a:cubicBezTo>
                    <a:pt x="303173" y="0"/>
                    <a:pt x="548641" y="245634"/>
                    <a:pt x="548641" y="548640"/>
                  </a:cubicBezTo>
                  <a:lnTo>
                    <a:pt x="548491" y="550127"/>
                  </a:lnTo>
                  <a:lnTo>
                    <a:pt x="0" y="550127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BF3025-57A4-A072-1486-538E11F43D23}"/>
                </a:ext>
              </a:extLst>
            </p:cNvPr>
            <p:cNvSpPr/>
            <p:nvPr/>
          </p:nvSpPr>
          <p:spPr>
            <a:xfrm>
              <a:off x="4165350" y="2165568"/>
              <a:ext cx="822960" cy="8229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 defTabSz="914377">
                <a:defRPr/>
              </a:pPr>
              <a:endParaRPr lang="en-IN" sz="1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4D5C0F-4BE2-93F2-5673-27549B43A270}"/>
                </a:ext>
              </a:extLst>
            </p:cNvPr>
            <p:cNvSpPr/>
            <p:nvPr/>
          </p:nvSpPr>
          <p:spPr>
            <a:xfrm>
              <a:off x="4118822" y="2379119"/>
              <a:ext cx="914400" cy="3986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defTabSz="914377">
                <a:defRPr/>
              </a:pPr>
              <a:r>
                <a:rPr lang="en-US" sz="1600" b="1">
                  <a:solidFill>
                    <a:srgbClr val="00B050"/>
                  </a:solidFill>
                  <a:latin typeface="Arial"/>
                </a:rPr>
                <a:t>S</a:t>
              </a:r>
              <a:r>
                <a:rPr lang="en-US" sz="1600" b="1">
                  <a:solidFill>
                    <a:srgbClr val="63666A"/>
                  </a:solidFill>
                  <a:latin typeface="Arial"/>
                </a:rPr>
                <a:t>W</a:t>
              </a:r>
              <a:r>
                <a:rPr lang="en-US" sz="1600" b="1">
                  <a:solidFill>
                    <a:srgbClr val="FF9E1B"/>
                  </a:solidFill>
                  <a:latin typeface="Arial"/>
                </a:rPr>
                <a:t>O</a:t>
              </a:r>
              <a:r>
                <a:rPr lang="en-US" sz="1600" b="1">
                  <a:solidFill>
                    <a:srgbClr val="FF0000"/>
                  </a:solidFill>
                  <a:latin typeface="Arial"/>
                </a:rPr>
                <a:t>T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0054E70-4D23-07F2-34EB-3EFFF3DDF63A}"/>
              </a:ext>
            </a:extLst>
          </p:cNvPr>
          <p:cNvSpPr/>
          <p:nvPr/>
        </p:nvSpPr>
        <p:spPr>
          <a:xfrm>
            <a:off x="479783" y="1416340"/>
            <a:ext cx="5265233" cy="21718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6478" indent="-226478" defTabSz="914377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</a:rPr>
              <a:t>strength_bullets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D7540E-D34D-56D1-32FC-A00F847F88C1}"/>
              </a:ext>
            </a:extLst>
          </p:cNvPr>
          <p:cNvSpPr/>
          <p:nvPr/>
        </p:nvSpPr>
        <p:spPr>
          <a:xfrm>
            <a:off x="479782" y="3903508"/>
            <a:ext cx="5120640" cy="2043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377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33">
                <a:solidFill>
                  <a:schemeClr val="tx1"/>
                </a:solidFill>
              </a:rPr>
              <a:t>weakness_bullets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508182-F64E-4076-8827-24EF4F9A6BCC}"/>
              </a:ext>
            </a:extLst>
          </p:cNvPr>
          <p:cNvSpPr/>
          <p:nvPr/>
        </p:nvSpPr>
        <p:spPr>
          <a:xfrm>
            <a:off x="6604070" y="1366963"/>
            <a:ext cx="4998720" cy="1179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6478" indent="-226478" defTabSz="914377">
              <a:spcAft>
                <a:spcPts val="133"/>
              </a:spcAft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srgbClr val="000000"/>
                </a:solidFill>
              </a:rPr>
              <a:t>opportunity_bullets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6AA1E9-1E55-B223-8A95-C745194FE897}"/>
              </a:ext>
            </a:extLst>
          </p:cNvPr>
          <p:cNvSpPr/>
          <p:nvPr/>
        </p:nvSpPr>
        <p:spPr>
          <a:xfrm>
            <a:off x="6604070" y="3903507"/>
            <a:ext cx="4998720" cy="1587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377"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en-US" sz="1333">
                <a:solidFill>
                  <a:schemeClr val="tx1"/>
                </a:solidFill>
              </a:rPr>
              <a:t>threat_bullets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79CA7-51A5-B8CE-FF5C-DC2821331976}"/>
              </a:ext>
            </a:extLst>
          </p:cNvPr>
          <p:cNvSpPr txBox="1"/>
          <p:nvPr/>
        </p:nvSpPr>
        <p:spPr>
          <a:xfrm>
            <a:off x="479781" y="1165154"/>
            <a:ext cx="28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B050"/>
                </a:solidFill>
              </a:rPr>
              <a:t>STRENGTHS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65725-F9F8-C335-EA7B-8A59CC8B686E}"/>
              </a:ext>
            </a:extLst>
          </p:cNvPr>
          <p:cNvSpPr txBox="1"/>
          <p:nvPr/>
        </p:nvSpPr>
        <p:spPr>
          <a:xfrm>
            <a:off x="6548079" y="1174873"/>
            <a:ext cx="28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3"/>
                </a:solidFill>
              </a:rPr>
              <a:t>OPPORTUNITIES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31DB8B-FAFF-02DA-F74E-857E4BB90AF3}"/>
              </a:ext>
            </a:extLst>
          </p:cNvPr>
          <p:cNvSpPr txBox="1"/>
          <p:nvPr/>
        </p:nvSpPr>
        <p:spPr>
          <a:xfrm>
            <a:off x="479781" y="3682536"/>
            <a:ext cx="28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5"/>
                </a:solidFill>
              </a:rPr>
              <a:t>WEAKNESSES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5A1BDD-4AE5-9B97-F6B5-0EE826D7CA12}"/>
              </a:ext>
            </a:extLst>
          </p:cNvPr>
          <p:cNvSpPr txBox="1"/>
          <p:nvPr/>
        </p:nvSpPr>
        <p:spPr>
          <a:xfrm>
            <a:off x="6548079" y="3692255"/>
            <a:ext cx="286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chemeClr val="accent1"/>
                </a:solidFill>
              </a:rPr>
              <a:t>THREATS</a:t>
            </a:r>
          </a:p>
        </p:txBody>
      </p:sp>
    </p:spTree>
    <p:extLst>
      <p:ext uri="{BB962C8B-B14F-4D97-AF65-F5344CB8AC3E}">
        <p14:creationId xmlns:p14="http://schemas.microsoft.com/office/powerpoint/2010/main" val="1272855948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C53FA9CBABEE488CBAEDEEFA7C0A43" ma:contentTypeVersion="35" ma:contentTypeDescription="Create a new document." ma:contentTypeScope="" ma:versionID="db0be2909158a3d0ffa9a40ce531ff32">
  <xsd:schema xmlns:xsd="http://www.w3.org/2001/XMLSchema" xmlns:xs="http://www.w3.org/2001/XMLSchema" xmlns:p="http://schemas.microsoft.com/office/2006/metadata/properties" xmlns:ns2="58c5bd5f-ec40-4cee-9465-291ce6ac5154" xmlns:ns3="67808493-4abf-43a2-8be6-c5705e2c4984" targetNamespace="http://schemas.microsoft.com/office/2006/metadata/properties" ma:root="true" ma:fieldsID="2b448d60eda421a9b30398a4dab18a0f" ns2:_="" ns3:_="">
    <xsd:import namespace="58c5bd5f-ec40-4cee-9465-291ce6ac5154"/>
    <xsd:import namespace="67808493-4abf-43a2-8be6-c5705e2c4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DiseaseState" minOccurs="0"/>
                <xsd:element ref="ns2:TimelinetoLaunch" minOccurs="0"/>
                <xsd:element ref="ns2:LaunchRegion" minOccurs="0"/>
                <xsd:element ref="ns2:OpportunityInitiationDate" minOccurs="0"/>
                <xsd:element ref="ns2:TherapeuticArea" minOccurs="0"/>
                <xsd:element ref="ns2:AssetType" minOccurs="0"/>
                <xsd:element ref="ns2:ProposalType" minOccurs="0"/>
                <xsd:element ref="ns2:Objectives" minOccurs="0"/>
                <xsd:element ref="ns2:Proposal" minOccurs="0"/>
                <xsd:element ref="ns2:MediaServiceDateTaken" minOccurs="0"/>
                <xsd:element ref="ns2:DateEntered" minOccurs="0"/>
                <xsd:element ref="ns2:AssetName" minOccurs="0"/>
                <xsd:element ref="ns2:MediaLengthInSeconds" minOccurs="0"/>
                <xsd:element ref="ns2:LatestNotes" minOccurs="0"/>
                <xsd:element ref="ns2:TATest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5bd5f-ec40-4cee-9465-291ce6ac51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DiseaseState" ma:index="18" nillable="true" ma:displayName="Indication" ma:format="Dropdown" ma:internalName="DiseaseState">
      <xsd:simpleType>
        <xsd:restriction base="dms:Note">
          <xsd:maxLength value="255"/>
        </xsd:restriction>
      </xsd:simpleType>
    </xsd:element>
    <xsd:element name="TimelinetoLaunch" ma:index="19" nillable="true" ma:displayName="Timeline to Launch" ma:format="Dropdown" ma:internalName="TimelinetoLaunch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&gt;24 months"/>
                        <xsd:enumeration value="19-24 months"/>
                        <xsd:enumeration value="12-18 months"/>
                        <xsd:enumeration value="&lt;12 months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LaunchRegion" ma:index="20" nillable="true" ma:displayName="Launch Region" ma:format="Dropdown" ma:internalName="LaunchRegion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US"/>
                        <xsd:enumeration value="EU"/>
                        <xsd:enumeration value="Canada"/>
                        <xsd:enumeration value="APAC"/>
                        <xsd:enumeration value="LATAM"/>
                        <xsd:enumeration value="Oth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OpportunityInitiationDate" ma:index="21" nillable="true" ma:displayName="Date Initiated" ma:format="DateOnly" ma:internalName="OpportunityInitiationDate">
      <xsd:simpleType>
        <xsd:restriction base="dms:DateTime"/>
      </xsd:simpleType>
    </xsd:element>
    <xsd:element name="TherapeuticArea" ma:index="22" nillable="true" ma:displayName="Therapeutic Area" ma:format="Dropdown" ma:internalName="Therapeutic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mmunology"/>
                    <xsd:enumeration value="Respiratory"/>
                    <xsd:enumeration value="Ophthalmology"/>
                    <xsd:enumeration value="Womens Health"/>
                    <xsd:enumeration value="Cardiovascular"/>
                    <xsd:enumeration value="Diabetes"/>
                    <xsd:enumeration value="CNS"/>
                    <xsd:enumeration value="Infectious Disease"/>
                    <xsd:enumeration value="Vaccine"/>
                    <xsd:enumeration value="Onc - Solid Tumor"/>
                    <xsd:enumeration value="Onc - Hem"/>
                    <xsd:enumeration value="Onc - Other"/>
                    <xsd:enumeration value="Medical Devices"/>
                    <xsd:enumeration value="COVID"/>
                  </xsd:restriction>
                </xsd:simpleType>
              </xsd:element>
            </xsd:sequence>
          </xsd:extension>
        </xsd:complexContent>
      </xsd:complexType>
    </xsd:element>
    <xsd:element name="AssetType" ma:index="23" nillable="true" ma:displayName="Asset Type" ma:format="Dropdown" ma:internalName="Asset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Breakthrough/Fast-Track/Accelerated Review"/>
                    <xsd:enumeration value="Novel MoA"/>
                    <xsd:enumeration value="Unclear Differentiation"/>
                    <xsd:enumeration value="Biosimilar"/>
                    <xsd:enumeration value="Orphan"/>
                    <xsd:enumeration value="PRIME"/>
                  </xsd:restriction>
                </xsd:simpleType>
              </xsd:element>
            </xsd:sequence>
          </xsd:extension>
        </xsd:complexContent>
      </xsd:complexType>
    </xsd:element>
    <xsd:element name="ProposalType" ma:index="24" nillable="true" ma:displayName="Proposal Type" ma:format="Dropdown" ma:internalName="ProposalType">
      <xsd:simpleType>
        <xsd:restriction base="dms:Choice">
          <xsd:enumeration value="No Regrets"/>
          <xsd:enumeration value="Full Plan"/>
        </xsd:restriction>
      </xsd:simpleType>
    </xsd:element>
    <xsd:element name="Objectives" ma:index="25" nillable="true" ma:displayName="Objectives" ma:format="Dropdown" ma:internalName="Objectives">
      <xsd:simpleType>
        <xsd:restriction base="dms:Choice">
          <xsd:enumeration value="All"/>
          <xsd:enumeration value="Medical Affairs"/>
          <xsd:enumeration value="Market Access"/>
          <xsd:enumeration value="Sales/Marketing"/>
        </xsd:restriction>
      </xsd:simpleType>
    </xsd:element>
    <xsd:element name="Proposal" ma:index="26" nillable="true" ma:displayName="Proposal" ma:format="Dropdown" ma:internalName="Proposal">
      <xsd:simpleType>
        <xsd:union memberTypes="dms:Text">
          <xsd:simpleType>
            <xsd:restriction base="dms:Choice">
              <xsd:enumeration value="Only Capabilities"/>
              <xsd:enumeration value="High Level Budget"/>
              <xsd:enumeration value="Full Proposal"/>
            </xsd:restriction>
          </xsd:simpleType>
        </xsd:union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Entered" ma:index="28" nillable="true" ma:displayName="Date Entered" ma:format="DateOnly" ma:internalName="DateEntered">
      <xsd:simpleType>
        <xsd:restriction base="dms:DateTime"/>
      </xsd:simpleType>
    </xsd:element>
    <xsd:element name="AssetName" ma:index="29" nillable="true" ma:displayName="Asset Name" ma:format="Dropdown" ma:internalName="AssetName">
      <xsd:simpleType>
        <xsd:restriction base="dms:Note">
          <xsd:maxLength value="255"/>
        </xsd:restriction>
      </xsd:simpleType>
    </xsd:element>
    <xsd:element name="MediaLengthInSeconds" ma:index="30" nillable="true" ma:displayName="Length (seconds)" ma:internalName="MediaLengthInSeconds" ma:readOnly="true">
      <xsd:simpleType>
        <xsd:restriction base="dms:Unknown"/>
      </xsd:simpleType>
    </xsd:element>
    <xsd:element name="LatestNotes" ma:index="31" nillable="true" ma:displayName="Latest Notes" ma:description="Joe Test" ma:format="Dropdown" ma:list="c9a627e6-e2eb-4bbc-81d2-81dae7caae90" ma:internalName="LatestNotes" ma:showField="ID">
      <xsd:simpleType>
        <xsd:restriction base="dms:Lookup"/>
      </xsd:simpleType>
    </xsd:element>
    <xsd:element name="TATest" ma:index="32" nillable="true" ma:displayName="TA Test" ma:format="Dropdown" ma:internalName="TATest">
      <xsd:simpleType>
        <xsd:restriction base="dms:Choice">
          <xsd:enumeration value="TA 1"/>
          <xsd:enumeration value="TA 2"/>
          <xsd:enumeration value="TA 3"/>
          <xsd:enumeration value="TA 4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3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808493-4abf-43a2-8be6-c5705e2c4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5" nillable="true" ma:displayName="Taxonomy Catch All Column" ma:hidden="true" ma:list="{31309b9f-113f-4cf3-8882-f38523933d7b}" ma:internalName="TaxCatchAll" ma:showField="CatchAllData" ma:web="67808493-4abf-43a2-8be6-c5705e2c49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5bd5f-ec40-4cee-9465-291ce6ac5154">
      <Terms xmlns="http://schemas.microsoft.com/office/infopath/2007/PartnerControls"/>
    </lcf76f155ced4ddcb4097134ff3c332f>
    <TaxCatchAll xmlns="67808493-4abf-43a2-8be6-c5705e2c4984" xsi:nil="true"/>
    <LaunchRegion xmlns="58c5bd5f-ec40-4cee-9465-291ce6ac5154" xsi:nil="true"/>
    <TATest xmlns="58c5bd5f-ec40-4cee-9465-291ce6ac5154" xsi:nil="true"/>
    <ProposalType xmlns="58c5bd5f-ec40-4cee-9465-291ce6ac5154" xsi:nil="true"/>
    <Objectives xmlns="58c5bd5f-ec40-4cee-9465-291ce6ac5154" xsi:nil="true"/>
    <AssetName xmlns="58c5bd5f-ec40-4cee-9465-291ce6ac5154" xsi:nil="true"/>
    <TimelinetoLaunch xmlns="58c5bd5f-ec40-4cee-9465-291ce6ac5154" xsi:nil="true"/>
    <TherapeuticArea xmlns="58c5bd5f-ec40-4cee-9465-291ce6ac5154" xsi:nil="true"/>
    <Proposal xmlns="58c5bd5f-ec40-4cee-9465-291ce6ac5154" xsi:nil="true"/>
    <DateEntered xmlns="58c5bd5f-ec40-4cee-9465-291ce6ac5154" xsi:nil="true"/>
    <AssetType xmlns="58c5bd5f-ec40-4cee-9465-291ce6ac5154" xsi:nil="true"/>
    <OpportunityInitiationDate xmlns="58c5bd5f-ec40-4cee-9465-291ce6ac5154" xsi:nil="true"/>
    <DiseaseState xmlns="58c5bd5f-ec40-4cee-9465-291ce6ac5154" xsi:nil="true"/>
    <LatestNotes xmlns="58c5bd5f-ec40-4cee-9465-291ce6ac515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E6A1C7-FFD9-4302-81ED-45BBB0F7CE6F}">
  <ds:schemaRefs>
    <ds:schemaRef ds:uri="58c5bd5f-ec40-4cee-9465-291ce6ac5154"/>
    <ds:schemaRef ds:uri="67808493-4abf-43a2-8be6-c5705e2c4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B82FD3-7B38-4974-B661-4347707F576E}">
  <ds:schemaRefs>
    <ds:schemaRef ds:uri="http://purl.org/dc/terms/"/>
    <ds:schemaRef ds:uri="http://schemas.microsoft.com/office/2006/documentManagement/types"/>
    <ds:schemaRef ds:uri="58c5bd5f-ec40-4cee-9465-291ce6ac5154"/>
    <ds:schemaRef ds:uri="http://schemas.microsoft.com/office/2006/metadata/properties"/>
    <ds:schemaRef ds:uri="http://purl.org/dc/elements/1.1/"/>
    <ds:schemaRef ds:uri="http://purl.org/dc/dcmitype/"/>
    <ds:schemaRef ds:uri="67808493-4abf-43a2-8be6-c5705e2c4984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E0DC56-D3E9-4100-8AE0-8A128765DA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</TotalTime>
  <Words>20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Kalinga</vt:lpstr>
      <vt:lpstr>syneos2025</vt:lpstr>
      <vt:lpstr>SWOT Analysis</vt:lpstr>
    </vt:vector>
  </TitlesOfParts>
  <Company>inVentiv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BACKGROUND DECK</dc:title>
  <dc:creator>Sharma, Niharika</dc:creator>
  <cp:lastModifiedBy>Arbour, Duncan</cp:lastModifiedBy>
  <cp:revision>14</cp:revision>
  <dcterms:created xsi:type="dcterms:W3CDTF">2021-09-02T05:51:48Z</dcterms:created>
  <dcterms:modified xsi:type="dcterms:W3CDTF">2025-05-22T14:11:55Z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0x010100F8C53FA9CBABEE488CBAEDEEFA7C0A43</vt:lpwstr>
  </property>
  <property fmtid="{D5CDD505-2E9C-101B-9397-08002B2CF9AE}" pid="3" name="Order">
    <vt:r8>978100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