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5"/>
  </p:notesMasterIdLst>
  <p:sldIdLst>
    <p:sldId id="315" r:id="rId5"/>
    <p:sldId id="262" r:id="rId6"/>
    <p:sldId id="264" r:id="rId7"/>
    <p:sldId id="265" r:id="rId8"/>
    <p:sldId id="266" r:id="rId9"/>
    <p:sldId id="316" r:id="rId10"/>
    <p:sldId id="317" r:id="rId11"/>
    <p:sldId id="318" r:id="rId12"/>
    <p:sldId id="319" r:id="rId13"/>
    <p:sldId id="320" r:id="rId14"/>
  </p:sldIdLst>
  <p:sldSz cx="12192000" cy="6858000"/>
  <p:notesSz cx="6858000" cy="9144000"/>
  <p:defaultTextStyle>
    <a:defPPr>
      <a:defRPr lang="en-US"/>
    </a:defPPr>
    <a:lvl1pPr marL="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30"/>
    <p:restoredTop sz="76233"/>
  </p:normalViewPr>
  <p:slideViewPr>
    <p:cSldViewPr snapToGrid="0">
      <p:cViewPr varScale="1">
        <p:scale>
          <a:sx n="81" d="100"/>
          <a:sy n="81" d="100"/>
        </p:scale>
        <p:origin x="1776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AB6CFA-8C06-A742-9C67-9EB8DDEC067B}" type="datetimeFigureOut">
              <a:rPr lang="en-US" smtClean="0"/>
              <a:t>7/21/25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3931CF-879D-C24C-B4FC-A16B88D77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600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888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428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310BA0-A3F5-CBB8-1E17-15F31BC459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8A29496-7102-8500-EA8B-9AC8598EBE6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67C3385-0EB5-903C-173C-9022EE54CD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7AA119-8249-200A-88ED-6267D35DBB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9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7D194A-92D9-5CF6-D63D-D9471D6514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8DB0E1E-6ED7-E957-F5C4-11B72AEB84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B06E7A6-56B2-567B-55D1-23629D09C3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33CA0A-782B-7B1D-5717-019FA2CB8B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8778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513A7E-AC0F-EFE2-72B2-1A9ED85C30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CEB822F-C08E-96E6-0FBF-556DC15EB6B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BB43068-FB31-F05D-038A-60FC886383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3AD954-C00C-FED2-9702-8CD723D8E3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8024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A7D3BA-A986-6D4E-9A71-C5D68AE1E1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D50EDE4-0668-2E3D-B279-49DACBF78AC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DDDD747-087F-7235-7913-4E5B3A5CDB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D77759-8EB4-3448-3ABA-182ED81832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8126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E0376E-4418-DFD0-C418-F24AE2064A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7A9BB36-4C09-911D-0811-E9F61FDAA1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0D2C900-5EE0-DB51-CEE1-C6427D2D87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476102-6548-A621-D318-6756D4D5FB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4913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BC7D7E-BD22-484E-2BE2-7116FC85E9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3F1E93-BDD3-8121-CDD2-FC735D42AE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6FA9EE1-F1A4-B331-F657-11451185D8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D46C02-FB10-C060-3143-6297AEAA28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4991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310607-13D5-452F-83A4-D5094A01E1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FD39F5D-078D-1EF1-DCAC-D955D36041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9EDDEF-52F2-74D4-BBAD-A173DBF304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8DEE83-A7D0-FD71-C612-AF55059C74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912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rtitle,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7603304-EA1B-8C20-B9D3-972214E973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2460" y="580136"/>
            <a:ext cx="10927080" cy="731520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header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916E24C5-E062-9BF9-3D1D-9E68F3C37B2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31825" y="1311275"/>
            <a:ext cx="10928350" cy="4966589"/>
          </a:xfrm>
        </p:spPr>
        <p:txBody>
          <a:bodyPr numCol="3" spcCol="27000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520C7D5-4A33-9E72-38D1-4B6617A0675F}"/>
              </a:ext>
            </a:extLst>
          </p:cNvPr>
          <p:cNvCxnSpPr>
            <a:cxnSpLocks/>
          </p:cNvCxnSpPr>
          <p:nvPr userDrawn="1"/>
        </p:nvCxnSpPr>
        <p:spPr>
          <a:xfrm>
            <a:off x="4147930" y="1311656"/>
            <a:ext cx="0" cy="5089144"/>
          </a:xfrm>
          <a:prstGeom prst="line">
            <a:avLst/>
          </a:prstGeom>
          <a:ln w="9525">
            <a:solidFill>
              <a:schemeClr val="bg2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84910B0-46B1-3C70-D6C9-3D5BA32E709F}"/>
              </a:ext>
            </a:extLst>
          </p:cNvPr>
          <p:cNvCxnSpPr>
            <a:cxnSpLocks/>
          </p:cNvCxnSpPr>
          <p:nvPr userDrawn="1"/>
        </p:nvCxnSpPr>
        <p:spPr>
          <a:xfrm>
            <a:off x="7904921" y="1311656"/>
            <a:ext cx="0" cy="5089144"/>
          </a:xfrm>
          <a:prstGeom prst="line">
            <a:avLst/>
          </a:prstGeom>
          <a:ln w="9525">
            <a:solidFill>
              <a:schemeClr val="bg2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Graphic 1">
            <a:extLst>
              <a:ext uri="{FF2B5EF4-FFF2-40B4-BE49-F238E27FC236}">
                <a16:creationId xmlns:a16="http://schemas.microsoft.com/office/drawing/2014/main" id="{DFF85D8E-84DF-95F8-1389-52D5EA4741C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-1"/>
            <a:ext cx="12192000" cy="33866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A722E15-5BD3-3626-5420-94B7875BE664}"/>
              </a:ext>
            </a:extLst>
          </p:cNvPr>
          <p:cNvSpPr txBox="1"/>
          <p:nvPr userDrawn="1"/>
        </p:nvSpPr>
        <p:spPr>
          <a:xfrm>
            <a:off x="631825" y="6596896"/>
            <a:ext cx="1564723" cy="12311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US" sz="800" b="0" dirty="0">
                <a:solidFill>
                  <a:schemeClr val="bg2"/>
                </a:solidFill>
              </a:rPr>
              <a:t>SYNEOS HEALTH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A345E3-B68D-00A3-8F96-01E6E91F1579}"/>
              </a:ext>
            </a:extLst>
          </p:cNvPr>
          <p:cNvSpPr txBox="1"/>
          <p:nvPr userDrawn="1"/>
        </p:nvSpPr>
        <p:spPr>
          <a:xfrm>
            <a:off x="8676861" y="6596895"/>
            <a:ext cx="2895601" cy="12311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US" sz="800" b="0" dirty="0">
                <a:solidFill>
                  <a:schemeClr val="bg2"/>
                </a:solidFill>
              </a:rPr>
              <a:t>CONFIDENTIAL: AUTHORISED USE ONLY</a:t>
            </a:r>
          </a:p>
        </p:txBody>
      </p:sp>
    </p:spTree>
    <p:extLst>
      <p:ext uri="{BB962C8B-B14F-4D97-AF65-F5344CB8AC3E}">
        <p14:creationId xmlns:p14="http://schemas.microsoft.com/office/powerpoint/2010/main" val="2337538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urtitle,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AE579C71-4A73-6F43-98B1-27C1FC3045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2460" y="0"/>
            <a:ext cx="10927080" cy="51808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buNone/>
              <a:defRPr sz="1600" spc="0" baseline="0">
                <a:solidFill>
                  <a:schemeClr val="accent2"/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7603304-EA1B-8C20-B9D3-972214E973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2460" y="580136"/>
            <a:ext cx="10927080" cy="731520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header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916E24C5-E062-9BF9-3D1D-9E68F3C37B2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31825" y="1311275"/>
            <a:ext cx="10928350" cy="5089525"/>
          </a:xfrm>
        </p:spPr>
        <p:txBody>
          <a:bodyPr numCol="3" spcCol="27000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AD995CF7-258B-6159-EADB-62960CC1D2E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-1"/>
            <a:ext cx="12192000" cy="33866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E26D271-D5A7-C4D2-2121-CF139FA7DC3B}"/>
              </a:ext>
            </a:extLst>
          </p:cNvPr>
          <p:cNvSpPr txBox="1"/>
          <p:nvPr userDrawn="1"/>
        </p:nvSpPr>
        <p:spPr>
          <a:xfrm>
            <a:off x="631825" y="6596896"/>
            <a:ext cx="1564723" cy="12311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US" sz="800" b="0" dirty="0">
                <a:solidFill>
                  <a:schemeClr val="bg2"/>
                </a:solidFill>
              </a:rPr>
              <a:t>SYNEOS HEALTH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5818FA-5AF8-E8C7-361C-1282C51681B9}"/>
              </a:ext>
            </a:extLst>
          </p:cNvPr>
          <p:cNvSpPr txBox="1"/>
          <p:nvPr userDrawn="1"/>
        </p:nvSpPr>
        <p:spPr>
          <a:xfrm>
            <a:off x="8676861" y="6596895"/>
            <a:ext cx="2895601" cy="12311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US" sz="800" b="0" dirty="0">
                <a:solidFill>
                  <a:schemeClr val="bg2"/>
                </a:solidFill>
              </a:rPr>
              <a:t>CONFIDENTIAL: AUTHORISED USE ONLY</a:t>
            </a:r>
          </a:p>
        </p:txBody>
      </p:sp>
    </p:spTree>
    <p:extLst>
      <p:ext uri="{BB962C8B-B14F-4D97-AF65-F5344CB8AC3E}">
        <p14:creationId xmlns:p14="http://schemas.microsoft.com/office/powerpoint/2010/main" val="2002318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urtitle,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65078AD-97B7-EF81-B237-03A2AFDE68D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31825" y="1533525"/>
            <a:ext cx="4960938" cy="4960938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AE579C71-4A73-6F43-98B1-27C1FC3045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2460" y="0"/>
            <a:ext cx="10927080" cy="51808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buNone/>
              <a:defRPr sz="1600" spc="0" baseline="0">
                <a:solidFill>
                  <a:schemeClr val="accent2"/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7603304-EA1B-8C20-B9D3-972214E973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2460" y="580136"/>
            <a:ext cx="10927080" cy="731520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header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AD8F4A37-E147-548A-AE22-654C5A484E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-1"/>
            <a:ext cx="12192000" cy="33866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F76708E-8784-E5CA-F262-BD4F83A362C7}"/>
              </a:ext>
            </a:extLst>
          </p:cNvPr>
          <p:cNvSpPr txBox="1"/>
          <p:nvPr userDrawn="1"/>
        </p:nvSpPr>
        <p:spPr>
          <a:xfrm>
            <a:off x="631825" y="6596896"/>
            <a:ext cx="1564723" cy="12311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US" sz="800" b="0" dirty="0">
                <a:solidFill>
                  <a:schemeClr val="bg2"/>
                </a:solidFill>
              </a:rPr>
              <a:t>SYNEOS HEALTH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1AC2B0-9FEE-7329-888D-7385DDBA2C39}"/>
              </a:ext>
            </a:extLst>
          </p:cNvPr>
          <p:cNvSpPr txBox="1"/>
          <p:nvPr userDrawn="1"/>
        </p:nvSpPr>
        <p:spPr>
          <a:xfrm>
            <a:off x="8676861" y="6596895"/>
            <a:ext cx="2895601" cy="12311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US" sz="800" b="0" dirty="0">
                <a:solidFill>
                  <a:schemeClr val="bg2"/>
                </a:solidFill>
              </a:rPr>
              <a:t>CONFIDENTIAL: AUTHORISED USE ONLY</a:t>
            </a:r>
          </a:p>
        </p:txBody>
      </p:sp>
    </p:spTree>
    <p:extLst>
      <p:ext uri="{BB962C8B-B14F-4D97-AF65-F5344CB8AC3E}">
        <p14:creationId xmlns:p14="http://schemas.microsoft.com/office/powerpoint/2010/main" val="1698717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no pho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80691881-62BF-A4A1-D235-B066EC5EC0F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28905" y="6023252"/>
            <a:ext cx="4267200" cy="235510"/>
          </a:xfrm>
        </p:spPr>
        <p:txBody>
          <a:bodyPr/>
          <a:lstStyle>
            <a:lvl1pPr marL="0" indent="0">
              <a:buNone/>
              <a:defRPr sz="1332">
                <a:solidFill>
                  <a:schemeClr val="tx1"/>
                </a:solidFill>
              </a:defRPr>
            </a:lvl1pPr>
            <a:lvl2pPr>
              <a:defRPr sz="1332">
                <a:solidFill>
                  <a:schemeClr val="tx1"/>
                </a:solidFill>
              </a:defRPr>
            </a:lvl2pPr>
            <a:lvl3pPr>
              <a:defRPr sz="1332">
                <a:solidFill>
                  <a:schemeClr val="tx1"/>
                </a:solidFill>
              </a:defRPr>
            </a:lvl3pPr>
            <a:lvl4pPr>
              <a:defRPr sz="1332">
                <a:solidFill>
                  <a:schemeClr val="tx1"/>
                </a:solidFill>
              </a:defRPr>
            </a:lvl4pPr>
            <a:lvl5pPr>
              <a:defRPr sz="1332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Date</a:t>
            </a:r>
          </a:p>
        </p:txBody>
      </p:sp>
      <p:pic>
        <p:nvPicPr>
          <p:cNvPr id="4" name="Picture 3" descr="A logo with orange letters and a moon&#10;&#10;AI-generated content may be incorrect.">
            <a:extLst>
              <a:ext uri="{FF2B5EF4-FFF2-40B4-BE49-F238E27FC236}">
                <a16:creationId xmlns:a16="http://schemas.microsoft.com/office/drawing/2014/main" id="{4478B759-9749-185B-1189-75C24527155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4956" y="588925"/>
            <a:ext cx="1969057" cy="96227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8D1A29BA-6ABB-88D6-3195-0BF8AECA5D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28906" y="2986528"/>
            <a:ext cx="6053495" cy="884942"/>
          </a:xfrm>
        </p:spPr>
        <p:txBody>
          <a:bodyPr anchor="b"/>
          <a:lstStyle>
            <a:lvl1pPr algn="l">
              <a:defRPr sz="2398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AA5C475F-1B46-B467-24A8-9F4F1FBCD0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28906" y="3871472"/>
            <a:ext cx="6053495" cy="581488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865">
                <a:solidFill>
                  <a:schemeClr val="tx1"/>
                </a:solidFill>
              </a:defRPr>
            </a:lvl1pPr>
            <a:lvl2pPr marL="456777" indent="0" algn="ctr">
              <a:buNone/>
              <a:defRPr sz="1998"/>
            </a:lvl2pPr>
            <a:lvl3pPr marL="913554" indent="0" algn="ctr">
              <a:buNone/>
              <a:defRPr sz="1798"/>
            </a:lvl3pPr>
            <a:lvl4pPr marL="1370331" indent="0" algn="ctr">
              <a:buNone/>
              <a:defRPr sz="1599"/>
            </a:lvl4pPr>
            <a:lvl5pPr marL="1827108" indent="0" algn="ctr">
              <a:buNone/>
              <a:defRPr sz="1599"/>
            </a:lvl5pPr>
            <a:lvl6pPr marL="2283885" indent="0" algn="ctr">
              <a:buNone/>
              <a:defRPr sz="1599"/>
            </a:lvl6pPr>
            <a:lvl7pPr marL="2740663" indent="0" algn="ctr">
              <a:buNone/>
              <a:defRPr sz="1599"/>
            </a:lvl7pPr>
            <a:lvl8pPr marL="3197440" indent="0" algn="ctr">
              <a:buNone/>
              <a:defRPr sz="1599"/>
            </a:lvl8pPr>
            <a:lvl9pPr marL="3654217" indent="0" algn="ctr">
              <a:buNone/>
              <a:defRPr sz="1599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078378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0080" y="576072"/>
            <a:ext cx="10927744" cy="99236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46316F3F-25B7-7212-CCB3-4A54BF9E2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1737360"/>
            <a:ext cx="10927080" cy="40233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150227" lvl="0" indent="-150227" algn="l" defTabSz="609372" rtl="0" eaLnBrk="1" latinLnBrk="0" hangingPunct="1">
              <a:lnSpc>
                <a:spcPct val="110000"/>
              </a:lnSpc>
              <a:spcBef>
                <a:spcPts val="533"/>
              </a:spcBef>
              <a:buSzPct val="75000"/>
              <a:buFont typeface="Arial"/>
              <a:buChar char="•"/>
            </a:pPr>
            <a:r>
              <a:rPr lang="en-US"/>
              <a:t>Edit Master text styles</a:t>
            </a:r>
          </a:p>
          <a:p>
            <a:pPr marL="459145" lvl="1" indent="-154459" algn="l" defTabSz="609372" rtl="0" eaLnBrk="1" latinLnBrk="0" hangingPunct="1">
              <a:lnSpc>
                <a:spcPct val="110000"/>
              </a:lnSpc>
              <a:spcBef>
                <a:spcPts val="400"/>
              </a:spcBef>
              <a:buSzPct val="75000"/>
              <a:buFont typeface="Arial"/>
              <a:buChar char="–"/>
            </a:pPr>
            <a:r>
              <a:rPr lang="en-US"/>
              <a:t>Second level</a:t>
            </a:r>
          </a:p>
          <a:p>
            <a:pPr marL="759600" lvl="2" indent="-150227" algn="l" defTabSz="609372" rtl="0" eaLnBrk="1" latinLnBrk="0" hangingPunct="1">
              <a:lnSpc>
                <a:spcPct val="110000"/>
              </a:lnSpc>
              <a:spcBef>
                <a:spcPts val="400"/>
              </a:spcBef>
              <a:buSzPct val="75000"/>
              <a:buFont typeface="Arial"/>
              <a:buChar char="•"/>
            </a:pPr>
            <a:r>
              <a:rPr lang="en-US"/>
              <a:t>Third level</a:t>
            </a:r>
          </a:p>
          <a:p>
            <a:pPr marL="1068516" lvl="3" indent="-154459" algn="l" defTabSz="609372" rtl="0" eaLnBrk="1" latinLnBrk="0" hangingPunct="1">
              <a:lnSpc>
                <a:spcPct val="110000"/>
              </a:lnSpc>
              <a:spcBef>
                <a:spcPts val="333"/>
              </a:spcBef>
              <a:buSzPct val="75000"/>
              <a:buFont typeface="Arial"/>
              <a:buChar char="–"/>
            </a:pPr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707644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609555" rtl="0" eaLnBrk="1" latinLnBrk="0" hangingPunct="1">
        <a:lnSpc>
          <a:spcPct val="100000"/>
        </a:lnSpc>
        <a:spcBef>
          <a:spcPct val="0"/>
        </a:spcBef>
        <a:buNone/>
        <a:defRPr lang="en-US" sz="2600" b="1" kern="1200" spc="-20" baseline="0" dirty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09728" indent="-109728" algn="l" defTabSz="609555" rtl="0" eaLnBrk="1" latinLnBrk="0" hangingPunct="1">
        <a:lnSpc>
          <a:spcPct val="113000"/>
        </a:lnSpc>
        <a:spcBef>
          <a:spcPts val="1200"/>
        </a:spcBef>
        <a:spcAft>
          <a:spcPts val="300"/>
        </a:spcAft>
        <a:buSzPct val="100000"/>
        <a:buFont typeface="Arial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347472" indent="-109728" algn="l" defTabSz="609555" rtl="0" eaLnBrk="1" latinLnBrk="0" hangingPunct="1">
        <a:lnSpc>
          <a:spcPct val="113000"/>
        </a:lnSpc>
        <a:spcBef>
          <a:spcPts val="600"/>
        </a:spcBef>
        <a:spcAft>
          <a:spcPts val="300"/>
        </a:spcAft>
        <a:buSzPct val="100000"/>
        <a:buFont typeface="Arial"/>
        <a:buChar char="–"/>
        <a:tabLst>
          <a:tab pos="0" algn="l"/>
          <a:tab pos="227013" algn="l"/>
        </a:tabLst>
        <a:defRPr lang="en-US" sz="105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512064" indent="-109728" algn="l" defTabSz="609555" rtl="0" eaLnBrk="1" latinLnBrk="0" hangingPunct="1">
        <a:lnSpc>
          <a:spcPct val="113000"/>
        </a:lnSpc>
        <a:spcBef>
          <a:spcPts val="600"/>
        </a:spcBef>
        <a:spcAft>
          <a:spcPts val="300"/>
        </a:spcAft>
        <a:buSzPct val="100000"/>
        <a:buFont typeface="Arial"/>
        <a:buChar char="•"/>
        <a:tabLst>
          <a:tab pos="0" algn="l"/>
          <a:tab pos="227013" algn="l"/>
        </a:tabLst>
        <a:defRPr lang="en-US" sz="10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109728" algn="l" defTabSz="609555" rtl="0" eaLnBrk="1" latinLnBrk="0" hangingPunct="1">
        <a:lnSpc>
          <a:spcPct val="113000"/>
        </a:lnSpc>
        <a:spcBef>
          <a:spcPts val="400"/>
        </a:spcBef>
        <a:spcAft>
          <a:spcPts val="300"/>
        </a:spcAft>
        <a:buSzPct val="100000"/>
        <a:buFont typeface="Arial"/>
        <a:buChar char="–"/>
        <a:tabLst>
          <a:tab pos="0" algn="l"/>
          <a:tab pos="227013" algn="l"/>
        </a:tabLst>
        <a:defRPr lang="en-US" sz="10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49225" indent="-149225" algn="l" defTabSz="609555" rtl="0" eaLnBrk="1" latinLnBrk="0" hangingPunct="1">
        <a:lnSpc>
          <a:spcPct val="112000"/>
        </a:lnSpc>
        <a:spcBef>
          <a:spcPts val="600"/>
        </a:spcBef>
        <a:spcAft>
          <a:spcPts val="300"/>
        </a:spcAft>
        <a:buSzPct val="100000"/>
        <a:buFont typeface="Arial"/>
        <a:buChar char="»"/>
        <a:tabLst>
          <a:tab pos="0" algn="l"/>
          <a:tab pos="227013" algn="l"/>
        </a:tabLst>
        <a:defRPr lang="en-US" sz="10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3352548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04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658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12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5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10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64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18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72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27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80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35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99F8A9A-F0DC-ED26-1B88-9D6C2835E0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noProof="1">
                <a:latin typeface="Aptos" panose="020B0004020202020204" pitchFamily="34" charset="0"/>
              </a:rPr>
              <a:t>subject_line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601D229-8320-0BD0-7EB5-6BB22A16B4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noProof="1">
                <a:solidFill>
                  <a:schemeClr val="accent2"/>
                </a:solidFill>
                <a:latin typeface="Aptos" panose="020B0004020202020204" pitchFamily="34" charset="0"/>
              </a:rPr>
              <a:t>date_range</a:t>
            </a:r>
          </a:p>
        </p:txBody>
      </p:sp>
    </p:spTree>
    <p:extLst>
      <p:ext uri="{BB962C8B-B14F-4D97-AF65-F5344CB8AC3E}">
        <p14:creationId xmlns:p14="http://schemas.microsoft.com/office/powerpoint/2010/main" val="11003339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85FB09-F898-1A35-0662-16B7BE9BD9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0D5E397-B1D6-A909-33EA-7A36392EF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1" y="580136"/>
            <a:ext cx="1464354" cy="644175"/>
          </a:xfrm>
        </p:spPr>
        <p:txBody>
          <a:bodyPr/>
          <a:lstStyle/>
          <a:p>
            <a:r>
              <a:rPr lang="en-US" dirty="0">
                <a:latin typeface="Kalinga" panose="020B0502040204020203" pitchFamily="34" charset="0"/>
                <a:cs typeface="Kalinga" panose="020B0502040204020203" pitchFamily="34" charset="0"/>
              </a:rPr>
              <a:t>Reply to: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EE9E498-5D1D-CF73-8403-821D33C4D1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2459" y="0"/>
            <a:ext cx="11286271" cy="518086"/>
          </a:xfrm>
        </p:spPr>
        <p:txBody>
          <a:bodyPr/>
          <a:lstStyle/>
          <a:p>
            <a:r>
              <a:rPr lang="en-US" dirty="0">
                <a:latin typeface="Kalinga" panose="020B0502040204020203" pitchFamily="34" charset="0"/>
                <a:cs typeface="Kalinga" panose="020B0502040204020203" pitchFamily="34" charset="0"/>
              </a:rPr>
              <a:t>Targeted replies – in prioritized order #5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A2113C-CE55-A142-2519-2F5929BE558E}"/>
              </a:ext>
            </a:extLst>
          </p:cNvPr>
          <p:cNvSpPr txBox="1"/>
          <p:nvPr/>
        </p:nvSpPr>
        <p:spPr>
          <a:xfrm>
            <a:off x="631825" y="5472619"/>
            <a:ext cx="11160782" cy="153888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000" dirty="0" err="1">
                <a:solidFill>
                  <a:schemeClr val="accent2"/>
                </a:solidFill>
                <a:latin typeface="Aptos" panose="020B0004020202020204" pitchFamily="34" charset="0"/>
                <a:cs typeface="Arial" panose="020B0604020202020204" pitchFamily="34" charset="0"/>
              </a:rPr>
              <a:t>r</a:t>
            </a:r>
            <a:r>
              <a:rPr lang="en-GB" sz="1000" b="0" i="0" dirty="0" err="1">
                <a:solidFill>
                  <a:schemeClr val="accent2"/>
                </a:solidFill>
                <a:effectLst/>
                <a:latin typeface="Aptos" panose="020B0004020202020204" pitchFamily="34" charset="0"/>
                <a:cs typeface="Arial" panose="020B0604020202020204" pitchFamily="34" charset="0"/>
              </a:rPr>
              <a:t>eply_rationale</a:t>
            </a:r>
            <a:endParaRPr lang="en-US" sz="1000" b="0" dirty="0">
              <a:solidFill>
                <a:schemeClr val="accent2"/>
              </a:solidFill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09CA6FB-0F4C-2B47-5A88-2A6CF7C1F776}"/>
              </a:ext>
            </a:extLst>
          </p:cNvPr>
          <p:cNvCxnSpPr/>
          <p:nvPr/>
        </p:nvCxnSpPr>
        <p:spPr>
          <a:xfrm>
            <a:off x="631825" y="5344519"/>
            <a:ext cx="10927715" cy="0"/>
          </a:xfrm>
          <a:prstGeom prst="line">
            <a:avLst/>
          </a:prstGeom>
          <a:ln w="22225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A49DA5D-57CE-465F-943E-9C393D80BC35}"/>
              </a:ext>
            </a:extLst>
          </p:cNvPr>
          <p:cNvSpPr txBox="1"/>
          <p:nvPr/>
        </p:nvSpPr>
        <p:spPr>
          <a:xfrm>
            <a:off x="631825" y="1539631"/>
            <a:ext cx="1859128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>
              <a:buNone/>
            </a:pPr>
            <a:r>
              <a:rPr lang="en-GB" sz="1600" b="1" dirty="0">
                <a:solidFill>
                  <a:schemeClr val="accent2"/>
                </a:solidFill>
                <a:latin typeface="Aptos" panose="020B0004020202020204" pitchFamily="34" charset="0"/>
              </a:rPr>
              <a:t>Summary of post:</a:t>
            </a:r>
            <a:endParaRPr lang="en-US" sz="1200" b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7AE756-E995-BF98-1DAD-80BB9CD34A48}"/>
              </a:ext>
            </a:extLst>
          </p:cNvPr>
          <p:cNvSpPr txBox="1"/>
          <p:nvPr/>
        </p:nvSpPr>
        <p:spPr>
          <a:xfrm>
            <a:off x="631824" y="2373840"/>
            <a:ext cx="2142907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>
              <a:buNone/>
            </a:pPr>
            <a:r>
              <a:rPr lang="en-GB" sz="1600" b="1" dirty="0">
                <a:solidFill>
                  <a:schemeClr val="accent2"/>
                </a:solidFill>
                <a:latin typeface="Aptos" panose="020B0004020202020204" pitchFamily="34" charset="0"/>
              </a:rPr>
              <a:t>View post on LinkedIn:</a:t>
            </a:r>
            <a:endParaRPr lang="en-US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B52794-0E3D-81E8-54F7-A158449C64BE}"/>
              </a:ext>
            </a:extLst>
          </p:cNvPr>
          <p:cNvSpPr txBox="1"/>
          <p:nvPr/>
        </p:nvSpPr>
        <p:spPr>
          <a:xfrm>
            <a:off x="631824" y="2892072"/>
            <a:ext cx="3120369" cy="2769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>
              <a:buNone/>
            </a:pPr>
            <a:r>
              <a:rPr lang="en-GB" sz="1800" b="1" dirty="0">
                <a:solidFill>
                  <a:srgbClr val="7030A0"/>
                </a:solidFill>
                <a:latin typeface="Aptos" panose="020B0004020202020204" pitchFamily="34" charset="0"/>
              </a:rPr>
              <a:t>Suggested draft response:</a:t>
            </a:r>
            <a:endParaRPr 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1ACB44-A5A1-996C-6188-7B3E868DBBD8}"/>
              </a:ext>
            </a:extLst>
          </p:cNvPr>
          <p:cNvSpPr txBox="1"/>
          <p:nvPr/>
        </p:nvSpPr>
        <p:spPr>
          <a:xfrm>
            <a:off x="2360777" y="1539631"/>
            <a:ext cx="955795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>
              <a:buNone/>
            </a:pPr>
            <a:r>
              <a:rPr lang="en-GB" sz="1600" dirty="0" err="1">
                <a:solidFill>
                  <a:schemeClr val="accent2"/>
                </a:solidFill>
                <a:latin typeface="Aptos" panose="020B0004020202020204" pitchFamily="34" charset="0"/>
              </a:rPr>
              <a:t>original_post_summary</a:t>
            </a:r>
            <a:endParaRPr lang="en-US" sz="1200" b="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DCEA3B-410E-DA11-28E7-7E75FF7E1E77}"/>
              </a:ext>
            </a:extLst>
          </p:cNvPr>
          <p:cNvSpPr txBox="1"/>
          <p:nvPr/>
        </p:nvSpPr>
        <p:spPr>
          <a:xfrm>
            <a:off x="2774731" y="2373840"/>
            <a:ext cx="901787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>
              <a:buNone/>
            </a:pPr>
            <a:r>
              <a:rPr lang="en-GB" sz="1600" dirty="0" err="1">
                <a:solidFill>
                  <a:schemeClr val="accent2"/>
                </a:solidFill>
                <a:latin typeface="Aptos" panose="020B0004020202020204" pitchFamily="34" charset="0"/>
              </a:rPr>
              <a:t>post_URL</a:t>
            </a:r>
            <a:endParaRPr lang="en-US" sz="1200" b="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5BDBB7-15A2-2D0D-6BF5-2BD2E4421CA4}"/>
              </a:ext>
            </a:extLst>
          </p:cNvPr>
          <p:cNvSpPr txBox="1"/>
          <p:nvPr/>
        </p:nvSpPr>
        <p:spPr>
          <a:xfrm>
            <a:off x="631824" y="3270098"/>
            <a:ext cx="1092771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>
              <a:buNone/>
            </a:pPr>
            <a:r>
              <a:rPr lang="en-GB" sz="1600" dirty="0" err="1">
                <a:solidFill>
                  <a:schemeClr val="accent2"/>
                </a:solidFill>
                <a:latin typeface="Aptos" panose="020B0004020202020204" pitchFamily="34" charset="0"/>
              </a:rPr>
              <a:t>draft_reply</a:t>
            </a:r>
            <a:endParaRPr lang="en-US" sz="1600" dirty="0"/>
          </a:p>
        </p:txBody>
      </p:sp>
      <p:sp>
        <p:nvSpPr>
          <p:cNvPr id="17" name="Title 6">
            <a:extLst>
              <a:ext uri="{FF2B5EF4-FFF2-40B4-BE49-F238E27FC236}">
                <a16:creationId xmlns:a16="http://schemas.microsoft.com/office/drawing/2014/main" id="{8D2075CF-57A3-4F53-71AD-276C92FA5B8C}"/>
              </a:ext>
            </a:extLst>
          </p:cNvPr>
          <p:cNvSpPr txBox="1">
            <a:spLocks/>
          </p:cNvSpPr>
          <p:nvPr/>
        </p:nvSpPr>
        <p:spPr>
          <a:xfrm>
            <a:off x="2096814" y="580136"/>
            <a:ext cx="9557954" cy="6441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err="1">
                <a:latin typeface="Kalinga" panose="020B0502040204020203" pitchFamily="34" charset="0"/>
                <a:cs typeface="Kalinga" panose="020B0502040204020203" pitchFamily="34" charset="0"/>
              </a:rPr>
              <a:t>original_poster</a:t>
            </a:r>
            <a:endParaRPr lang="en-GB" dirty="0">
              <a:latin typeface="Kalinga" panose="020B0502040204020203" pitchFamily="34" charset="0"/>
              <a:cs typeface="Kaling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787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320E1D9-0B37-E218-E183-C26178FF4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Kalinga" panose="020B0502040204020203" pitchFamily="34" charset="0"/>
                <a:cs typeface="Kalinga" panose="020B0502040204020203" pitchFamily="34" charset="0"/>
              </a:rPr>
              <a:t>Overview of posts analyzed in this period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983F2A-0752-2538-60E7-2D40E4A1FE3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31825" y="1112495"/>
            <a:ext cx="10928350" cy="5165370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1500" kern="100" dirty="0" err="1">
                <a:solidFill>
                  <a:schemeClr val="accent2"/>
                </a:solidFill>
                <a:latin typeface="Aptos" panose="020B00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Column_text</a:t>
            </a:r>
            <a:endParaRPr lang="en-GB" sz="1500" kern="100" dirty="0">
              <a:solidFill>
                <a:schemeClr val="accent2"/>
              </a:solidFill>
              <a:effectLst/>
              <a:latin typeface="Aptos" panose="020B0004020202020204" pitchFamily="34" charset="0"/>
              <a:ea typeface="PMingLiU" panose="02020500000000000000" pitchFamily="18" charset="-12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181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EEBBC19-4482-3289-CB60-79B09DAA9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Kalinga" panose="020B0502040204020203" pitchFamily="34" charset="0"/>
                <a:cs typeface="Kalinga" panose="020B0502040204020203" pitchFamily="34" charset="0"/>
              </a:rPr>
              <a:t>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A4515CA-D0FF-A323-3F56-91669CBC70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2459" y="0"/>
            <a:ext cx="11286271" cy="518086"/>
          </a:xfrm>
        </p:spPr>
        <p:txBody>
          <a:bodyPr/>
          <a:lstStyle/>
          <a:p>
            <a:r>
              <a:rPr lang="en-US" dirty="0">
                <a:latin typeface="Kalinga" panose="020B0502040204020203" pitchFamily="34" charset="0"/>
                <a:cs typeface="Kalinga" panose="020B0502040204020203" pitchFamily="34" charset="0"/>
              </a:rPr>
              <a:t>Overall thought leadership concept #1 for UCB posts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C7B8CED-D35C-FDF2-F17F-2DE4C657298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31824" y="1517761"/>
            <a:ext cx="3687927" cy="3687927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E694DE-D666-5CEA-CC93-335AA04ADDBE}"/>
              </a:ext>
            </a:extLst>
          </p:cNvPr>
          <p:cNvSpPr txBox="1"/>
          <p:nvPr/>
        </p:nvSpPr>
        <p:spPr>
          <a:xfrm>
            <a:off x="631825" y="5472619"/>
            <a:ext cx="11160782" cy="153888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000" b="0" i="0" dirty="0">
                <a:solidFill>
                  <a:schemeClr val="accent2"/>
                </a:solidFill>
                <a:effectLst/>
                <a:latin typeface="Aptos" panose="020B0004020202020204" pitchFamily="34" charset="0"/>
                <a:cs typeface="Arial" panose="020B0604020202020204" pitchFamily="34" charset="0"/>
              </a:rPr>
              <a:t>rationale</a:t>
            </a:r>
            <a:endParaRPr lang="en-US" sz="1000" b="0" dirty="0">
              <a:solidFill>
                <a:schemeClr val="accent2"/>
              </a:solidFill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2552E87-0D52-4DAF-2077-4463CCC9D4B1}"/>
              </a:ext>
            </a:extLst>
          </p:cNvPr>
          <p:cNvCxnSpPr/>
          <p:nvPr/>
        </p:nvCxnSpPr>
        <p:spPr>
          <a:xfrm>
            <a:off x="631825" y="5344519"/>
            <a:ext cx="10927715" cy="0"/>
          </a:xfrm>
          <a:prstGeom prst="line">
            <a:avLst/>
          </a:prstGeom>
          <a:ln w="1905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9E9E7FA-DF8D-A0A0-A01E-23DDD0B69B4D}"/>
              </a:ext>
            </a:extLst>
          </p:cNvPr>
          <p:cNvSpPr txBox="1"/>
          <p:nvPr/>
        </p:nvSpPr>
        <p:spPr>
          <a:xfrm>
            <a:off x="4635062" y="1478953"/>
            <a:ext cx="6924478" cy="43088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>
              <a:buNone/>
            </a:pPr>
            <a:r>
              <a:rPr lang="en-GB" sz="1600" dirty="0" err="1">
                <a:solidFill>
                  <a:schemeClr val="accent2"/>
                </a:solidFill>
                <a:latin typeface="Aptos" panose="020B0004020202020204" pitchFamily="34" charset="0"/>
              </a:rPr>
              <a:t>post_proposal</a:t>
            </a:r>
            <a:endParaRPr lang="en-GB" sz="1600" dirty="0">
              <a:solidFill>
                <a:schemeClr val="accent2"/>
              </a:solidFill>
              <a:latin typeface="Aptos" panose="020B0004020202020204" pitchFamily="34" charset="0"/>
            </a:endParaRPr>
          </a:p>
          <a:p>
            <a:pPr algn="l"/>
            <a:endParaRPr lang="en-US" sz="1200" b="0" dirty="0"/>
          </a:p>
        </p:txBody>
      </p:sp>
    </p:spTree>
    <p:extLst>
      <p:ext uri="{BB962C8B-B14F-4D97-AF65-F5344CB8AC3E}">
        <p14:creationId xmlns:p14="http://schemas.microsoft.com/office/powerpoint/2010/main" val="2657775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9403CB-1D50-E29F-0833-E494DF3A97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5F77428-3EFD-051B-D253-821415E79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Kalinga" panose="020B0502040204020203" pitchFamily="34" charset="0"/>
                <a:cs typeface="Kalinga" panose="020B0502040204020203" pitchFamily="34" charset="0"/>
              </a:rPr>
              <a:t>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7F24B05-FE69-D371-D113-FAE008D064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2460" y="0"/>
            <a:ext cx="11333568" cy="518086"/>
          </a:xfrm>
        </p:spPr>
        <p:txBody>
          <a:bodyPr/>
          <a:lstStyle/>
          <a:p>
            <a:r>
              <a:rPr lang="en-US" dirty="0">
                <a:latin typeface="Kalinga" panose="020B0502040204020203" pitchFamily="34" charset="0"/>
                <a:cs typeface="Kalinga" panose="020B0502040204020203" pitchFamily="34" charset="0"/>
              </a:rPr>
              <a:t>Overall thought leadership concept #2 for UCB posts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FA2AB56-69EE-260F-5591-C5048BCE1AE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31824" y="1517761"/>
            <a:ext cx="3687927" cy="3687927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676862-14BF-3889-E336-A399777C3F8B}"/>
              </a:ext>
            </a:extLst>
          </p:cNvPr>
          <p:cNvSpPr txBox="1"/>
          <p:nvPr/>
        </p:nvSpPr>
        <p:spPr>
          <a:xfrm>
            <a:off x="631825" y="5472619"/>
            <a:ext cx="11160782" cy="153888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000" b="0" i="0" dirty="0">
                <a:solidFill>
                  <a:schemeClr val="accent2"/>
                </a:solidFill>
                <a:effectLst/>
                <a:latin typeface="Aptos" panose="020B0004020202020204" pitchFamily="34" charset="0"/>
                <a:cs typeface="Arial" panose="020B0604020202020204" pitchFamily="34" charset="0"/>
              </a:rPr>
              <a:t>rationale</a:t>
            </a:r>
            <a:endParaRPr lang="en-US" sz="1000" b="0" dirty="0">
              <a:solidFill>
                <a:schemeClr val="accent2"/>
              </a:solidFill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FC3E2D-B4AA-1210-3AA1-A3E2E0F11BE4}"/>
              </a:ext>
            </a:extLst>
          </p:cNvPr>
          <p:cNvSpPr txBox="1"/>
          <p:nvPr/>
        </p:nvSpPr>
        <p:spPr>
          <a:xfrm>
            <a:off x="4635062" y="1478953"/>
            <a:ext cx="6924478" cy="43088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>
              <a:buNone/>
            </a:pPr>
            <a:r>
              <a:rPr lang="en-GB" sz="1600" dirty="0" err="1">
                <a:solidFill>
                  <a:schemeClr val="accent2"/>
                </a:solidFill>
                <a:latin typeface="Aptos" panose="020B0004020202020204" pitchFamily="34" charset="0"/>
              </a:rPr>
              <a:t>post_proposal</a:t>
            </a:r>
            <a:endParaRPr lang="en-GB" sz="1600" dirty="0">
              <a:solidFill>
                <a:schemeClr val="accent2"/>
              </a:solidFill>
              <a:latin typeface="Aptos" panose="020B0004020202020204" pitchFamily="34" charset="0"/>
            </a:endParaRPr>
          </a:p>
          <a:p>
            <a:pPr algn="l"/>
            <a:endParaRPr lang="en-US" sz="1200" b="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7291D46-061F-EA5F-2CF6-2C835C197266}"/>
              </a:ext>
            </a:extLst>
          </p:cNvPr>
          <p:cNvCxnSpPr/>
          <p:nvPr/>
        </p:nvCxnSpPr>
        <p:spPr>
          <a:xfrm>
            <a:off x="631825" y="5344519"/>
            <a:ext cx="10927715" cy="0"/>
          </a:xfrm>
          <a:prstGeom prst="line">
            <a:avLst/>
          </a:prstGeom>
          <a:ln w="1905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1805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AD801C-9999-E583-558A-8F83997C7C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C540169-29CB-8E2C-F7C0-55FF650F2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Kalinga" panose="020B0502040204020203" pitchFamily="34" charset="0"/>
                <a:cs typeface="Kalinga" panose="020B0502040204020203" pitchFamily="34" charset="0"/>
              </a:rPr>
              <a:t>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2985C28-CE2D-DF47-D4AD-FCFE2A49A5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2459" y="0"/>
            <a:ext cx="11286271" cy="518086"/>
          </a:xfrm>
        </p:spPr>
        <p:txBody>
          <a:bodyPr/>
          <a:lstStyle/>
          <a:p>
            <a:r>
              <a:rPr lang="en-US" dirty="0">
                <a:latin typeface="Kalinga" panose="020B0502040204020203" pitchFamily="34" charset="0"/>
                <a:cs typeface="Kalinga" panose="020B0502040204020203" pitchFamily="34" charset="0"/>
              </a:rPr>
              <a:t>Overall thought leadership concept #3 for UCB posts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CEAB7F7-6041-A901-99AD-C32E8B04718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31824" y="1517761"/>
            <a:ext cx="3687927" cy="3687927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FD8F66-9EC9-23C0-A59C-53E5395F12D8}"/>
              </a:ext>
            </a:extLst>
          </p:cNvPr>
          <p:cNvSpPr txBox="1"/>
          <p:nvPr/>
        </p:nvSpPr>
        <p:spPr>
          <a:xfrm>
            <a:off x="631825" y="5472619"/>
            <a:ext cx="11160782" cy="153888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000" b="0" i="0" dirty="0">
                <a:solidFill>
                  <a:schemeClr val="accent2"/>
                </a:solidFill>
                <a:effectLst/>
                <a:latin typeface="Aptos" panose="020B0004020202020204" pitchFamily="34" charset="0"/>
                <a:cs typeface="Arial" panose="020B0604020202020204" pitchFamily="34" charset="0"/>
              </a:rPr>
              <a:t>rationale</a:t>
            </a:r>
            <a:endParaRPr lang="en-US" sz="1000" b="0" dirty="0">
              <a:solidFill>
                <a:schemeClr val="accent2"/>
              </a:solidFill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4AB5233-26C9-9A31-698A-947A3E12372F}"/>
              </a:ext>
            </a:extLst>
          </p:cNvPr>
          <p:cNvCxnSpPr/>
          <p:nvPr/>
        </p:nvCxnSpPr>
        <p:spPr>
          <a:xfrm>
            <a:off x="631825" y="5344519"/>
            <a:ext cx="10927715" cy="0"/>
          </a:xfrm>
          <a:prstGeom prst="line">
            <a:avLst/>
          </a:prstGeom>
          <a:ln w="22225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4C1D898-4730-7370-7E55-B3AAB6E6948E}"/>
              </a:ext>
            </a:extLst>
          </p:cNvPr>
          <p:cNvSpPr txBox="1"/>
          <p:nvPr/>
        </p:nvSpPr>
        <p:spPr>
          <a:xfrm>
            <a:off x="4635062" y="1478953"/>
            <a:ext cx="6924478" cy="43088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>
              <a:buNone/>
            </a:pPr>
            <a:r>
              <a:rPr lang="en-GB" sz="1600" dirty="0" err="1">
                <a:solidFill>
                  <a:schemeClr val="accent2"/>
                </a:solidFill>
                <a:latin typeface="Aptos" panose="020B0004020202020204" pitchFamily="34" charset="0"/>
              </a:rPr>
              <a:t>post_proposal</a:t>
            </a:r>
            <a:endParaRPr lang="en-GB" sz="1600" dirty="0">
              <a:solidFill>
                <a:schemeClr val="accent2"/>
              </a:solidFill>
              <a:latin typeface="Aptos" panose="020B0004020202020204" pitchFamily="34" charset="0"/>
            </a:endParaRPr>
          </a:p>
          <a:p>
            <a:pPr algn="l"/>
            <a:endParaRPr lang="en-US" sz="1200" b="0" dirty="0"/>
          </a:p>
        </p:txBody>
      </p:sp>
    </p:spTree>
    <p:extLst>
      <p:ext uri="{BB962C8B-B14F-4D97-AF65-F5344CB8AC3E}">
        <p14:creationId xmlns:p14="http://schemas.microsoft.com/office/powerpoint/2010/main" val="789080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B744DB-7614-80D4-864B-F067D71ADD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A4AFE5B-1865-B2AE-E0AD-368E7810F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1" y="580136"/>
            <a:ext cx="1464354" cy="644175"/>
          </a:xfrm>
        </p:spPr>
        <p:txBody>
          <a:bodyPr/>
          <a:lstStyle/>
          <a:p>
            <a:r>
              <a:rPr lang="en-US" dirty="0">
                <a:latin typeface="Kalinga" panose="020B0502040204020203" pitchFamily="34" charset="0"/>
                <a:cs typeface="Kalinga" panose="020B0502040204020203" pitchFamily="34" charset="0"/>
              </a:rPr>
              <a:t>Reply to: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8F4926D-1CD4-5021-B02A-B9A5F9DA65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2459" y="0"/>
            <a:ext cx="11286271" cy="518086"/>
          </a:xfrm>
        </p:spPr>
        <p:txBody>
          <a:bodyPr/>
          <a:lstStyle/>
          <a:p>
            <a:r>
              <a:rPr lang="en-US" dirty="0">
                <a:latin typeface="Kalinga" panose="020B0502040204020203" pitchFamily="34" charset="0"/>
                <a:cs typeface="Kalinga" panose="020B0502040204020203" pitchFamily="34" charset="0"/>
              </a:rPr>
              <a:t>Targeted replies – in prioritized order #1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3CE1AF-5B40-EF43-BCFF-C0D15D932390}"/>
              </a:ext>
            </a:extLst>
          </p:cNvPr>
          <p:cNvSpPr txBox="1"/>
          <p:nvPr/>
        </p:nvSpPr>
        <p:spPr>
          <a:xfrm>
            <a:off x="631825" y="5472619"/>
            <a:ext cx="11160782" cy="153888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000" dirty="0" err="1">
                <a:solidFill>
                  <a:schemeClr val="accent2"/>
                </a:solidFill>
                <a:latin typeface="Aptos" panose="020B0004020202020204" pitchFamily="34" charset="0"/>
                <a:cs typeface="Arial" panose="020B0604020202020204" pitchFamily="34" charset="0"/>
              </a:rPr>
              <a:t>r</a:t>
            </a:r>
            <a:r>
              <a:rPr lang="en-GB" sz="1000" b="0" i="0" dirty="0" err="1">
                <a:solidFill>
                  <a:schemeClr val="accent2"/>
                </a:solidFill>
                <a:effectLst/>
                <a:latin typeface="Aptos" panose="020B0004020202020204" pitchFamily="34" charset="0"/>
                <a:cs typeface="Arial" panose="020B0604020202020204" pitchFamily="34" charset="0"/>
              </a:rPr>
              <a:t>eply_rationale</a:t>
            </a:r>
            <a:endParaRPr lang="en-US" sz="1000" b="0" dirty="0">
              <a:solidFill>
                <a:schemeClr val="accent2"/>
              </a:solidFill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2005CB6-B54E-8322-B192-BF42BB5A4168}"/>
              </a:ext>
            </a:extLst>
          </p:cNvPr>
          <p:cNvCxnSpPr/>
          <p:nvPr/>
        </p:nvCxnSpPr>
        <p:spPr>
          <a:xfrm>
            <a:off x="631825" y="5344519"/>
            <a:ext cx="10927715" cy="0"/>
          </a:xfrm>
          <a:prstGeom prst="line">
            <a:avLst/>
          </a:prstGeom>
          <a:ln w="22225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F950C47-D92C-8C0A-A5F2-66881B1F3CD1}"/>
              </a:ext>
            </a:extLst>
          </p:cNvPr>
          <p:cNvSpPr txBox="1"/>
          <p:nvPr/>
        </p:nvSpPr>
        <p:spPr>
          <a:xfrm>
            <a:off x="631825" y="1539631"/>
            <a:ext cx="1859128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>
              <a:buNone/>
            </a:pPr>
            <a:r>
              <a:rPr lang="en-GB" sz="1600" b="1" dirty="0">
                <a:solidFill>
                  <a:schemeClr val="accent2"/>
                </a:solidFill>
                <a:latin typeface="Aptos" panose="020B0004020202020204" pitchFamily="34" charset="0"/>
              </a:rPr>
              <a:t>Summary of post:</a:t>
            </a:r>
            <a:endParaRPr lang="en-US" sz="1200" b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C9C7AD-7523-B062-513E-C50A104B1597}"/>
              </a:ext>
            </a:extLst>
          </p:cNvPr>
          <p:cNvSpPr txBox="1"/>
          <p:nvPr/>
        </p:nvSpPr>
        <p:spPr>
          <a:xfrm>
            <a:off x="631824" y="2373840"/>
            <a:ext cx="2142907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>
              <a:buNone/>
            </a:pPr>
            <a:r>
              <a:rPr lang="en-GB" sz="1600" b="1" dirty="0">
                <a:solidFill>
                  <a:schemeClr val="accent2"/>
                </a:solidFill>
                <a:latin typeface="Aptos" panose="020B0004020202020204" pitchFamily="34" charset="0"/>
              </a:rPr>
              <a:t>View post on LinkedIn:</a:t>
            </a:r>
            <a:endParaRPr lang="en-US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84F89E-DF07-7953-BAAF-B121BB2DB027}"/>
              </a:ext>
            </a:extLst>
          </p:cNvPr>
          <p:cNvSpPr txBox="1"/>
          <p:nvPr/>
        </p:nvSpPr>
        <p:spPr>
          <a:xfrm>
            <a:off x="631824" y="2892072"/>
            <a:ext cx="3120369" cy="2769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>
              <a:buNone/>
            </a:pPr>
            <a:r>
              <a:rPr lang="en-GB" sz="1800" b="1" dirty="0">
                <a:solidFill>
                  <a:srgbClr val="7030A0"/>
                </a:solidFill>
                <a:latin typeface="Aptos" panose="020B0004020202020204" pitchFamily="34" charset="0"/>
              </a:rPr>
              <a:t>Suggested draft response:</a:t>
            </a:r>
            <a:endParaRPr 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FFEDF7-D282-5873-1785-F420E972FE86}"/>
              </a:ext>
            </a:extLst>
          </p:cNvPr>
          <p:cNvSpPr txBox="1"/>
          <p:nvPr/>
        </p:nvSpPr>
        <p:spPr>
          <a:xfrm>
            <a:off x="2360777" y="1539631"/>
            <a:ext cx="955795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>
              <a:buNone/>
            </a:pPr>
            <a:r>
              <a:rPr lang="en-GB" sz="1600" dirty="0" err="1">
                <a:solidFill>
                  <a:schemeClr val="accent2"/>
                </a:solidFill>
                <a:latin typeface="Aptos" panose="020B0004020202020204" pitchFamily="34" charset="0"/>
              </a:rPr>
              <a:t>original_post_summary</a:t>
            </a:r>
            <a:endParaRPr lang="en-US" sz="1200" b="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9B16F6-3A94-A69E-D0E1-863900C6910D}"/>
              </a:ext>
            </a:extLst>
          </p:cNvPr>
          <p:cNvSpPr txBox="1"/>
          <p:nvPr/>
        </p:nvSpPr>
        <p:spPr>
          <a:xfrm>
            <a:off x="2774731" y="2373840"/>
            <a:ext cx="901787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>
              <a:buNone/>
            </a:pPr>
            <a:r>
              <a:rPr lang="en-GB" sz="1600" dirty="0" err="1">
                <a:solidFill>
                  <a:schemeClr val="accent2"/>
                </a:solidFill>
                <a:latin typeface="Aptos" panose="020B0004020202020204" pitchFamily="34" charset="0"/>
              </a:rPr>
              <a:t>post_URL</a:t>
            </a:r>
            <a:endParaRPr lang="en-US" sz="1200" b="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690251-F00F-E7AC-6826-4A393F526E47}"/>
              </a:ext>
            </a:extLst>
          </p:cNvPr>
          <p:cNvSpPr txBox="1"/>
          <p:nvPr/>
        </p:nvSpPr>
        <p:spPr>
          <a:xfrm>
            <a:off x="631824" y="3270098"/>
            <a:ext cx="1092771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>
              <a:buNone/>
            </a:pPr>
            <a:r>
              <a:rPr lang="en-GB" sz="1600" dirty="0" err="1">
                <a:solidFill>
                  <a:schemeClr val="accent2"/>
                </a:solidFill>
                <a:latin typeface="Aptos" panose="020B0004020202020204" pitchFamily="34" charset="0"/>
              </a:rPr>
              <a:t>draft_reply</a:t>
            </a:r>
            <a:endParaRPr lang="en-US" sz="1600" dirty="0"/>
          </a:p>
        </p:txBody>
      </p:sp>
      <p:sp>
        <p:nvSpPr>
          <p:cNvPr id="17" name="Title 6">
            <a:extLst>
              <a:ext uri="{FF2B5EF4-FFF2-40B4-BE49-F238E27FC236}">
                <a16:creationId xmlns:a16="http://schemas.microsoft.com/office/drawing/2014/main" id="{D2900EFB-3A03-ADFB-FA40-EF0E121570A2}"/>
              </a:ext>
            </a:extLst>
          </p:cNvPr>
          <p:cNvSpPr txBox="1">
            <a:spLocks/>
          </p:cNvSpPr>
          <p:nvPr/>
        </p:nvSpPr>
        <p:spPr>
          <a:xfrm>
            <a:off x="2096814" y="580136"/>
            <a:ext cx="9557954" cy="6441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err="1">
                <a:latin typeface="Kalinga" panose="020B0502040204020203" pitchFamily="34" charset="0"/>
                <a:cs typeface="Kalinga" panose="020B0502040204020203" pitchFamily="34" charset="0"/>
              </a:rPr>
              <a:t>original_poster</a:t>
            </a:r>
            <a:endParaRPr lang="en-GB" dirty="0">
              <a:latin typeface="Kalinga" panose="020B0502040204020203" pitchFamily="34" charset="0"/>
              <a:cs typeface="Kaling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1616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59F181-6AA3-8FFF-CDD8-F9B45CD044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DD33866-AAC7-4484-D3BA-59DD8DB4A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1" y="580136"/>
            <a:ext cx="1464354" cy="644175"/>
          </a:xfrm>
        </p:spPr>
        <p:txBody>
          <a:bodyPr/>
          <a:lstStyle/>
          <a:p>
            <a:r>
              <a:rPr lang="en-US" dirty="0">
                <a:latin typeface="Kalinga" panose="020B0502040204020203" pitchFamily="34" charset="0"/>
                <a:cs typeface="Kalinga" panose="020B0502040204020203" pitchFamily="34" charset="0"/>
              </a:rPr>
              <a:t>Reply to: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BD9A022-8B8A-3821-60DD-963707CBC0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2459" y="0"/>
            <a:ext cx="11286271" cy="518086"/>
          </a:xfrm>
        </p:spPr>
        <p:txBody>
          <a:bodyPr/>
          <a:lstStyle/>
          <a:p>
            <a:r>
              <a:rPr lang="en-US" dirty="0">
                <a:latin typeface="Kalinga" panose="020B0502040204020203" pitchFamily="34" charset="0"/>
                <a:cs typeface="Kalinga" panose="020B0502040204020203" pitchFamily="34" charset="0"/>
              </a:rPr>
              <a:t>Targeted replies – in prioritized order #2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8E3DB6-3A61-A5C0-11AA-3B5394143732}"/>
              </a:ext>
            </a:extLst>
          </p:cNvPr>
          <p:cNvSpPr txBox="1"/>
          <p:nvPr/>
        </p:nvSpPr>
        <p:spPr>
          <a:xfrm>
            <a:off x="631825" y="5472619"/>
            <a:ext cx="11160782" cy="153888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000" dirty="0" err="1">
                <a:solidFill>
                  <a:schemeClr val="accent2"/>
                </a:solidFill>
                <a:latin typeface="Aptos" panose="020B0004020202020204" pitchFamily="34" charset="0"/>
                <a:cs typeface="Arial" panose="020B0604020202020204" pitchFamily="34" charset="0"/>
              </a:rPr>
              <a:t>r</a:t>
            </a:r>
            <a:r>
              <a:rPr lang="en-GB" sz="1000" b="0" i="0" dirty="0" err="1">
                <a:solidFill>
                  <a:schemeClr val="accent2"/>
                </a:solidFill>
                <a:effectLst/>
                <a:latin typeface="Aptos" panose="020B0004020202020204" pitchFamily="34" charset="0"/>
                <a:cs typeface="Arial" panose="020B0604020202020204" pitchFamily="34" charset="0"/>
              </a:rPr>
              <a:t>eply_rationale</a:t>
            </a:r>
            <a:endParaRPr lang="en-US" sz="1000" b="0" dirty="0">
              <a:solidFill>
                <a:schemeClr val="accent2"/>
              </a:solidFill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BFCF639-1A63-3D77-5130-9578D4237F5E}"/>
              </a:ext>
            </a:extLst>
          </p:cNvPr>
          <p:cNvCxnSpPr/>
          <p:nvPr/>
        </p:nvCxnSpPr>
        <p:spPr>
          <a:xfrm>
            <a:off x="631825" y="5344519"/>
            <a:ext cx="10927715" cy="0"/>
          </a:xfrm>
          <a:prstGeom prst="line">
            <a:avLst/>
          </a:prstGeom>
          <a:ln w="22225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EB92660-5404-736E-FD20-5E275A003106}"/>
              </a:ext>
            </a:extLst>
          </p:cNvPr>
          <p:cNvSpPr txBox="1"/>
          <p:nvPr/>
        </p:nvSpPr>
        <p:spPr>
          <a:xfrm>
            <a:off x="631825" y="1539631"/>
            <a:ext cx="1859128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>
              <a:buNone/>
            </a:pPr>
            <a:r>
              <a:rPr lang="en-GB" sz="1600" b="1" dirty="0">
                <a:solidFill>
                  <a:schemeClr val="accent2"/>
                </a:solidFill>
                <a:latin typeface="Aptos" panose="020B0004020202020204" pitchFamily="34" charset="0"/>
              </a:rPr>
              <a:t>Summary of post:</a:t>
            </a:r>
            <a:endParaRPr lang="en-US" sz="1200" b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E49EA1-9B43-BCD3-684E-5A4D65251BB8}"/>
              </a:ext>
            </a:extLst>
          </p:cNvPr>
          <p:cNvSpPr txBox="1"/>
          <p:nvPr/>
        </p:nvSpPr>
        <p:spPr>
          <a:xfrm>
            <a:off x="631824" y="2373840"/>
            <a:ext cx="2142907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>
              <a:buNone/>
            </a:pPr>
            <a:r>
              <a:rPr lang="en-GB" sz="1600" b="1" dirty="0">
                <a:solidFill>
                  <a:schemeClr val="accent2"/>
                </a:solidFill>
                <a:latin typeface="Aptos" panose="020B0004020202020204" pitchFamily="34" charset="0"/>
              </a:rPr>
              <a:t>View post on LinkedIn:</a:t>
            </a:r>
            <a:endParaRPr lang="en-US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B0BD49-BA62-C0E3-9E64-4D7EA50F9577}"/>
              </a:ext>
            </a:extLst>
          </p:cNvPr>
          <p:cNvSpPr txBox="1"/>
          <p:nvPr/>
        </p:nvSpPr>
        <p:spPr>
          <a:xfrm>
            <a:off x="631824" y="2892072"/>
            <a:ext cx="3120369" cy="2769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>
              <a:buNone/>
            </a:pPr>
            <a:r>
              <a:rPr lang="en-GB" sz="1800" b="1" dirty="0">
                <a:solidFill>
                  <a:srgbClr val="7030A0"/>
                </a:solidFill>
                <a:latin typeface="Aptos" panose="020B0004020202020204" pitchFamily="34" charset="0"/>
              </a:rPr>
              <a:t>Suggested draft response:</a:t>
            </a:r>
            <a:endParaRPr 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418057-64D7-80A3-BFB6-33741C832602}"/>
              </a:ext>
            </a:extLst>
          </p:cNvPr>
          <p:cNvSpPr txBox="1"/>
          <p:nvPr/>
        </p:nvSpPr>
        <p:spPr>
          <a:xfrm>
            <a:off x="2360777" y="1539631"/>
            <a:ext cx="955795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>
              <a:buNone/>
            </a:pPr>
            <a:r>
              <a:rPr lang="en-GB" sz="1600" dirty="0" err="1">
                <a:solidFill>
                  <a:schemeClr val="accent2"/>
                </a:solidFill>
                <a:latin typeface="Aptos" panose="020B0004020202020204" pitchFamily="34" charset="0"/>
              </a:rPr>
              <a:t>original_post_summary</a:t>
            </a:r>
            <a:endParaRPr lang="en-US" sz="1200" b="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8D08D3-0392-2DEC-2BEA-6A34DDF57715}"/>
              </a:ext>
            </a:extLst>
          </p:cNvPr>
          <p:cNvSpPr txBox="1"/>
          <p:nvPr/>
        </p:nvSpPr>
        <p:spPr>
          <a:xfrm>
            <a:off x="2774731" y="2373840"/>
            <a:ext cx="901787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>
              <a:buNone/>
            </a:pPr>
            <a:r>
              <a:rPr lang="en-GB" sz="1600" dirty="0" err="1">
                <a:solidFill>
                  <a:schemeClr val="accent2"/>
                </a:solidFill>
                <a:latin typeface="Aptos" panose="020B0004020202020204" pitchFamily="34" charset="0"/>
              </a:rPr>
              <a:t>post_URL</a:t>
            </a:r>
            <a:endParaRPr lang="en-US" sz="1200" b="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190ACA-4C3F-F7EA-1206-01E07837D80B}"/>
              </a:ext>
            </a:extLst>
          </p:cNvPr>
          <p:cNvSpPr txBox="1"/>
          <p:nvPr/>
        </p:nvSpPr>
        <p:spPr>
          <a:xfrm>
            <a:off x="631824" y="3270098"/>
            <a:ext cx="1092771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>
              <a:buNone/>
            </a:pPr>
            <a:r>
              <a:rPr lang="en-GB" sz="1600" dirty="0" err="1">
                <a:solidFill>
                  <a:schemeClr val="accent2"/>
                </a:solidFill>
                <a:latin typeface="Aptos" panose="020B0004020202020204" pitchFamily="34" charset="0"/>
              </a:rPr>
              <a:t>draft_reply</a:t>
            </a:r>
            <a:endParaRPr lang="en-US" sz="1600" dirty="0"/>
          </a:p>
        </p:txBody>
      </p:sp>
      <p:sp>
        <p:nvSpPr>
          <p:cNvPr id="17" name="Title 6">
            <a:extLst>
              <a:ext uri="{FF2B5EF4-FFF2-40B4-BE49-F238E27FC236}">
                <a16:creationId xmlns:a16="http://schemas.microsoft.com/office/drawing/2014/main" id="{F3B208F3-58E6-3B5E-392D-E14FF480D5B0}"/>
              </a:ext>
            </a:extLst>
          </p:cNvPr>
          <p:cNvSpPr txBox="1">
            <a:spLocks/>
          </p:cNvSpPr>
          <p:nvPr/>
        </p:nvSpPr>
        <p:spPr>
          <a:xfrm>
            <a:off x="2096814" y="580136"/>
            <a:ext cx="9557954" cy="6441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err="1">
                <a:latin typeface="Kalinga" panose="020B0502040204020203" pitchFamily="34" charset="0"/>
                <a:cs typeface="Kalinga" panose="020B0502040204020203" pitchFamily="34" charset="0"/>
              </a:rPr>
              <a:t>original_poster</a:t>
            </a:r>
            <a:endParaRPr lang="en-GB" dirty="0">
              <a:latin typeface="Kalinga" panose="020B0502040204020203" pitchFamily="34" charset="0"/>
              <a:cs typeface="Kaling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144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6A669A-E31D-BAB9-D3DB-A62F517B82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23AB3C7-3757-D1BD-ED8F-B338D0C39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1" y="580136"/>
            <a:ext cx="1464354" cy="644175"/>
          </a:xfrm>
        </p:spPr>
        <p:txBody>
          <a:bodyPr/>
          <a:lstStyle/>
          <a:p>
            <a:r>
              <a:rPr lang="en-US" dirty="0">
                <a:latin typeface="Kalinga" panose="020B0502040204020203" pitchFamily="34" charset="0"/>
                <a:cs typeface="Kalinga" panose="020B0502040204020203" pitchFamily="34" charset="0"/>
              </a:rPr>
              <a:t>Reply to: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80A9054-5E6A-F0A1-DA4A-B7A3C2C770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2459" y="0"/>
            <a:ext cx="11286271" cy="518086"/>
          </a:xfrm>
        </p:spPr>
        <p:txBody>
          <a:bodyPr/>
          <a:lstStyle/>
          <a:p>
            <a:r>
              <a:rPr lang="en-US" dirty="0">
                <a:latin typeface="Kalinga" panose="020B0502040204020203" pitchFamily="34" charset="0"/>
                <a:cs typeface="Kalinga" panose="020B0502040204020203" pitchFamily="34" charset="0"/>
              </a:rPr>
              <a:t>Targeted replies – in prioritized order #3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510291-0707-AD29-8ADC-6745A960BE70}"/>
              </a:ext>
            </a:extLst>
          </p:cNvPr>
          <p:cNvSpPr txBox="1"/>
          <p:nvPr/>
        </p:nvSpPr>
        <p:spPr>
          <a:xfrm>
            <a:off x="631825" y="5472619"/>
            <a:ext cx="11160782" cy="153888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000" dirty="0" err="1">
                <a:solidFill>
                  <a:schemeClr val="accent2"/>
                </a:solidFill>
                <a:latin typeface="Aptos" panose="020B0004020202020204" pitchFamily="34" charset="0"/>
                <a:cs typeface="Arial" panose="020B0604020202020204" pitchFamily="34" charset="0"/>
              </a:rPr>
              <a:t>r</a:t>
            </a:r>
            <a:r>
              <a:rPr lang="en-GB" sz="1000" b="0" i="0" dirty="0" err="1">
                <a:solidFill>
                  <a:schemeClr val="accent2"/>
                </a:solidFill>
                <a:effectLst/>
                <a:latin typeface="Aptos" panose="020B0004020202020204" pitchFamily="34" charset="0"/>
                <a:cs typeface="Arial" panose="020B0604020202020204" pitchFamily="34" charset="0"/>
              </a:rPr>
              <a:t>eply_rationale</a:t>
            </a:r>
            <a:endParaRPr lang="en-US" sz="1000" b="0" dirty="0">
              <a:solidFill>
                <a:schemeClr val="accent2"/>
              </a:solidFill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42DD708-C111-A1D4-E87E-633889D5115A}"/>
              </a:ext>
            </a:extLst>
          </p:cNvPr>
          <p:cNvCxnSpPr/>
          <p:nvPr/>
        </p:nvCxnSpPr>
        <p:spPr>
          <a:xfrm>
            <a:off x="631825" y="5344519"/>
            <a:ext cx="10927715" cy="0"/>
          </a:xfrm>
          <a:prstGeom prst="line">
            <a:avLst/>
          </a:prstGeom>
          <a:ln w="22225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CBC3F13-2B34-5BE4-5B83-47A3D4E826F6}"/>
              </a:ext>
            </a:extLst>
          </p:cNvPr>
          <p:cNvSpPr txBox="1"/>
          <p:nvPr/>
        </p:nvSpPr>
        <p:spPr>
          <a:xfrm>
            <a:off x="631825" y="1539631"/>
            <a:ext cx="1859128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>
              <a:buNone/>
            </a:pPr>
            <a:r>
              <a:rPr lang="en-GB" sz="1600" b="1" dirty="0">
                <a:solidFill>
                  <a:schemeClr val="accent2"/>
                </a:solidFill>
                <a:latin typeface="Aptos" panose="020B0004020202020204" pitchFamily="34" charset="0"/>
              </a:rPr>
              <a:t>Summary of post:</a:t>
            </a:r>
            <a:endParaRPr lang="en-US" sz="1200" b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C5C770-243A-CBCD-FB25-763D38A93AC6}"/>
              </a:ext>
            </a:extLst>
          </p:cNvPr>
          <p:cNvSpPr txBox="1"/>
          <p:nvPr/>
        </p:nvSpPr>
        <p:spPr>
          <a:xfrm>
            <a:off x="631824" y="2373840"/>
            <a:ext cx="2142907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>
              <a:buNone/>
            </a:pPr>
            <a:r>
              <a:rPr lang="en-GB" sz="1600" b="1" dirty="0">
                <a:solidFill>
                  <a:schemeClr val="accent2"/>
                </a:solidFill>
                <a:latin typeface="Aptos" panose="020B0004020202020204" pitchFamily="34" charset="0"/>
              </a:rPr>
              <a:t>View post on LinkedIn:</a:t>
            </a:r>
            <a:endParaRPr lang="en-US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EE3A25-FC9B-C3B9-845D-6D29494EA183}"/>
              </a:ext>
            </a:extLst>
          </p:cNvPr>
          <p:cNvSpPr txBox="1"/>
          <p:nvPr/>
        </p:nvSpPr>
        <p:spPr>
          <a:xfrm>
            <a:off x="631824" y="2892072"/>
            <a:ext cx="3120369" cy="2769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>
              <a:buNone/>
            </a:pPr>
            <a:r>
              <a:rPr lang="en-GB" sz="1800" b="1" dirty="0">
                <a:solidFill>
                  <a:srgbClr val="7030A0"/>
                </a:solidFill>
                <a:latin typeface="Aptos" panose="020B0004020202020204" pitchFamily="34" charset="0"/>
              </a:rPr>
              <a:t>Suggested draft response:</a:t>
            </a:r>
            <a:endParaRPr 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20A96D-80A6-473A-3BB6-34191A61A75C}"/>
              </a:ext>
            </a:extLst>
          </p:cNvPr>
          <p:cNvSpPr txBox="1"/>
          <p:nvPr/>
        </p:nvSpPr>
        <p:spPr>
          <a:xfrm>
            <a:off x="2360777" y="1539631"/>
            <a:ext cx="955795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>
              <a:buNone/>
            </a:pPr>
            <a:r>
              <a:rPr lang="en-GB" sz="1600" dirty="0" err="1">
                <a:solidFill>
                  <a:schemeClr val="accent2"/>
                </a:solidFill>
                <a:latin typeface="Aptos" panose="020B0004020202020204" pitchFamily="34" charset="0"/>
              </a:rPr>
              <a:t>original_post_summary</a:t>
            </a:r>
            <a:endParaRPr lang="en-US" sz="1200" b="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DD656D-7F00-C452-DC71-2521D76F388E}"/>
              </a:ext>
            </a:extLst>
          </p:cNvPr>
          <p:cNvSpPr txBox="1"/>
          <p:nvPr/>
        </p:nvSpPr>
        <p:spPr>
          <a:xfrm>
            <a:off x="2774731" y="2373840"/>
            <a:ext cx="901787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>
              <a:buNone/>
            </a:pPr>
            <a:r>
              <a:rPr lang="en-GB" sz="1600" dirty="0" err="1">
                <a:solidFill>
                  <a:schemeClr val="accent2"/>
                </a:solidFill>
                <a:latin typeface="Aptos" panose="020B0004020202020204" pitchFamily="34" charset="0"/>
              </a:rPr>
              <a:t>post_URL</a:t>
            </a:r>
            <a:endParaRPr lang="en-US" sz="1200" b="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A166F8-7E51-0E3B-3ADC-9E7F77ED92EE}"/>
              </a:ext>
            </a:extLst>
          </p:cNvPr>
          <p:cNvSpPr txBox="1"/>
          <p:nvPr/>
        </p:nvSpPr>
        <p:spPr>
          <a:xfrm>
            <a:off x="631823" y="3270098"/>
            <a:ext cx="10927715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>
              <a:buNone/>
            </a:pPr>
            <a:r>
              <a:rPr lang="en-GB" sz="1600" dirty="0" err="1">
                <a:solidFill>
                  <a:schemeClr val="accent2"/>
                </a:solidFill>
                <a:latin typeface="Aptos" panose="020B0004020202020204" pitchFamily="34" charset="0"/>
              </a:rPr>
              <a:t>draft_reply</a:t>
            </a:r>
            <a:endParaRPr lang="en-US" sz="1600" dirty="0"/>
          </a:p>
        </p:txBody>
      </p:sp>
      <p:sp>
        <p:nvSpPr>
          <p:cNvPr id="17" name="Title 6">
            <a:extLst>
              <a:ext uri="{FF2B5EF4-FFF2-40B4-BE49-F238E27FC236}">
                <a16:creationId xmlns:a16="http://schemas.microsoft.com/office/drawing/2014/main" id="{922E69FC-78E9-D3E4-EF98-D658385F9B30}"/>
              </a:ext>
            </a:extLst>
          </p:cNvPr>
          <p:cNvSpPr txBox="1">
            <a:spLocks/>
          </p:cNvSpPr>
          <p:nvPr/>
        </p:nvSpPr>
        <p:spPr>
          <a:xfrm>
            <a:off x="2096814" y="580136"/>
            <a:ext cx="9557954" cy="6441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err="1">
                <a:latin typeface="Kalinga" panose="020B0502040204020203" pitchFamily="34" charset="0"/>
                <a:cs typeface="Kalinga" panose="020B0502040204020203" pitchFamily="34" charset="0"/>
              </a:rPr>
              <a:t>original_poster</a:t>
            </a:r>
            <a:endParaRPr lang="en-GB" dirty="0">
              <a:latin typeface="Kalinga" panose="020B0502040204020203" pitchFamily="34" charset="0"/>
              <a:cs typeface="Kaling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0677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31F330-13BD-DF7A-CBFE-1792145803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73B39B4-DB02-48FC-6C6A-41DE5D9AA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1" y="580136"/>
            <a:ext cx="1464354" cy="644175"/>
          </a:xfrm>
        </p:spPr>
        <p:txBody>
          <a:bodyPr/>
          <a:lstStyle/>
          <a:p>
            <a:r>
              <a:rPr lang="en-US" dirty="0">
                <a:latin typeface="Kalinga" panose="020B0502040204020203" pitchFamily="34" charset="0"/>
                <a:cs typeface="Kalinga" panose="020B0502040204020203" pitchFamily="34" charset="0"/>
              </a:rPr>
              <a:t>Reply to: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30BF7CD-1BEA-5BD4-9DF3-E0056D8A22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2459" y="0"/>
            <a:ext cx="11286271" cy="518086"/>
          </a:xfrm>
        </p:spPr>
        <p:txBody>
          <a:bodyPr/>
          <a:lstStyle/>
          <a:p>
            <a:r>
              <a:rPr lang="en-US" dirty="0">
                <a:latin typeface="Kalinga" panose="020B0502040204020203" pitchFamily="34" charset="0"/>
                <a:cs typeface="Kalinga" panose="020B0502040204020203" pitchFamily="34" charset="0"/>
              </a:rPr>
              <a:t>Targeted replies – in prioritized order #4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C6C5B4-6D6E-9B9A-3741-FA8F76A9CEFA}"/>
              </a:ext>
            </a:extLst>
          </p:cNvPr>
          <p:cNvSpPr txBox="1"/>
          <p:nvPr/>
        </p:nvSpPr>
        <p:spPr>
          <a:xfrm>
            <a:off x="631825" y="5472619"/>
            <a:ext cx="11160782" cy="153888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000" dirty="0" err="1">
                <a:solidFill>
                  <a:schemeClr val="accent2"/>
                </a:solidFill>
                <a:latin typeface="Aptos" panose="020B0004020202020204" pitchFamily="34" charset="0"/>
                <a:cs typeface="Arial" panose="020B0604020202020204" pitchFamily="34" charset="0"/>
              </a:rPr>
              <a:t>r</a:t>
            </a:r>
            <a:r>
              <a:rPr lang="en-GB" sz="1000" b="0" i="0" dirty="0" err="1">
                <a:solidFill>
                  <a:schemeClr val="accent2"/>
                </a:solidFill>
                <a:effectLst/>
                <a:latin typeface="Aptos" panose="020B0004020202020204" pitchFamily="34" charset="0"/>
                <a:cs typeface="Arial" panose="020B0604020202020204" pitchFamily="34" charset="0"/>
              </a:rPr>
              <a:t>eply_rationale</a:t>
            </a:r>
            <a:endParaRPr lang="en-US" sz="1000" b="0" dirty="0">
              <a:solidFill>
                <a:schemeClr val="accent2"/>
              </a:solidFill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F0C34C8-3A39-5E5D-916A-63CECE69414A}"/>
              </a:ext>
            </a:extLst>
          </p:cNvPr>
          <p:cNvCxnSpPr/>
          <p:nvPr/>
        </p:nvCxnSpPr>
        <p:spPr>
          <a:xfrm>
            <a:off x="631825" y="5344519"/>
            <a:ext cx="10927715" cy="0"/>
          </a:xfrm>
          <a:prstGeom prst="line">
            <a:avLst/>
          </a:prstGeom>
          <a:ln w="22225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5F4B4E7-0FE3-87D5-F858-67874B8F822E}"/>
              </a:ext>
            </a:extLst>
          </p:cNvPr>
          <p:cNvSpPr txBox="1"/>
          <p:nvPr/>
        </p:nvSpPr>
        <p:spPr>
          <a:xfrm>
            <a:off x="631825" y="1539631"/>
            <a:ext cx="1859128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>
              <a:buNone/>
            </a:pPr>
            <a:r>
              <a:rPr lang="en-GB" sz="1600" b="1" dirty="0">
                <a:solidFill>
                  <a:schemeClr val="accent2"/>
                </a:solidFill>
                <a:latin typeface="Aptos" panose="020B0004020202020204" pitchFamily="34" charset="0"/>
              </a:rPr>
              <a:t>Summary of post:</a:t>
            </a:r>
            <a:endParaRPr lang="en-US" sz="1200" b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DD7011-2770-02DB-FFF0-17DAE355109E}"/>
              </a:ext>
            </a:extLst>
          </p:cNvPr>
          <p:cNvSpPr txBox="1"/>
          <p:nvPr/>
        </p:nvSpPr>
        <p:spPr>
          <a:xfrm>
            <a:off x="631824" y="2373840"/>
            <a:ext cx="2142907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>
              <a:buNone/>
            </a:pPr>
            <a:r>
              <a:rPr lang="en-GB" sz="1600" b="1" dirty="0">
                <a:solidFill>
                  <a:schemeClr val="accent2"/>
                </a:solidFill>
                <a:latin typeface="Aptos" panose="020B0004020202020204" pitchFamily="34" charset="0"/>
              </a:rPr>
              <a:t>View post on LinkedIn:</a:t>
            </a:r>
            <a:endParaRPr lang="en-US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CDFF7E-E16A-0E01-52CA-507C58BC925D}"/>
              </a:ext>
            </a:extLst>
          </p:cNvPr>
          <p:cNvSpPr txBox="1"/>
          <p:nvPr/>
        </p:nvSpPr>
        <p:spPr>
          <a:xfrm>
            <a:off x="631824" y="2892072"/>
            <a:ext cx="3120369" cy="2769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>
              <a:buNone/>
            </a:pPr>
            <a:r>
              <a:rPr lang="en-GB" sz="1800" b="1" dirty="0">
                <a:solidFill>
                  <a:srgbClr val="7030A0"/>
                </a:solidFill>
                <a:latin typeface="Aptos" panose="020B0004020202020204" pitchFamily="34" charset="0"/>
              </a:rPr>
              <a:t>Suggested draft response:</a:t>
            </a:r>
            <a:endParaRPr 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14DB48-2753-8FF7-4FC1-E64833C5469F}"/>
              </a:ext>
            </a:extLst>
          </p:cNvPr>
          <p:cNvSpPr txBox="1"/>
          <p:nvPr/>
        </p:nvSpPr>
        <p:spPr>
          <a:xfrm>
            <a:off x="2360777" y="1539631"/>
            <a:ext cx="955795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>
              <a:buNone/>
            </a:pPr>
            <a:r>
              <a:rPr lang="en-GB" sz="1600" dirty="0" err="1">
                <a:solidFill>
                  <a:schemeClr val="accent2"/>
                </a:solidFill>
                <a:latin typeface="Aptos" panose="020B0004020202020204" pitchFamily="34" charset="0"/>
              </a:rPr>
              <a:t>original_post_summary</a:t>
            </a:r>
            <a:endParaRPr lang="en-US" sz="1200" b="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EB2B3B-1301-A80F-1821-A6CB0CDD96CD}"/>
              </a:ext>
            </a:extLst>
          </p:cNvPr>
          <p:cNvSpPr txBox="1"/>
          <p:nvPr/>
        </p:nvSpPr>
        <p:spPr>
          <a:xfrm>
            <a:off x="2774731" y="2373840"/>
            <a:ext cx="901787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>
              <a:buNone/>
            </a:pPr>
            <a:r>
              <a:rPr lang="en-GB" sz="1600" dirty="0" err="1">
                <a:solidFill>
                  <a:schemeClr val="accent2"/>
                </a:solidFill>
                <a:latin typeface="Aptos" panose="020B0004020202020204" pitchFamily="34" charset="0"/>
              </a:rPr>
              <a:t>post_URL</a:t>
            </a:r>
            <a:endParaRPr lang="en-US" sz="1200" b="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E52730-041C-75DE-FDAE-8571E4908523}"/>
              </a:ext>
            </a:extLst>
          </p:cNvPr>
          <p:cNvSpPr txBox="1"/>
          <p:nvPr/>
        </p:nvSpPr>
        <p:spPr>
          <a:xfrm>
            <a:off x="631823" y="3270098"/>
            <a:ext cx="10927715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>
              <a:buNone/>
            </a:pPr>
            <a:r>
              <a:rPr lang="en-GB" sz="1600" dirty="0" err="1">
                <a:solidFill>
                  <a:schemeClr val="accent2"/>
                </a:solidFill>
                <a:latin typeface="Aptos" panose="020B0004020202020204" pitchFamily="34" charset="0"/>
              </a:rPr>
              <a:t>draft_reply</a:t>
            </a:r>
            <a:endParaRPr lang="en-US" sz="1600" dirty="0"/>
          </a:p>
        </p:txBody>
      </p:sp>
      <p:sp>
        <p:nvSpPr>
          <p:cNvPr id="17" name="Title 6">
            <a:extLst>
              <a:ext uri="{FF2B5EF4-FFF2-40B4-BE49-F238E27FC236}">
                <a16:creationId xmlns:a16="http://schemas.microsoft.com/office/drawing/2014/main" id="{825A4B5A-4322-AAC8-DB81-851F26DA6591}"/>
              </a:ext>
            </a:extLst>
          </p:cNvPr>
          <p:cNvSpPr txBox="1">
            <a:spLocks/>
          </p:cNvSpPr>
          <p:nvPr/>
        </p:nvSpPr>
        <p:spPr>
          <a:xfrm>
            <a:off x="2096814" y="580136"/>
            <a:ext cx="9557954" cy="6441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err="1">
                <a:latin typeface="Kalinga" panose="020B0502040204020203" pitchFamily="34" charset="0"/>
                <a:cs typeface="Kalinga" panose="020B0502040204020203" pitchFamily="34" charset="0"/>
              </a:rPr>
              <a:t>original_poster</a:t>
            </a:r>
            <a:endParaRPr lang="en-GB" dirty="0">
              <a:latin typeface="Kalinga" panose="020B0502040204020203" pitchFamily="34" charset="0"/>
              <a:cs typeface="Kaling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6278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ynH2024">
  <a:themeElements>
    <a:clrScheme name="Syneos Health">
      <a:dk1>
        <a:srgbClr val="000000"/>
      </a:dk1>
      <a:lt1>
        <a:srgbClr val="EB3300"/>
      </a:lt1>
      <a:dk2>
        <a:srgbClr val="FFFFFF"/>
      </a:dk2>
      <a:lt2>
        <a:srgbClr val="BBBCBC"/>
      </a:lt2>
      <a:accent1>
        <a:srgbClr val="EB3300"/>
      </a:accent1>
      <a:accent2>
        <a:srgbClr val="63666A"/>
      </a:accent2>
      <a:accent3>
        <a:srgbClr val="FF9E1B"/>
      </a:accent3>
      <a:accent4>
        <a:srgbClr val="FF671F"/>
      </a:accent4>
      <a:accent5>
        <a:srgbClr val="002E5D"/>
      </a:accent5>
      <a:accent6>
        <a:srgbClr val="0076A5"/>
      </a:accent6>
      <a:hlink>
        <a:srgbClr val="0076A5"/>
      </a:hlink>
      <a:folHlink>
        <a:srgbClr val="A6192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lIns="0" tIns="0" rIns="0" bIns="0" rtlCol="0" anchor="ctr">
        <a:normAutofit/>
      </a:bodyPr>
      <a:lstStyle>
        <a:defPPr algn="ctr">
          <a:defRPr dirty="0" err="1" smtClean="0">
            <a:solidFill>
              <a:schemeClr val="tx2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wrap="none" lIns="0" tIns="0" rIns="0" bIns="0" rtlCol="0" anchor="t" anchorCtr="0">
        <a:spAutoFit/>
      </a:bodyPr>
      <a:lstStyle>
        <a:defPPr algn="l">
          <a:defRPr sz="1200" b="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ynH2024" id="{459FCE32-1059-7743-9CC0-B28C1CDB44D3}" vid="{C7359C9E-CCDA-E640-9D73-819E7F902C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CD2B7DD7D5E348A4B5B847AD49C1E4" ma:contentTypeVersion="15" ma:contentTypeDescription="Create a new document." ma:contentTypeScope="" ma:versionID="8e0e392dcf65750e3ad704a59f705fb3">
  <xsd:schema xmlns:xsd="http://www.w3.org/2001/XMLSchema" xmlns:xs="http://www.w3.org/2001/XMLSchema" xmlns:p="http://schemas.microsoft.com/office/2006/metadata/properties" xmlns:ns2="737cdb0d-9f15-48ec-9529-975a91239bb1" xmlns:ns3="9bea065c-4598-471b-a0d8-b208471d6a41" targetNamespace="http://schemas.microsoft.com/office/2006/metadata/properties" ma:root="true" ma:fieldsID="16d7d9ff6e2e2d483fddd166083c89fa" ns2:_="" ns3:_="">
    <xsd:import namespace="737cdb0d-9f15-48ec-9529-975a91239bb1"/>
    <xsd:import namespace="9bea065c-4598-471b-a0d8-b208471d6a4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7cdb0d-9f15-48ec-9529-975a91239bb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2" nillable="true" ma:displayName="Location" ma:indexed="true" ma:internalName="MediaServiceLocatio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8aec5887-daab-4316-8b81-7ef05b7293c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ea065c-4598-471b-a0d8-b208471d6a41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62ad5bb0-02f3-4dc7-984e-bd575285d723}" ma:internalName="TaxCatchAll" ma:showField="CatchAllData" ma:web="9bea065c-4598-471b-a0d8-b208471d6a4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bea065c-4598-471b-a0d8-b208471d6a41" xsi:nil="true"/>
    <lcf76f155ced4ddcb4097134ff3c332f xmlns="737cdb0d-9f15-48ec-9529-975a91239bb1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3BB299B6-1159-4940-B296-E198453C8E8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4D443D4-D2BB-47D9-93BA-F264F5B47780}">
  <ds:schemaRefs>
    <ds:schemaRef ds:uri="737cdb0d-9f15-48ec-9529-975a91239bb1"/>
    <ds:schemaRef ds:uri="9bea065c-4598-471b-a0d8-b208471d6a4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9674E985-4D59-45AB-8970-AD8E2C92CE21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  <ds:schemaRef ds:uri="http://purl.org/dc/terms/"/>
    <ds:schemaRef ds:uri="9bea065c-4598-471b-a0d8-b208471d6a41"/>
    <ds:schemaRef ds:uri="http://schemas.microsoft.com/office/infopath/2007/PartnerControls"/>
    <ds:schemaRef ds:uri="http://schemas.openxmlformats.org/package/2006/metadata/core-properties"/>
    <ds:schemaRef ds:uri="737cdb0d-9f15-48ec-9529-975a91239bb1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SynH2024</Template>
  <TotalTime>1563</TotalTime>
  <Words>272</Words>
  <Application>Microsoft Macintosh PowerPoint</Application>
  <PresentationFormat>Widescreen</PresentationFormat>
  <Paragraphs>75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Arial</vt:lpstr>
      <vt:lpstr>Kalinga</vt:lpstr>
      <vt:lpstr>SynH2024</vt:lpstr>
      <vt:lpstr>subject_line</vt:lpstr>
      <vt:lpstr>Overview of posts analyzed in this period</vt:lpstr>
      <vt:lpstr>title</vt:lpstr>
      <vt:lpstr>title</vt:lpstr>
      <vt:lpstr>title</vt:lpstr>
      <vt:lpstr>Reply to:</vt:lpstr>
      <vt:lpstr>Reply to:</vt:lpstr>
      <vt:lpstr>Reply to:</vt:lpstr>
      <vt:lpstr>Reply to:</vt:lpstr>
      <vt:lpstr>Reply to: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LinkedIn Monitoring</dc:title>
  <dc:subject>AI analysis and recommendations over Linkedin Posts</dc:subject>
  <dc:creator>Duncan Arbour</dc:creator>
  <cp:keywords/>
  <dc:description/>
  <cp:lastModifiedBy>Duncan Arbour</cp:lastModifiedBy>
  <cp:revision>40</cp:revision>
  <dcterms:created xsi:type="dcterms:W3CDTF">2024-07-12T09:05:01Z</dcterms:created>
  <dcterms:modified xsi:type="dcterms:W3CDTF">2025-07-21T09:49:22Z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0x010100A2CD2B7DD7D5E348A4B5B847AD49C1E4</vt:lpwstr>
  </property>
  <property fmtid="{D5CDD505-2E9C-101B-9397-08002B2CF9AE}" pid="3" name="MediaServiceImageTags">
    <vt:lpwstr/>
  </property>
</Properties>
</file>