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315" r:id="rId5"/>
    <p:sldId id="262" r:id="rId6"/>
    <p:sldId id="264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76233"/>
  </p:normalViewPr>
  <p:slideViewPr>
    <p:cSldViewPr snapToGrid="0">
      <p:cViewPr varScale="1">
        <p:scale>
          <a:sx n="81" d="100"/>
          <a:sy n="81" d="100"/>
        </p:scale>
        <p:origin x="206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88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428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10BA0-A3F5-CBB8-1E17-15F31BC45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A29496-7102-8500-EA8B-9AC8598EBE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7C3385-0EB5-903C-173C-9022EE54C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AA119-8249-200A-88ED-6267D35DB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2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D194A-92D9-5CF6-D63D-D9471D651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B0E1E-6ED7-E957-F5C4-11B72AEB84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06E7A6-56B2-567B-55D1-23629D09C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33CA0A-782B-7B1D-5717-019FA2CB8B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7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16E24C5-E062-9BF9-3D1D-9E68F3C37B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311275"/>
            <a:ext cx="10928350" cy="4966589"/>
          </a:xfrm>
        </p:spPr>
        <p:txBody>
          <a:bodyPr numCol="3" spcCol="27000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20C7D5-4A33-9E72-38D1-4B6617A0675F}"/>
              </a:ext>
            </a:extLst>
          </p:cNvPr>
          <p:cNvCxnSpPr>
            <a:cxnSpLocks/>
          </p:cNvCxnSpPr>
          <p:nvPr userDrawn="1"/>
        </p:nvCxnSpPr>
        <p:spPr>
          <a:xfrm>
            <a:off x="4147930" y="1311656"/>
            <a:ext cx="0" cy="5089144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84910B0-46B1-3C70-D6C9-3D5BA32E709F}"/>
              </a:ext>
            </a:extLst>
          </p:cNvPr>
          <p:cNvCxnSpPr>
            <a:cxnSpLocks/>
          </p:cNvCxnSpPr>
          <p:nvPr userDrawn="1"/>
        </p:nvCxnSpPr>
        <p:spPr>
          <a:xfrm>
            <a:off x="7904921" y="1311656"/>
            <a:ext cx="0" cy="5089144"/>
          </a:xfrm>
          <a:prstGeom prst="line">
            <a:avLst/>
          </a:prstGeom>
          <a:ln w="9525">
            <a:solidFill>
              <a:schemeClr val="bg2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" name="Graphic 1">
            <a:extLst>
              <a:ext uri="{FF2B5EF4-FFF2-40B4-BE49-F238E27FC236}">
                <a16:creationId xmlns:a16="http://schemas.microsoft.com/office/drawing/2014/main" id="{DFF85D8E-84DF-95F8-1389-52D5EA4741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A722E15-5BD3-3626-5420-94B7875BE664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A345E3-B68D-00A3-8F96-01E6E91F157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233753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916E24C5-E062-9BF9-3D1D-9E68F3C37B2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311275"/>
            <a:ext cx="10928350" cy="5089525"/>
          </a:xfrm>
        </p:spPr>
        <p:txBody>
          <a:bodyPr numCol="3" spcCol="270000"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D995CF7-258B-6159-EADB-62960CC1D2E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26D271-D5A7-C4D2-2121-CF139FA7DC3B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818FA-5AF8-E8C7-361C-1282C51681B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2002318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65078AD-97B7-EF81-B237-03A2AFDE68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5" y="1533525"/>
            <a:ext cx="4960938" cy="4960938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2460" y="580136"/>
            <a:ext cx="10927080" cy="731520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6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header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D8F4A37-E147-548A-AE22-654C5A484E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12192000" cy="33866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76708E-8784-E5CA-F262-BD4F83A362C7}"/>
              </a:ext>
            </a:extLst>
          </p:cNvPr>
          <p:cNvSpPr txBox="1"/>
          <p:nvPr userDrawn="1"/>
        </p:nvSpPr>
        <p:spPr>
          <a:xfrm>
            <a:off x="631825" y="6596896"/>
            <a:ext cx="1564723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US" sz="800" b="0" dirty="0">
                <a:solidFill>
                  <a:schemeClr val="bg2"/>
                </a:solidFill>
              </a:rPr>
              <a:t>SYNEOS HEALTH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1AC2B0-9FEE-7329-888D-7385DDBA2C39}"/>
              </a:ext>
            </a:extLst>
          </p:cNvPr>
          <p:cNvSpPr txBox="1"/>
          <p:nvPr userDrawn="1"/>
        </p:nvSpPr>
        <p:spPr>
          <a:xfrm>
            <a:off x="8676861" y="6596895"/>
            <a:ext cx="2895601" cy="123111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r"/>
            <a:r>
              <a:rPr lang="en-US" sz="800" b="0" dirty="0">
                <a:solidFill>
                  <a:schemeClr val="bg2"/>
                </a:solidFill>
              </a:rPr>
              <a:t>CONFIDENTIAL: AUTHORISED USE ONLY</a:t>
            </a:r>
          </a:p>
        </p:txBody>
      </p:sp>
    </p:spTree>
    <p:extLst>
      <p:ext uri="{BB962C8B-B14F-4D97-AF65-F5344CB8AC3E}">
        <p14:creationId xmlns:p14="http://schemas.microsoft.com/office/powerpoint/2010/main" val="1698717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no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80691881-62BF-A4A1-D235-B066EC5EC0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28905" y="6023252"/>
            <a:ext cx="4267200" cy="235510"/>
          </a:xfrm>
        </p:spPr>
        <p:txBody>
          <a:bodyPr/>
          <a:lstStyle>
            <a:lvl1pPr marL="0" indent="0">
              <a:buNone/>
              <a:defRPr sz="1332">
                <a:solidFill>
                  <a:schemeClr val="tx1"/>
                </a:solidFill>
              </a:defRPr>
            </a:lvl1pPr>
            <a:lvl2pPr>
              <a:defRPr sz="1332">
                <a:solidFill>
                  <a:schemeClr val="tx1"/>
                </a:solidFill>
              </a:defRPr>
            </a:lvl2pPr>
            <a:lvl3pPr>
              <a:defRPr sz="1332">
                <a:solidFill>
                  <a:schemeClr val="tx1"/>
                </a:solidFill>
              </a:defRPr>
            </a:lvl3pPr>
            <a:lvl4pPr>
              <a:defRPr sz="1332">
                <a:solidFill>
                  <a:schemeClr val="tx1"/>
                </a:solidFill>
              </a:defRPr>
            </a:lvl4pPr>
            <a:lvl5pPr>
              <a:defRPr sz="1332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4" name="Picture 3" descr="A logo with orange letters and a moon&#10;&#10;AI-generated content may be incorrect.">
            <a:extLst>
              <a:ext uri="{FF2B5EF4-FFF2-40B4-BE49-F238E27FC236}">
                <a16:creationId xmlns:a16="http://schemas.microsoft.com/office/drawing/2014/main" id="{4478B759-9749-185B-1189-75C2452715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34956" y="588925"/>
            <a:ext cx="1969057" cy="96227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D1A29BA-6ABB-88D6-3195-0BF8AECA5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28906" y="2986528"/>
            <a:ext cx="6053495" cy="884942"/>
          </a:xfrm>
        </p:spPr>
        <p:txBody>
          <a:bodyPr anchor="b"/>
          <a:lstStyle>
            <a:lvl1pPr algn="l">
              <a:defRPr sz="2398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A5C475F-1B46-B467-24A8-9F4F1FBCD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28906" y="3871472"/>
            <a:ext cx="6053495" cy="581488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865">
                <a:solidFill>
                  <a:schemeClr val="tx1"/>
                </a:solidFill>
              </a:defRPr>
            </a:lvl1pPr>
            <a:lvl2pPr marL="456777" indent="0" algn="ctr">
              <a:buNone/>
              <a:defRPr sz="1998"/>
            </a:lvl2pPr>
            <a:lvl3pPr marL="913554" indent="0" algn="ctr">
              <a:buNone/>
              <a:defRPr sz="1798"/>
            </a:lvl3pPr>
            <a:lvl4pPr marL="1370331" indent="0" algn="ctr">
              <a:buNone/>
              <a:defRPr sz="1599"/>
            </a:lvl4pPr>
            <a:lvl5pPr marL="1827108" indent="0" algn="ctr">
              <a:buNone/>
              <a:defRPr sz="1599"/>
            </a:lvl5pPr>
            <a:lvl6pPr marL="2283885" indent="0" algn="ctr">
              <a:buNone/>
              <a:defRPr sz="1599"/>
            </a:lvl6pPr>
            <a:lvl7pPr marL="2740663" indent="0" algn="ctr">
              <a:buNone/>
              <a:defRPr sz="1599"/>
            </a:lvl7pPr>
            <a:lvl8pPr marL="3197440" indent="0" algn="ctr">
              <a:buNone/>
              <a:defRPr sz="1599"/>
            </a:lvl8pPr>
            <a:lvl9pPr marL="3654217" indent="0" algn="ctr">
              <a:buNone/>
              <a:defRPr sz="1599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78378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  <p:sldLayoutId id="2147483718" r:id="rId2"/>
    <p:sldLayoutId id="2147483719" r:id="rId3"/>
    <p:sldLayoutId id="2147483720" r:id="rId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9F8A9A-F0DC-ED26-1B88-9D6C2835E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latin typeface="Aptos" panose="020B0004020202020204" pitchFamily="34" charset="0"/>
              </a:rPr>
              <a:t>subject_line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601D229-8320-0BD0-7EB5-6BB22A16B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accent2"/>
                </a:solidFill>
                <a:latin typeface="Aptos" panose="020B0004020202020204" pitchFamily="34" charset="0"/>
              </a:rPr>
              <a:t>date_range</a:t>
            </a:r>
            <a:endParaRPr lang="en-US" dirty="0">
              <a:solidFill>
                <a:schemeClr val="accent2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3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320E1D9-0B37-E218-E183-C26178FF4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Overview of posts analyzed in this period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983F2A-0752-2538-60E7-2D40E4A1FE3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31825" y="1112494"/>
            <a:ext cx="10928350" cy="5619609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GB" sz="1500" kern="100" dirty="0" err="1">
                <a:solidFill>
                  <a:schemeClr val="accent2"/>
                </a:solidFill>
                <a:latin typeface="Aptos" panose="020B0004020202020204" pitchFamily="34" charset="0"/>
                <a:ea typeface="PMingLiU" panose="02020500000000000000" pitchFamily="18" charset="-120"/>
                <a:cs typeface="Arial" panose="020B0604020202020204" pitchFamily="34" charset="0"/>
              </a:rPr>
              <a:t>Column_text</a:t>
            </a:r>
            <a:endParaRPr lang="en-GB" sz="1500" kern="100" dirty="0">
              <a:solidFill>
                <a:schemeClr val="accent2"/>
              </a:solidFill>
              <a:effectLst/>
              <a:latin typeface="Aptos" panose="020B0004020202020204" pitchFamily="34" charset="0"/>
              <a:ea typeface="PMingLiU" panose="02020500000000000000" pitchFamily="18" charset="-120"/>
              <a:cs typeface="Arial" panose="020B0604020202020204" pitchFamily="34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181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EEBBC19-4482-3289-CB60-79B09DAA9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4515CA-D0FF-A323-3F56-91669CBC70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Thought leadership concept #1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C7B8CED-D35C-FDF2-F17F-2DE4C657298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694DE-D666-5CEA-CC93-335AA04ADDBE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b="0" i="0" dirty="0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2552E87-0D52-4DAF-2077-4463CCC9D4B1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9E9E7FA-DF8D-A0A0-A01E-23DDD0B69B4D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  <a:endParaRPr lang="en-GB" sz="1600" dirty="0">
              <a:solidFill>
                <a:schemeClr val="accent2"/>
              </a:solidFill>
              <a:latin typeface="Aptos" panose="020B0004020202020204" pitchFamily="34" charset="0"/>
            </a:endParaRPr>
          </a:p>
          <a:p>
            <a:pPr algn="l"/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265777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403CB-1D50-E29F-0833-E494DF3A9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5F77428-3EFD-051B-D253-821415E79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F24B05-FE69-D371-D113-FAE008D064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1333568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Thought leadership concept #2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FA2AB56-69EE-260F-5591-C5048BCE1AE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676862-14BF-3889-E336-A399777C3F8B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b="0" i="0" dirty="0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FC3E2D-B4AA-1210-3AA1-A3E2E0F11BE4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  <a:endParaRPr lang="en-GB" sz="1600" dirty="0">
              <a:solidFill>
                <a:schemeClr val="accent2"/>
              </a:solidFill>
              <a:latin typeface="Aptos" panose="020B0004020202020204" pitchFamily="34" charset="0"/>
            </a:endParaRPr>
          </a:p>
          <a:p>
            <a:pPr algn="l"/>
            <a:endParaRPr lang="en-US" sz="1200" b="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7291D46-061F-EA5F-2CF6-2C835C197266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19050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805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D801C-9999-E583-558A-8F83997C7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FC540169-29CB-8E2C-F7C0-55FF650F2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2985C28-CE2D-DF47-D4AD-FCFE2A49A5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59" y="0"/>
            <a:ext cx="11286271" cy="518086"/>
          </a:xfrm>
        </p:spPr>
        <p:txBody>
          <a:bodyPr/>
          <a:lstStyle/>
          <a:p>
            <a:r>
              <a:rPr lang="en-US" dirty="0">
                <a:latin typeface="Kalinga" panose="020B0502040204020203" pitchFamily="34" charset="0"/>
                <a:cs typeface="Kalinga" panose="020B0502040204020203" pitchFamily="34" charset="0"/>
              </a:rPr>
              <a:t>Thought leadership concept #3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CEAB7F7-6041-A901-99AD-C32E8B04718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31824" y="1517761"/>
            <a:ext cx="3687927" cy="3687927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FD8F66-9EC9-23C0-A59C-53E5395F12D8}"/>
              </a:ext>
            </a:extLst>
          </p:cNvPr>
          <p:cNvSpPr txBox="1"/>
          <p:nvPr/>
        </p:nvSpPr>
        <p:spPr>
          <a:xfrm>
            <a:off x="631825" y="5472619"/>
            <a:ext cx="11160782" cy="153888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000" b="0" i="0" dirty="0">
                <a:solidFill>
                  <a:schemeClr val="accent2"/>
                </a:solidFill>
                <a:effectLst/>
                <a:latin typeface="Aptos" panose="020B0004020202020204" pitchFamily="34" charset="0"/>
                <a:cs typeface="Arial" panose="020B0604020202020204" pitchFamily="34" charset="0"/>
              </a:rPr>
              <a:t>rationale</a:t>
            </a:r>
            <a:endParaRPr lang="en-US" sz="1000" b="0" dirty="0">
              <a:solidFill>
                <a:schemeClr val="accent2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4AB5233-26C9-9A31-698A-947A3E12372F}"/>
              </a:ext>
            </a:extLst>
          </p:cNvPr>
          <p:cNvCxnSpPr/>
          <p:nvPr/>
        </p:nvCxnSpPr>
        <p:spPr>
          <a:xfrm>
            <a:off x="631825" y="5344519"/>
            <a:ext cx="10927715" cy="0"/>
          </a:xfrm>
          <a:prstGeom prst="line">
            <a:avLst/>
          </a:prstGeom>
          <a:ln w="22225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C1D898-4730-7370-7E55-B3AAB6E6948E}"/>
              </a:ext>
            </a:extLst>
          </p:cNvPr>
          <p:cNvSpPr txBox="1"/>
          <p:nvPr/>
        </p:nvSpPr>
        <p:spPr>
          <a:xfrm>
            <a:off x="4635062" y="1478953"/>
            <a:ext cx="6924478" cy="430887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>
              <a:buNone/>
            </a:pPr>
            <a:r>
              <a:rPr lang="en-GB" sz="1600" dirty="0" err="1">
                <a:solidFill>
                  <a:schemeClr val="accent2"/>
                </a:solidFill>
                <a:latin typeface="Aptos" panose="020B0004020202020204" pitchFamily="34" charset="0"/>
              </a:rPr>
              <a:t>post_proposal</a:t>
            </a:r>
            <a:endParaRPr lang="en-GB" sz="1600" dirty="0">
              <a:solidFill>
                <a:schemeClr val="accent2"/>
              </a:solidFill>
              <a:latin typeface="Aptos" panose="020B0004020202020204" pitchFamily="34" charset="0"/>
            </a:endParaRPr>
          </a:p>
          <a:p>
            <a:pPr algn="l"/>
            <a:endParaRPr lang="en-US" sz="1200" b="0" dirty="0"/>
          </a:p>
        </p:txBody>
      </p:sp>
    </p:spTree>
    <p:extLst>
      <p:ext uri="{BB962C8B-B14F-4D97-AF65-F5344CB8AC3E}">
        <p14:creationId xmlns:p14="http://schemas.microsoft.com/office/powerpoint/2010/main" val="789080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74E985-4D59-45AB-8970-AD8E2C92CE21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  <ds:schemaRef ds:uri="9bea065c-4598-471b-a0d8-b208471d6a41"/>
    <ds:schemaRef ds:uri="http://schemas.microsoft.com/office/infopath/2007/PartnerControls"/>
    <ds:schemaRef ds:uri="http://schemas.openxmlformats.org/package/2006/metadata/core-properties"/>
    <ds:schemaRef ds:uri="737cdb0d-9f15-48ec-9529-975a91239bb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1392</TotalTime>
  <Words>50</Words>
  <Application>Microsoft Macintosh PowerPoint</Application>
  <PresentationFormat>Widescreen</PresentationFormat>
  <Paragraphs>20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Kalinga</vt:lpstr>
      <vt:lpstr>SynH2024</vt:lpstr>
      <vt:lpstr>subject_line</vt:lpstr>
      <vt:lpstr>Overview of posts analyzed in this period</vt:lpstr>
      <vt:lpstr>title</vt:lpstr>
      <vt:lpstr>title</vt:lpstr>
      <vt:lpstr>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30</cp:revision>
  <dcterms:created xsi:type="dcterms:W3CDTF">2024-07-12T09:05:01Z</dcterms:created>
  <dcterms:modified xsi:type="dcterms:W3CDTF">2025-05-12T08:36:39Z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