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5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95" d="100"/>
          <a:sy n="95" d="100"/>
        </p:scale>
        <p:origin x="1528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55" Type="http://schemas.openxmlformats.org/officeDocument/2006/relationships/notesMaster" Target="notesMasters/notesMaster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6572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30BA255E-72CB-D8C1-268D-7DA8A3C8B643}"/>
              </a:ext>
            </a:extLst>
          </p:cNvPr>
          <p:cNvSpPr txBox="1">
            <a:spLocks/>
          </p:cNvSpPr>
          <p:nvPr userDrawn="1"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DEFDAE-430C-12BC-3EB4-FB503CE4BE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825" y="1122363"/>
            <a:ext cx="10928350" cy="4697412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5E2051-FC42-C486-5037-44C7AB746F3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1190" y="5832680"/>
            <a:ext cx="10928350" cy="731838"/>
          </a:xfrm>
        </p:spPr>
        <p:txBody>
          <a:bodyPr>
            <a:normAutofit/>
          </a:bodyPr>
          <a:lstStyle>
            <a:lvl5pPr marL="0" indent="0">
              <a:buNone/>
              <a:defRPr/>
            </a:lvl5pPr>
          </a:lstStyle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267BFA-5BD8-FCC6-C8F7-55218EC09E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1600" b="0">
                <a:solidFill>
                  <a:srgbClr val="696969"/>
                </a:solidFill>
                <a:latin typeface="Arial"/>
              </a:rPr>
              <a:t>Overview of Key Guidelines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F7CFB2-7511-D2E7-37E2-C6F5417A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 b="1">
                <a:solidFill>
                  <a:srgbClr val="FF0000"/>
                </a:solidFill>
                <a:latin typeface="Arial"/>
              </a:rPr>
              <a:t>Question 1: What Regulations Impact Promotion / Advertising / Recruitment to Clinical Studies in Singapore?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A1D85-3EF7-63D5-317B-FE18DCD7F3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sz="12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SAPI Code of Conduct 2024 governs ethical standards and legal frameworks for pharmaceutical companies.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2024, Singapore Association of Pharmaceutical Industries, 1st February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Press releases must be factual and non-promotional; no HSA pre-approval required.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Companies are prohibited from initiating promotional articles; internal policies required for social media content compliance.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Promotional claims must be substantiated by approved labeling or scientific evidence.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2024</a:t>
            </a:r>
          </a:p>
          <a:p>
            <a:pPr>
              <a:spcAft>
                <a:spcPts val="1200"/>
              </a:spcAft>
            </a:pPr>
            <a:r>
              <a:rPr sz="1600">
                <a:solidFill>
                  <a:srgbClr val="FF0000"/>
                </a:solidFill>
                <a:latin typeface="Calibri"/>
              </a:rPr>
              <a:t>• </a:t>
            </a:r>
            <a:r>
              <a:rPr sz="1600" b="0" i="0">
                <a:solidFill>
                  <a:srgbClr val="696969"/>
                </a:solidFill>
                <a:latin typeface="Calibri"/>
              </a:rPr>
              <a:t>Consultancy services and events with HCPs must be for legitimate purposes and documented without promotional inducement. </a:t>
            </a:r>
            <a:r>
              <a:rPr sz="1600" b="0" i="1">
                <a:solidFill>
                  <a:srgbClr val="696969"/>
                </a:solidFill>
                <a:latin typeface="Calibri"/>
              </a:rPr>
              <a:t>CODE OF CONDUCT 2024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7CC383-9CFE-95ED-EA0C-A98C6E3A895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sz="1400" b="1">
                <a:solidFill>
                  <a:srgbClr val="FFFFFF"/>
                </a:solidFill>
                <a:latin typeface="Arial"/>
              </a:rPr>
              <a:t>The SAPI Code of Conduct 2024 sets comprehensive guidelines to ensure ethical promotion, advertising, and recruitment in clinical studies, emphasizing factual communication, transparency, and adherence to legal standards.</a:t>
            </a:r>
            <a:endParaRPr lang="en-GB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22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737cdb0d-9f15-48ec-9529-975a91239bb1"/>
  </ds:schemaRefs>
</ds:datastoreItem>
</file>

<file path=customXml/itemProps2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1136</TotalTime>
  <Words>650</Words>
  <Application>Microsoft Macintosh PowerPoint</Application>
  <PresentationFormat>Widescreen</PresentationFormat>
  <Paragraphs>250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2024-09-22T08:16:24Z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