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76259"/>
  </p:normalViewPr>
  <p:slideViewPr>
    <p:cSldViewPr snapToGrid="0">
      <p:cViewPr varScale="1">
        <p:scale>
          <a:sx n="96" d="100"/>
          <a:sy n="96" d="100"/>
        </p:scale>
        <p:origin x="14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15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006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0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33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79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67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63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99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81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Please note – any references that say they are from “Knowledge Base” should be checked. </a:t>
            </a:r>
          </a:p>
          <a:p>
            <a:endParaRPr lang="en-GB" dirty="0"/>
          </a:p>
          <a:p>
            <a:r>
              <a:rPr lang="en-GB" dirty="0"/>
              <a:t>This means that GPT has either extrapolated directly from its knowledge base (vs. a source), or made a leap from a source. Basically, if it says “Knowledge Base” it’s a red flag for a potential hallucination and has to be checked manually.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5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9028C4-2906-2751-8DE9-C97580615A11}"/>
              </a:ext>
            </a:extLst>
          </p:cNvPr>
          <p:cNvSpPr/>
          <p:nvPr userDrawn="1"/>
        </p:nvSpPr>
        <p:spPr>
          <a:xfrm>
            <a:off x="632458" y="1179443"/>
            <a:ext cx="2700000" cy="2700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786A1B-B90F-1136-B5A0-61456981EDB9}"/>
              </a:ext>
            </a:extLst>
          </p:cNvPr>
          <p:cNvSpPr/>
          <p:nvPr userDrawn="1"/>
        </p:nvSpPr>
        <p:spPr>
          <a:xfrm>
            <a:off x="3332458" y="1179443"/>
            <a:ext cx="2700000" cy="2700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3218D1-D8CD-7DF9-08D8-5D875EFF2879}"/>
              </a:ext>
            </a:extLst>
          </p:cNvPr>
          <p:cNvSpPr/>
          <p:nvPr userDrawn="1"/>
        </p:nvSpPr>
        <p:spPr>
          <a:xfrm>
            <a:off x="632458" y="3879134"/>
            <a:ext cx="2700000" cy="2700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48C9AA-3979-34BC-252B-442CF6045655}"/>
              </a:ext>
            </a:extLst>
          </p:cNvPr>
          <p:cNvSpPr/>
          <p:nvPr userDrawn="1"/>
        </p:nvSpPr>
        <p:spPr>
          <a:xfrm>
            <a:off x="3332458" y="3879134"/>
            <a:ext cx="2700000" cy="2700000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3D263C-F01C-F532-3C28-4F4209F9CC1F}"/>
              </a:ext>
            </a:extLst>
          </p:cNvPr>
          <p:cNvSpPr/>
          <p:nvPr userDrawn="1"/>
        </p:nvSpPr>
        <p:spPr>
          <a:xfrm>
            <a:off x="6745357" y="1179443"/>
            <a:ext cx="4814183" cy="539969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111ABB-2F90-EE0F-0078-B7B5FE3A5CE5}"/>
              </a:ext>
            </a:extLst>
          </p:cNvPr>
          <p:cNvSpPr/>
          <p:nvPr userDrawn="1"/>
        </p:nvSpPr>
        <p:spPr>
          <a:xfrm>
            <a:off x="632458" y="1179443"/>
            <a:ext cx="2700000" cy="194263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1200" b="1" dirty="0">
                <a:solidFill>
                  <a:schemeClr val="tx2"/>
                </a:solidFill>
              </a:rPr>
              <a:t>Strengths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ECE8A4-10CA-778C-D021-E80EEEAEBE0A}"/>
              </a:ext>
            </a:extLst>
          </p:cNvPr>
          <p:cNvSpPr/>
          <p:nvPr userDrawn="1"/>
        </p:nvSpPr>
        <p:spPr>
          <a:xfrm>
            <a:off x="3332458" y="1179443"/>
            <a:ext cx="2700000" cy="1942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1200" b="1" dirty="0">
                <a:solidFill>
                  <a:schemeClr val="tx2"/>
                </a:solidFill>
              </a:rPr>
              <a:t>Weaknesses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3F2ECE-97C0-F0C6-4746-4BA4B7337134}"/>
              </a:ext>
            </a:extLst>
          </p:cNvPr>
          <p:cNvSpPr/>
          <p:nvPr userDrawn="1"/>
        </p:nvSpPr>
        <p:spPr>
          <a:xfrm>
            <a:off x="632458" y="3879134"/>
            <a:ext cx="2700000" cy="194263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1200" b="1" dirty="0">
                <a:solidFill>
                  <a:schemeClr val="tx2"/>
                </a:solidFill>
              </a:rPr>
              <a:t>Opportunities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98485F-2BB3-6067-7866-D54F6315570E}"/>
              </a:ext>
            </a:extLst>
          </p:cNvPr>
          <p:cNvSpPr/>
          <p:nvPr userDrawn="1"/>
        </p:nvSpPr>
        <p:spPr>
          <a:xfrm>
            <a:off x="3332458" y="3879134"/>
            <a:ext cx="2700000" cy="194263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GB" sz="1200" b="1" dirty="0">
                <a:solidFill>
                  <a:schemeClr val="tx2"/>
                </a:solidFill>
              </a:rPr>
              <a:t>Threats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D35CBB0-0F5A-EE1A-718C-4981A8EF22F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5677" y="1065079"/>
            <a:ext cx="2544419" cy="243349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802A14D2-E6B4-7C98-C542-146D9FED9C7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05675" y="1065079"/>
            <a:ext cx="2544419" cy="243349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E1A07067-214B-3457-A082-B3DF9183F9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5677" y="3783079"/>
            <a:ext cx="2544419" cy="243349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7" name="Content Placeholder 13">
            <a:extLst>
              <a:ext uri="{FF2B5EF4-FFF2-40B4-BE49-F238E27FC236}">
                <a16:creationId xmlns:a16="http://schemas.microsoft.com/office/drawing/2014/main" id="{F096E02C-B09E-24F6-112C-B6F9C2C183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05675" y="3783079"/>
            <a:ext cx="2544419" cy="243349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6CCA6951-1A5F-83F4-108A-6D50820E82F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828184" y="1276574"/>
            <a:ext cx="4658140" cy="2957496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8A4D0C-69A8-4C8A-EBA1-12DA6B6E0E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84B30E-0060-57A9-C0DA-E8B79012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91D05-FFC2-F4A5-EEC1-EFCF46D4CC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Strength_bullets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382F7B-1A27-2028-5A4F-D0B4686084A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/>
              <a:t>Weakness_bullets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35C67-1D78-420B-EEF2-457D06276C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Opportunity_bullets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FC9583-252A-2D3B-56B3-355A0A92616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Threat_bullets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D33A8-1E40-D8C3-79D3-9F70A38F028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/>
              <a:t>SWOT_narrative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1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8A4D0C-69A8-4C8A-EBA1-12DA6B6E0E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84B30E-0060-57A9-C0DA-E8B79012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91D05-FFC2-F4A5-EEC1-EFCF46D4CC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Strength_bullets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382F7B-1A27-2028-5A4F-D0B4686084A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/>
              <a:t>Weakness_bullets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35C67-1D78-420B-EEF2-457D06276C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Opportunity_bullets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FC9583-252A-2D3B-56B3-355A0A92616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Threat_bullets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D33A8-1E40-D8C3-79D3-9F70A38F028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/>
              <a:t>SWOT_narrative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685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8A4D0C-69A8-4C8A-EBA1-12DA6B6E0E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84B30E-0060-57A9-C0DA-E8B79012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91D05-FFC2-F4A5-EEC1-EFCF46D4CC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Strength_bullets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382F7B-1A27-2028-5A4F-D0B4686084A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/>
              <a:t>Weakness_bullets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35C67-1D78-420B-EEF2-457D06276C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Opportunity_bullets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FC9583-252A-2D3B-56B3-355A0A92616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Threat_bullets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D33A8-1E40-D8C3-79D3-9F70A38F028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/>
              <a:t>SWOT_narrative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793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8A4D0C-69A8-4C8A-EBA1-12DA6B6E0E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84B30E-0060-57A9-C0DA-E8B79012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91D05-FFC2-F4A5-EEC1-EFCF46D4CC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Strength_bullets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382F7B-1A27-2028-5A4F-D0B4686084A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/>
              <a:t>Weakness_bullets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35C67-1D78-420B-EEF2-457D06276C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Opportunity_bullets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FC9583-252A-2D3B-56B3-355A0A92616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Threat_bullets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D33A8-1E40-D8C3-79D3-9F70A38F028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/>
              <a:t>SWOT_narrative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84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8A4D0C-69A8-4C8A-EBA1-12DA6B6E0E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84B30E-0060-57A9-C0DA-E8B79012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91D05-FFC2-F4A5-EEC1-EFCF46D4CC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Strength_bullets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382F7B-1A27-2028-5A4F-D0B4686084A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/>
              <a:t>Weakness_bullets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35C67-1D78-420B-EEF2-457D06276C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Opportunity_bullets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FC9583-252A-2D3B-56B3-355A0A92616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Threat_bullets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D33A8-1E40-D8C3-79D3-9F70A38F028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/>
              <a:t>SWOT_narrative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16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8A4D0C-69A8-4C8A-EBA1-12DA6B6E0E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84B30E-0060-57A9-C0DA-E8B79012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91D05-FFC2-F4A5-EEC1-EFCF46D4CC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Strength_bullets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382F7B-1A27-2028-5A4F-D0B4686084A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/>
              <a:t>Weakness_bullets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35C67-1D78-420B-EEF2-457D06276C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Opportunity_bullets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FC9583-252A-2D3B-56B3-355A0A92616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Threat_bullets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D33A8-1E40-D8C3-79D3-9F70A38F028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/>
              <a:t>SWOT_narrative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15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8A4D0C-69A8-4C8A-EBA1-12DA6B6E0E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84B30E-0060-57A9-C0DA-E8B79012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91D05-FFC2-F4A5-EEC1-EFCF46D4CC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Strength_bullets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382F7B-1A27-2028-5A4F-D0B4686084A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/>
              <a:t>Weakness_bullets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35C67-1D78-420B-EEF2-457D06276C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Opportunity_bullets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FC9583-252A-2D3B-56B3-355A0A92616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Threat_bullets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D33A8-1E40-D8C3-79D3-9F70A38F028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/>
              <a:t>SWOT_narrative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92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8A4D0C-69A8-4C8A-EBA1-12DA6B6E0E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84B30E-0060-57A9-C0DA-E8B79012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91D05-FFC2-F4A5-EEC1-EFCF46D4CC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Strength_bullets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382F7B-1A27-2028-5A4F-D0B4686084A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/>
              <a:t>Weakness_bullets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35C67-1D78-420B-EEF2-457D06276C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Opportunity_bullets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FC9583-252A-2D3B-56B3-355A0A92616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Threat_bullets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D33A8-1E40-D8C3-79D3-9F70A38F028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/>
              <a:t>SWOT_narrative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613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8A4D0C-69A8-4C8A-EBA1-12DA6B6E0E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84B30E-0060-57A9-C0DA-E8B79012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91D05-FFC2-F4A5-EEC1-EFCF46D4CC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Strength_bullets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382F7B-1A27-2028-5A4F-D0B4686084A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/>
              <a:t>Weakness_bullets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35C67-1D78-420B-EEF2-457D06276C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Opportunity_bullets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FC9583-252A-2D3B-56B3-355A0A92616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Threat_bullets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D33A8-1E40-D8C3-79D3-9F70A38F028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/>
              <a:t>SWOT_narrative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66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8A4D0C-69A8-4C8A-EBA1-12DA6B6E0E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Slide_subtitle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84B30E-0060-57A9-C0DA-E8B79012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Slide_title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91D05-FFC2-F4A5-EEC1-EFCF46D4CC3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err="1"/>
              <a:t>Strength_bullets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382F7B-1A27-2028-5A4F-D0B4686084A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err="1"/>
              <a:t>Weakness_bullets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35C67-1D78-420B-EEF2-457D06276C7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Opportunity_bullets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CFC9583-252A-2D3B-56B3-355A0A92616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Threat_bullets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D33A8-1E40-D8C3-79D3-9F70A38F028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 err="1"/>
              <a:t>SWOT_narrative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06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74E985-4D59-45AB-8970-AD8E2C92CE21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9bea065c-4598-471b-a0d8-b208471d6a41"/>
    <ds:schemaRef ds:uri="737cdb0d-9f15-48ec-9529-975a91239bb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1260</TotalTime>
  <Words>900</Words>
  <Application>Microsoft Macintosh PowerPoint</Application>
  <PresentationFormat>Widescreen</PresentationFormat>
  <Paragraphs>110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Aptos</vt:lpstr>
      <vt:lpstr>Arial</vt:lpstr>
      <vt:lpstr>SynH2024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16</cp:revision>
  <dcterms:created xsi:type="dcterms:W3CDTF">2024-07-12T09:05:01Z</dcterms:created>
  <dcterms:modified xsi:type="dcterms:W3CDTF">2024-09-08T08:28:32Z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