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6"/>
  </p:notesMasterIdLst>
  <p:sldIdLst>
    <p:sldId id="21474825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164"/>
  </p:normalViewPr>
  <p:slideViewPr>
    <p:cSldViewPr snapToGrid="0">
      <p:cViewPr varScale="1">
        <p:scale>
          <a:sx n="88" d="100"/>
          <a:sy n="88" d="100"/>
        </p:scale>
        <p:origin x="2024" y="480"/>
      </p:cViewPr>
      <p:guideLst>
        <p:guide orient="horz" pos="888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7FB25-177A-4248-9EC1-1483B68CFFC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A445-5309-404A-815B-09D41C61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A445-5309-404A-815B-09D41C613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12228910" y="1471837"/>
            <a:ext cx="3049" cy="15087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8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11450426" y="6341511"/>
            <a:ext cx="50538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1066" smtClean="0">
                <a:solidFill>
                  <a:schemeClr val="tx2"/>
                </a:solidFill>
              </a:rPr>
              <a:t>‹#›</a:t>
            </a:fld>
            <a:endParaRPr lang="en-US" sz="1066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349315" y="6339683"/>
            <a:ext cx="157480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66">
                <a:solidFill>
                  <a:schemeClr val="tx2"/>
                </a:solidFill>
              </a:rPr>
              <a:t>SYNEOS 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8508215" y="6339683"/>
            <a:ext cx="294221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6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45025"/>
            <a:ext cx="10966697" cy="4381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37955"/>
            <a:ext cx="10966696" cy="33201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642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0918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2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2398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302">
          <p15:clr>
            <a:srgbClr val="F26B43"/>
          </p15:clr>
        </p15:guide>
        <p15:guide id="16" orient="horz" pos="29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3CBE-32F1-E12F-26BC-D2E59737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Company_name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53664-D741-2B47-9404-787827052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Company overview and its pipeline assets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5953BF6-0A2A-6095-AA41-2714AFA394F4}"/>
              </a:ext>
            </a:extLst>
          </p:cNvPr>
          <p:cNvSpPr/>
          <p:nvPr/>
        </p:nvSpPr>
        <p:spPr>
          <a:xfrm>
            <a:off x="467185" y="1470620"/>
            <a:ext cx="3439885" cy="4748738"/>
          </a:xfrm>
          <a:custGeom>
            <a:avLst/>
            <a:gdLst/>
            <a:ahLst/>
            <a:cxnLst/>
            <a:rect l="l" t="t" r="r" b="b"/>
            <a:pathLst>
              <a:path w="3745229" h="6856730">
                <a:moveTo>
                  <a:pt x="0" y="0"/>
                </a:moveTo>
                <a:lnTo>
                  <a:pt x="3744972" y="0"/>
                </a:lnTo>
                <a:lnTo>
                  <a:pt x="3744972" y="6856214"/>
                </a:lnTo>
                <a:lnTo>
                  <a:pt x="0" y="685621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43922"/>
            </a:schemeClr>
          </a:solidFill>
        </p:spPr>
        <p:txBody>
          <a:bodyPr wrap="square" lIns="0" tIns="0" rIns="0" bIns="0" rtlCol="0"/>
          <a:lstStyle/>
          <a:p>
            <a:pPr algn="ctr" defTabSz="609570">
              <a:defRPr/>
            </a:pPr>
            <a:endParaRPr sz="135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BC3195-1C21-CE1E-9CBD-D87EE6797684}"/>
              </a:ext>
            </a:extLst>
          </p:cNvPr>
          <p:cNvSpPr txBox="1">
            <a:spLocks/>
          </p:cNvSpPr>
          <p:nvPr/>
        </p:nvSpPr>
        <p:spPr>
          <a:xfrm>
            <a:off x="699836" y="2114590"/>
            <a:ext cx="3015821" cy="4104768"/>
          </a:xfrm>
          <a:prstGeom prst="rect">
            <a:avLst/>
          </a:prstGeom>
          <a:noFill/>
        </p:spPr>
        <p:txBody>
          <a:bodyPr anchor="t"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0280" indent="-150280" defTabSz="812740">
              <a:spcBef>
                <a:spcPts val="0"/>
              </a:spcBef>
              <a:spcAft>
                <a:spcPts val="533"/>
              </a:spcAft>
              <a:defRPr/>
            </a:pPr>
            <a:r>
              <a:rPr lang="en-US" sz="1133" b="1">
                <a:cs typeface="Arial" panose="020B0604020202020204" pitchFamily="34" charset="0"/>
              </a:rPr>
              <a:t>Select company background bullets from the details provided in the notes to this slide </a:t>
            </a:r>
            <a:endParaRPr lang="en-US" sz="1133"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639A3-0853-75ED-19B5-C256AEF23F45}"/>
              </a:ext>
            </a:extLst>
          </p:cNvPr>
          <p:cNvSpPr/>
          <p:nvPr/>
        </p:nvSpPr>
        <p:spPr>
          <a:xfrm>
            <a:off x="1062608" y="1547573"/>
            <a:ext cx="2052084" cy="516689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63666A"/>
                </a:solidFill>
                <a:effectLst/>
                <a:uLnTx/>
                <a:uFillTx/>
                <a:ea typeface="+mn-ea"/>
                <a:cs typeface="+mn-cs"/>
              </a:rPr>
              <a:t>Insert Company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D17FD-CC83-90A7-5246-8F0A815F6FF3}"/>
              </a:ext>
            </a:extLst>
          </p:cNvPr>
          <p:cNvSpPr/>
          <p:nvPr/>
        </p:nvSpPr>
        <p:spPr>
          <a:xfrm>
            <a:off x="4325569" y="1590018"/>
            <a:ext cx="7487203" cy="1642280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231775" marR="0" lvl="0" indent="-231775" algn="l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2E5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31775" marR="0" lvl="0" indent="-231775" algn="l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2E5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marL="231775" marR="0" lvl="0" indent="-231775" algn="l" defTabSz="812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2E5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Select asset detail bullets from the details provided in the notes to this slide</a:t>
            </a:r>
          </a:p>
          <a:p>
            <a:pPr marL="228594" indent="-228594" defTabSz="914377">
              <a:spcAft>
                <a:spcPts val="267"/>
              </a:spcAft>
              <a:buFont typeface="Arial" panose="020B0604020202020204" pitchFamily="34" charset="0"/>
              <a:buChar char="•"/>
              <a:defRPr/>
            </a:pPr>
            <a:endParaRPr lang="en-US" sz="1067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9CF65-3346-73E0-E937-CE47A2529417}"/>
              </a:ext>
            </a:extLst>
          </p:cNvPr>
          <p:cNvSpPr/>
          <p:nvPr/>
        </p:nvSpPr>
        <p:spPr>
          <a:xfrm>
            <a:off x="4332700" y="3749152"/>
            <a:ext cx="7487203" cy="2470206"/>
          </a:xfrm>
          <a:prstGeom prst="rect">
            <a:avLst/>
          </a:prstGeom>
          <a:solidFill>
            <a:schemeClr val="tx2">
              <a:lumMod val="20000"/>
              <a:lumOff val="80000"/>
              <a:alpha val="38039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914377">
              <a:defRPr/>
            </a:pPr>
            <a:r>
              <a:rPr lang="en-US" sz="1600">
                <a:solidFill>
                  <a:schemeClr val="tx1"/>
                </a:solidFill>
              </a:rPr>
              <a:t>Select pipeline detail bullets from the details provided in notes to this slide. 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6DBF63B8-52DF-493F-5513-580CDCAA9E5C}"/>
              </a:ext>
            </a:extLst>
          </p:cNvPr>
          <p:cNvSpPr/>
          <p:nvPr/>
        </p:nvSpPr>
        <p:spPr>
          <a:xfrm>
            <a:off x="4325569" y="3625703"/>
            <a:ext cx="4267200" cy="243840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/>
              </a:rPr>
              <a:t>Pipeline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1769625D-9EB8-C60F-29DC-7704A2BB38C0}"/>
              </a:ext>
            </a:extLst>
          </p:cNvPr>
          <p:cNvSpPr/>
          <p:nvPr/>
        </p:nvSpPr>
        <p:spPr>
          <a:xfrm>
            <a:off x="4318440" y="1470620"/>
            <a:ext cx="3549634" cy="243840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/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465818800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53FA9CBABEE488CBAEDEEFA7C0A43" ma:contentTypeVersion="35" ma:contentTypeDescription="Create a new document." ma:contentTypeScope="" ma:versionID="db0be2909158a3d0ffa9a40ce531ff32">
  <xsd:schema xmlns:xsd="http://www.w3.org/2001/XMLSchema" xmlns:xs="http://www.w3.org/2001/XMLSchema" xmlns:p="http://schemas.microsoft.com/office/2006/metadata/properties" xmlns:ns2="58c5bd5f-ec40-4cee-9465-291ce6ac5154" xmlns:ns3="67808493-4abf-43a2-8be6-c5705e2c4984" targetNamespace="http://schemas.microsoft.com/office/2006/metadata/properties" ma:root="true" ma:fieldsID="2b448d60eda421a9b30398a4dab18a0f" ns2:_="" ns3:_="">
    <xsd:import namespace="58c5bd5f-ec40-4cee-9465-291ce6ac5154"/>
    <xsd:import namespace="67808493-4abf-43a2-8be6-c5705e2c4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iseaseState" minOccurs="0"/>
                <xsd:element ref="ns2:TimelinetoLaunch" minOccurs="0"/>
                <xsd:element ref="ns2:LaunchRegion" minOccurs="0"/>
                <xsd:element ref="ns2:OpportunityInitiationDate" minOccurs="0"/>
                <xsd:element ref="ns2:TherapeuticArea" minOccurs="0"/>
                <xsd:element ref="ns2:AssetType" minOccurs="0"/>
                <xsd:element ref="ns2:ProposalType" minOccurs="0"/>
                <xsd:element ref="ns2:Objectives" minOccurs="0"/>
                <xsd:element ref="ns2:Proposal" minOccurs="0"/>
                <xsd:element ref="ns2:MediaServiceDateTaken" minOccurs="0"/>
                <xsd:element ref="ns2:DateEntered" minOccurs="0"/>
                <xsd:element ref="ns2:AssetName" minOccurs="0"/>
                <xsd:element ref="ns2:MediaLengthInSeconds" minOccurs="0"/>
                <xsd:element ref="ns2:LatestNotes" minOccurs="0"/>
                <xsd:element ref="ns2:TATest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5bd5f-ec40-4cee-9465-291ce6ac5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iseaseState" ma:index="18" nillable="true" ma:displayName="Indication" ma:format="Dropdown" ma:internalName="DiseaseState">
      <xsd:simpleType>
        <xsd:restriction base="dms:Note">
          <xsd:maxLength value="255"/>
        </xsd:restriction>
      </xsd:simpleType>
    </xsd:element>
    <xsd:element name="TimelinetoLaunch" ma:index="19" nillable="true" ma:displayName="Timeline to Launch" ma:format="Dropdown" ma:internalName="TimelinetoLaunch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&gt;24 months"/>
                        <xsd:enumeration value="19-24 months"/>
                        <xsd:enumeration value="12-18 months"/>
                        <xsd:enumeration value="&lt;12 month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LaunchRegion" ma:index="20" nillable="true" ma:displayName="Launch Region" ma:format="Dropdown" ma:internalName="LaunchRegion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US"/>
                        <xsd:enumeration value="EU"/>
                        <xsd:enumeration value="Canada"/>
                        <xsd:enumeration value="APAC"/>
                        <xsd:enumeration value="LATAM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OpportunityInitiationDate" ma:index="21" nillable="true" ma:displayName="Date Initiated" ma:format="DateOnly" ma:internalName="OpportunityInitiationDate">
      <xsd:simpleType>
        <xsd:restriction base="dms:DateTime"/>
      </xsd:simpleType>
    </xsd:element>
    <xsd:element name="TherapeuticArea" ma:index="22" nillable="true" ma:displayName="Therapeutic Area" ma:format="Dropdown" ma:internalName="Therapeutic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mmunology"/>
                    <xsd:enumeration value="Respiratory"/>
                    <xsd:enumeration value="Ophthalmology"/>
                    <xsd:enumeration value="Womens Health"/>
                    <xsd:enumeration value="Cardiovascular"/>
                    <xsd:enumeration value="Diabetes"/>
                    <xsd:enumeration value="CNS"/>
                    <xsd:enumeration value="Infectious Disease"/>
                    <xsd:enumeration value="Vaccine"/>
                    <xsd:enumeration value="Onc - Solid Tumor"/>
                    <xsd:enumeration value="Onc - Hem"/>
                    <xsd:enumeration value="Onc - Other"/>
                    <xsd:enumeration value="Medical Devices"/>
                    <xsd:enumeration value="COVID"/>
                  </xsd:restriction>
                </xsd:simpleType>
              </xsd:element>
            </xsd:sequence>
          </xsd:extension>
        </xsd:complexContent>
      </xsd:complexType>
    </xsd:element>
    <xsd:element name="AssetType" ma:index="23" nillable="true" ma:displayName="Asset Type" ma:format="Dropdown" ma:internalName="Asse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eakthrough/Fast-Track/Accelerated Review"/>
                    <xsd:enumeration value="Novel MoA"/>
                    <xsd:enumeration value="Unclear Differentiation"/>
                    <xsd:enumeration value="Biosimilar"/>
                    <xsd:enumeration value="Orphan"/>
                    <xsd:enumeration value="PRIME"/>
                  </xsd:restriction>
                </xsd:simpleType>
              </xsd:element>
            </xsd:sequence>
          </xsd:extension>
        </xsd:complexContent>
      </xsd:complexType>
    </xsd:element>
    <xsd:element name="ProposalType" ma:index="24" nillable="true" ma:displayName="Proposal Type" ma:format="Dropdown" ma:internalName="ProposalType">
      <xsd:simpleType>
        <xsd:restriction base="dms:Choice">
          <xsd:enumeration value="No Regrets"/>
          <xsd:enumeration value="Full Plan"/>
        </xsd:restriction>
      </xsd:simpleType>
    </xsd:element>
    <xsd:element name="Objectives" ma:index="25" nillable="true" ma:displayName="Objectives" ma:format="Dropdown" ma:internalName="Objectives">
      <xsd:simpleType>
        <xsd:restriction base="dms:Choice">
          <xsd:enumeration value="All"/>
          <xsd:enumeration value="Medical Affairs"/>
          <xsd:enumeration value="Market Access"/>
          <xsd:enumeration value="Sales/Marketing"/>
        </xsd:restriction>
      </xsd:simpleType>
    </xsd:element>
    <xsd:element name="Proposal" ma:index="26" nillable="true" ma:displayName="Proposal" ma:format="Dropdown" ma:internalName="Proposal">
      <xsd:simpleType>
        <xsd:union memberTypes="dms:Text">
          <xsd:simpleType>
            <xsd:restriction base="dms:Choice">
              <xsd:enumeration value="Only Capabilities"/>
              <xsd:enumeration value="High Level Budget"/>
              <xsd:enumeration value="Full Proposal"/>
            </xsd:restriction>
          </xsd:simpleType>
        </xsd:union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Entered" ma:index="28" nillable="true" ma:displayName="Date Entered" ma:format="DateOnly" ma:internalName="DateEntered">
      <xsd:simpleType>
        <xsd:restriction base="dms:DateTime"/>
      </xsd:simpleType>
    </xsd:element>
    <xsd:element name="AssetName" ma:index="29" nillable="true" ma:displayName="Asset Name" ma:format="Dropdown" ma:internalName="AssetName">
      <xsd:simpleType>
        <xsd:restriction base="dms:Note">
          <xsd:maxLength value="255"/>
        </xsd:restriction>
      </xsd:simpleType>
    </xsd:element>
    <xsd:element name="MediaLengthInSeconds" ma:index="30" nillable="true" ma:displayName="Length (seconds)" ma:internalName="MediaLengthInSeconds" ma:readOnly="true">
      <xsd:simpleType>
        <xsd:restriction base="dms:Unknown"/>
      </xsd:simpleType>
    </xsd:element>
    <xsd:element name="LatestNotes" ma:index="31" nillable="true" ma:displayName="Latest Notes" ma:description="Joe Test" ma:format="Dropdown" ma:list="c9a627e6-e2eb-4bbc-81d2-81dae7caae90" ma:internalName="LatestNotes" ma:showField="ID">
      <xsd:simpleType>
        <xsd:restriction base="dms:Lookup"/>
      </xsd:simpleType>
    </xsd:element>
    <xsd:element name="TATest" ma:index="32" nillable="true" ma:displayName="TA Test" ma:format="Dropdown" ma:internalName="TATest">
      <xsd:simpleType>
        <xsd:restriction base="dms:Choice">
          <xsd:enumeration value="TA 1"/>
          <xsd:enumeration value="TA 2"/>
          <xsd:enumeration value="TA 3"/>
          <xsd:enumeration value="TA 4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8493-4abf-43a2-8be6-c5705e2c4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5" nillable="true" ma:displayName="Taxonomy Catch All Column" ma:hidden="true" ma:list="{31309b9f-113f-4cf3-8882-f38523933d7b}" ma:internalName="TaxCatchAll" ma:showField="CatchAllData" ma:web="67808493-4abf-43a2-8be6-c5705e2c49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5bd5f-ec40-4cee-9465-291ce6ac5154">
      <Terms xmlns="http://schemas.microsoft.com/office/infopath/2007/PartnerControls"/>
    </lcf76f155ced4ddcb4097134ff3c332f>
    <TaxCatchAll xmlns="67808493-4abf-43a2-8be6-c5705e2c4984" xsi:nil="true"/>
    <LaunchRegion xmlns="58c5bd5f-ec40-4cee-9465-291ce6ac5154" xsi:nil="true"/>
    <TATest xmlns="58c5bd5f-ec40-4cee-9465-291ce6ac5154" xsi:nil="true"/>
    <ProposalType xmlns="58c5bd5f-ec40-4cee-9465-291ce6ac5154" xsi:nil="true"/>
    <Objectives xmlns="58c5bd5f-ec40-4cee-9465-291ce6ac5154" xsi:nil="true"/>
    <AssetName xmlns="58c5bd5f-ec40-4cee-9465-291ce6ac5154" xsi:nil="true"/>
    <TimelinetoLaunch xmlns="58c5bd5f-ec40-4cee-9465-291ce6ac5154" xsi:nil="true"/>
    <TherapeuticArea xmlns="58c5bd5f-ec40-4cee-9465-291ce6ac5154" xsi:nil="true"/>
    <Proposal xmlns="58c5bd5f-ec40-4cee-9465-291ce6ac5154" xsi:nil="true"/>
    <DateEntered xmlns="58c5bd5f-ec40-4cee-9465-291ce6ac5154" xsi:nil="true"/>
    <AssetType xmlns="58c5bd5f-ec40-4cee-9465-291ce6ac5154" xsi:nil="true"/>
    <OpportunityInitiationDate xmlns="58c5bd5f-ec40-4cee-9465-291ce6ac5154" xsi:nil="true"/>
    <DiseaseState xmlns="58c5bd5f-ec40-4cee-9465-291ce6ac5154" xsi:nil="true"/>
    <LatestNotes xmlns="58c5bd5f-ec40-4cee-9465-291ce6ac5154" xsi:nil="true"/>
  </documentManagement>
</p:properties>
</file>

<file path=customXml/itemProps1.xml><?xml version="1.0" encoding="utf-8"?>
<ds:datastoreItem xmlns:ds="http://schemas.openxmlformats.org/officeDocument/2006/customXml" ds:itemID="{93E6A1C7-FFD9-4302-81ED-45BBB0F7CE6F}">
  <ds:schemaRefs>
    <ds:schemaRef ds:uri="58c5bd5f-ec40-4cee-9465-291ce6ac5154"/>
    <ds:schemaRef ds:uri="67808493-4abf-43a2-8be6-c5705e2c4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E0DC56-D3E9-4100-8AE0-8A128765D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B82FD3-7B38-4974-B661-4347707F576E}">
  <ds:schemaRefs>
    <ds:schemaRef ds:uri="http://purl.org/dc/terms/"/>
    <ds:schemaRef ds:uri="http://schemas.microsoft.com/office/2006/documentManagement/types"/>
    <ds:schemaRef ds:uri="58c5bd5f-ec40-4cee-9465-291ce6ac5154"/>
    <ds:schemaRef ds:uri="http://schemas.microsoft.com/office/2006/metadata/properties"/>
    <ds:schemaRef ds:uri="http://purl.org/dc/elements/1.1/"/>
    <ds:schemaRef ds:uri="http://purl.org/dc/dcmitype/"/>
    <ds:schemaRef ds:uri="67808493-4abf-43a2-8be6-c5705e2c4984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57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Kalinga</vt:lpstr>
      <vt:lpstr>Wingdings</vt:lpstr>
      <vt:lpstr>syneos2025</vt:lpstr>
      <vt:lpstr>Company_name</vt:lpstr>
    </vt:vector>
  </TitlesOfParts>
  <Company>inVentiv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BACKGROUND DECK</dc:title>
  <dc:creator>Sharma, Niharika</dc:creator>
  <cp:lastModifiedBy>Arbour, Duncan</cp:lastModifiedBy>
  <cp:revision>12</cp:revision>
  <dcterms:created xsi:type="dcterms:W3CDTF">2021-09-02T05:51:48Z</dcterms:created>
  <dcterms:modified xsi:type="dcterms:W3CDTF">2025-05-22T13:50:37Z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0x010100F8C53FA9CBABEE488CBAEDEEFA7C0A43</vt:lpwstr>
  </property>
  <property fmtid="{D5CDD505-2E9C-101B-9397-08002B2CF9AE}" pid="3" name="Order">
    <vt:r8>978100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