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6"/>
  </p:notesMasterIdLst>
  <p:sldIdLst>
    <p:sldId id="214748343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7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164"/>
  </p:normalViewPr>
  <p:slideViewPr>
    <p:cSldViewPr snapToGrid="0">
      <p:cViewPr varScale="1">
        <p:scale>
          <a:sx n="88" d="100"/>
          <a:sy n="88" d="100"/>
        </p:scale>
        <p:origin x="2024" y="480"/>
      </p:cViewPr>
      <p:guideLst>
        <p:guide orient="horz" pos="888"/>
        <p:guide pos="7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7FB25-177A-4248-9EC1-1483B68CFFC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9A445-5309-404A-815B-09D41C61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1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9A445-5309-404A-815B-09D41C6133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8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7A27-E189-7ADA-EFF2-E3978AE8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62DFCE3-2D74-2A09-04F6-6EE984F6BA50}"/>
              </a:ext>
            </a:extLst>
          </p:cNvPr>
          <p:cNvSpPr/>
          <p:nvPr userDrawn="1"/>
        </p:nvSpPr>
        <p:spPr>
          <a:xfrm>
            <a:off x="12228910" y="1471837"/>
            <a:ext cx="3049" cy="15087"/>
          </a:xfrm>
          <a:custGeom>
            <a:avLst/>
            <a:gdLst>
              <a:gd name="connsiteX0" fmla="*/ 0 w 2287"/>
              <a:gd name="connsiteY0" fmla="*/ 0 h 11326"/>
              <a:gd name="connsiteX1" fmla="*/ 2287 w 2287"/>
              <a:gd name="connsiteY1" fmla="*/ 0 h 11326"/>
              <a:gd name="connsiteX2" fmla="*/ 2287 w 2287"/>
              <a:gd name="connsiteY2" fmla="*/ 11326 h 11326"/>
              <a:gd name="connsiteX3" fmla="*/ 0 w 2287"/>
              <a:gd name="connsiteY3" fmla="*/ 0 h 1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7" h="11326">
                <a:moveTo>
                  <a:pt x="0" y="0"/>
                </a:moveTo>
                <a:lnTo>
                  <a:pt x="2287" y="0"/>
                </a:lnTo>
                <a:lnTo>
                  <a:pt x="2287" y="1132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8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FEA6B0-8001-3A78-3E1D-76E1762EE03E}"/>
              </a:ext>
            </a:extLst>
          </p:cNvPr>
          <p:cNvSpPr txBox="1"/>
          <p:nvPr userDrawn="1"/>
        </p:nvSpPr>
        <p:spPr>
          <a:xfrm>
            <a:off x="11450426" y="6341511"/>
            <a:ext cx="505381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1E78E3-F02B-254B-8C40-179D185D5A49}" type="slidenum">
              <a:rPr lang="en-US" sz="1066" smtClean="0">
                <a:solidFill>
                  <a:schemeClr val="tx2"/>
                </a:solidFill>
              </a:rPr>
              <a:t>‹#›</a:t>
            </a:fld>
            <a:endParaRPr lang="en-US" sz="1066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2BA629-9462-B268-21C4-7AA99E854BC8}"/>
              </a:ext>
            </a:extLst>
          </p:cNvPr>
          <p:cNvSpPr txBox="1"/>
          <p:nvPr userDrawn="1"/>
        </p:nvSpPr>
        <p:spPr>
          <a:xfrm>
            <a:off x="349315" y="6339683"/>
            <a:ext cx="1574800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66">
                <a:solidFill>
                  <a:schemeClr val="tx2"/>
                </a:solidFill>
              </a:rPr>
              <a:t>SYNEOS HEALTH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57A5A4-730E-CA88-C25D-B9EE0E1D4C42}"/>
              </a:ext>
            </a:extLst>
          </p:cNvPr>
          <p:cNvSpPr txBox="1"/>
          <p:nvPr userDrawn="1"/>
        </p:nvSpPr>
        <p:spPr>
          <a:xfrm>
            <a:off x="8508215" y="6339683"/>
            <a:ext cx="2942211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66">
                <a:solidFill>
                  <a:schemeClr val="tx2"/>
                </a:solidFill>
              </a:rPr>
              <a:t>CONFIDENTIAL. AUTHORIZED USE ONLY.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FF0667F4-7777-D72C-BC88-BF155FC076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1645025"/>
            <a:ext cx="10966697" cy="43818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BEB2E-CD51-5A7F-DB44-A532B2DE8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37955"/>
            <a:ext cx="10966696" cy="332010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subhead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714BC3-F17C-3F25-19A2-7E35D8197E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45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8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CC923-7CB9-665B-A016-63DF1E28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8642"/>
            <a:ext cx="109728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EEC4-E38B-0F3A-D450-AABCF8164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0918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627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3554" rtl="0" eaLnBrk="1" latinLnBrk="0" hangingPunct="1">
        <a:lnSpc>
          <a:spcPct val="90000"/>
        </a:lnSpc>
        <a:spcBef>
          <a:spcPct val="0"/>
        </a:spcBef>
        <a:buNone/>
        <a:defRPr sz="2398" kern="1200">
          <a:solidFill>
            <a:schemeClr val="accent3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389" indent="-228389" algn="l" defTabSz="9135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685166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1141943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598720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5497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2274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051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8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605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77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54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1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08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885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3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440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217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1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302">
          <p15:clr>
            <a:srgbClr val="F26B43"/>
          </p15:clr>
        </p15:guide>
        <p15:guide id="16" orient="horz" pos="29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31C18-1EC9-24DE-6E24-DDBFBAB8A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5323-1A63-646A-D678-8FA78A6D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Disease Burden &amp; Unmet Needs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1B7D0-B2EF-380A-FE2D-AAB346044C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Specify period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1D482-9891-96EA-3410-75CBC2949BF9}"/>
              </a:ext>
            </a:extLst>
          </p:cNvPr>
          <p:cNvSpPr/>
          <p:nvPr/>
        </p:nvSpPr>
        <p:spPr>
          <a:xfrm>
            <a:off x="466558" y="1485545"/>
            <a:ext cx="59436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300">
                <a:solidFill>
                  <a:schemeClr val="bg1"/>
                </a:solidFill>
              </a:rPr>
              <a:t>DISEASE BURDEN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43D4D-972C-6CD1-D49D-C447F94FC477}"/>
              </a:ext>
            </a:extLst>
          </p:cNvPr>
          <p:cNvSpPr/>
          <p:nvPr/>
        </p:nvSpPr>
        <p:spPr>
          <a:xfrm>
            <a:off x="6688974" y="1485545"/>
            <a:ext cx="5198226" cy="2616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</a:rPr>
              <a:t>TREATMENT GAPS AND UNMET NEEDS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4A0BF6-4663-34F8-8DEB-13663281C72D}"/>
              </a:ext>
            </a:extLst>
          </p:cNvPr>
          <p:cNvSpPr/>
          <p:nvPr/>
        </p:nvSpPr>
        <p:spPr>
          <a:xfrm>
            <a:off x="466558" y="1759865"/>
            <a:ext cx="5943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/>
              <a:t>Populate with a selection of the notes in the slide notes section. </a:t>
            </a:r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7F07EE-B5A3-EB5A-6303-6A62675E764F}"/>
              </a:ext>
            </a:extLst>
          </p:cNvPr>
          <p:cNvSpPr/>
          <p:nvPr/>
        </p:nvSpPr>
        <p:spPr>
          <a:xfrm>
            <a:off x="6688974" y="1759865"/>
            <a:ext cx="51206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100"/>
              <a:t>Populate with a selection of the notes in the slide notes section. </a:t>
            </a:r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78187"/>
      </p:ext>
    </p:extLst>
  </p:cSld>
  <p:clrMapOvr>
    <a:masterClrMapping/>
  </p:clrMapOvr>
</p:sld>
</file>

<file path=ppt/theme/theme1.xml><?xml version="1.0" encoding="utf-8"?>
<a:theme xmlns:a="http://schemas.openxmlformats.org/drawingml/2006/main" name="syneos2025">
  <a:themeElements>
    <a:clrScheme name="Syneos2025">
      <a:dk1>
        <a:srgbClr val="FFFFFF"/>
      </a:dk1>
      <a:lt1>
        <a:srgbClr val="101820"/>
      </a:lt1>
      <a:dk2>
        <a:srgbClr val="FF671F"/>
      </a:dk2>
      <a:lt2>
        <a:srgbClr val="BFB8AF"/>
      </a:lt2>
      <a:accent1>
        <a:srgbClr val="EB3300"/>
      </a:accent1>
      <a:accent2>
        <a:srgbClr val="FF9E1B"/>
      </a:accent2>
      <a:accent3>
        <a:srgbClr val="6C1D45"/>
      </a:accent3>
      <a:accent4>
        <a:srgbClr val="F2C6CF"/>
      </a:accent4>
      <a:accent5>
        <a:srgbClr val="003C4C"/>
      </a:accent5>
      <a:accent6>
        <a:srgbClr val="DBE341"/>
      </a:accent6>
      <a:hlink>
        <a:srgbClr val="B74171"/>
      </a:hlink>
      <a:folHlink>
        <a:srgbClr val="007D7E"/>
      </a:folHlink>
    </a:clrScheme>
    <a:fontScheme name="Syneos 2024">
      <a:majorFont>
        <a:latin typeface="Kalinga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14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eos2024" id="{1F12CB60-4958-9D43-95EA-148037A24152}" vid="{096CF853-0BC9-6D44-A821-387C491DE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c5bd5f-ec40-4cee-9465-291ce6ac5154">
      <Terms xmlns="http://schemas.microsoft.com/office/infopath/2007/PartnerControls"/>
    </lcf76f155ced4ddcb4097134ff3c332f>
    <TaxCatchAll xmlns="67808493-4abf-43a2-8be6-c5705e2c4984" xsi:nil="true"/>
    <LaunchRegion xmlns="58c5bd5f-ec40-4cee-9465-291ce6ac5154" xsi:nil="true"/>
    <TATest xmlns="58c5bd5f-ec40-4cee-9465-291ce6ac5154" xsi:nil="true"/>
    <ProposalType xmlns="58c5bd5f-ec40-4cee-9465-291ce6ac5154" xsi:nil="true"/>
    <Objectives xmlns="58c5bd5f-ec40-4cee-9465-291ce6ac5154" xsi:nil="true"/>
    <AssetName xmlns="58c5bd5f-ec40-4cee-9465-291ce6ac5154" xsi:nil="true"/>
    <TimelinetoLaunch xmlns="58c5bd5f-ec40-4cee-9465-291ce6ac5154" xsi:nil="true"/>
    <TherapeuticArea xmlns="58c5bd5f-ec40-4cee-9465-291ce6ac5154" xsi:nil="true"/>
    <Proposal xmlns="58c5bd5f-ec40-4cee-9465-291ce6ac5154" xsi:nil="true"/>
    <DateEntered xmlns="58c5bd5f-ec40-4cee-9465-291ce6ac5154" xsi:nil="true"/>
    <AssetType xmlns="58c5bd5f-ec40-4cee-9465-291ce6ac5154" xsi:nil="true"/>
    <OpportunityInitiationDate xmlns="58c5bd5f-ec40-4cee-9465-291ce6ac5154" xsi:nil="true"/>
    <DiseaseState xmlns="58c5bd5f-ec40-4cee-9465-291ce6ac5154" xsi:nil="true"/>
    <LatestNotes xmlns="58c5bd5f-ec40-4cee-9465-291ce6ac515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C53FA9CBABEE488CBAEDEEFA7C0A43" ma:contentTypeVersion="35" ma:contentTypeDescription="Create a new document." ma:contentTypeScope="" ma:versionID="db0be2909158a3d0ffa9a40ce531ff32">
  <xsd:schema xmlns:xsd="http://www.w3.org/2001/XMLSchema" xmlns:xs="http://www.w3.org/2001/XMLSchema" xmlns:p="http://schemas.microsoft.com/office/2006/metadata/properties" xmlns:ns2="58c5bd5f-ec40-4cee-9465-291ce6ac5154" xmlns:ns3="67808493-4abf-43a2-8be6-c5705e2c4984" targetNamespace="http://schemas.microsoft.com/office/2006/metadata/properties" ma:root="true" ma:fieldsID="2b448d60eda421a9b30398a4dab18a0f" ns2:_="" ns3:_="">
    <xsd:import namespace="58c5bd5f-ec40-4cee-9465-291ce6ac5154"/>
    <xsd:import namespace="67808493-4abf-43a2-8be6-c5705e2c49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DiseaseState" minOccurs="0"/>
                <xsd:element ref="ns2:TimelinetoLaunch" minOccurs="0"/>
                <xsd:element ref="ns2:LaunchRegion" minOccurs="0"/>
                <xsd:element ref="ns2:OpportunityInitiationDate" minOccurs="0"/>
                <xsd:element ref="ns2:TherapeuticArea" minOccurs="0"/>
                <xsd:element ref="ns2:AssetType" minOccurs="0"/>
                <xsd:element ref="ns2:ProposalType" minOccurs="0"/>
                <xsd:element ref="ns2:Objectives" minOccurs="0"/>
                <xsd:element ref="ns2:Proposal" minOccurs="0"/>
                <xsd:element ref="ns2:MediaServiceDateTaken" minOccurs="0"/>
                <xsd:element ref="ns2:DateEntered" minOccurs="0"/>
                <xsd:element ref="ns2:AssetName" minOccurs="0"/>
                <xsd:element ref="ns2:MediaLengthInSeconds" minOccurs="0"/>
                <xsd:element ref="ns2:LatestNotes" minOccurs="0"/>
                <xsd:element ref="ns2:TATest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5bd5f-ec40-4cee-9465-291ce6ac51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DiseaseState" ma:index="18" nillable="true" ma:displayName="Indication" ma:format="Dropdown" ma:internalName="DiseaseState">
      <xsd:simpleType>
        <xsd:restriction base="dms:Note">
          <xsd:maxLength value="255"/>
        </xsd:restriction>
      </xsd:simpleType>
    </xsd:element>
    <xsd:element name="TimelinetoLaunch" ma:index="19" nillable="true" ma:displayName="Timeline to Launch" ma:format="Dropdown" ma:internalName="TimelinetoLaunch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&gt;24 months"/>
                        <xsd:enumeration value="19-24 months"/>
                        <xsd:enumeration value="12-18 months"/>
                        <xsd:enumeration value="&lt;12 month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LaunchRegion" ma:index="20" nillable="true" ma:displayName="Launch Region" ma:format="Dropdown" ma:internalName="LaunchRegion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US"/>
                        <xsd:enumeration value="EU"/>
                        <xsd:enumeration value="Canada"/>
                        <xsd:enumeration value="APAC"/>
                        <xsd:enumeration value="LATAM"/>
                        <xsd:enumeration value="Oth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OpportunityInitiationDate" ma:index="21" nillable="true" ma:displayName="Date Initiated" ma:format="DateOnly" ma:internalName="OpportunityInitiationDate">
      <xsd:simpleType>
        <xsd:restriction base="dms:DateTime"/>
      </xsd:simpleType>
    </xsd:element>
    <xsd:element name="TherapeuticArea" ma:index="22" nillable="true" ma:displayName="Therapeutic Area" ma:format="Dropdown" ma:internalName="TherapeuticArea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mmunology"/>
                    <xsd:enumeration value="Respiratory"/>
                    <xsd:enumeration value="Ophthalmology"/>
                    <xsd:enumeration value="Womens Health"/>
                    <xsd:enumeration value="Cardiovascular"/>
                    <xsd:enumeration value="Diabetes"/>
                    <xsd:enumeration value="CNS"/>
                    <xsd:enumeration value="Infectious Disease"/>
                    <xsd:enumeration value="Vaccine"/>
                    <xsd:enumeration value="Onc - Solid Tumor"/>
                    <xsd:enumeration value="Onc - Hem"/>
                    <xsd:enumeration value="Onc - Other"/>
                    <xsd:enumeration value="Medical Devices"/>
                    <xsd:enumeration value="COVID"/>
                  </xsd:restriction>
                </xsd:simpleType>
              </xsd:element>
            </xsd:sequence>
          </xsd:extension>
        </xsd:complexContent>
      </xsd:complexType>
    </xsd:element>
    <xsd:element name="AssetType" ma:index="23" nillable="true" ma:displayName="Asset Type" ma:format="Dropdown" ma:internalName="Asset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reakthrough/Fast-Track/Accelerated Review"/>
                    <xsd:enumeration value="Novel MoA"/>
                    <xsd:enumeration value="Unclear Differentiation"/>
                    <xsd:enumeration value="Biosimilar"/>
                    <xsd:enumeration value="Orphan"/>
                    <xsd:enumeration value="PRIME"/>
                  </xsd:restriction>
                </xsd:simpleType>
              </xsd:element>
            </xsd:sequence>
          </xsd:extension>
        </xsd:complexContent>
      </xsd:complexType>
    </xsd:element>
    <xsd:element name="ProposalType" ma:index="24" nillable="true" ma:displayName="Proposal Type" ma:format="Dropdown" ma:internalName="ProposalType">
      <xsd:simpleType>
        <xsd:restriction base="dms:Choice">
          <xsd:enumeration value="No Regrets"/>
          <xsd:enumeration value="Full Plan"/>
        </xsd:restriction>
      </xsd:simpleType>
    </xsd:element>
    <xsd:element name="Objectives" ma:index="25" nillable="true" ma:displayName="Objectives" ma:format="Dropdown" ma:internalName="Objectives">
      <xsd:simpleType>
        <xsd:restriction base="dms:Choice">
          <xsd:enumeration value="All"/>
          <xsd:enumeration value="Medical Affairs"/>
          <xsd:enumeration value="Market Access"/>
          <xsd:enumeration value="Sales/Marketing"/>
        </xsd:restriction>
      </xsd:simpleType>
    </xsd:element>
    <xsd:element name="Proposal" ma:index="26" nillable="true" ma:displayName="Proposal" ma:format="Dropdown" ma:internalName="Proposal">
      <xsd:simpleType>
        <xsd:union memberTypes="dms:Text">
          <xsd:simpleType>
            <xsd:restriction base="dms:Choice">
              <xsd:enumeration value="Only Capabilities"/>
              <xsd:enumeration value="High Level Budget"/>
              <xsd:enumeration value="Full Proposal"/>
            </xsd:restriction>
          </xsd:simpleType>
        </xsd:union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DateEntered" ma:index="28" nillable="true" ma:displayName="Date Entered" ma:format="DateOnly" ma:internalName="DateEntered">
      <xsd:simpleType>
        <xsd:restriction base="dms:DateTime"/>
      </xsd:simpleType>
    </xsd:element>
    <xsd:element name="AssetName" ma:index="29" nillable="true" ma:displayName="Asset Name" ma:format="Dropdown" ma:internalName="AssetName">
      <xsd:simpleType>
        <xsd:restriction base="dms:Note">
          <xsd:maxLength value="255"/>
        </xsd:restriction>
      </xsd:simpleType>
    </xsd:element>
    <xsd:element name="MediaLengthInSeconds" ma:index="30" nillable="true" ma:displayName="Length (seconds)" ma:internalName="MediaLengthInSeconds" ma:readOnly="true">
      <xsd:simpleType>
        <xsd:restriction base="dms:Unknown"/>
      </xsd:simpleType>
    </xsd:element>
    <xsd:element name="LatestNotes" ma:index="31" nillable="true" ma:displayName="Latest Notes" ma:description="Joe Test" ma:format="Dropdown" ma:list="c9a627e6-e2eb-4bbc-81d2-81dae7caae90" ma:internalName="LatestNotes" ma:showField="ID">
      <xsd:simpleType>
        <xsd:restriction base="dms:Lookup"/>
      </xsd:simpleType>
    </xsd:element>
    <xsd:element name="TATest" ma:index="32" nillable="true" ma:displayName="TA Test" ma:format="Dropdown" ma:internalName="TATest">
      <xsd:simpleType>
        <xsd:restriction base="dms:Choice">
          <xsd:enumeration value="TA 1"/>
          <xsd:enumeration value="TA 2"/>
          <xsd:enumeration value="TA 3"/>
          <xsd:enumeration value="TA 4"/>
        </xsd:restriction>
      </xsd:simpleType>
    </xsd:element>
    <xsd:element name="lcf76f155ced4ddcb4097134ff3c332f" ma:index="34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38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08493-4abf-43a2-8be6-c5705e2c498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5" nillable="true" ma:displayName="Taxonomy Catch All Column" ma:hidden="true" ma:list="{31309b9f-113f-4cf3-8882-f38523933d7b}" ma:internalName="TaxCatchAll" ma:showField="CatchAllData" ma:web="67808493-4abf-43a2-8be6-c5705e2c49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B82FD3-7B38-4974-B661-4347707F576E}">
  <ds:schemaRefs>
    <ds:schemaRef ds:uri="http://purl.org/dc/terms/"/>
    <ds:schemaRef ds:uri="http://schemas.microsoft.com/office/2006/documentManagement/types"/>
    <ds:schemaRef ds:uri="58c5bd5f-ec40-4cee-9465-291ce6ac5154"/>
    <ds:schemaRef ds:uri="http://schemas.microsoft.com/office/2006/metadata/properties"/>
    <ds:schemaRef ds:uri="http://purl.org/dc/elements/1.1/"/>
    <ds:schemaRef ds:uri="http://purl.org/dc/dcmitype/"/>
    <ds:schemaRef ds:uri="67808493-4abf-43a2-8be6-c5705e2c4984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3E6A1C7-FFD9-4302-81ED-45BBB0F7CE6F}">
  <ds:schemaRefs>
    <ds:schemaRef ds:uri="58c5bd5f-ec40-4cee-9465-291ce6ac5154"/>
    <ds:schemaRef ds:uri="67808493-4abf-43a2-8be6-c5705e2c49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E0DC56-D3E9-4100-8AE0-8A128765DA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41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Kalinga</vt:lpstr>
      <vt:lpstr>syneos2025</vt:lpstr>
      <vt:lpstr>Disease Burden &amp; Unmet Needs</vt:lpstr>
    </vt:vector>
  </TitlesOfParts>
  <Company>inVentiv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BACKGROUND DECK</dc:title>
  <dc:creator>Sharma, Niharika</dc:creator>
  <cp:lastModifiedBy>Arbour, Duncan</cp:lastModifiedBy>
  <cp:revision>12</cp:revision>
  <dcterms:created xsi:type="dcterms:W3CDTF">2021-09-02T05:51:48Z</dcterms:created>
  <dcterms:modified xsi:type="dcterms:W3CDTF">2025-05-22T13:51:09Z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0x010100F8C53FA9CBABEE488CBAEDEEFA7C0A43</vt:lpwstr>
  </property>
  <property fmtid="{D5CDD505-2E9C-101B-9397-08002B2CF9AE}" pid="3" name="Order">
    <vt:r8>978100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