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9" d="100"/>
          <a:sy n="129" d="100"/>
        </p:scale>
        <p:origin x="12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bdfeb45a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bdfeb45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a:extLst>
            <a:ext uri="{FF2B5EF4-FFF2-40B4-BE49-F238E27FC236}">
              <a16:creationId xmlns:a16="http://schemas.microsoft.com/office/drawing/2014/main" id="{4D440079-5170-B32D-C43E-B8788AF10850}"/>
            </a:ext>
          </a:extLst>
        </p:cNvPr>
        <p:cNvGrpSpPr/>
        <p:nvPr/>
      </p:nvGrpSpPr>
      <p:grpSpPr>
        <a:xfrm>
          <a:off x="0" y="0"/>
          <a:ext cx="0" cy="0"/>
          <a:chOff x="0" y="0"/>
          <a:chExt cx="0" cy="0"/>
        </a:xfrm>
      </p:grpSpPr>
      <p:sp>
        <p:nvSpPr>
          <p:cNvPr id="63" name="Google Shape;63;gebdfeb45a5_0_5:notes">
            <a:extLst>
              <a:ext uri="{FF2B5EF4-FFF2-40B4-BE49-F238E27FC236}">
                <a16:creationId xmlns:a16="http://schemas.microsoft.com/office/drawing/2014/main" id="{FCA040C1-E6A6-EF99-2600-1E43B9499B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bdfeb45a5_0_5:notes">
            <a:extLst>
              <a:ext uri="{FF2B5EF4-FFF2-40B4-BE49-F238E27FC236}">
                <a16:creationId xmlns:a16="http://schemas.microsoft.com/office/drawing/2014/main" id="{832DEEE2-7CD4-772B-07F6-3C0FC073B06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9409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585787"/>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&lt;Data visionaries&gt;</a:t>
            </a:r>
          </a:p>
        </p:txBody>
      </p:sp>
      <p:sp>
        <p:nvSpPr>
          <p:cNvPr id="55" name="Google Shape;55;p13"/>
          <p:cNvSpPr txBox="1">
            <a:spLocks noGrp="1"/>
          </p:cNvSpPr>
          <p:nvPr>
            <p:ph type="subTitle" idx="1"/>
          </p:nvPr>
        </p:nvSpPr>
        <p:spPr>
          <a:xfrm>
            <a:off x="311700" y="3241347"/>
            <a:ext cx="8520600" cy="1604602"/>
          </a:xfrm>
          <a:prstGeom prst="rect">
            <a:avLst/>
          </a:prstGeom>
        </p:spPr>
        <p:txBody>
          <a:bodyPr spcFirstLastPara="1" wrap="square" lIns="91425" tIns="91425" rIns="91425" bIns="91425" anchor="t" anchorCtr="0">
            <a:noAutofit/>
          </a:bodyPr>
          <a:lstStyle/>
          <a:p>
            <a:pPr lvl="0" indent="-457200" algn="l" rtl="0">
              <a:spcBef>
                <a:spcPts val="0"/>
              </a:spcBef>
              <a:spcAft>
                <a:spcPts val="0"/>
              </a:spcAft>
              <a:buFont typeface="Arial" panose="020B0604020202020204" pitchFamily="34" charset="0"/>
              <a:buChar char="•"/>
            </a:pPr>
            <a:r>
              <a:rPr lang="en-GB" dirty="0">
                <a:solidFill>
                  <a:schemeClr val="bg2">
                    <a:lumMod val="75000"/>
                  </a:schemeClr>
                </a:solidFill>
              </a:rPr>
              <a:t>P</a:t>
            </a:r>
            <a:r>
              <a:rPr lang="en-US" altLang="zh-CN" dirty="0">
                <a:solidFill>
                  <a:schemeClr val="bg2">
                    <a:lumMod val="75000"/>
                  </a:schemeClr>
                </a:solidFill>
              </a:rPr>
              <a:t>ujun Xie</a:t>
            </a:r>
          </a:p>
          <a:p>
            <a:pPr lvl="0" indent="-457200" algn="l" rtl="0">
              <a:spcBef>
                <a:spcPts val="0"/>
              </a:spcBef>
              <a:spcAft>
                <a:spcPts val="0"/>
              </a:spcAft>
              <a:buFont typeface="Arial" panose="020B0604020202020204" pitchFamily="34" charset="0"/>
              <a:buChar char="•"/>
            </a:pPr>
            <a:r>
              <a:rPr lang="en-US" dirty="0" err="1">
                <a:solidFill>
                  <a:schemeClr val="bg2">
                    <a:lumMod val="75000"/>
                  </a:schemeClr>
                </a:solidFill>
              </a:rPr>
              <a:t>Terlo</a:t>
            </a:r>
            <a:r>
              <a:rPr lang="en-US" dirty="0">
                <a:solidFill>
                  <a:schemeClr val="bg2">
                    <a:lumMod val="75000"/>
                  </a:schemeClr>
                </a:solidFill>
              </a:rPr>
              <a:t> Adam</a:t>
            </a:r>
          </a:p>
          <a:p>
            <a:pPr lvl="0" indent="-457200" algn="l" rtl="0">
              <a:spcBef>
                <a:spcPts val="0"/>
              </a:spcBef>
              <a:spcAft>
                <a:spcPts val="0"/>
              </a:spcAft>
              <a:buFont typeface="Arial" panose="020B0604020202020204" pitchFamily="34" charset="0"/>
              <a:buChar char="•"/>
            </a:pPr>
            <a:r>
              <a:rPr lang="en-US" dirty="0">
                <a:solidFill>
                  <a:schemeClr val="bg2">
                    <a:lumMod val="75000"/>
                  </a:schemeClr>
                </a:solidFill>
              </a:rPr>
              <a:t>Syed Ali</a:t>
            </a:r>
            <a:endParaRPr dirty="0">
              <a:solidFill>
                <a:schemeClr val="bg2">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Project statement</a:t>
            </a:r>
            <a:endParaRPr dirty="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solidFill>
                  <a:schemeClr val="tx1"/>
                </a:solidFill>
              </a:rPr>
              <a:t>To enhance the security of DevOps and MLOps, we are going to develop a container scanning service which can integrate into the CI/CD pipeline of DevOps and MLOps. Container scanning refers to analyzing the contents and build process of container images to detect security issues such as vulnerabilities and faulty practices. It can be as a first line of defense which helps us detect security issues and stop them before they are exploited. In addition, it is easy to implement and can be CI/CD automated. So, it is one of the most essential workflows for secure DevOps and MLOps.</a:t>
            </a:r>
          </a:p>
          <a:p>
            <a:pPr marL="0" lvl="0" indent="0" algn="l" rtl="0">
              <a:spcBef>
                <a:spcPts val="0"/>
              </a:spcBef>
              <a:spcAft>
                <a:spcPts val="0"/>
              </a:spcAft>
              <a:buNone/>
            </a:pPr>
            <a:endParaRPr lang="en-US" sz="1400" dirty="0">
              <a:solidFill>
                <a:schemeClr val="tx1"/>
              </a:solidFill>
            </a:endParaRPr>
          </a:p>
          <a:p>
            <a:pPr marL="0" lvl="0" indent="0" algn="l" rtl="0">
              <a:spcBef>
                <a:spcPts val="0"/>
              </a:spcBef>
              <a:spcAft>
                <a:spcPts val="0"/>
              </a:spcAft>
              <a:buNone/>
            </a:pPr>
            <a:endParaRPr lang="en-US" sz="1400" dirty="0">
              <a:solidFill>
                <a:schemeClr val="tx1"/>
              </a:solidFill>
            </a:endParaRPr>
          </a:p>
          <a:p>
            <a:pPr marL="0" lvl="0" indent="0" algn="l" rtl="0">
              <a:spcBef>
                <a:spcPts val="0"/>
              </a:spcBef>
              <a:spcAft>
                <a:spcPts val="0"/>
              </a:spcAft>
              <a:buNone/>
            </a:pPr>
            <a:endParaRPr lang="en-US" sz="1400" dirty="0">
              <a:solidFill>
                <a:schemeClr val="tx1"/>
              </a:solidFill>
            </a:endParaRPr>
          </a:p>
          <a:p>
            <a:pPr marL="0" lvl="0" indent="0" algn="l" rtl="0">
              <a:spcBef>
                <a:spcPts val="1200"/>
              </a:spcBef>
              <a:spcAft>
                <a:spcPts val="0"/>
              </a:spcAft>
              <a:buNone/>
            </a:pPr>
            <a:r>
              <a:rPr lang="en-GB" dirty="0">
                <a:solidFill>
                  <a:schemeClr val="tx1"/>
                </a:solidFill>
              </a:rPr>
              <a:t>Project repo: &lt;https://github.com/xpjllk38324/Data-visionaries&gt;</a:t>
            </a:r>
            <a:endParaRPr dirty="0">
              <a:solidFill>
                <a:schemeClr val="tx1"/>
              </a:solidFill>
            </a:endParaRPr>
          </a:p>
          <a:p>
            <a:pPr marL="0" lvl="0" indent="0" algn="l" rtl="0">
              <a:spcBef>
                <a:spcPts val="1200"/>
              </a:spcBef>
              <a:spcAft>
                <a:spcPts val="1200"/>
              </a:spcAft>
              <a:buNone/>
            </a:pPr>
            <a:r>
              <a:rPr lang="en-GB" dirty="0">
                <a:solidFill>
                  <a:schemeClr val="tx1"/>
                </a:solidFill>
              </a:rPr>
              <a:t>This report: &lt;provide a link&gt;</a:t>
            </a:r>
            <a:endParaRPr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Roles</a:t>
            </a:r>
            <a:endParaRPr dirty="0"/>
          </a:p>
        </p:txBody>
      </p:sp>
      <p:sp>
        <p:nvSpPr>
          <p:cNvPr id="67" name="Google Shape;67;p15"/>
          <p:cNvSpPr txBox="1">
            <a:spLocks noGrp="1"/>
          </p:cNvSpPr>
          <p:nvPr>
            <p:ph type="body" idx="1"/>
          </p:nvPr>
        </p:nvSpPr>
        <p:spPr>
          <a:xfrm>
            <a:off x="2246275" y="1152475"/>
            <a:ext cx="2751458" cy="13463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DevOps Engineer</a:t>
            </a:r>
          </a:p>
          <a:p>
            <a:pPr marL="0" indent="0">
              <a:buNone/>
            </a:pPr>
            <a:r>
              <a:rPr lang="en-US" altLang="zh-CN" dirty="0"/>
              <a:t>DevOps engineers can integrate our service into the products for improving safety.</a:t>
            </a:r>
          </a:p>
          <a:p>
            <a:pPr marL="0" lvl="0" indent="0" algn="l" rtl="0">
              <a:spcBef>
                <a:spcPts val="0"/>
              </a:spcBef>
              <a:spcAft>
                <a:spcPts val="0"/>
              </a:spcAft>
              <a:buNone/>
            </a:pPr>
            <a:endParaRPr b="1" dirty="0">
              <a:solidFill>
                <a:schemeClr val="tx1"/>
              </a:solidFill>
            </a:endParaRPr>
          </a:p>
        </p:txBody>
      </p:sp>
      <p:sp>
        <p:nvSpPr>
          <p:cNvPr id="4" name="Google Shape;67;p15">
            <a:extLst>
              <a:ext uri="{FF2B5EF4-FFF2-40B4-BE49-F238E27FC236}">
                <a16:creationId xmlns:a16="http://schemas.microsoft.com/office/drawing/2014/main" id="{D5C9EF25-9FE8-5CB2-1D52-AD630C5C8516}"/>
              </a:ext>
            </a:extLst>
          </p:cNvPr>
          <p:cNvSpPr txBox="1">
            <a:spLocks/>
          </p:cNvSpPr>
          <p:nvPr/>
        </p:nvSpPr>
        <p:spPr>
          <a:xfrm>
            <a:off x="2246275" y="2959394"/>
            <a:ext cx="2780457" cy="13463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buFont typeface="Arial"/>
              <a:buNone/>
            </a:pPr>
            <a:r>
              <a:rPr lang="en-US" b="1" dirty="0">
                <a:solidFill>
                  <a:schemeClr val="tx1"/>
                </a:solidFill>
              </a:rPr>
              <a:t>Information Security Engineer</a:t>
            </a:r>
          </a:p>
          <a:p>
            <a:pPr marL="0" indent="0">
              <a:buNone/>
            </a:pPr>
            <a:r>
              <a:rPr lang="en-US" altLang="zh-CN" dirty="0"/>
              <a:t>Information security engineers can use our service to conduct</a:t>
            </a:r>
          </a:p>
          <a:p>
            <a:pPr marL="0" indent="0">
              <a:buNone/>
            </a:pPr>
            <a:r>
              <a:rPr lang="en-US" altLang="zh-CN" dirty="0"/>
              <a:t>container security test. </a:t>
            </a:r>
          </a:p>
        </p:txBody>
      </p:sp>
      <p:sp>
        <p:nvSpPr>
          <p:cNvPr id="5" name="Google Shape;67;p15">
            <a:extLst>
              <a:ext uri="{FF2B5EF4-FFF2-40B4-BE49-F238E27FC236}">
                <a16:creationId xmlns:a16="http://schemas.microsoft.com/office/drawing/2014/main" id="{9B54B179-E536-F5CD-BCBD-3008E7E57F7E}"/>
              </a:ext>
            </a:extLst>
          </p:cNvPr>
          <p:cNvSpPr txBox="1">
            <a:spLocks/>
          </p:cNvSpPr>
          <p:nvPr/>
        </p:nvSpPr>
        <p:spPr>
          <a:xfrm>
            <a:off x="6431975" y="1152475"/>
            <a:ext cx="2115999" cy="14648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buFont typeface="Arial"/>
              <a:buNone/>
            </a:pPr>
            <a:r>
              <a:rPr lang="en-US" b="1" dirty="0">
                <a:solidFill>
                  <a:schemeClr val="tx1"/>
                </a:solidFill>
              </a:rPr>
              <a:t>Developer</a:t>
            </a:r>
          </a:p>
          <a:p>
            <a:pPr marL="0" indent="0">
              <a:buNone/>
            </a:pPr>
            <a:r>
              <a:rPr lang="en-US" altLang="zh-CN" dirty="0"/>
              <a:t>Developers can use our service to improve the safety of application. </a:t>
            </a:r>
          </a:p>
          <a:p>
            <a:pPr marL="0" indent="0">
              <a:buNone/>
            </a:pPr>
            <a:endParaRPr lang="en-US" altLang="zh-CN" dirty="0"/>
          </a:p>
          <a:p>
            <a:pPr marL="0" indent="0">
              <a:buNone/>
            </a:pPr>
            <a:r>
              <a:rPr lang="en-US" altLang="zh-CN" dirty="0"/>
              <a:t> </a:t>
            </a:r>
          </a:p>
          <a:p>
            <a:pPr marL="0" indent="0">
              <a:buFont typeface="Arial"/>
              <a:buNone/>
            </a:pPr>
            <a:endParaRPr lang="en-US" b="1" dirty="0">
              <a:solidFill>
                <a:schemeClr val="tx1"/>
              </a:solidFill>
            </a:endParaRPr>
          </a:p>
        </p:txBody>
      </p:sp>
      <p:pic>
        <p:nvPicPr>
          <p:cNvPr id="6" name="Picture 5">
            <a:extLst>
              <a:ext uri="{FF2B5EF4-FFF2-40B4-BE49-F238E27FC236}">
                <a16:creationId xmlns:a16="http://schemas.microsoft.com/office/drawing/2014/main" id="{B2B01774-9D07-4E8B-CB62-6784C6F6E465}"/>
              </a:ext>
            </a:extLst>
          </p:cNvPr>
          <p:cNvPicPr>
            <a:picLocks noChangeAspect="1"/>
          </p:cNvPicPr>
          <p:nvPr/>
        </p:nvPicPr>
        <p:blipFill>
          <a:blip r:embed="rId3"/>
          <a:stretch>
            <a:fillRect/>
          </a:stretch>
        </p:blipFill>
        <p:spPr>
          <a:xfrm>
            <a:off x="280500" y="1266136"/>
            <a:ext cx="1965775" cy="1031198"/>
          </a:xfrm>
          <a:prstGeom prst="rect">
            <a:avLst/>
          </a:prstGeom>
        </p:spPr>
      </p:pic>
      <p:pic>
        <p:nvPicPr>
          <p:cNvPr id="7" name="Picture 6">
            <a:extLst>
              <a:ext uri="{FF2B5EF4-FFF2-40B4-BE49-F238E27FC236}">
                <a16:creationId xmlns:a16="http://schemas.microsoft.com/office/drawing/2014/main" id="{2BAFF24C-3762-830E-D60F-071D31D8473A}"/>
              </a:ext>
            </a:extLst>
          </p:cNvPr>
          <p:cNvPicPr>
            <a:picLocks noChangeAspect="1"/>
          </p:cNvPicPr>
          <p:nvPr/>
        </p:nvPicPr>
        <p:blipFill>
          <a:blip r:embed="rId4"/>
          <a:stretch>
            <a:fillRect/>
          </a:stretch>
        </p:blipFill>
        <p:spPr>
          <a:xfrm>
            <a:off x="280500" y="3069022"/>
            <a:ext cx="1965775" cy="1312309"/>
          </a:xfrm>
          <a:prstGeom prst="rect">
            <a:avLst/>
          </a:prstGeom>
        </p:spPr>
      </p:pic>
      <p:pic>
        <p:nvPicPr>
          <p:cNvPr id="1026" name="Picture 2" descr="Developer Vector Icon 2363105 Vector Art at Vecteezy">
            <a:extLst>
              <a:ext uri="{FF2B5EF4-FFF2-40B4-BE49-F238E27FC236}">
                <a16:creationId xmlns:a16="http://schemas.microsoft.com/office/drawing/2014/main" id="{EA6AE3CA-2E49-B02A-562A-45899291ED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2768" y="1152475"/>
            <a:ext cx="1438439" cy="14384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a:extLst>
            <a:ext uri="{FF2B5EF4-FFF2-40B4-BE49-F238E27FC236}">
              <a16:creationId xmlns:a16="http://schemas.microsoft.com/office/drawing/2014/main" id="{3CA91985-CF16-7CA1-2BF5-908359CD144D}"/>
            </a:ext>
          </a:extLst>
        </p:cNvPr>
        <p:cNvGrpSpPr/>
        <p:nvPr/>
      </p:nvGrpSpPr>
      <p:grpSpPr>
        <a:xfrm>
          <a:off x="0" y="0"/>
          <a:ext cx="0" cy="0"/>
          <a:chOff x="0" y="0"/>
          <a:chExt cx="0" cy="0"/>
        </a:xfrm>
      </p:grpSpPr>
      <p:sp>
        <p:nvSpPr>
          <p:cNvPr id="66" name="Google Shape;66;p15">
            <a:extLst>
              <a:ext uri="{FF2B5EF4-FFF2-40B4-BE49-F238E27FC236}">
                <a16:creationId xmlns:a16="http://schemas.microsoft.com/office/drawing/2014/main" id="{4C81E0E8-A8BF-D2CD-E14D-F1564481880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a:t>
            </a:r>
            <a:r>
              <a:rPr lang="en-US" altLang="zh-CN" dirty="0" err="1"/>
              <a:t>torymap</a:t>
            </a:r>
            <a:endParaRPr dirty="0"/>
          </a:p>
        </p:txBody>
      </p:sp>
      <p:pic>
        <p:nvPicPr>
          <p:cNvPr id="4" name="Picture 3">
            <a:extLst>
              <a:ext uri="{FF2B5EF4-FFF2-40B4-BE49-F238E27FC236}">
                <a16:creationId xmlns:a16="http://schemas.microsoft.com/office/drawing/2014/main" id="{2EF6F4E0-C1EB-C7A2-78E9-EAD52E6E0251}"/>
              </a:ext>
            </a:extLst>
          </p:cNvPr>
          <p:cNvPicPr>
            <a:picLocks noChangeAspect="1"/>
          </p:cNvPicPr>
          <p:nvPr/>
        </p:nvPicPr>
        <p:blipFill>
          <a:blip r:embed="rId3"/>
          <a:stretch>
            <a:fillRect/>
          </a:stretch>
        </p:blipFill>
        <p:spPr>
          <a:xfrm>
            <a:off x="1119911" y="1017725"/>
            <a:ext cx="6904178" cy="3930596"/>
          </a:xfrm>
          <a:prstGeom prst="rect">
            <a:avLst/>
          </a:prstGeom>
        </p:spPr>
      </p:pic>
    </p:spTree>
    <p:extLst>
      <p:ext uri="{BB962C8B-B14F-4D97-AF65-F5344CB8AC3E}">
        <p14:creationId xmlns:p14="http://schemas.microsoft.com/office/powerpoint/2010/main" val="118340991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194</Words>
  <Application>Microsoft Office PowerPoint</Application>
  <PresentationFormat>On-screen Show (16:9)</PresentationFormat>
  <Paragraphs>22</Paragraphs>
  <Slides>4</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Arial</vt:lpstr>
      <vt:lpstr>Simple Light</vt:lpstr>
      <vt:lpstr>&lt;Data visionaries&gt;</vt:lpstr>
      <vt:lpstr>Project statement</vt:lpstr>
      <vt:lpstr>Roles</vt:lpstr>
      <vt:lpstr>Storymap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谢浦俊</dc:creator>
  <cp:lastModifiedBy>浦俊 谢</cp:lastModifiedBy>
  <cp:revision>6</cp:revision>
  <dcterms:modified xsi:type="dcterms:W3CDTF">2024-10-25T20:40:54Z</dcterms:modified>
</cp:coreProperties>
</file>