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notesMasterIdLst>
    <p:notesMasterId r:id="rId31"/>
  </p:notesMasterIdLst>
  <p:handoutMasterIdLst>
    <p:handoutMasterId r:id="rId32"/>
  </p:handoutMasterIdLst>
  <p:sldIdLst>
    <p:sldId id="256" r:id="rId2"/>
    <p:sldId id="257" r:id="rId3"/>
    <p:sldId id="258" r:id="rId4"/>
    <p:sldId id="259" r:id="rId5"/>
    <p:sldId id="271" r:id="rId6"/>
    <p:sldId id="276" r:id="rId7"/>
    <p:sldId id="264" r:id="rId8"/>
    <p:sldId id="260" r:id="rId9"/>
    <p:sldId id="261" r:id="rId10"/>
    <p:sldId id="262" r:id="rId11"/>
    <p:sldId id="263" r:id="rId12"/>
    <p:sldId id="273" r:id="rId13"/>
    <p:sldId id="274" r:id="rId14"/>
    <p:sldId id="275" r:id="rId15"/>
    <p:sldId id="277" r:id="rId16"/>
    <p:sldId id="278" r:id="rId17"/>
    <p:sldId id="279" r:id="rId18"/>
    <p:sldId id="280" r:id="rId19"/>
    <p:sldId id="297" r:id="rId20"/>
    <p:sldId id="298" r:id="rId21"/>
    <p:sldId id="299" r:id="rId22"/>
    <p:sldId id="300" r:id="rId23"/>
    <p:sldId id="301" r:id="rId24"/>
    <p:sldId id="302" r:id="rId25"/>
    <p:sldId id="265" r:id="rId26"/>
    <p:sldId id="266" r:id="rId27"/>
    <p:sldId id="267" r:id="rId28"/>
    <p:sldId id="272" r:id="rId29"/>
    <p:sldId id="268"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65" autoAdjust="0"/>
    <p:restoredTop sz="94660"/>
  </p:normalViewPr>
  <p:slideViewPr>
    <p:cSldViewPr snapToGrid="0">
      <p:cViewPr varScale="1">
        <p:scale>
          <a:sx n="80" d="100"/>
          <a:sy n="80" d="100"/>
        </p:scale>
        <p:origin x="763"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4AFC1CF-F224-4E40-B9B8-0836F019C34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64AF276A-8747-4401-973B-1D3A2B23C9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9A5A217-97E9-4A64-AC6E-704737F47863}" type="datetimeFigureOut">
              <a:rPr lang="en-US" smtClean="0"/>
              <a:t>9/15/2025</a:t>
            </a:fld>
            <a:endParaRPr lang="en-US"/>
          </a:p>
        </p:txBody>
      </p:sp>
      <p:sp>
        <p:nvSpPr>
          <p:cNvPr id="4" name="Footer Placeholder 3">
            <a:extLst>
              <a:ext uri="{FF2B5EF4-FFF2-40B4-BE49-F238E27FC236}">
                <a16:creationId xmlns:a16="http://schemas.microsoft.com/office/drawing/2014/main" id="{1597EC4B-91A1-4844-8837-A85B9A0FD1F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5072550-295A-4767-9A41-A6B83955518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4E76E59-D7FF-491E-9C24-AB1EF13249A6}" type="slidenum">
              <a:rPr lang="en-US" smtClean="0"/>
              <a:t>‹#›</a:t>
            </a:fld>
            <a:endParaRPr lang="en-US"/>
          </a:p>
        </p:txBody>
      </p:sp>
    </p:spTree>
    <p:extLst>
      <p:ext uri="{BB962C8B-B14F-4D97-AF65-F5344CB8AC3E}">
        <p14:creationId xmlns:p14="http://schemas.microsoft.com/office/powerpoint/2010/main" val="26042360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4E39AA-7EFC-4FE9-9D56-E5D2C358BDCA}" type="datetimeFigureOut">
              <a:rPr lang="en-US" smtClean="0"/>
              <a:t>9/15/2025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8E2AB0-F802-470E-934B-F298C9AF87BB}" type="slidenum">
              <a:rPr lang="en-US" smtClean="0"/>
              <a:t>‹#›</a:t>
            </a:fld>
            <a:endParaRPr lang="en-US"/>
          </a:p>
        </p:txBody>
      </p:sp>
    </p:spTree>
    <p:extLst>
      <p:ext uri="{BB962C8B-B14F-4D97-AF65-F5344CB8AC3E}">
        <p14:creationId xmlns:p14="http://schemas.microsoft.com/office/powerpoint/2010/main" val="38844990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38E2AB0-F802-470E-934B-F298C9AF87BB}" type="slidenum">
              <a:rPr lang="en-US" smtClean="0"/>
              <a:t>27</a:t>
            </a:fld>
            <a:endParaRPr lang="en-US"/>
          </a:p>
        </p:txBody>
      </p:sp>
    </p:spTree>
    <p:extLst>
      <p:ext uri="{BB962C8B-B14F-4D97-AF65-F5344CB8AC3E}">
        <p14:creationId xmlns:p14="http://schemas.microsoft.com/office/powerpoint/2010/main" val="23537796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3035946655"/>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63CF1-5B94-4435-81F9-3F417A2973E9}"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16321807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220029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972271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3159875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127353268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15183030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20898196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8631945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4918720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6563CF1-5B94-4435-81F9-3F417A2973E9}"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1632135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6563CF1-5B94-4435-81F9-3F417A2973E9}"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32110827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6563CF1-5B94-4435-81F9-3F417A2973E9}"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15908983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6563CF1-5B94-4435-81F9-3F417A2973E9}"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1990416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6563CF1-5B94-4435-81F9-3F417A2973E9}"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4981175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63CF1-5B94-4435-81F9-3F417A2973E9}"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4677702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563CF1-5B94-4435-81F9-3F417A2973E9}"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D2928E9-07D0-4048-9FC2-BFF04129D9F5}" type="slidenum">
              <a:rPr lang="en-US" smtClean="0"/>
              <a:t>‹#›</a:t>
            </a:fld>
            <a:endParaRPr lang="en-US"/>
          </a:p>
        </p:txBody>
      </p:sp>
    </p:spTree>
    <p:extLst>
      <p:ext uri="{BB962C8B-B14F-4D97-AF65-F5344CB8AC3E}">
        <p14:creationId xmlns:p14="http://schemas.microsoft.com/office/powerpoint/2010/main" val="650001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6563CF1-5B94-4435-81F9-3F417A2973E9}" type="datetimeFigureOut">
              <a:rPr lang="en-US" smtClean="0"/>
              <a:t>9/15/2025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9D2928E9-07D0-4048-9FC2-BFF04129D9F5}" type="slidenum">
              <a:rPr lang="en-US" smtClean="0"/>
              <a:t>‹#›</a:t>
            </a:fld>
            <a:endParaRPr lang="en-US"/>
          </a:p>
        </p:txBody>
      </p:sp>
    </p:spTree>
    <p:extLst>
      <p:ext uri="{BB962C8B-B14F-4D97-AF65-F5344CB8AC3E}">
        <p14:creationId xmlns:p14="http://schemas.microsoft.com/office/powerpoint/2010/main" val="2144443562"/>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hyperlink" Target="&#1578;&#1705;&#1606;&#1740;&#1705;%20&#1607;&#1575;&#1740;%20&#1662;&#1740;&#1588;%20&#1662;&#1585;&#1583;&#1575;&#1586;&#1588;.docx"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4" Type="http://schemas.openxmlformats.org/officeDocument/2006/relationships/image" Target="../media/image50.png"/></Relationships>
</file>

<file path=ppt/slides/_rels/slide26.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gif"/><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2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98000"/>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4D1169-285B-4C58-9774-627583432D4A}"/>
              </a:ext>
            </a:extLst>
          </p:cNvPr>
          <p:cNvSpPr>
            <a:spLocks noGrp="1"/>
          </p:cNvSpPr>
          <p:nvPr>
            <p:ph type="ctrTitle"/>
          </p:nvPr>
        </p:nvSpPr>
        <p:spPr>
          <a:xfrm>
            <a:off x="1263650" y="1919818"/>
            <a:ext cx="9664700" cy="2421464"/>
          </a:xfrm>
        </p:spPr>
        <p:txBody>
          <a:bodyPr>
            <a:noAutofit/>
          </a:bodyPr>
          <a:lstStyle/>
          <a:p>
            <a:pPr algn="ctr"/>
            <a:r>
              <a:rPr lang="fa-IR" sz="232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 Iranian Sans" panose="01000500000000020002" pitchFamily="2" charset="-78"/>
                <a:cs typeface="B Badr" panose="00000400000000000000" pitchFamily="2" charset="-78"/>
              </a:rPr>
              <a:t>به نام خدا</a:t>
            </a:r>
            <a:endParaRPr lang="en-US" sz="23200"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A Iranian Sans" panose="01000500000000020002" pitchFamily="2" charset="-78"/>
              <a:cs typeface="B Badr" panose="00000400000000000000" pitchFamily="2" charset="-78"/>
            </a:endParaRPr>
          </a:p>
        </p:txBody>
      </p:sp>
      <p:sp>
        <p:nvSpPr>
          <p:cNvPr id="3" name="Subtitle 2">
            <a:extLst>
              <a:ext uri="{FF2B5EF4-FFF2-40B4-BE49-F238E27FC236}">
                <a16:creationId xmlns:a16="http://schemas.microsoft.com/office/drawing/2014/main" id="{EE070884-A95C-491D-AF70-25AECF044E15}"/>
              </a:ext>
            </a:extLst>
          </p:cNvPr>
          <p:cNvSpPr>
            <a:spLocks noGrp="1"/>
          </p:cNvSpPr>
          <p:nvPr>
            <p:ph type="subTitle" idx="1"/>
          </p:nvPr>
        </p:nvSpPr>
        <p:spPr>
          <a:xfrm>
            <a:off x="2497137" y="4833407"/>
            <a:ext cx="7197726" cy="1405467"/>
          </a:xfrm>
        </p:spPr>
        <p:txBody>
          <a:bodyPr>
            <a:normAutofit lnSpcReduction="10000"/>
          </a:bodyPr>
          <a:lstStyle/>
          <a:p>
            <a:pPr algn="ctr" rtl="1"/>
            <a:r>
              <a:rPr lang="fa-IR" sz="2800" b="1" cap="none" dirty="0">
                <a:ln w="6600">
                  <a:solidFill>
                    <a:schemeClr val="accent2"/>
                  </a:solidFill>
                  <a:prstDash val="solid"/>
                </a:ln>
                <a:solidFill>
                  <a:srgbClr val="FFFFFF"/>
                </a:solidFill>
                <a:effectLst>
                  <a:outerShdw dist="38100" dir="2700000" algn="tl" rotWithShape="0">
                    <a:schemeClr val="accent2"/>
                  </a:outerShdw>
                </a:effectLst>
                <a:cs typeface="B Kourosh" panose="00000400000000000000" pitchFamily="2" charset="-78"/>
              </a:rPr>
              <a:t>پروژه ساخت </a:t>
            </a:r>
            <a:r>
              <a:rPr lang="en-US" sz="2800" b="1" cap="none" dirty="0">
                <a:ln w="6600">
                  <a:solidFill>
                    <a:schemeClr val="accent2"/>
                  </a:solidFill>
                  <a:prstDash val="solid"/>
                </a:ln>
                <a:solidFill>
                  <a:srgbClr val="FFFFFF"/>
                </a:solidFill>
                <a:effectLst>
                  <a:outerShdw dist="38100" dir="2700000" algn="tl" rotWithShape="0">
                    <a:schemeClr val="accent2"/>
                  </a:outerShdw>
                </a:effectLst>
                <a:cs typeface="B Kourosh" panose="00000400000000000000" pitchFamily="2" charset="-78"/>
              </a:rPr>
              <a:t>Snake game </a:t>
            </a:r>
            <a:r>
              <a:rPr lang="fa-IR" sz="2800" b="1" cap="none" dirty="0">
                <a:ln w="6600">
                  <a:solidFill>
                    <a:schemeClr val="accent2"/>
                  </a:solidFill>
                  <a:prstDash val="solid"/>
                </a:ln>
                <a:solidFill>
                  <a:srgbClr val="FFFFFF"/>
                </a:solidFill>
                <a:effectLst>
                  <a:outerShdw dist="38100" dir="2700000" algn="tl" rotWithShape="0">
                    <a:schemeClr val="accent2"/>
                  </a:outerShdw>
                </a:effectLst>
                <a:cs typeface="B Kourosh" panose="00000400000000000000" pitchFamily="2" charset="-78"/>
              </a:rPr>
              <a:t> با استفاده از الگوریتم های </a:t>
            </a:r>
            <a:r>
              <a:rPr lang="en-US" sz="2800" b="1" cap="none" dirty="0">
                <a:ln w="6600">
                  <a:solidFill>
                    <a:schemeClr val="accent2"/>
                  </a:solidFill>
                  <a:prstDash val="solid"/>
                </a:ln>
                <a:solidFill>
                  <a:srgbClr val="FFFFFF"/>
                </a:solidFill>
                <a:effectLst>
                  <a:outerShdw dist="38100" dir="2700000" algn="tl" rotWithShape="0">
                    <a:schemeClr val="accent2"/>
                  </a:outerShdw>
                </a:effectLst>
                <a:cs typeface="B Kourosh" panose="00000400000000000000" pitchFamily="2" charset="-78"/>
              </a:rPr>
              <a:t>Reinforcement learning </a:t>
            </a:r>
            <a:r>
              <a:rPr lang="fa-IR" sz="2800" b="1" cap="none" dirty="0">
                <a:ln w="6600">
                  <a:solidFill>
                    <a:schemeClr val="accent2"/>
                  </a:solidFill>
                  <a:prstDash val="solid"/>
                </a:ln>
                <a:solidFill>
                  <a:srgbClr val="FFFFFF"/>
                </a:solidFill>
                <a:effectLst>
                  <a:outerShdw dist="38100" dir="2700000" algn="tl" rotWithShape="0">
                    <a:schemeClr val="accent2"/>
                  </a:outerShdw>
                </a:effectLst>
                <a:cs typeface="B Kourosh" panose="00000400000000000000" pitchFamily="2" charset="-78"/>
              </a:rPr>
              <a:t> در پایتون</a:t>
            </a:r>
          </a:p>
          <a:p>
            <a:pPr algn="ctr" rtl="1"/>
            <a:r>
              <a:rPr lang="fa-IR" sz="2800" b="1" cap="none" dirty="0">
                <a:ln w="6600">
                  <a:solidFill>
                    <a:schemeClr val="accent2"/>
                  </a:solidFill>
                  <a:prstDash val="solid"/>
                </a:ln>
                <a:solidFill>
                  <a:srgbClr val="FFFFFF"/>
                </a:solidFill>
                <a:effectLst>
                  <a:outerShdw dist="38100" dir="2700000" algn="tl" rotWithShape="0">
                    <a:schemeClr val="accent2"/>
                  </a:outerShdw>
                </a:effectLst>
                <a:cs typeface="B Kourosh" panose="00000400000000000000" pitchFamily="2" charset="-78"/>
              </a:rPr>
              <a:t>نگارنده : سید امیر عباس نقوی</a:t>
            </a:r>
            <a:endParaRPr lang="en-US" sz="2800" b="1" cap="none" dirty="0">
              <a:ln w="6600">
                <a:solidFill>
                  <a:schemeClr val="accent2"/>
                </a:solidFill>
                <a:prstDash val="solid"/>
              </a:ln>
              <a:solidFill>
                <a:srgbClr val="FFFFFF"/>
              </a:solidFill>
              <a:effectLst>
                <a:outerShdw dist="38100" dir="2700000" algn="tl" rotWithShape="0">
                  <a:schemeClr val="accent2"/>
                </a:outerShdw>
              </a:effectLst>
              <a:cs typeface="B Kourosh" panose="00000400000000000000" pitchFamily="2" charset="-78"/>
            </a:endParaRPr>
          </a:p>
        </p:txBody>
      </p:sp>
    </p:spTree>
    <p:extLst>
      <p:ext uri="{BB962C8B-B14F-4D97-AF65-F5344CB8AC3E}">
        <p14:creationId xmlns:p14="http://schemas.microsoft.com/office/powerpoint/2010/main" val="15651778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Understanding the 3 most common loss functions for Machine Learning  Regression | by Practicus AI | TDS Archive | Medium">
            <a:extLst>
              <a:ext uri="{FF2B5EF4-FFF2-40B4-BE49-F238E27FC236}">
                <a16:creationId xmlns:a16="http://schemas.microsoft.com/office/drawing/2014/main" id="{E158AF9F-B232-4682-B8D6-5246F481C1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49" y="1409696"/>
            <a:ext cx="5843741" cy="2019303"/>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9032679B-6134-49D3-8467-BC1B9EB989E8}"/>
              </a:ext>
            </a:extLst>
          </p:cNvPr>
          <p:cNvSpPr txBox="1">
            <a:spLocks/>
          </p:cNvSpPr>
          <p:nvPr/>
        </p:nvSpPr>
        <p:spPr>
          <a:xfrm>
            <a:off x="685800" y="-14287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بررسی فرمول خطا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loss</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pic>
        <p:nvPicPr>
          <p:cNvPr id="1030" name="Picture 6" descr="Understanding the 3 most common loss functions for Machine Learning  Regression | by Practicus AI | TDS Archive | Medium">
            <a:extLst>
              <a:ext uri="{FF2B5EF4-FFF2-40B4-BE49-F238E27FC236}">
                <a16:creationId xmlns:a16="http://schemas.microsoft.com/office/drawing/2014/main" id="{CA96EDF8-F5FE-402C-A6C7-CFC38CE012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28749" y="4254723"/>
            <a:ext cx="5865963" cy="167598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5BD262F0-0D19-418D-A92C-45D89E77CFFF}"/>
              </a:ext>
            </a:extLst>
          </p:cNvPr>
          <p:cNvSpPr txBox="1"/>
          <p:nvPr/>
        </p:nvSpPr>
        <p:spPr>
          <a:xfrm>
            <a:off x="7540625" y="2151627"/>
            <a:ext cx="4165600" cy="3046988"/>
          </a:xfrm>
          <a:prstGeom prst="rect">
            <a:avLst/>
          </a:prstGeom>
          <a:noFill/>
        </p:spPr>
        <p:txBody>
          <a:bodyPr wrap="square" rtlCol="0">
            <a:spAutoFit/>
          </a:bodyPr>
          <a:lstStyle/>
          <a:p>
            <a:r>
              <a:rPr lang="en-US" sz="3200" dirty="0">
                <a:ln w="0"/>
                <a:solidFill>
                  <a:schemeClr val="accent1"/>
                </a:solidFill>
                <a:effectLst>
                  <a:outerShdw blurRad="38100" dist="25400" dir="5400000" algn="ctr" rotWithShape="0">
                    <a:srgbClr val="6E747A">
                      <a:alpha val="43000"/>
                    </a:srgbClr>
                  </a:outerShdw>
                </a:effectLst>
              </a:rPr>
              <a:t>Mean squared error                       </a:t>
            </a:r>
            <a:endParaRPr lang="fa-IR" sz="3200" dirty="0">
              <a:ln w="0"/>
              <a:solidFill>
                <a:schemeClr val="accent1"/>
              </a:solidFill>
              <a:effectLst>
                <a:outerShdw blurRad="38100" dist="25400" dir="5400000" algn="ctr" rotWithShape="0">
                  <a:srgbClr val="6E747A">
                    <a:alpha val="43000"/>
                  </a:srgbClr>
                </a:outerShdw>
              </a:effectLst>
            </a:endParaRPr>
          </a:p>
          <a:p>
            <a:endParaRPr lang="fa-IR" sz="3200" dirty="0">
              <a:ln w="0"/>
              <a:solidFill>
                <a:schemeClr val="accent1"/>
              </a:solidFill>
              <a:effectLst>
                <a:outerShdw blurRad="38100" dist="25400" dir="5400000" algn="ctr" rotWithShape="0">
                  <a:srgbClr val="6E747A">
                    <a:alpha val="43000"/>
                  </a:srgbClr>
                </a:outerShdw>
              </a:effectLst>
            </a:endParaRPr>
          </a:p>
          <a:p>
            <a:endParaRPr lang="fa-IR" sz="3200" dirty="0">
              <a:ln w="0"/>
              <a:solidFill>
                <a:schemeClr val="accent1"/>
              </a:solidFill>
              <a:effectLst>
                <a:outerShdw blurRad="38100" dist="25400" dir="5400000" algn="ctr" rotWithShape="0">
                  <a:srgbClr val="6E747A">
                    <a:alpha val="43000"/>
                  </a:srgbClr>
                </a:outerShdw>
              </a:effectLst>
            </a:endParaRPr>
          </a:p>
          <a:p>
            <a:endParaRPr lang="fa-IR" sz="3200" dirty="0">
              <a:ln w="0"/>
              <a:solidFill>
                <a:schemeClr val="accent1"/>
              </a:solidFill>
              <a:effectLst>
                <a:outerShdw blurRad="38100" dist="25400" dir="5400000" algn="ctr" rotWithShape="0">
                  <a:srgbClr val="6E747A">
                    <a:alpha val="43000"/>
                  </a:srgbClr>
                </a:outerShdw>
              </a:effectLst>
            </a:endParaRPr>
          </a:p>
          <a:p>
            <a:endParaRPr lang="fa-IR" sz="3200" dirty="0">
              <a:ln w="0"/>
              <a:solidFill>
                <a:schemeClr val="accent1"/>
              </a:solidFill>
              <a:effectLst>
                <a:outerShdw blurRad="38100" dist="25400" dir="5400000" algn="ctr" rotWithShape="0">
                  <a:srgbClr val="6E747A">
                    <a:alpha val="43000"/>
                  </a:srgbClr>
                </a:outerShdw>
              </a:effectLst>
            </a:endParaRPr>
          </a:p>
          <a:p>
            <a:r>
              <a:rPr lang="en-US" sz="3200" dirty="0">
                <a:ln w="0"/>
                <a:solidFill>
                  <a:schemeClr val="accent1"/>
                </a:solidFill>
                <a:effectLst>
                  <a:outerShdw blurRad="38100" dist="25400" dir="5400000" algn="ctr" rotWithShape="0">
                    <a:srgbClr val="6E747A">
                      <a:alpha val="43000"/>
                    </a:srgbClr>
                  </a:outerShdw>
                </a:effectLst>
              </a:rPr>
              <a:t>Mean absolute error</a:t>
            </a:r>
          </a:p>
        </p:txBody>
      </p:sp>
    </p:spTree>
    <p:extLst>
      <p:ext uri="{BB962C8B-B14F-4D97-AF65-F5344CB8AC3E}">
        <p14:creationId xmlns:p14="http://schemas.microsoft.com/office/powerpoint/2010/main" val="19074792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C49957-6222-450F-9A2E-ECFFB55ED9D8}"/>
              </a:ext>
            </a:extLst>
          </p:cNvPr>
          <p:cNvSpPr txBox="1">
            <a:spLocks/>
          </p:cNvSpPr>
          <p:nvPr/>
        </p:nvSpPr>
        <p:spPr>
          <a:xfrm>
            <a:off x="171291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فرمول بهینه ساز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optimizer</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pic>
        <p:nvPicPr>
          <p:cNvPr id="6" name="Picture 5">
            <a:extLst>
              <a:ext uri="{FF2B5EF4-FFF2-40B4-BE49-F238E27FC236}">
                <a16:creationId xmlns:a16="http://schemas.microsoft.com/office/drawing/2014/main" id="{E2B4E60E-5EAB-46BD-B036-6BE6AB58EFB2}"/>
              </a:ext>
            </a:extLst>
          </p:cNvPr>
          <p:cNvPicPr>
            <a:picLocks noChangeAspect="1"/>
          </p:cNvPicPr>
          <p:nvPr/>
        </p:nvPicPr>
        <p:blipFill>
          <a:blip r:embed="rId2"/>
          <a:stretch>
            <a:fillRect/>
          </a:stretch>
        </p:blipFill>
        <p:spPr>
          <a:xfrm>
            <a:off x="423863" y="995727"/>
            <a:ext cx="5859661" cy="2212112"/>
          </a:xfrm>
          <a:prstGeom prst="rect">
            <a:avLst/>
          </a:prstGeom>
        </p:spPr>
      </p:pic>
      <p:sp>
        <p:nvSpPr>
          <p:cNvPr id="7" name="Rectangle: Rounded Corners 6">
            <a:extLst>
              <a:ext uri="{FF2B5EF4-FFF2-40B4-BE49-F238E27FC236}">
                <a16:creationId xmlns:a16="http://schemas.microsoft.com/office/drawing/2014/main" id="{03650F84-8B5B-4111-A4EF-F13F68AACD2F}"/>
              </a:ext>
            </a:extLst>
          </p:cNvPr>
          <p:cNvSpPr/>
          <p:nvPr/>
        </p:nvSpPr>
        <p:spPr>
          <a:xfrm>
            <a:off x="7804944" y="1316863"/>
            <a:ext cx="2674144" cy="156983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P1 = 0.9</a:t>
            </a:r>
          </a:p>
          <a:p>
            <a:pPr algn="ctr"/>
            <a:r>
              <a:rPr lang="en-US" sz="2400" dirty="0"/>
              <a:t>P2 = 0.999</a:t>
            </a:r>
          </a:p>
          <a:p>
            <a:pPr algn="ctr"/>
            <a:r>
              <a:rPr lang="en-US" sz="2400" dirty="0"/>
              <a:t>&amp; = 1e-8</a:t>
            </a:r>
          </a:p>
          <a:p>
            <a:pPr algn="ctr"/>
            <a:r>
              <a:rPr lang="en-US" sz="2400" dirty="0"/>
              <a:t>Lr = 0.001</a:t>
            </a:r>
          </a:p>
        </p:txBody>
      </p:sp>
      <p:sp>
        <p:nvSpPr>
          <p:cNvPr id="8" name="TextBox 7">
            <a:extLst>
              <a:ext uri="{FF2B5EF4-FFF2-40B4-BE49-F238E27FC236}">
                <a16:creationId xmlns:a16="http://schemas.microsoft.com/office/drawing/2014/main" id="{75274A0A-47C7-4433-9108-F0B6F571F4B0}"/>
              </a:ext>
            </a:extLst>
          </p:cNvPr>
          <p:cNvSpPr txBox="1"/>
          <p:nvPr/>
        </p:nvSpPr>
        <p:spPr>
          <a:xfrm>
            <a:off x="347663" y="3351742"/>
            <a:ext cx="11496674" cy="3293209"/>
          </a:xfrm>
          <a:prstGeom prst="rect">
            <a:avLst/>
          </a:prstGeom>
          <a:noFill/>
        </p:spPr>
        <p:txBody>
          <a:bodyPr wrap="square" rtlCol="0">
            <a:spAutoFit/>
          </a:bodyPr>
          <a:lstStyle/>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ابتدا گرادیان تابع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loss</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را نسبت به ضرایب (تتا) بدست می آوریم و بر تعداد تقسیم می کنیم :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g</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این گرادیان نشان می دهد که با یک تغییر خیلی کوچک در هر تتا تابع خطای ما چقدر تغییر می کند و برای همین با توجه به گرادیان میزان تتا تغییر میدهیم تا خطای ما به مینیمم برسد. </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sym typeface="Wingdings" panose="05000000000000000000" pitchFamily="2" charset="2"/>
              </a:rPr>
              <a:t> اینکه تغییرمون باید خیلی کوچک (0.01 تا 0.0001) باشه بخاطر این هست که اساسا مشتق در مقیاس های حدی تعریف میشه.</a:t>
            </a:r>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endParaRP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برای هر استپ که پیش می رویم یعنی هر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mini batch</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که قرار است محاسبه شود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t</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را به روز رسانی می کنیم. </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ابتدا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s</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را طوری محاسبه می کنیم که گرادیان های قبلی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(history)</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را با ضریب بیشتر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(p1)</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و گرادیان فعلی را با ضریب کمتر اعمال کند. این برای اینست که تغییرات ملایم تر باشد و نوسان کم شود.</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سپس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r</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را محاسبه می کنیم که نشان دهنده میزان بزرگی مجموع گرادیان ها است (دو بخش هیستوری و فعلی) برای همین دارای توان دو میباشد.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R</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به ما کمک می کند تا که هر چه گرادیان ها بزرگتر بودند ما تغییرات تتا را جزئی تر اعمال کنیم تا شیب تغییرات ملایمتر باشد. اینکه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p2</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بزرگتر از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p1</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است به این دلیل است که مقدار بزرگی گرادیان ها در طی هیستوری اهمیت بیشتری دارد و کلیت میزان بزرگی گرادیان مطرح است ولی در تغییر تتا که با توجه به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s</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رخ می دهد گرادیان فعلی هم مهم است.</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و چون در استپ های اولیه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s , r </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نزدیک به صفر هستند هر دوی آنها را بر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1-p**t</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میکنیم تا متعادلتر بشوند. </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در آخر تتا را اینگونه تغییر میدهیم که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Lr</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را بر جزر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r</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تقسیم میکنیم تا ضریبی متعادل به ما بدهد و در نهایت در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s</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ضرب می شود. چرا می آییم و ضریب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s</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را بر جزر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r</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تقسیم می کنیم چون میخواهیم هرچه اندازه گرادیان ها هر چه بزرگتر شد (یعنی با یک تغییر کوچک در تابع لاس تغییر زیادی ایجاد میشود) ضریب را کوچکتر کنیم تا خطا بوجود نیاید و شیب تغییرات ملایمتر باشد.</a:t>
            </a:r>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endParaRPr>
          </a:p>
        </p:txBody>
      </p:sp>
    </p:spTree>
    <p:extLst>
      <p:ext uri="{BB962C8B-B14F-4D97-AF65-F5344CB8AC3E}">
        <p14:creationId xmlns:p14="http://schemas.microsoft.com/office/powerpoint/2010/main" val="23678253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C999E7F-7E4F-46DB-879E-005ADC22A237}"/>
              </a:ext>
            </a:extLst>
          </p:cNvPr>
          <p:cNvSpPr txBox="1">
            <a:spLocks/>
          </p:cNvSpPr>
          <p:nvPr/>
        </p:nvSpPr>
        <p:spPr>
          <a:xfrm>
            <a:off x="171291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لایه کانولوشنال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CNN layers</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pic>
        <p:nvPicPr>
          <p:cNvPr id="28" name="Picture 27">
            <a:extLst>
              <a:ext uri="{FF2B5EF4-FFF2-40B4-BE49-F238E27FC236}">
                <a16:creationId xmlns:a16="http://schemas.microsoft.com/office/drawing/2014/main" id="{4D165B33-D89D-4701-94ED-D0C96896738C}"/>
              </a:ext>
            </a:extLst>
          </p:cNvPr>
          <p:cNvPicPr>
            <a:picLocks noChangeAspect="1"/>
          </p:cNvPicPr>
          <p:nvPr/>
        </p:nvPicPr>
        <p:blipFill>
          <a:blip r:embed="rId2"/>
          <a:stretch>
            <a:fillRect/>
          </a:stretch>
        </p:blipFill>
        <p:spPr>
          <a:xfrm>
            <a:off x="6465585" y="1108536"/>
            <a:ext cx="5297313" cy="1796595"/>
          </a:xfrm>
          <a:prstGeom prst="rect">
            <a:avLst/>
          </a:prstGeom>
        </p:spPr>
      </p:pic>
      <p:pic>
        <p:nvPicPr>
          <p:cNvPr id="30" name="Picture 29">
            <a:extLst>
              <a:ext uri="{FF2B5EF4-FFF2-40B4-BE49-F238E27FC236}">
                <a16:creationId xmlns:a16="http://schemas.microsoft.com/office/drawing/2014/main" id="{D2D12360-C8B8-4008-B261-52A34856814B}"/>
              </a:ext>
            </a:extLst>
          </p:cNvPr>
          <p:cNvPicPr>
            <a:picLocks noChangeAspect="1"/>
          </p:cNvPicPr>
          <p:nvPr/>
        </p:nvPicPr>
        <p:blipFill>
          <a:blip r:embed="rId3"/>
          <a:stretch>
            <a:fillRect/>
          </a:stretch>
        </p:blipFill>
        <p:spPr>
          <a:xfrm>
            <a:off x="347663" y="1114308"/>
            <a:ext cx="5327053" cy="2314692"/>
          </a:xfrm>
          <a:prstGeom prst="rect">
            <a:avLst/>
          </a:prstGeom>
        </p:spPr>
      </p:pic>
      <p:pic>
        <p:nvPicPr>
          <p:cNvPr id="32" name="Picture 31">
            <a:extLst>
              <a:ext uri="{FF2B5EF4-FFF2-40B4-BE49-F238E27FC236}">
                <a16:creationId xmlns:a16="http://schemas.microsoft.com/office/drawing/2014/main" id="{76413073-47F5-49D3-ABE6-939C308D6CB5}"/>
              </a:ext>
            </a:extLst>
          </p:cNvPr>
          <p:cNvPicPr>
            <a:picLocks noChangeAspect="1"/>
          </p:cNvPicPr>
          <p:nvPr/>
        </p:nvPicPr>
        <p:blipFill>
          <a:blip r:embed="rId4"/>
          <a:stretch>
            <a:fillRect/>
          </a:stretch>
        </p:blipFill>
        <p:spPr>
          <a:xfrm>
            <a:off x="8133424" y="2979406"/>
            <a:ext cx="3629474" cy="2690011"/>
          </a:xfrm>
          <a:prstGeom prst="rect">
            <a:avLst/>
          </a:prstGeom>
        </p:spPr>
      </p:pic>
      <p:pic>
        <p:nvPicPr>
          <p:cNvPr id="34" name="Picture 33">
            <a:extLst>
              <a:ext uri="{FF2B5EF4-FFF2-40B4-BE49-F238E27FC236}">
                <a16:creationId xmlns:a16="http://schemas.microsoft.com/office/drawing/2014/main" id="{C69A7218-046E-4617-A333-DD86C270E79A}"/>
              </a:ext>
            </a:extLst>
          </p:cNvPr>
          <p:cNvPicPr>
            <a:picLocks noChangeAspect="1"/>
          </p:cNvPicPr>
          <p:nvPr/>
        </p:nvPicPr>
        <p:blipFill>
          <a:blip r:embed="rId5"/>
          <a:stretch>
            <a:fillRect/>
          </a:stretch>
        </p:blipFill>
        <p:spPr>
          <a:xfrm>
            <a:off x="347663" y="3609307"/>
            <a:ext cx="3929063" cy="2134385"/>
          </a:xfrm>
          <a:prstGeom prst="rect">
            <a:avLst/>
          </a:prstGeom>
        </p:spPr>
      </p:pic>
      <p:sp>
        <p:nvSpPr>
          <p:cNvPr id="3" name="Rectangle: Rounded Corners 2">
            <a:extLst>
              <a:ext uri="{FF2B5EF4-FFF2-40B4-BE49-F238E27FC236}">
                <a16:creationId xmlns:a16="http://schemas.microsoft.com/office/drawing/2014/main" id="{ABDC4B3C-FAA0-42E6-861B-ADB31A3807A8}"/>
              </a:ext>
            </a:extLst>
          </p:cNvPr>
          <p:cNvSpPr/>
          <p:nvPr/>
        </p:nvSpPr>
        <p:spPr>
          <a:xfrm>
            <a:off x="492521" y="2229814"/>
            <a:ext cx="2440782" cy="692351"/>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fa-IR" sz="1400" dirty="0">
                <a:solidFill>
                  <a:schemeClr val="bg1"/>
                </a:solidFill>
                <a:latin typeface="Adobe Arabic" panose="02040503050201020203" pitchFamily="18" charset="-78"/>
                <a:cs typeface="Adobe Arabic" panose="02040503050201020203" pitchFamily="18" charset="-78"/>
              </a:rPr>
              <a:t>مثلا در فیلتر میانگین (۵×۵)، معمولاً مجموع حاصل بر ۲۵ تقسیم می‌شود تا میانگین واقعی پیکسل‌ها محاسبه شود.</a:t>
            </a:r>
            <a:endParaRPr lang="en-US" sz="1400" dirty="0">
              <a:solidFill>
                <a:schemeClr val="bg1"/>
              </a:solidFill>
              <a:latin typeface="Adobe Arabic" panose="02040503050201020203" pitchFamily="18" charset="-78"/>
              <a:cs typeface="Adobe Arabic" panose="02040503050201020203" pitchFamily="18" charset="-78"/>
            </a:endParaRPr>
          </a:p>
        </p:txBody>
      </p:sp>
      <p:sp>
        <p:nvSpPr>
          <p:cNvPr id="6" name="Cloud 5">
            <a:extLst>
              <a:ext uri="{FF2B5EF4-FFF2-40B4-BE49-F238E27FC236}">
                <a16:creationId xmlns:a16="http://schemas.microsoft.com/office/drawing/2014/main" id="{D62EE26D-1B33-4C6C-AE70-B662D56FE1F9}"/>
              </a:ext>
            </a:extLst>
          </p:cNvPr>
          <p:cNvSpPr/>
          <p:nvPr/>
        </p:nvSpPr>
        <p:spPr>
          <a:xfrm>
            <a:off x="4332434" y="3814823"/>
            <a:ext cx="3745282" cy="1019175"/>
          </a:xfrm>
          <a:prstGeom prst="cloud">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fa-IR"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dobe Arabic" panose="02040503050201020203" pitchFamily="18" charset="-78"/>
                <a:cs typeface="Adobe Arabic" panose="02040503050201020203" pitchFamily="18" charset="-78"/>
              </a:rPr>
              <a:t>در نهایت مجموع اعداد بدست آمده هر چه بیشتر باشد یعنی ناحیه مدنظر از تصویر با فیلتر ما شباهت بیشتری دارد.</a:t>
            </a:r>
            <a:endParaRPr lang="en-US" sz="1400" b="1" dirty="0">
              <a:ln w="9525">
                <a:solidFill>
                  <a:schemeClr val="bg1"/>
                </a:solidFill>
                <a:prstDash val="solid"/>
              </a:ln>
              <a:solidFill>
                <a:schemeClr val="tx1"/>
              </a:solidFill>
              <a:effectLst>
                <a:outerShdw blurRad="12700" dist="38100" dir="2700000" algn="tl" rotWithShape="0">
                  <a:schemeClr val="bg1">
                    <a:lumMod val="50000"/>
                  </a:schemeClr>
                </a:outerShdw>
              </a:effectLst>
              <a:latin typeface="Adobe Arabic" panose="02040503050201020203" pitchFamily="18" charset="-78"/>
              <a:cs typeface="Adobe Arabic" panose="02040503050201020203" pitchFamily="18" charset="-78"/>
            </a:endParaRPr>
          </a:p>
        </p:txBody>
      </p:sp>
      <p:sp>
        <p:nvSpPr>
          <p:cNvPr id="2" name="Rectangle: Rounded Corners 1">
            <a:extLst>
              <a:ext uri="{FF2B5EF4-FFF2-40B4-BE49-F238E27FC236}">
                <a16:creationId xmlns:a16="http://schemas.microsoft.com/office/drawing/2014/main" id="{8B77BD74-DA9F-40EA-B4AF-65B8B94785BF}"/>
              </a:ext>
            </a:extLst>
          </p:cNvPr>
          <p:cNvSpPr/>
          <p:nvPr/>
        </p:nvSpPr>
        <p:spPr>
          <a:xfrm>
            <a:off x="4457700" y="5263687"/>
            <a:ext cx="3494749" cy="140381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a-IR" sz="1400" b="1" spc="50" dirty="0">
                <a:ln w="0"/>
                <a:solidFill>
                  <a:schemeClr val="bg2"/>
                </a:solidFill>
                <a:effectLst>
                  <a:innerShdw blurRad="63500" dist="50800" dir="13500000">
                    <a:srgbClr val="000000">
                      <a:alpha val="50000"/>
                    </a:srgbClr>
                  </a:innerShdw>
                </a:effectLst>
                <a:latin typeface="Adobe Arabic" panose="02040503050201020203" pitchFamily="18" charset="-78"/>
                <a:cs typeface="Adobe Arabic" panose="02040503050201020203" pitchFamily="18" charset="-78"/>
              </a:rPr>
              <a:t>*برای پردازش تصویر نیاز هست که آنهارا پیش پردازش کنیم. چند مورد از تکنیک های مهم پیش پردازش تصویر را در فایل زیر مشاهده کنید:</a:t>
            </a:r>
          </a:p>
          <a:p>
            <a:pPr algn="ctr"/>
            <a:r>
              <a:rPr lang="en-US" sz="2400" b="1" spc="50" dirty="0" err="1">
                <a:ln w="0"/>
                <a:solidFill>
                  <a:schemeClr val="bg2"/>
                </a:solidFill>
                <a:effectLst>
                  <a:innerShdw blurRad="63500" dist="50800" dir="13500000">
                    <a:srgbClr val="000000">
                      <a:alpha val="50000"/>
                    </a:srgbClr>
                  </a:innerShdw>
                </a:effectLst>
                <a:latin typeface="Adobe Arabic" panose="02040503050201020203" pitchFamily="18" charset="-78"/>
                <a:cs typeface="Adobe Arabic" panose="02040503050201020203" pitchFamily="18" charset="-78"/>
                <a:hlinkClick r:id="rId6" action="ppaction://hlinkfile"/>
              </a:rPr>
              <a:t>PreProcessing</a:t>
            </a:r>
            <a:endParaRPr lang="fa-IR" sz="1400" b="1" spc="50" dirty="0">
              <a:ln w="0"/>
              <a:solidFill>
                <a:schemeClr val="bg2"/>
              </a:solidFill>
              <a:effectLst>
                <a:innerShdw blurRad="63500" dist="50800" dir="13500000">
                  <a:srgbClr val="000000">
                    <a:alpha val="50000"/>
                  </a:srgbClr>
                </a:innerShdw>
              </a:effectLst>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41376323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7F5A0F4-78B5-48AC-AEA6-C2BD0EF67D18}"/>
              </a:ext>
            </a:extLst>
          </p:cNvPr>
          <p:cNvSpPr txBox="1">
            <a:spLocks/>
          </p:cNvSpPr>
          <p:nvPr/>
        </p:nvSpPr>
        <p:spPr>
          <a:xfrm>
            <a:off x="171291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لایه کانولوشنال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CNN layers</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pic>
        <p:nvPicPr>
          <p:cNvPr id="2050" name="Picture 2" descr="Convolutional Neural Networks : A Complete Guide | Medium">
            <a:extLst>
              <a:ext uri="{FF2B5EF4-FFF2-40B4-BE49-F238E27FC236}">
                <a16:creationId xmlns:a16="http://schemas.microsoft.com/office/drawing/2014/main" id="{71BF6905-A1C3-4EBB-8D97-D88C621B52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82769" y="1189202"/>
            <a:ext cx="7426457" cy="3030373"/>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06BBFD-4FBA-47FC-B33C-690AE7A5B332}"/>
              </a:ext>
            </a:extLst>
          </p:cNvPr>
          <p:cNvPicPr>
            <a:picLocks noChangeAspect="1"/>
          </p:cNvPicPr>
          <p:nvPr/>
        </p:nvPicPr>
        <p:blipFill>
          <a:blip r:embed="rId3"/>
          <a:stretch>
            <a:fillRect/>
          </a:stretch>
        </p:blipFill>
        <p:spPr>
          <a:xfrm>
            <a:off x="388124" y="4409987"/>
            <a:ext cx="11415749" cy="2019475"/>
          </a:xfrm>
          <a:prstGeom prst="rect">
            <a:avLst/>
          </a:prstGeom>
        </p:spPr>
      </p:pic>
    </p:spTree>
    <p:extLst>
      <p:ext uri="{BB962C8B-B14F-4D97-AF65-F5344CB8AC3E}">
        <p14:creationId xmlns:p14="http://schemas.microsoft.com/office/powerpoint/2010/main" val="17994589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 Brief Overview of Cross Entropy Loss | by Chris Hughes | Medium">
            <a:extLst>
              <a:ext uri="{FF2B5EF4-FFF2-40B4-BE49-F238E27FC236}">
                <a16:creationId xmlns:a16="http://schemas.microsoft.com/office/drawing/2014/main" id="{7B3E9A23-517A-4A89-BE01-2C0B29F1DC4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15150" y="1016183"/>
            <a:ext cx="2676525" cy="1280077"/>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a:extLst>
              <a:ext uri="{FF2B5EF4-FFF2-40B4-BE49-F238E27FC236}">
                <a16:creationId xmlns:a16="http://schemas.microsoft.com/office/drawing/2014/main" id="{F44E72B4-F65C-4DE8-B725-C11A7C5BF7AB}"/>
              </a:ext>
            </a:extLst>
          </p:cNvPr>
          <p:cNvSpPr txBox="1">
            <a:spLocks/>
          </p:cNvSpPr>
          <p:nvPr/>
        </p:nvSpPr>
        <p:spPr>
          <a:xfrm>
            <a:off x="171291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خطای کراس انتروپی (</a:t>
            </a:r>
            <a:r>
              <a:rPr lang="en-US" b="1" cap="none" dirty="0" err="1">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CrossEntropyLoss</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sp>
        <p:nvSpPr>
          <p:cNvPr id="6" name="Rectangle: Rounded Corners 5">
            <a:extLst>
              <a:ext uri="{FF2B5EF4-FFF2-40B4-BE49-F238E27FC236}">
                <a16:creationId xmlns:a16="http://schemas.microsoft.com/office/drawing/2014/main" id="{5FAC4BCA-DFA6-462F-A258-1A55986DF56D}"/>
              </a:ext>
            </a:extLst>
          </p:cNvPr>
          <p:cNvSpPr/>
          <p:nvPr/>
        </p:nvSpPr>
        <p:spPr>
          <a:xfrm>
            <a:off x="4993912" y="1156758"/>
            <a:ext cx="3562350" cy="8572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en-US" dirty="0"/>
              <a:t>Y(k) : real-</a:t>
            </a:r>
            <a:r>
              <a:rPr lang="en-US" dirty="0" err="1"/>
              <a:t>leabel</a:t>
            </a:r>
            <a:r>
              <a:rPr lang="en-US" dirty="0"/>
              <a:t> </a:t>
            </a:r>
            <a:r>
              <a:rPr lang="en-US" dirty="0">
                <a:sym typeface="Wingdings" panose="05000000000000000000" pitchFamily="2" charset="2"/>
              </a:rPr>
              <a:t> usually one-hot</a:t>
            </a:r>
          </a:p>
          <a:p>
            <a:pPr algn="ctr" rtl="1"/>
            <a:r>
              <a:rPr lang="en-US" dirty="0">
                <a:sym typeface="Wingdings" panose="05000000000000000000" pitchFamily="2" charset="2"/>
              </a:rPr>
              <a:t>P(k) : predicted</a:t>
            </a:r>
            <a:endParaRPr lang="en-US" dirty="0"/>
          </a:p>
        </p:txBody>
      </p:sp>
      <p:pic>
        <p:nvPicPr>
          <p:cNvPr id="13" name="Picture 12">
            <a:extLst>
              <a:ext uri="{FF2B5EF4-FFF2-40B4-BE49-F238E27FC236}">
                <a16:creationId xmlns:a16="http://schemas.microsoft.com/office/drawing/2014/main" id="{EF79F5D4-9A33-4CAF-86A3-A06DDE793EB9}"/>
              </a:ext>
            </a:extLst>
          </p:cNvPr>
          <p:cNvPicPr>
            <a:picLocks noChangeAspect="1"/>
          </p:cNvPicPr>
          <p:nvPr/>
        </p:nvPicPr>
        <p:blipFill>
          <a:blip r:embed="rId3"/>
          <a:stretch>
            <a:fillRect/>
          </a:stretch>
        </p:blipFill>
        <p:spPr>
          <a:xfrm>
            <a:off x="5663988" y="2504046"/>
            <a:ext cx="6104149" cy="1699407"/>
          </a:xfrm>
          <a:prstGeom prst="rect">
            <a:avLst/>
          </a:prstGeom>
        </p:spPr>
      </p:pic>
      <p:pic>
        <p:nvPicPr>
          <p:cNvPr id="15" name="Picture 14">
            <a:extLst>
              <a:ext uri="{FF2B5EF4-FFF2-40B4-BE49-F238E27FC236}">
                <a16:creationId xmlns:a16="http://schemas.microsoft.com/office/drawing/2014/main" id="{8C10E8CC-114C-4D9F-AB14-4AAE9E01871E}"/>
              </a:ext>
            </a:extLst>
          </p:cNvPr>
          <p:cNvPicPr>
            <a:picLocks noChangeAspect="1"/>
          </p:cNvPicPr>
          <p:nvPr/>
        </p:nvPicPr>
        <p:blipFill>
          <a:blip r:embed="rId4"/>
          <a:stretch>
            <a:fillRect/>
          </a:stretch>
        </p:blipFill>
        <p:spPr>
          <a:xfrm>
            <a:off x="347663" y="2504045"/>
            <a:ext cx="5147515" cy="1699407"/>
          </a:xfrm>
          <a:prstGeom prst="rect">
            <a:avLst/>
          </a:prstGeom>
        </p:spPr>
      </p:pic>
      <p:pic>
        <p:nvPicPr>
          <p:cNvPr id="17" name="Picture 16">
            <a:extLst>
              <a:ext uri="{FF2B5EF4-FFF2-40B4-BE49-F238E27FC236}">
                <a16:creationId xmlns:a16="http://schemas.microsoft.com/office/drawing/2014/main" id="{65C95D5D-0858-49EE-A59F-B297124B7740}"/>
              </a:ext>
            </a:extLst>
          </p:cNvPr>
          <p:cNvPicPr>
            <a:picLocks noChangeAspect="1"/>
          </p:cNvPicPr>
          <p:nvPr/>
        </p:nvPicPr>
        <p:blipFill>
          <a:blip r:embed="rId5"/>
          <a:stretch>
            <a:fillRect/>
          </a:stretch>
        </p:blipFill>
        <p:spPr>
          <a:xfrm>
            <a:off x="2178549" y="4400241"/>
            <a:ext cx="4253638" cy="1467100"/>
          </a:xfrm>
          <a:prstGeom prst="rect">
            <a:avLst/>
          </a:prstGeom>
        </p:spPr>
      </p:pic>
      <p:sp>
        <p:nvSpPr>
          <p:cNvPr id="18" name="Callout: Left Arrow 17">
            <a:extLst>
              <a:ext uri="{FF2B5EF4-FFF2-40B4-BE49-F238E27FC236}">
                <a16:creationId xmlns:a16="http://schemas.microsoft.com/office/drawing/2014/main" id="{CA7E0829-03BC-40B5-A0EB-175BBBBC9468}"/>
              </a:ext>
            </a:extLst>
          </p:cNvPr>
          <p:cNvSpPr/>
          <p:nvPr/>
        </p:nvSpPr>
        <p:spPr>
          <a:xfrm>
            <a:off x="6581775" y="4942689"/>
            <a:ext cx="2276475" cy="661583"/>
          </a:xfrm>
          <a:prstGeom prst="leftArrowCallout">
            <a:avLst>
              <a:gd name="adj1" fmla="val 15557"/>
              <a:gd name="adj2" fmla="val 15557"/>
              <a:gd name="adj3" fmla="val 20953"/>
              <a:gd name="adj4" fmla="val 8339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latin typeface="Adobe Arabic" panose="02040503050201020203" pitchFamily="18" charset="-78"/>
                <a:cs typeface="Adobe Arabic" panose="02040503050201020203" pitchFamily="18" charset="-78"/>
              </a:rPr>
              <a:t>دلیل لگاریتم گرفتن</a:t>
            </a:r>
            <a:endParaRPr lang="en-US" dirty="0">
              <a:latin typeface="Adobe Arabic" panose="02040503050201020203" pitchFamily="18" charset="-78"/>
              <a:cs typeface="Adobe Arabic" panose="02040503050201020203" pitchFamily="18" charset="-78"/>
            </a:endParaRPr>
          </a:p>
        </p:txBody>
      </p:sp>
      <p:pic>
        <p:nvPicPr>
          <p:cNvPr id="20" name="Picture 19">
            <a:extLst>
              <a:ext uri="{FF2B5EF4-FFF2-40B4-BE49-F238E27FC236}">
                <a16:creationId xmlns:a16="http://schemas.microsoft.com/office/drawing/2014/main" id="{A1CDECCE-0093-497F-97C5-2201C3D0D971}"/>
              </a:ext>
            </a:extLst>
          </p:cNvPr>
          <p:cNvPicPr>
            <a:picLocks noChangeAspect="1"/>
          </p:cNvPicPr>
          <p:nvPr/>
        </p:nvPicPr>
        <p:blipFill>
          <a:blip r:embed="rId6"/>
          <a:stretch>
            <a:fillRect/>
          </a:stretch>
        </p:blipFill>
        <p:spPr>
          <a:xfrm>
            <a:off x="2178549" y="5867341"/>
            <a:ext cx="4253638" cy="342959"/>
          </a:xfrm>
          <a:prstGeom prst="rect">
            <a:avLst/>
          </a:prstGeom>
        </p:spPr>
      </p:pic>
    </p:spTree>
    <p:extLst>
      <p:ext uri="{BB962C8B-B14F-4D97-AF65-F5344CB8AC3E}">
        <p14:creationId xmlns:p14="http://schemas.microsoft.com/office/powerpoint/2010/main" val="1482378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4A19BAC2-D1F0-451D-8638-A07D90FE1C01}"/>
              </a:ext>
            </a:extLst>
          </p:cNvPr>
          <p:cNvSpPr txBox="1">
            <a:spLocks/>
          </p:cNvSpPr>
          <p:nvPr/>
        </p:nvSpPr>
        <p:spPr>
          <a:xfrm>
            <a:off x="171291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های بازگشتی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RNN Models</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pic>
        <p:nvPicPr>
          <p:cNvPr id="5" name="Picture 4">
            <a:extLst>
              <a:ext uri="{FF2B5EF4-FFF2-40B4-BE49-F238E27FC236}">
                <a16:creationId xmlns:a16="http://schemas.microsoft.com/office/drawing/2014/main" id="{296812B7-1333-4517-B964-B1ED3ABDE814}"/>
              </a:ext>
            </a:extLst>
          </p:cNvPr>
          <p:cNvPicPr>
            <a:picLocks noChangeAspect="1"/>
          </p:cNvPicPr>
          <p:nvPr/>
        </p:nvPicPr>
        <p:blipFill rotWithShape="1">
          <a:blip r:embed="rId2"/>
          <a:srcRect l="14808"/>
          <a:stretch/>
        </p:blipFill>
        <p:spPr>
          <a:xfrm>
            <a:off x="1561972" y="1572355"/>
            <a:ext cx="9064880" cy="2674204"/>
          </a:xfrm>
          <a:prstGeom prst="rect">
            <a:avLst/>
          </a:prstGeom>
        </p:spPr>
      </p:pic>
      <p:sp>
        <p:nvSpPr>
          <p:cNvPr id="6" name="TextBox 5">
            <a:extLst>
              <a:ext uri="{FF2B5EF4-FFF2-40B4-BE49-F238E27FC236}">
                <a16:creationId xmlns:a16="http://schemas.microsoft.com/office/drawing/2014/main" id="{FAB0865E-038D-43B5-92CE-0E1C4B5125C4}"/>
              </a:ext>
            </a:extLst>
          </p:cNvPr>
          <p:cNvSpPr txBox="1"/>
          <p:nvPr/>
        </p:nvSpPr>
        <p:spPr>
          <a:xfrm>
            <a:off x="1735015" y="4536831"/>
            <a:ext cx="1395046" cy="1015663"/>
          </a:xfrm>
          <a:prstGeom prst="rect">
            <a:avLst/>
          </a:prstGeom>
          <a:noFill/>
        </p:spPr>
        <p:txBody>
          <a:bodyPr wrap="square" rtlCol="0">
            <a:spAutoFit/>
          </a:bodyPr>
          <a:lstStyle/>
          <a:p>
            <a:r>
              <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Like</a:t>
            </a:r>
          </a:p>
          <a:p>
            <a:r>
              <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Image captioning</a:t>
            </a:r>
          </a:p>
        </p:txBody>
      </p:sp>
      <p:sp>
        <p:nvSpPr>
          <p:cNvPr id="7" name="TextBox 6">
            <a:extLst>
              <a:ext uri="{FF2B5EF4-FFF2-40B4-BE49-F238E27FC236}">
                <a16:creationId xmlns:a16="http://schemas.microsoft.com/office/drawing/2014/main" id="{9917BFE6-4BD1-4F32-B581-F78282D6701D}"/>
              </a:ext>
            </a:extLst>
          </p:cNvPr>
          <p:cNvSpPr txBox="1"/>
          <p:nvPr/>
        </p:nvSpPr>
        <p:spPr>
          <a:xfrm>
            <a:off x="3845169" y="4536831"/>
            <a:ext cx="1324707" cy="1323439"/>
          </a:xfrm>
          <a:prstGeom prst="rect">
            <a:avLst/>
          </a:prstGeom>
          <a:noFill/>
        </p:spPr>
        <p:txBody>
          <a:bodyPr wrap="square" rtlCol="0">
            <a:spAutoFit/>
          </a:bodyPr>
          <a:lstStyle/>
          <a:p>
            <a:r>
              <a:rPr lang="en-US" sz="2000" b="1">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In contrast to the function on the left</a:t>
            </a:r>
            <a:endPar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endParaRPr>
          </a:p>
        </p:txBody>
      </p:sp>
      <p:sp>
        <p:nvSpPr>
          <p:cNvPr id="8" name="TextBox 7">
            <a:extLst>
              <a:ext uri="{FF2B5EF4-FFF2-40B4-BE49-F238E27FC236}">
                <a16:creationId xmlns:a16="http://schemas.microsoft.com/office/drawing/2014/main" id="{C611D9FF-7231-484E-927F-9AC7123E6052}"/>
              </a:ext>
            </a:extLst>
          </p:cNvPr>
          <p:cNvSpPr txBox="1"/>
          <p:nvPr/>
        </p:nvSpPr>
        <p:spPr>
          <a:xfrm>
            <a:off x="6094412" y="4536831"/>
            <a:ext cx="2205526" cy="1631216"/>
          </a:xfrm>
          <a:prstGeom prst="rect">
            <a:avLst/>
          </a:prstGeom>
          <a:noFill/>
        </p:spPr>
        <p:txBody>
          <a:bodyPr wrap="square" rtlCol="0">
            <a:spAutoFit/>
          </a:bodyPr>
          <a:lstStyle/>
          <a:p>
            <a:r>
              <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Like predicting next month based on this month or machine translation</a:t>
            </a:r>
          </a:p>
        </p:txBody>
      </p:sp>
      <p:sp>
        <p:nvSpPr>
          <p:cNvPr id="9" name="TextBox 8">
            <a:extLst>
              <a:ext uri="{FF2B5EF4-FFF2-40B4-BE49-F238E27FC236}">
                <a16:creationId xmlns:a16="http://schemas.microsoft.com/office/drawing/2014/main" id="{F2D07CCC-E004-40F9-8B11-99CEEFE391FD}"/>
              </a:ext>
            </a:extLst>
          </p:cNvPr>
          <p:cNvSpPr txBox="1"/>
          <p:nvPr/>
        </p:nvSpPr>
        <p:spPr>
          <a:xfrm>
            <a:off x="9015046" y="4665785"/>
            <a:ext cx="1406769" cy="707886"/>
          </a:xfrm>
          <a:prstGeom prst="rect">
            <a:avLst/>
          </a:prstGeom>
          <a:noFill/>
        </p:spPr>
        <p:txBody>
          <a:bodyPr wrap="square" rtlCol="0">
            <a:spAutoFit/>
          </a:bodyPr>
          <a:lstStyle/>
          <a:p>
            <a:r>
              <a:rPr lang="en-US" sz="2000" b="1"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Like film processing</a:t>
            </a:r>
          </a:p>
        </p:txBody>
      </p:sp>
    </p:spTree>
    <p:extLst>
      <p:ext uri="{BB962C8B-B14F-4D97-AF65-F5344CB8AC3E}">
        <p14:creationId xmlns:p14="http://schemas.microsoft.com/office/powerpoint/2010/main" val="12056949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622F2C32-5202-46AB-9060-0CABEB05BEAC}"/>
              </a:ext>
            </a:extLst>
          </p:cNvPr>
          <p:cNvGrpSpPr/>
          <p:nvPr/>
        </p:nvGrpSpPr>
        <p:grpSpPr>
          <a:xfrm>
            <a:off x="737363" y="1345438"/>
            <a:ext cx="10606912" cy="3826637"/>
            <a:chOff x="518288" y="650113"/>
            <a:chExt cx="10323709" cy="4453633"/>
          </a:xfrm>
        </p:grpSpPr>
        <p:pic>
          <p:nvPicPr>
            <p:cNvPr id="4" name="Picture 3">
              <a:extLst>
                <a:ext uri="{FF2B5EF4-FFF2-40B4-BE49-F238E27FC236}">
                  <a16:creationId xmlns:a16="http://schemas.microsoft.com/office/drawing/2014/main" id="{9DC06116-9CAD-45F9-B254-4AD0088C303F}"/>
                </a:ext>
              </a:extLst>
            </p:cNvPr>
            <p:cNvPicPr>
              <a:picLocks noChangeAspect="1"/>
            </p:cNvPicPr>
            <p:nvPr/>
          </p:nvPicPr>
          <p:blipFill>
            <a:blip r:embed="rId2"/>
            <a:stretch>
              <a:fillRect/>
            </a:stretch>
          </p:blipFill>
          <p:spPr>
            <a:xfrm>
              <a:off x="6145823" y="1975950"/>
              <a:ext cx="4696174" cy="1855746"/>
            </a:xfrm>
            <a:prstGeom prst="rect">
              <a:avLst/>
            </a:prstGeom>
          </p:spPr>
        </p:pic>
        <p:sp>
          <p:nvSpPr>
            <p:cNvPr id="5" name="TextBox 4">
              <a:extLst>
                <a:ext uri="{FF2B5EF4-FFF2-40B4-BE49-F238E27FC236}">
                  <a16:creationId xmlns:a16="http://schemas.microsoft.com/office/drawing/2014/main" id="{458E957E-5BF9-4697-BF8A-BDB9F2C75116}"/>
                </a:ext>
              </a:extLst>
            </p:cNvPr>
            <p:cNvSpPr txBox="1"/>
            <p:nvPr/>
          </p:nvSpPr>
          <p:spPr>
            <a:xfrm>
              <a:off x="7274710" y="1052145"/>
              <a:ext cx="2438400" cy="523220"/>
            </a:xfrm>
            <a:prstGeom prst="rect">
              <a:avLst/>
            </a:prstGeom>
            <a:noFill/>
          </p:spPr>
          <p:txBody>
            <a:bodyPr wrap="square" rtlCol="0">
              <a:spAutoFit/>
            </a:bodyPr>
            <a:lstStyle/>
            <a:p>
              <a:r>
                <a:rPr lang="en-US" sz="2800" b="1" dirty="0">
                  <a:ln w="6600">
                    <a:solidFill>
                      <a:schemeClr val="accent2"/>
                    </a:solidFill>
                    <a:prstDash val="solid"/>
                  </a:ln>
                  <a:solidFill>
                    <a:srgbClr val="FFFFFF"/>
                  </a:solidFill>
                  <a:effectLst>
                    <a:outerShdw dist="38100" dir="2700000" algn="tl" rotWithShape="0">
                      <a:schemeClr val="accent2"/>
                    </a:outerShdw>
                  </a:effectLst>
                </a:rPr>
                <a:t>Bias    Weights </a:t>
              </a:r>
            </a:p>
          </p:txBody>
        </p:sp>
        <p:cxnSp>
          <p:nvCxnSpPr>
            <p:cNvPr id="6" name="Straight Arrow Connector 5">
              <a:extLst>
                <a:ext uri="{FF2B5EF4-FFF2-40B4-BE49-F238E27FC236}">
                  <a16:creationId xmlns:a16="http://schemas.microsoft.com/office/drawing/2014/main" id="{E8ECBA42-779D-4234-9785-AAFBFBCD16DF}"/>
                </a:ext>
              </a:extLst>
            </p:cNvPr>
            <p:cNvCxnSpPr/>
            <p:nvPr/>
          </p:nvCxnSpPr>
          <p:spPr>
            <a:xfrm flipV="1">
              <a:off x="7643446" y="1575365"/>
              <a:ext cx="0" cy="58168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7" name="Elbow Connector 11">
              <a:extLst>
                <a:ext uri="{FF2B5EF4-FFF2-40B4-BE49-F238E27FC236}">
                  <a16:creationId xmlns:a16="http://schemas.microsoft.com/office/drawing/2014/main" id="{3DCAAE27-28DF-4EE0-95DC-BAF6AA30A20C}"/>
                </a:ext>
              </a:extLst>
            </p:cNvPr>
            <p:cNvCxnSpPr>
              <a:endCxn id="5" idx="3"/>
            </p:cNvCxnSpPr>
            <p:nvPr/>
          </p:nvCxnSpPr>
          <p:spPr>
            <a:xfrm rot="16200000" flipV="1">
              <a:off x="9419359" y="1607506"/>
              <a:ext cx="843292" cy="255789"/>
            </a:xfrm>
            <a:prstGeom prst="bentConnector2">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27927EE-A93E-4110-8EAD-E4C9B62E6C25}"/>
                </a:ext>
              </a:extLst>
            </p:cNvPr>
            <p:cNvCxnSpPr>
              <a:endCxn id="5" idx="2"/>
            </p:cNvCxnSpPr>
            <p:nvPr/>
          </p:nvCxnSpPr>
          <p:spPr>
            <a:xfrm flipV="1">
              <a:off x="8488589" y="1575365"/>
              <a:ext cx="5321" cy="581681"/>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37C3E3F-EDCF-4A3D-9601-C14F2ADBD1FB}"/>
                </a:ext>
              </a:extLst>
            </p:cNvPr>
            <p:cNvSpPr txBox="1"/>
            <p:nvPr/>
          </p:nvSpPr>
          <p:spPr>
            <a:xfrm>
              <a:off x="7140435" y="4232282"/>
              <a:ext cx="2438400" cy="523220"/>
            </a:xfrm>
            <a:prstGeom prst="rect">
              <a:avLst/>
            </a:prstGeom>
            <a:noFill/>
          </p:spPr>
          <p:txBody>
            <a:bodyPr wrap="square" rtlCol="0">
              <a:spAutoFit/>
            </a:bodyPr>
            <a:lstStyle/>
            <a:p>
              <a:r>
                <a:rPr lang="en-US" sz="2800" b="1" dirty="0">
                  <a:ln w="6600">
                    <a:solidFill>
                      <a:schemeClr val="accent2"/>
                    </a:solidFill>
                    <a:prstDash val="solid"/>
                  </a:ln>
                  <a:solidFill>
                    <a:srgbClr val="FFFFFF"/>
                  </a:solidFill>
                  <a:effectLst>
                    <a:outerShdw dist="38100" dir="2700000" algn="tl" rotWithShape="0">
                      <a:schemeClr val="accent2"/>
                    </a:outerShdw>
                  </a:effectLst>
                </a:rPr>
                <a:t>Bias  Weights </a:t>
              </a:r>
            </a:p>
          </p:txBody>
        </p:sp>
        <p:pic>
          <p:nvPicPr>
            <p:cNvPr id="10" name="Picture 9">
              <a:extLst>
                <a:ext uri="{FF2B5EF4-FFF2-40B4-BE49-F238E27FC236}">
                  <a16:creationId xmlns:a16="http://schemas.microsoft.com/office/drawing/2014/main" id="{64DE6FE8-FBD7-4D9A-9141-B47809B0CF90}"/>
                </a:ext>
              </a:extLst>
            </p:cNvPr>
            <p:cNvPicPr>
              <a:picLocks noChangeAspect="1"/>
            </p:cNvPicPr>
            <p:nvPr/>
          </p:nvPicPr>
          <p:blipFill>
            <a:blip r:embed="rId3"/>
            <a:stretch>
              <a:fillRect/>
            </a:stretch>
          </p:blipFill>
          <p:spPr>
            <a:xfrm rot="10800000">
              <a:off x="7402633" y="3658405"/>
              <a:ext cx="481626" cy="929271"/>
            </a:xfrm>
            <a:prstGeom prst="rect">
              <a:avLst/>
            </a:prstGeom>
          </p:spPr>
        </p:pic>
        <p:pic>
          <p:nvPicPr>
            <p:cNvPr id="11" name="Picture 10">
              <a:extLst>
                <a:ext uri="{FF2B5EF4-FFF2-40B4-BE49-F238E27FC236}">
                  <a16:creationId xmlns:a16="http://schemas.microsoft.com/office/drawing/2014/main" id="{1E75956E-609C-4FAA-A0A1-181011EE4A8D}"/>
                </a:ext>
              </a:extLst>
            </p:cNvPr>
            <p:cNvPicPr>
              <a:picLocks noChangeAspect="1"/>
            </p:cNvPicPr>
            <p:nvPr/>
          </p:nvPicPr>
          <p:blipFill>
            <a:blip r:embed="rId3"/>
            <a:stretch>
              <a:fillRect/>
            </a:stretch>
          </p:blipFill>
          <p:spPr>
            <a:xfrm rot="10800000">
              <a:off x="8006963" y="3658404"/>
              <a:ext cx="481626" cy="929271"/>
            </a:xfrm>
            <a:prstGeom prst="rect">
              <a:avLst/>
            </a:prstGeom>
          </p:spPr>
        </p:pic>
        <p:sp>
          <p:nvSpPr>
            <p:cNvPr id="12" name="Rectangle 11">
              <a:extLst>
                <a:ext uri="{FF2B5EF4-FFF2-40B4-BE49-F238E27FC236}">
                  <a16:creationId xmlns:a16="http://schemas.microsoft.com/office/drawing/2014/main" id="{F27347F7-97F4-4CAB-9CAE-49EA3F2C4259}"/>
                </a:ext>
              </a:extLst>
            </p:cNvPr>
            <p:cNvSpPr/>
            <p:nvPr/>
          </p:nvSpPr>
          <p:spPr>
            <a:xfrm>
              <a:off x="859727" y="821312"/>
              <a:ext cx="885179" cy="461665"/>
            </a:xfrm>
            <a:prstGeom prst="rect">
              <a:avLst/>
            </a:prstGeom>
          </p:spPr>
          <p:txBody>
            <a:bodyPr wrap="none">
              <a:spAutoFit/>
            </a:bodyPr>
            <a:lstStyle/>
            <a:p>
              <a:r>
                <a:rPr lang="en-US" sz="2400" b="1" dirty="0">
                  <a:ln w="6600">
                    <a:solidFill>
                      <a:schemeClr val="accent2"/>
                    </a:solidFill>
                    <a:prstDash val="solid"/>
                  </a:ln>
                  <a:solidFill>
                    <a:srgbClr val="FFFFFF"/>
                  </a:solidFill>
                  <a:effectLst>
                    <a:outerShdw dist="38100" dir="2700000" algn="tl" rotWithShape="0">
                      <a:schemeClr val="accent2"/>
                    </a:outerShdw>
                  </a:effectLst>
                </a:rPr>
                <a:t>Y test</a:t>
              </a:r>
              <a:endParaRPr lang="en-US" sz="2400" dirty="0"/>
            </a:p>
          </p:txBody>
        </p:sp>
        <p:sp>
          <p:nvSpPr>
            <p:cNvPr id="13" name="Rectangle 12">
              <a:extLst>
                <a:ext uri="{FF2B5EF4-FFF2-40B4-BE49-F238E27FC236}">
                  <a16:creationId xmlns:a16="http://schemas.microsoft.com/office/drawing/2014/main" id="{E2F43282-F0BF-48F3-8823-7066A815C43F}"/>
                </a:ext>
              </a:extLst>
            </p:cNvPr>
            <p:cNvSpPr/>
            <p:nvPr/>
          </p:nvSpPr>
          <p:spPr>
            <a:xfrm>
              <a:off x="1053690" y="1745118"/>
              <a:ext cx="691215" cy="461665"/>
            </a:xfrm>
            <a:prstGeom prst="rect">
              <a:avLst/>
            </a:prstGeom>
          </p:spPr>
          <p:txBody>
            <a:bodyPr wrap="none">
              <a:spAutoFit/>
            </a:bodyPr>
            <a:lstStyle/>
            <a:p>
              <a:r>
                <a:rPr lang="en-US" sz="2400" b="1" dirty="0">
                  <a:ln w="6600">
                    <a:solidFill>
                      <a:schemeClr val="accent2"/>
                    </a:solidFill>
                    <a:prstDash val="solid"/>
                  </a:ln>
                  <a:solidFill>
                    <a:srgbClr val="FFFFFF"/>
                  </a:solidFill>
                  <a:effectLst>
                    <a:outerShdw dist="38100" dir="2700000" algn="tl" rotWithShape="0">
                      <a:schemeClr val="accent2"/>
                    </a:outerShdw>
                  </a:effectLst>
                </a:rPr>
                <a:t>loss</a:t>
              </a:r>
              <a:endParaRPr lang="en-US" sz="2400" dirty="0"/>
            </a:p>
          </p:txBody>
        </p:sp>
        <p:pic>
          <p:nvPicPr>
            <p:cNvPr id="14" name="Picture 13">
              <a:extLst>
                <a:ext uri="{FF2B5EF4-FFF2-40B4-BE49-F238E27FC236}">
                  <a16:creationId xmlns:a16="http://schemas.microsoft.com/office/drawing/2014/main" id="{13DC442B-F961-4609-B1BD-EEC128DECD0A}"/>
                </a:ext>
              </a:extLst>
            </p:cNvPr>
            <p:cNvPicPr>
              <a:picLocks noChangeAspect="1"/>
            </p:cNvPicPr>
            <p:nvPr/>
          </p:nvPicPr>
          <p:blipFill>
            <a:blip r:embed="rId4"/>
            <a:stretch>
              <a:fillRect/>
            </a:stretch>
          </p:blipFill>
          <p:spPr>
            <a:xfrm>
              <a:off x="1744906" y="650113"/>
              <a:ext cx="4011125" cy="4453633"/>
            </a:xfrm>
            <a:prstGeom prst="rect">
              <a:avLst/>
            </a:prstGeom>
          </p:spPr>
        </p:pic>
        <p:sp>
          <p:nvSpPr>
            <p:cNvPr id="15" name="Rectangle 14">
              <a:extLst>
                <a:ext uri="{FF2B5EF4-FFF2-40B4-BE49-F238E27FC236}">
                  <a16:creationId xmlns:a16="http://schemas.microsoft.com/office/drawing/2014/main" id="{2BEAE1A2-B00D-4BF9-9C55-C8B32B52DE92}"/>
                </a:ext>
              </a:extLst>
            </p:cNvPr>
            <p:cNvSpPr/>
            <p:nvPr/>
          </p:nvSpPr>
          <p:spPr>
            <a:xfrm>
              <a:off x="518288" y="2642028"/>
              <a:ext cx="1226618" cy="461665"/>
            </a:xfrm>
            <a:prstGeom prst="rect">
              <a:avLst/>
            </a:prstGeom>
          </p:spPr>
          <p:txBody>
            <a:bodyPr wrap="none">
              <a:spAutoFit/>
            </a:bodyPr>
            <a:lstStyle/>
            <a:p>
              <a:r>
                <a:rPr lang="en-US" sz="2400" b="1" dirty="0" err="1">
                  <a:ln w="6600">
                    <a:solidFill>
                      <a:schemeClr val="accent2"/>
                    </a:solidFill>
                    <a:prstDash val="solid"/>
                  </a:ln>
                  <a:solidFill>
                    <a:srgbClr val="FFFFFF"/>
                  </a:solidFill>
                  <a:effectLst>
                    <a:outerShdw dist="38100" dir="2700000" algn="tl" rotWithShape="0">
                      <a:schemeClr val="accent2"/>
                    </a:outerShdw>
                  </a:effectLst>
                </a:rPr>
                <a:t>Outpout</a:t>
              </a:r>
              <a:endParaRPr lang="en-US" sz="2400" dirty="0"/>
            </a:p>
          </p:txBody>
        </p:sp>
      </p:grpSp>
      <p:sp>
        <p:nvSpPr>
          <p:cNvPr id="17" name="Title 1">
            <a:extLst>
              <a:ext uri="{FF2B5EF4-FFF2-40B4-BE49-F238E27FC236}">
                <a16:creationId xmlns:a16="http://schemas.microsoft.com/office/drawing/2014/main" id="{DB3BD2CE-3392-4FFF-AB4D-4B8A62DEB4BC}"/>
              </a:ext>
            </a:extLst>
          </p:cNvPr>
          <p:cNvSpPr txBox="1">
            <a:spLocks/>
          </p:cNvSpPr>
          <p:nvPr/>
        </p:nvSpPr>
        <p:spPr>
          <a:xfrm>
            <a:off x="171291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های بازگشتی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RNN Models</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sp>
        <p:nvSpPr>
          <p:cNvPr id="18" name="Rectangle: Rounded Corners 17">
            <a:extLst>
              <a:ext uri="{FF2B5EF4-FFF2-40B4-BE49-F238E27FC236}">
                <a16:creationId xmlns:a16="http://schemas.microsoft.com/office/drawing/2014/main" id="{203AE967-E470-4BC0-AA92-F37D64D02F98}"/>
              </a:ext>
            </a:extLst>
          </p:cNvPr>
          <p:cNvSpPr/>
          <p:nvPr/>
        </p:nvSpPr>
        <p:spPr>
          <a:xfrm>
            <a:off x="1997629" y="6148170"/>
            <a:ext cx="8686800" cy="4095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مدل سعی می کند ماتریس ضرائیب </a:t>
            </a:r>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 W, U, V </a:t>
            </a:r>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و نیز بایاس ها خروجی های استپ های قبلی را به استپ فعلی مربوط می کند</a:t>
            </a:r>
            <a:endPar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endParaRPr>
          </a:p>
        </p:txBody>
      </p:sp>
      <p:sp>
        <p:nvSpPr>
          <p:cNvPr id="19" name="Rectangle 18">
            <a:extLst>
              <a:ext uri="{FF2B5EF4-FFF2-40B4-BE49-F238E27FC236}">
                <a16:creationId xmlns:a16="http://schemas.microsoft.com/office/drawing/2014/main" id="{EFAB6BEB-A4E7-4384-B23E-74F506ED925F}"/>
              </a:ext>
            </a:extLst>
          </p:cNvPr>
          <p:cNvSpPr/>
          <p:nvPr/>
        </p:nvSpPr>
        <p:spPr>
          <a:xfrm>
            <a:off x="194956" y="3745484"/>
            <a:ext cx="1802673" cy="461665"/>
          </a:xfrm>
          <a:prstGeom prst="rect">
            <a:avLst/>
          </a:prstGeom>
        </p:spPr>
        <p:txBody>
          <a:bodyPr wrap="none">
            <a:spAutoFit/>
          </a:bodyPr>
          <a:lstStyle/>
          <a:p>
            <a:r>
              <a:rPr lang="en-US" sz="2400" b="1" dirty="0">
                <a:ln w="6600">
                  <a:solidFill>
                    <a:schemeClr val="accent2"/>
                  </a:solidFill>
                  <a:prstDash val="solid"/>
                </a:ln>
                <a:solidFill>
                  <a:srgbClr val="FFFFFF"/>
                </a:solidFill>
                <a:effectLst>
                  <a:outerShdw dist="38100" dir="2700000" algn="tl" rotWithShape="0">
                    <a:schemeClr val="accent2"/>
                  </a:outerShdw>
                </a:effectLst>
              </a:rPr>
              <a:t>Hidden layer</a:t>
            </a:r>
            <a:endParaRPr lang="en-US" sz="2400" dirty="0"/>
          </a:p>
        </p:txBody>
      </p:sp>
      <p:pic>
        <p:nvPicPr>
          <p:cNvPr id="25" name="Picture 24">
            <a:extLst>
              <a:ext uri="{FF2B5EF4-FFF2-40B4-BE49-F238E27FC236}">
                <a16:creationId xmlns:a16="http://schemas.microsoft.com/office/drawing/2014/main" id="{BC1D1864-98B9-430D-8259-99B360D645CF}"/>
              </a:ext>
            </a:extLst>
          </p:cNvPr>
          <p:cNvPicPr>
            <a:picLocks noChangeAspect="1"/>
          </p:cNvPicPr>
          <p:nvPr/>
        </p:nvPicPr>
        <p:blipFill>
          <a:blip r:embed="rId5"/>
          <a:stretch>
            <a:fillRect/>
          </a:stretch>
        </p:blipFill>
        <p:spPr>
          <a:xfrm>
            <a:off x="5662361" y="5403022"/>
            <a:ext cx="6181976" cy="406709"/>
          </a:xfrm>
          <a:prstGeom prst="rect">
            <a:avLst/>
          </a:prstGeom>
        </p:spPr>
      </p:pic>
    </p:spTree>
    <p:extLst>
      <p:ext uri="{BB962C8B-B14F-4D97-AF65-F5344CB8AC3E}">
        <p14:creationId xmlns:p14="http://schemas.microsoft.com/office/powerpoint/2010/main" val="28438256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9332E33-7A66-4F4E-86C7-50E168DCF19E}"/>
              </a:ext>
            </a:extLst>
          </p:cNvPr>
          <p:cNvSpPr txBox="1"/>
          <p:nvPr/>
        </p:nvSpPr>
        <p:spPr>
          <a:xfrm>
            <a:off x="7048499" y="3092379"/>
            <a:ext cx="4700587" cy="2246769"/>
          </a:xfrm>
          <a:prstGeom prst="rect">
            <a:avLst/>
          </a:prstGeom>
          <a:noFill/>
        </p:spPr>
        <p:txBody>
          <a:bodyPr wrap="square">
            <a:spAutoFit/>
          </a:bodyPr>
          <a:lstStyle/>
          <a:p>
            <a:pPr algn="r" rtl="1"/>
            <a:r>
              <a:rPr lang="fa-IR"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پارامتر </a:t>
            </a:r>
            <a:r>
              <a:rPr lang="en-US" sz="2000" dirty="0" err="1">
                <a:ln w="0"/>
                <a:solidFill>
                  <a:schemeClr val="accent1"/>
                </a:solidFill>
                <a:effectLst>
                  <a:outerShdw blurRad="38100" dist="25400" dir="5400000" algn="ctr" rotWithShape="0">
                    <a:srgbClr val="6E747A">
                      <a:alpha val="43000"/>
                    </a:srgbClr>
                  </a:outerShdw>
                </a:effectLst>
                <a:cs typeface="B Compset" panose="00000400000000000000" pitchFamily="2" charset="-78"/>
              </a:rPr>
              <a:t>return_sequences</a:t>
            </a:r>
            <a:r>
              <a:rPr lang="en-US"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=True </a:t>
            </a:r>
            <a:r>
              <a:rPr lang="fa-IR"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 در لایه </a:t>
            </a:r>
            <a:r>
              <a:rPr lang="en-US"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 </a:t>
            </a:r>
            <a:r>
              <a:rPr lang="en-US" sz="2000" dirty="0" err="1">
                <a:ln w="0"/>
                <a:solidFill>
                  <a:schemeClr val="accent1"/>
                </a:solidFill>
                <a:effectLst>
                  <a:outerShdw blurRad="38100" dist="25400" dir="5400000" algn="ctr" rotWithShape="0">
                    <a:srgbClr val="6E747A">
                      <a:alpha val="43000"/>
                    </a:srgbClr>
                  </a:outerShdw>
                </a:effectLst>
                <a:cs typeface="B Compset" panose="00000400000000000000" pitchFamily="2" charset="-78"/>
              </a:rPr>
              <a:t>SimpleRNN</a:t>
            </a:r>
            <a:r>
              <a:rPr lang="en-US"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 </a:t>
            </a:r>
            <a:r>
              <a:rPr lang="fa-IR"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به این معناست که لایه خروجی‌های کامل توالی (برای همه گام‌های زمانی) را برمی‌گرداند، نه فقط خروجی آخرین گام زمانی.</a:t>
            </a:r>
          </a:p>
          <a:p>
            <a:pPr algn="r" rtl="1"/>
            <a:endParaRPr lang="fa-IR"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endParaRPr>
          </a:p>
          <a:p>
            <a:pPr algn="r" rtl="1"/>
            <a:r>
              <a:rPr lang="fa-IR"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*تابع فعالسازی پیشفرض در لایه های </a:t>
            </a:r>
            <a:r>
              <a:rPr lang="en-US" sz="2000" dirty="0" err="1">
                <a:ln w="0"/>
                <a:solidFill>
                  <a:schemeClr val="accent1"/>
                </a:solidFill>
                <a:effectLst>
                  <a:outerShdw blurRad="38100" dist="25400" dir="5400000" algn="ctr" rotWithShape="0">
                    <a:srgbClr val="6E747A">
                      <a:alpha val="43000"/>
                    </a:srgbClr>
                  </a:outerShdw>
                </a:effectLst>
                <a:cs typeface="B Compset" panose="00000400000000000000" pitchFamily="2" charset="-78"/>
              </a:rPr>
              <a:t>SimpleRNN</a:t>
            </a:r>
            <a:r>
              <a:rPr lang="fa-IR"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 </a:t>
            </a:r>
            <a:r>
              <a:rPr lang="en-US"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a:t>
            </a:r>
            <a:r>
              <a:rPr lang="fa-IR"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 </a:t>
            </a:r>
            <a:r>
              <a:rPr lang="en-US"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tanh</a:t>
            </a:r>
            <a:r>
              <a:rPr lang="fa-IR" sz="2000" dirty="0">
                <a:ln w="0"/>
                <a:solidFill>
                  <a:schemeClr val="accent1"/>
                </a:solidFill>
                <a:effectLst>
                  <a:outerShdw blurRad="38100" dist="25400" dir="5400000" algn="ctr" rotWithShape="0">
                    <a:srgbClr val="6E747A">
                      <a:alpha val="43000"/>
                    </a:srgbClr>
                  </a:outerShdw>
                </a:effectLst>
                <a:cs typeface="B Compset" panose="00000400000000000000" pitchFamily="2" charset="-78"/>
              </a:rPr>
              <a:t> است.</a:t>
            </a:r>
          </a:p>
        </p:txBody>
      </p:sp>
      <p:sp>
        <p:nvSpPr>
          <p:cNvPr id="6" name="Title 1">
            <a:extLst>
              <a:ext uri="{FF2B5EF4-FFF2-40B4-BE49-F238E27FC236}">
                <a16:creationId xmlns:a16="http://schemas.microsoft.com/office/drawing/2014/main" id="{AEFDFBAF-BD4F-4F2B-A2AF-2372A0DF5509}"/>
              </a:ext>
            </a:extLst>
          </p:cNvPr>
          <p:cNvSpPr txBox="1">
            <a:spLocks/>
          </p:cNvSpPr>
          <p:nvPr/>
        </p:nvSpPr>
        <p:spPr>
          <a:xfrm>
            <a:off x="1712912"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های بازگشتی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RNN Models</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pic>
        <p:nvPicPr>
          <p:cNvPr id="8" name="Picture 7">
            <a:extLst>
              <a:ext uri="{FF2B5EF4-FFF2-40B4-BE49-F238E27FC236}">
                <a16:creationId xmlns:a16="http://schemas.microsoft.com/office/drawing/2014/main" id="{3B976800-8E22-4FC6-8EA2-BC872134861E}"/>
              </a:ext>
            </a:extLst>
          </p:cNvPr>
          <p:cNvPicPr>
            <a:picLocks noChangeAspect="1"/>
          </p:cNvPicPr>
          <p:nvPr/>
        </p:nvPicPr>
        <p:blipFill>
          <a:blip r:embed="rId2"/>
          <a:stretch>
            <a:fillRect/>
          </a:stretch>
        </p:blipFill>
        <p:spPr>
          <a:xfrm>
            <a:off x="1342994" y="1350614"/>
            <a:ext cx="9506012" cy="1335436"/>
          </a:xfrm>
          <a:prstGeom prst="rect">
            <a:avLst/>
          </a:prstGeom>
        </p:spPr>
      </p:pic>
      <p:grpSp>
        <p:nvGrpSpPr>
          <p:cNvPr id="19" name="Group 18">
            <a:extLst>
              <a:ext uri="{FF2B5EF4-FFF2-40B4-BE49-F238E27FC236}">
                <a16:creationId xmlns:a16="http://schemas.microsoft.com/office/drawing/2014/main" id="{267D47D0-DB93-4AEC-B3E7-BD8746B27B8A}"/>
              </a:ext>
            </a:extLst>
          </p:cNvPr>
          <p:cNvGrpSpPr/>
          <p:nvPr/>
        </p:nvGrpSpPr>
        <p:grpSpPr>
          <a:xfrm>
            <a:off x="706961" y="3084790"/>
            <a:ext cx="6465364" cy="3371733"/>
            <a:chOff x="373586" y="3548017"/>
            <a:chExt cx="6104149" cy="2940710"/>
          </a:xfrm>
        </p:grpSpPr>
        <p:pic>
          <p:nvPicPr>
            <p:cNvPr id="10" name="Picture 9">
              <a:extLst>
                <a:ext uri="{FF2B5EF4-FFF2-40B4-BE49-F238E27FC236}">
                  <a16:creationId xmlns:a16="http://schemas.microsoft.com/office/drawing/2014/main" id="{D7630569-EBFD-4977-9810-C6D835E5A5B0}"/>
                </a:ext>
              </a:extLst>
            </p:cNvPr>
            <p:cNvPicPr>
              <a:picLocks noChangeAspect="1"/>
            </p:cNvPicPr>
            <p:nvPr/>
          </p:nvPicPr>
          <p:blipFill>
            <a:blip r:embed="rId3"/>
            <a:stretch>
              <a:fillRect/>
            </a:stretch>
          </p:blipFill>
          <p:spPr>
            <a:xfrm>
              <a:off x="373586" y="4789320"/>
              <a:ext cx="6104149" cy="1699407"/>
            </a:xfrm>
            <a:prstGeom prst="rect">
              <a:avLst/>
            </a:prstGeom>
          </p:spPr>
        </p:pic>
        <p:pic>
          <p:nvPicPr>
            <p:cNvPr id="18" name="Picture 17">
              <a:extLst>
                <a:ext uri="{FF2B5EF4-FFF2-40B4-BE49-F238E27FC236}">
                  <a16:creationId xmlns:a16="http://schemas.microsoft.com/office/drawing/2014/main" id="{13F378D2-8B6F-4C8D-9214-A8A5C69D7D7F}"/>
                </a:ext>
              </a:extLst>
            </p:cNvPr>
            <p:cNvPicPr>
              <a:picLocks noChangeAspect="1"/>
            </p:cNvPicPr>
            <p:nvPr/>
          </p:nvPicPr>
          <p:blipFill>
            <a:blip r:embed="rId4"/>
            <a:stretch>
              <a:fillRect/>
            </a:stretch>
          </p:blipFill>
          <p:spPr>
            <a:xfrm>
              <a:off x="373586" y="3548017"/>
              <a:ext cx="6104149" cy="1247868"/>
            </a:xfrm>
            <a:prstGeom prst="rect">
              <a:avLst/>
            </a:prstGeom>
          </p:spPr>
        </p:pic>
      </p:grpSp>
    </p:spTree>
    <p:extLst>
      <p:ext uri="{BB962C8B-B14F-4D97-AF65-F5344CB8AC3E}">
        <p14:creationId xmlns:p14="http://schemas.microsoft.com/office/powerpoint/2010/main" val="140241735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STM Networks — Machine Learning for Engineers">
            <a:extLst>
              <a:ext uri="{FF2B5EF4-FFF2-40B4-BE49-F238E27FC236}">
                <a16:creationId xmlns:a16="http://schemas.microsoft.com/office/drawing/2014/main" id="{DEBEF67A-7760-417A-8C03-D0472C91E5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201395"/>
            <a:ext cx="8591550" cy="521310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90874A2D-6907-40FA-92C2-5E24DE06E4D3}"/>
              </a:ext>
            </a:extLst>
          </p:cNvPr>
          <p:cNvPicPr>
            <a:picLocks noChangeAspect="1"/>
          </p:cNvPicPr>
          <p:nvPr/>
        </p:nvPicPr>
        <p:blipFill>
          <a:blip r:embed="rId3"/>
          <a:stretch>
            <a:fillRect/>
          </a:stretch>
        </p:blipFill>
        <p:spPr>
          <a:xfrm>
            <a:off x="2220155" y="4997268"/>
            <a:ext cx="4148894" cy="753406"/>
          </a:xfrm>
          <a:prstGeom prst="rect">
            <a:avLst/>
          </a:prstGeom>
        </p:spPr>
      </p:pic>
      <p:sp>
        <p:nvSpPr>
          <p:cNvPr id="7" name="Title 1">
            <a:extLst>
              <a:ext uri="{FF2B5EF4-FFF2-40B4-BE49-F238E27FC236}">
                <a16:creationId xmlns:a16="http://schemas.microsoft.com/office/drawing/2014/main" id="{0DBD1E92-3FC7-4223-AE8C-7950E0E57268}"/>
              </a:ext>
            </a:extLst>
          </p:cNvPr>
          <p:cNvSpPr txBox="1">
            <a:spLocks/>
          </p:cNvSpPr>
          <p:nvPr/>
        </p:nvSpPr>
        <p:spPr>
          <a:xfrm>
            <a:off x="1903412" y="-19594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LSTM</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sp>
        <p:nvSpPr>
          <p:cNvPr id="6" name="Callout: Right Arrow 5">
            <a:extLst>
              <a:ext uri="{FF2B5EF4-FFF2-40B4-BE49-F238E27FC236}">
                <a16:creationId xmlns:a16="http://schemas.microsoft.com/office/drawing/2014/main" id="{61259AF9-8F6F-411C-80F8-E82A901C2F1C}"/>
              </a:ext>
            </a:extLst>
          </p:cNvPr>
          <p:cNvSpPr/>
          <p:nvPr/>
        </p:nvSpPr>
        <p:spPr>
          <a:xfrm>
            <a:off x="3267075" y="280458"/>
            <a:ext cx="2706274" cy="503455"/>
          </a:xfrm>
          <a:prstGeom prst="rightArrowCallout">
            <a:avLst>
              <a:gd name="adj1" fmla="val 22131"/>
              <a:gd name="adj2" fmla="val 25000"/>
              <a:gd name="adj3" fmla="val 25000"/>
              <a:gd name="adj4" fmla="val 92231"/>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a-IR" dirty="0">
                <a:ln w="0"/>
                <a:solidFill>
                  <a:schemeClr val="tx1"/>
                </a:solidFill>
                <a:effectLst>
                  <a:outerShdw blurRad="38100" dist="19050" dir="2700000" algn="tl" rotWithShape="0">
                    <a:schemeClr val="dk1">
                      <a:alpha val="40000"/>
                    </a:schemeClr>
                  </a:outerShdw>
                </a:effectLst>
                <a:latin typeface="Adobe Arabic" panose="02040503050201020203" pitchFamily="18" charset="-78"/>
                <a:cs typeface="Adobe Arabic" panose="02040503050201020203" pitchFamily="18" charset="-78"/>
              </a:rPr>
              <a:t>خروجی قابل مشاهده هر استپ</a:t>
            </a:r>
            <a:endParaRPr lang="en-US" dirty="0">
              <a:ln w="0"/>
              <a:solidFill>
                <a:schemeClr val="tx1"/>
              </a:solidFill>
              <a:effectLst>
                <a:outerShdw blurRad="38100" dist="19050" dir="2700000" algn="tl" rotWithShape="0">
                  <a:schemeClr val="dk1">
                    <a:alpha val="40000"/>
                  </a:schemeClr>
                </a:outerShdw>
              </a:effectLst>
              <a:latin typeface="Adobe Arabic" panose="02040503050201020203" pitchFamily="18" charset="-78"/>
              <a:cs typeface="Adobe Arabic" panose="02040503050201020203" pitchFamily="18" charset="-78"/>
            </a:endParaRPr>
          </a:p>
        </p:txBody>
      </p:sp>
      <p:sp>
        <p:nvSpPr>
          <p:cNvPr id="8" name="Rectangle: Rounded Corners 7">
            <a:extLst>
              <a:ext uri="{FF2B5EF4-FFF2-40B4-BE49-F238E27FC236}">
                <a16:creationId xmlns:a16="http://schemas.microsoft.com/office/drawing/2014/main" id="{C08D3287-81DE-4229-9C8A-21140380350A}"/>
              </a:ext>
            </a:extLst>
          </p:cNvPr>
          <p:cNvSpPr/>
          <p:nvPr/>
        </p:nvSpPr>
        <p:spPr>
          <a:xfrm>
            <a:off x="8191500" y="1193643"/>
            <a:ext cx="3429000" cy="1197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a-IR" sz="2800" dirty="0">
                <a:latin typeface="Adobe Arabic" panose="02040503050201020203" pitchFamily="18" charset="-78"/>
                <a:cs typeface="Adobe Arabic" panose="02040503050201020203" pitchFamily="18" charset="-78"/>
              </a:rPr>
              <a:t>حافظه بلند مدت مدل</a:t>
            </a:r>
            <a:endParaRPr lang="en-US" sz="2800" dirty="0">
              <a:latin typeface="Adobe Arabic" panose="02040503050201020203" pitchFamily="18" charset="-78"/>
              <a:cs typeface="Adobe Arabic" panose="02040503050201020203" pitchFamily="18" charset="-78"/>
            </a:endParaRPr>
          </a:p>
        </p:txBody>
      </p:sp>
      <p:sp>
        <p:nvSpPr>
          <p:cNvPr id="10" name="Rectangle: Rounded Corners 9">
            <a:extLst>
              <a:ext uri="{FF2B5EF4-FFF2-40B4-BE49-F238E27FC236}">
                <a16:creationId xmlns:a16="http://schemas.microsoft.com/office/drawing/2014/main" id="{0C2627ED-B5E2-49BC-99C2-82AB43DE611B}"/>
              </a:ext>
            </a:extLst>
          </p:cNvPr>
          <p:cNvSpPr/>
          <p:nvPr/>
        </p:nvSpPr>
        <p:spPr>
          <a:xfrm>
            <a:off x="8191500" y="3429000"/>
            <a:ext cx="3429000" cy="1197132"/>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fa-IR" sz="2800" dirty="0">
                <a:latin typeface="Adobe Arabic" panose="02040503050201020203" pitchFamily="18" charset="-78"/>
                <a:cs typeface="Adobe Arabic" panose="02040503050201020203" pitchFamily="18" charset="-78"/>
              </a:rPr>
              <a:t>حافظه کوتاه مدت مدل</a:t>
            </a:r>
            <a:endParaRPr lang="en-US" sz="2800"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683425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6310488" y="2540000"/>
            <a:ext cx="1253067" cy="461665"/>
          </a:xfrm>
          <a:prstGeom prst="rect">
            <a:avLst/>
          </a:prstGeom>
          <a:noFill/>
        </p:spPr>
        <p:txBody>
          <a:bodyPr wrap="square" rtlCol="0">
            <a:spAutoFit/>
          </a:bodyPr>
          <a:lstStyle/>
          <a:p>
            <a:r>
              <a:rPr lang="en-US" sz="2400" dirty="0">
                <a:solidFill>
                  <a:schemeClr val="bg1"/>
                </a:solidFill>
              </a:rPr>
              <a:t>Sigmoid</a:t>
            </a:r>
          </a:p>
        </p:txBody>
      </p:sp>
      <p:cxnSp>
        <p:nvCxnSpPr>
          <p:cNvPr id="7" name="Straight Arrow Connector 6"/>
          <p:cNvCxnSpPr/>
          <p:nvPr/>
        </p:nvCxnSpPr>
        <p:spPr>
          <a:xfrm flipH="1">
            <a:off x="6705600" y="2256111"/>
            <a:ext cx="11289" cy="372533"/>
          </a:xfrm>
          <a:prstGeom prst="straightConnector1">
            <a:avLst/>
          </a:prstGeom>
          <a:ln w="57150">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439D5923-97B9-4429-9430-9438A961E93D}"/>
              </a:ext>
            </a:extLst>
          </p:cNvPr>
          <p:cNvSpPr/>
          <p:nvPr/>
        </p:nvSpPr>
        <p:spPr>
          <a:xfrm>
            <a:off x="2279310" y="286206"/>
            <a:ext cx="3608261" cy="974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Albertus Extra Bold" panose="020E0802040304020204" pitchFamily="34" charset="0"/>
              </a:rPr>
              <a:t>Forget gate</a:t>
            </a:r>
          </a:p>
        </p:txBody>
      </p:sp>
      <p:sp>
        <p:nvSpPr>
          <p:cNvPr id="15" name="Title 1">
            <a:extLst>
              <a:ext uri="{FF2B5EF4-FFF2-40B4-BE49-F238E27FC236}">
                <a16:creationId xmlns:a16="http://schemas.microsoft.com/office/drawing/2014/main" id="{400F44F0-E902-45FB-9012-C54ACB51D3F1}"/>
              </a:ext>
            </a:extLst>
          </p:cNvPr>
          <p:cNvSpPr txBox="1">
            <a:spLocks/>
          </p:cNvSpPr>
          <p:nvPr/>
        </p:nvSpPr>
        <p:spPr>
          <a:xfrm>
            <a:off x="1903412" y="-19594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LSTM</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pic>
        <p:nvPicPr>
          <p:cNvPr id="14" name="Picture 13">
            <a:extLst>
              <a:ext uri="{FF2B5EF4-FFF2-40B4-BE49-F238E27FC236}">
                <a16:creationId xmlns:a16="http://schemas.microsoft.com/office/drawing/2014/main" id="{AEBB0E0D-D251-4ADC-AA52-7A07C1010C1E}"/>
              </a:ext>
            </a:extLst>
          </p:cNvPr>
          <p:cNvPicPr>
            <a:picLocks noChangeAspect="1"/>
          </p:cNvPicPr>
          <p:nvPr/>
        </p:nvPicPr>
        <p:blipFill>
          <a:blip r:embed="rId2"/>
          <a:stretch>
            <a:fillRect/>
          </a:stretch>
        </p:blipFill>
        <p:spPr>
          <a:xfrm>
            <a:off x="684212" y="4220964"/>
            <a:ext cx="7026249" cy="2377646"/>
          </a:xfrm>
          <a:prstGeom prst="rect">
            <a:avLst/>
          </a:prstGeom>
        </p:spPr>
      </p:pic>
      <p:pic>
        <p:nvPicPr>
          <p:cNvPr id="19" name="Picture 18">
            <a:extLst>
              <a:ext uri="{FF2B5EF4-FFF2-40B4-BE49-F238E27FC236}">
                <a16:creationId xmlns:a16="http://schemas.microsoft.com/office/drawing/2014/main" id="{0925C5E4-48FF-442D-B0EC-6A3B52B7213B}"/>
              </a:ext>
            </a:extLst>
          </p:cNvPr>
          <p:cNvPicPr>
            <a:picLocks noChangeAspect="1"/>
          </p:cNvPicPr>
          <p:nvPr/>
        </p:nvPicPr>
        <p:blipFill>
          <a:blip r:embed="rId3"/>
          <a:stretch>
            <a:fillRect/>
          </a:stretch>
        </p:blipFill>
        <p:spPr>
          <a:xfrm>
            <a:off x="1903412" y="1398528"/>
            <a:ext cx="7496176" cy="2087697"/>
          </a:xfrm>
          <a:prstGeom prst="rect">
            <a:avLst/>
          </a:prstGeom>
        </p:spPr>
      </p:pic>
      <p:sp>
        <p:nvSpPr>
          <p:cNvPr id="20" name="TextBox 19">
            <a:extLst>
              <a:ext uri="{FF2B5EF4-FFF2-40B4-BE49-F238E27FC236}">
                <a16:creationId xmlns:a16="http://schemas.microsoft.com/office/drawing/2014/main" id="{882864ED-A57F-4BB7-A6A0-A1ABF0AEF21E}"/>
              </a:ext>
            </a:extLst>
          </p:cNvPr>
          <p:cNvSpPr txBox="1"/>
          <p:nvPr/>
        </p:nvSpPr>
        <p:spPr>
          <a:xfrm>
            <a:off x="9570603" y="2078848"/>
            <a:ext cx="1895204" cy="1323439"/>
          </a:xfrm>
          <a:prstGeom prst="rect">
            <a:avLst/>
          </a:prstGeom>
          <a:solidFill>
            <a:schemeClr val="accent1">
              <a:lumMod val="60000"/>
              <a:lumOff val="40000"/>
            </a:schemeClr>
          </a:solidFill>
        </p:spPr>
        <p:style>
          <a:lnRef idx="2">
            <a:schemeClr val="accent6"/>
          </a:lnRef>
          <a:fillRef idx="1">
            <a:schemeClr val="lt1"/>
          </a:fillRef>
          <a:effectRef idx="0">
            <a:schemeClr val="accent6"/>
          </a:effectRef>
          <a:fontRef idx="minor">
            <a:schemeClr val="dk1"/>
          </a:fontRef>
        </p:style>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gn="ctr"/>
            <a:r>
              <a:rPr lang="fa-IR" sz="1600" b="1" dirty="0">
                <a:ln/>
                <a:solidFill>
                  <a:schemeClr val="accent3"/>
                </a:solidFill>
                <a:latin typeface="Adobe Arabic" panose="02040503050201020203" pitchFamily="18" charset="-78"/>
                <a:cs typeface="Adobe Arabic" panose="02040503050201020203" pitchFamily="18" charset="-78"/>
              </a:rPr>
              <a:t>دلیل استفاده از سیگموئید در این گیت این است که مقادیر را بین ۰ و ۱ قرار می‌دهد و مقادیر نزدیک به صفر فراموش می‌شوند.</a:t>
            </a:r>
            <a:endParaRPr lang="en-US" sz="1600" b="1" dirty="0">
              <a:ln/>
              <a:solidFill>
                <a:schemeClr val="accent3"/>
              </a:solidFill>
              <a:latin typeface="Adobe Arabic" panose="02040503050201020203" pitchFamily="18" charset="-78"/>
              <a:cs typeface="Adobe Arabic" panose="02040503050201020203" pitchFamily="18" charset="-78"/>
            </a:endParaRPr>
          </a:p>
        </p:txBody>
      </p:sp>
      <p:sp>
        <p:nvSpPr>
          <p:cNvPr id="22" name="Rectangle: Rounded Corners 21">
            <a:extLst>
              <a:ext uri="{FF2B5EF4-FFF2-40B4-BE49-F238E27FC236}">
                <a16:creationId xmlns:a16="http://schemas.microsoft.com/office/drawing/2014/main" id="{D93CF6FD-E02E-4082-A303-D263FCBE0F73}"/>
              </a:ext>
            </a:extLst>
          </p:cNvPr>
          <p:cNvSpPr/>
          <p:nvPr/>
        </p:nvSpPr>
        <p:spPr>
          <a:xfrm>
            <a:off x="90247" y="1758872"/>
            <a:ext cx="1727657" cy="2087697"/>
          </a:xfrm>
          <a:prstGeom prst="roundRect">
            <a:avLst>
              <a:gd name="adj" fmla="val 4538"/>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fa-IR" sz="1600" dirty="0">
                <a:latin typeface="Adobe Arabic" panose="02040503050201020203" pitchFamily="18" charset="-78"/>
                <a:cs typeface="Adobe Arabic" panose="02040503050201020203" pitchFamily="18" charset="-78"/>
              </a:rPr>
              <a:t>بطور کلی گیت </a:t>
            </a:r>
            <a:r>
              <a:rPr lang="en-US" sz="1600" dirty="0">
                <a:latin typeface="Adobe Arabic" panose="02040503050201020203" pitchFamily="18" charset="-78"/>
                <a:cs typeface="Adobe Arabic" panose="02040503050201020203" pitchFamily="18" charset="-78"/>
              </a:rPr>
              <a:t>f</a:t>
            </a:r>
            <a:r>
              <a:rPr lang="fa-IR" sz="1600" dirty="0">
                <a:latin typeface="Adobe Arabic" panose="02040503050201020203" pitchFamily="18" charset="-78"/>
                <a:cs typeface="Adobe Arabic" panose="02040503050201020203" pitchFamily="18" charset="-78"/>
              </a:rPr>
              <a:t> سعی می کند ماتریسی در بازه 0 تا 1 باشد که با ضرب عنصر در عنصر در </a:t>
            </a:r>
            <a:r>
              <a:rPr lang="en-US" sz="1600" dirty="0">
                <a:latin typeface="Adobe Arabic" panose="02040503050201020203" pitchFamily="18" charset="-78"/>
                <a:cs typeface="Adobe Arabic" panose="02040503050201020203" pitchFamily="18" charset="-78"/>
              </a:rPr>
              <a:t>C(t-1)</a:t>
            </a:r>
            <a:r>
              <a:rPr lang="fa-IR" sz="1600" dirty="0">
                <a:latin typeface="Adobe Arabic" panose="02040503050201020203" pitchFamily="18" charset="-78"/>
                <a:cs typeface="Adobe Arabic" panose="02040503050201020203" pitchFamily="18" charset="-78"/>
              </a:rPr>
              <a:t> تصمیم میگرد کدام عناصر مهم هستند (1) و کدام باید فراموش بشوند (0)</a:t>
            </a:r>
            <a:endParaRPr lang="en-US" sz="1600" dirty="0">
              <a:latin typeface="Adobe Arabic" panose="02040503050201020203" pitchFamily="18" charset="-78"/>
              <a:cs typeface="Adobe Arabic" panose="02040503050201020203" pitchFamily="18" charset="-78"/>
            </a:endParaRPr>
          </a:p>
        </p:txBody>
      </p:sp>
      <p:sp>
        <p:nvSpPr>
          <p:cNvPr id="16" name="Rectangle: Rounded Corners 15">
            <a:extLst>
              <a:ext uri="{FF2B5EF4-FFF2-40B4-BE49-F238E27FC236}">
                <a16:creationId xmlns:a16="http://schemas.microsoft.com/office/drawing/2014/main" id="{8DB511A4-917E-4D9F-AE4D-F6174DD01064}"/>
              </a:ext>
            </a:extLst>
          </p:cNvPr>
          <p:cNvSpPr/>
          <p:nvPr/>
        </p:nvSpPr>
        <p:spPr>
          <a:xfrm>
            <a:off x="7301308" y="2064392"/>
            <a:ext cx="1052688" cy="1886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concatenate</a:t>
            </a:r>
          </a:p>
        </p:txBody>
      </p:sp>
      <p:sp>
        <p:nvSpPr>
          <p:cNvPr id="18" name="Callout: Up Arrow 17">
            <a:extLst>
              <a:ext uri="{FF2B5EF4-FFF2-40B4-BE49-F238E27FC236}">
                <a16:creationId xmlns:a16="http://schemas.microsoft.com/office/drawing/2014/main" id="{0AE14C19-A986-43C4-A484-DAAB24557C7A}"/>
              </a:ext>
            </a:extLst>
          </p:cNvPr>
          <p:cNvSpPr/>
          <p:nvPr/>
        </p:nvSpPr>
        <p:spPr>
          <a:xfrm>
            <a:off x="6576735" y="2579853"/>
            <a:ext cx="1498274" cy="498555"/>
          </a:xfrm>
          <a:prstGeom prst="upArrowCallout">
            <a:avLst>
              <a:gd name="adj1" fmla="val 25000"/>
              <a:gd name="adj2" fmla="val 25000"/>
              <a:gd name="adj3" fmla="val 25000"/>
              <a:gd name="adj4" fmla="val 6115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latin typeface="Adobe Arabic" panose="02040503050201020203" pitchFamily="18" charset="-78"/>
                <a:cs typeface="Adobe Arabic" panose="02040503050201020203" pitchFamily="18" charset="-78"/>
              </a:rPr>
              <a:t>ضرب ماتریسی</a:t>
            </a:r>
            <a:endParaRPr lang="en-US" dirty="0">
              <a:latin typeface="Adobe Arabic" panose="02040503050201020203" pitchFamily="18" charset="-78"/>
              <a:cs typeface="Adobe Arabic" panose="02040503050201020203" pitchFamily="18" charset="-78"/>
            </a:endParaRPr>
          </a:p>
        </p:txBody>
      </p:sp>
      <p:sp>
        <p:nvSpPr>
          <p:cNvPr id="24" name="Rectangle: Rounded Corners 23">
            <a:extLst>
              <a:ext uri="{FF2B5EF4-FFF2-40B4-BE49-F238E27FC236}">
                <a16:creationId xmlns:a16="http://schemas.microsoft.com/office/drawing/2014/main" id="{0A695D99-764F-459C-8D52-38320D138A2B}"/>
              </a:ext>
            </a:extLst>
          </p:cNvPr>
          <p:cNvSpPr/>
          <p:nvPr/>
        </p:nvSpPr>
        <p:spPr>
          <a:xfrm>
            <a:off x="7935472" y="3624435"/>
            <a:ext cx="3771898" cy="820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latin typeface="Adobe Arabic" panose="02040503050201020203" pitchFamily="18" charset="-78"/>
                <a:cs typeface="Adobe Arabic" panose="02040503050201020203" pitchFamily="18" charset="-78"/>
              </a:rPr>
              <a:t>این فیلتر هم مثل همه فیلتر ها سعی می کنه بر اساس اطلاعات جدید یعنی </a:t>
            </a:r>
            <a:r>
              <a:rPr lang="en-US" dirty="0">
                <a:latin typeface="Adobe Arabic" panose="02040503050201020203" pitchFamily="18" charset="-78"/>
                <a:cs typeface="Adobe Arabic" panose="02040503050201020203" pitchFamily="18" charset="-78"/>
              </a:rPr>
              <a:t>X(t)</a:t>
            </a:r>
            <a:r>
              <a:rPr lang="fa-IR" dirty="0">
                <a:latin typeface="Adobe Arabic" panose="02040503050201020203" pitchFamily="18" charset="-78"/>
                <a:cs typeface="Adobe Arabic" panose="02040503050201020203" pitchFamily="18" charset="-78"/>
              </a:rPr>
              <a:t> و </a:t>
            </a:r>
            <a:r>
              <a:rPr lang="en-US" dirty="0">
                <a:latin typeface="Adobe Arabic" panose="02040503050201020203" pitchFamily="18" charset="-78"/>
                <a:cs typeface="Adobe Arabic" panose="02040503050201020203" pitchFamily="18" charset="-78"/>
              </a:rPr>
              <a:t>H(t-1)</a:t>
            </a:r>
            <a:r>
              <a:rPr lang="fa-IR" dirty="0">
                <a:latin typeface="Adobe Arabic" panose="02040503050201020203" pitchFamily="18" charset="-78"/>
                <a:cs typeface="Adobe Arabic" panose="02040503050201020203" pitchFamily="18" charset="-78"/>
              </a:rPr>
              <a:t> چیده می شه</a:t>
            </a:r>
            <a:endParaRPr lang="en-US" dirty="0">
              <a:latin typeface="Adobe Arabic" panose="02040503050201020203" pitchFamily="18" charset="-78"/>
              <a:cs typeface="Adobe Arabic" panose="02040503050201020203" pitchFamily="18" charset="-78"/>
            </a:endParaRPr>
          </a:p>
        </p:txBody>
      </p:sp>
      <p:sp>
        <p:nvSpPr>
          <p:cNvPr id="23" name="Arrow: Bent-Up 22">
            <a:extLst>
              <a:ext uri="{FF2B5EF4-FFF2-40B4-BE49-F238E27FC236}">
                <a16:creationId xmlns:a16="http://schemas.microsoft.com/office/drawing/2014/main" id="{95D2C48D-1360-4F3D-B62D-3AEF265855E2}"/>
              </a:ext>
            </a:extLst>
          </p:cNvPr>
          <p:cNvSpPr/>
          <p:nvPr/>
        </p:nvSpPr>
        <p:spPr>
          <a:xfrm rot="10800000">
            <a:off x="6736598" y="3736404"/>
            <a:ext cx="1034609" cy="317311"/>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904343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A990C-7199-4DE5-A77D-53274581D8E8}"/>
              </a:ext>
            </a:extLst>
          </p:cNvPr>
          <p:cNvSpPr>
            <a:spLocks noGrp="1"/>
          </p:cNvSpPr>
          <p:nvPr>
            <p:ph type="title"/>
          </p:nvPr>
        </p:nvSpPr>
        <p:spPr>
          <a:xfrm>
            <a:off x="685800" y="-142875"/>
            <a:ext cx="10131425" cy="1456267"/>
          </a:xfrm>
        </p:spPr>
        <p:txBody>
          <a:body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تعریف محیط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environment</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4" name="Rectangle 3">
            <a:extLst>
              <a:ext uri="{FF2B5EF4-FFF2-40B4-BE49-F238E27FC236}">
                <a16:creationId xmlns:a16="http://schemas.microsoft.com/office/drawing/2014/main" id="{1E0A60B5-FC0A-46AE-B379-79641BB37E51}"/>
              </a:ext>
            </a:extLst>
          </p:cNvPr>
          <p:cNvSpPr/>
          <p:nvPr/>
        </p:nvSpPr>
        <p:spPr>
          <a:xfrm>
            <a:off x="914400" y="1409700"/>
            <a:ext cx="4267200" cy="3886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B74ADDE5-7964-46AF-B43B-3ACC8A55EFD0}"/>
              </a:ext>
            </a:extLst>
          </p:cNvPr>
          <p:cNvSpPr/>
          <p:nvPr/>
        </p:nvSpPr>
        <p:spPr>
          <a:xfrm>
            <a:off x="1228725" y="1676400"/>
            <a:ext cx="3629025" cy="337185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dirty="0"/>
          </a:p>
        </p:txBody>
      </p:sp>
      <p:cxnSp>
        <p:nvCxnSpPr>
          <p:cNvPr id="10" name="Straight Connector 9">
            <a:extLst>
              <a:ext uri="{FF2B5EF4-FFF2-40B4-BE49-F238E27FC236}">
                <a16:creationId xmlns:a16="http://schemas.microsoft.com/office/drawing/2014/main" id="{BF475B7D-9F82-40BB-9528-B6502E7E306C}"/>
              </a:ext>
            </a:extLst>
          </p:cNvPr>
          <p:cNvCxnSpPr>
            <a:stCxn id="5" idx="1"/>
          </p:cNvCxnSpPr>
          <p:nvPr/>
        </p:nvCxnSpPr>
        <p:spPr>
          <a:xfrm flipV="1">
            <a:off x="1228725" y="3352800"/>
            <a:ext cx="3629025" cy="9525"/>
          </a:xfrm>
          <a:prstGeom prst="line">
            <a:avLst/>
          </a:prstGeom>
        </p:spPr>
        <p:style>
          <a:lnRef idx="1">
            <a:schemeClr val="accent1"/>
          </a:lnRef>
          <a:fillRef idx="0">
            <a:schemeClr val="accent1"/>
          </a:fillRef>
          <a:effectRef idx="0">
            <a:schemeClr val="accent1"/>
          </a:effectRef>
          <a:fontRef idx="minor">
            <a:schemeClr val="tx1"/>
          </a:fontRef>
        </p:style>
      </p:cxnSp>
      <p:grpSp>
        <p:nvGrpSpPr>
          <p:cNvPr id="16" name="Group 15">
            <a:extLst>
              <a:ext uri="{FF2B5EF4-FFF2-40B4-BE49-F238E27FC236}">
                <a16:creationId xmlns:a16="http://schemas.microsoft.com/office/drawing/2014/main" id="{896E8B7D-BCEF-4E63-BED4-824539518CC1}"/>
              </a:ext>
            </a:extLst>
          </p:cNvPr>
          <p:cNvGrpSpPr/>
          <p:nvPr/>
        </p:nvGrpSpPr>
        <p:grpSpPr>
          <a:xfrm>
            <a:off x="3043238" y="1666875"/>
            <a:ext cx="1285875" cy="3381375"/>
            <a:chOff x="3043238" y="1666875"/>
            <a:chExt cx="1285875" cy="3381375"/>
          </a:xfrm>
        </p:grpSpPr>
        <p:cxnSp>
          <p:nvCxnSpPr>
            <p:cNvPr id="7" name="Straight Connector 6">
              <a:extLst>
                <a:ext uri="{FF2B5EF4-FFF2-40B4-BE49-F238E27FC236}">
                  <a16:creationId xmlns:a16="http://schemas.microsoft.com/office/drawing/2014/main" id="{9626E096-97F3-4946-B28C-63232EF3F2CA}"/>
                </a:ext>
              </a:extLst>
            </p:cNvPr>
            <p:cNvCxnSpPr>
              <a:stCxn id="5" idx="0"/>
              <a:endCxn id="5" idx="2"/>
            </p:cNvCxnSpPr>
            <p:nvPr/>
          </p:nvCxnSpPr>
          <p:spPr>
            <a:xfrm>
              <a:off x="3043238" y="1676400"/>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172D07F-7E8F-4FFB-AEF9-1E2F76887FEC}"/>
                </a:ext>
              </a:extLst>
            </p:cNvPr>
            <p:cNvCxnSpPr/>
            <p:nvPr/>
          </p:nvCxnSpPr>
          <p:spPr>
            <a:xfrm>
              <a:off x="3881438" y="1666875"/>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D3FB0B7D-092C-4954-AA8F-AA7060B66A7A}"/>
                </a:ext>
              </a:extLst>
            </p:cNvPr>
            <p:cNvCxnSpPr/>
            <p:nvPr/>
          </p:nvCxnSpPr>
          <p:spPr>
            <a:xfrm>
              <a:off x="3452813" y="1676400"/>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08AB853-692A-4BAA-AC7C-80B8B47127AC}"/>
                </a:ext>
              </a:extLst>
            </p:cNvPr>
            <p:cNvCxnSpPr/>
            <p:nvPr/>
          </p:nvCxnSpPr>
          <p:spPr>
            <a:xfrm>
              <a:off x="4329113" y="1666875"/>
              <a:ext cx="0" cy="337185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7AB2D92-ED62-4498-9462-23563369B0AF}"/>
              </a:ext>
            </a:extLst>
          </p:cNvPr>
          <p:cNvGrpSpPr/>
          <p:nvPr/>
        </p:nvGrpSpPr>
        <p:grpSpPr>
          <a:xfrm>
            <a:off x="1228725" y="1666875"/>
            <a:ext cx="1285875" cy="3381375"/>
            <a:chOff x="3043238" y="1666875"/>
            <a:chExt cx="1285875" cy="3381375"/>
          </a:xfrm>
        </p:grpSpPr>
        <p:cxnSp>
          <p:nvCxnSpPr>
            <p:cNvPr id="18" name="Straight Connector 17">
              <a:extLst>
                <a:ext uri="{FF2B5EF4-FFF2-40B4-BE49-F238E27FC236}">
                  <a16:creationId xmlns:a16="http://schemas.microsoft.com/office/drawing/2014/main" id="{DE63DB47-ADAD-45F0-BD41-CA450C80B643}"/>
                </a:ext>
              </a:extLst>
            </p:cNvPr>
            <p:cNvCxnSpPr/>
            <p:nvPr/>
          </p:nvCxnSpPr>
          <p:spPr>
            <a:xfrm>
              <a:off x="3043238" y="1676400"/>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B201D63-AA3D-4508-9F4E-45483B7BE56F}"/>
                </a:ext>
              </a:extLst>
            </p:cNvPr>
            <p:cNvCxnSpPr/>
            <p:nvPr/>
          </p:nvCxnSpPr>
          <p:spPr>
            <a:xfrm>
              <a:off x="3881438" y="1666875"/>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CA267A3A-71B7-4DF2-A33D-E2430F80117B}"/>
                </a:ext>
              </a:extLst>
            </p:cNvPr>
            <p:cNvCxnSpPr/>
            <p:nvPr/>
          </p:nvCxnSpPr>
          <p:spPr>
            <a:xfrm>
              <a:off x="3452813" y="1676400"/>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3D239650-6FD7-4F44-AD21-0D77A6B2ECEF}"/>
                </a:ext>
              </a:extLst>
            </p:cNvPr>
            <p:cNvCxnSpPr/>
            <p:nvPr/>
          </p:nvCxnSpPr>
          <p:spPr>
            <a:xfrm>
              <a:off x="4329113" y="1666875"/>
              <a:ext cx="0" cy="337185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2" name="Group 21">
            <a:extLst>
              <a:ext uri="{FF2B5EF4-FFF2-40B4-BE49-F238E27FC236}">
                <a16:creationId xmlns:a16="http://schemas.microsoft.com/office/drawing/2014/main" id="{72144D9A-024B-49B1-896E-322C60921638}"/>
              </a:ext>
            </a:extLst>
          </p:cNvPr>
          <p:cNvGrpSpPr/>
          <p:nvPr/>
        </p:nvGrpSpPr>
        <p:grpSpPr>
          <a:xfrm rot="5400000">
            <a:off x="2340765" y="845347"/>
            <a:ext cx="1285875" cy="3748081"/>
            <a:chOff x="3043238" y="1666875"/>
            <a:chExt cx="1285875" cy="3381375"/>
          </a:xfrm>
        </p:grpSpPr>
        <p:cxnSp>
          <p:nvCxnSpPr>
            <p:cNvPr id="23" name="Straight Connector 22">
              <a:extLst>
                <a:ext uri="{FF2B5EF4-FFF2-40B4-BE49-F238E27FC236}">
                  <a16:creationId xmlns:a16="http://schemas.microsoft.com/office/drawing/2014/main" id="{BAD8A80A-0705-42A0-9791-F451DC7739C7}"/>
                </a:ext>
              </a:extLst>
            </p:cNvPr>
            <p:cNvCxnSpPr/>
            <p:nvPr/>
          </p:nvCxnSpPr>
          <p:spPr>
            <a:xfrm>
              <a:off x="3043238" y="1676400"/>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6EC67DC-F4BF-4A14-B833-6ECF84E74410}"/>
                </a:ext>
              </a:extLst>
            </p:cNvPr>
            <p:cNvCxnSpPr/>
            <p:nvPr/>
          </p:nvCxnSpPr>
          <p:spPr>
            <a:xfrm>
              <a:off x="3881438" y="1666875"/>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779B994-818A-448D-A6EC-6C2DB6B656A7}"/>
                </a:ext>
              </a:extLst>
            </p:cNvPr>
            <p:cNvCxnSpPr/>
            <p:nvPr/>
          </p:nvCxnSpPr>
          <p:spPr>
            <a:xfrm>
              <a:off x="3452813" y="1676400"/>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9658B94C-94A3-4EAA-A5DE-62F63DDF0E14}"/>
                </a:ext>
              </a:extLst>
            </p:cNvPr>
            <p:cNvCxnSpPr/>
            <p:nvPr/>
          </p:nvCxnSpPr>
          <p:spPr>
            <a:xfrm>
              <a:off x="4329113" y="1666875"/>
              <a:ext cx="0" cy="337185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Group 26">
            <a:extLst>
              <a:ext uri="{FF2B5EF4-FFF2-40B4-BE49-F238E27FC236}">
                <a16:creationId xmlns:a16="http://schemas.microsoft.com/office/drawing/2014/main" id="{699AE874-1E15-4A79-8696-1137BDCD0CAD}"/>
              </a:ext>
            </a:extLst>
          </p:cNvPr>
          <p:cNvGrpSpPr/>
          <p:nvPr/>
        </p:nvGrpSpPr>
        <p:grpSpPr>
          <a:xfrm rot="5400000">
            <a:off x="2400293" y="2552704"/>
            <a:ext cx="1285875" cy="3629015"/>
            <a:chOff x="3043238" y="1666875"/>
            <a:chExt cx="1285875" cy="3381375"/>
          </a:xfrm>
        </p:grpSpPr>
        <p:cxnSp>
          <p:nvCxnSpPr>
            <p:cNvPr id="28" name="Straight Connector 27">
              <a:extLst>
                <a:ext uri="{FF2B5EF4-FFF2-40B4-BE49-F238E27FC236}">
                  <a16:creationId xmlns:a16="http://schemas.microsoft.com/office/drawing/2014/main" id="{D610163A-931C-4AEE-BD8C-9A81E201C6B8}"/>
                </a:ext>
              </a:extLst>
            </p:cNvPr>
            <p:cNvCxnSpPr/>
            <p:nvPr/>
          </p:nvCxnSpPr>
          <p:spPr>
            <a:xfrm>
              <a:off x="3043238" y="1676400"/>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CA0B2949-83CA-4385-9A66-463C4DFC53A0}"/>
                </a:ext>
              </a:extLst>
            </p:cNvPr>
            <p:cNvCxnSpPr/>
            <p:nvPr/>
          </p:nvCxnSpPr>
          <p:spPr>
            <a:xfrm>
              <a:off x="3881438" y="1666875"/>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DCF86A5-DD0C-4202-B9B0-D4F9C0CCA65E}"/>
                </a:ext>
              </a:extLst>
            </p:cNvPr>
            <p:cNvCxnSpPr/>
            <p:nvPr/>
          </p:nvCxnSpPr>
          <p:spPr>
            <a:xfrm>
              <a:off x="3452813" y="1676400"/>
              <a:ext cx="0" cy="33718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D3DA71E-107A-4C32-B8E4-6753D6169658}"/>
                </a:ext>
              </a:extLst>
            </p:cNvPr>
            <p:cNvCxnSpPr/>
            <p:nvPr/>
          </p:nvCxnSpPr>
          <p:spPr>
            <a:xfrm>
              <a:off x="4329113" y="1666875"/>
              <a:ext cx="0" cy="337185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2" name="TextBox 31">
            <a:extLst>
              <a:ext uri="{FF2B5EF4-FFF2-40B4-BE49-F238E27FC236}">
                <a16:creationId xmlns:a16="http://schemas.microsoft.com/office/drawing/2014/main" id="{0DAC5D10-7BA0-4A5A-A320-C5DDA6AAE6C7}"/>
              </a:ext>
            </a:extLst>
          </p:cNvPr>
          <p:cNvSpPr txBox="1"/>
          <p:nvPr/>
        </p:nvSpPr>
        <p:spPr>
          <a:xfrm>
            <a:off x="5629274" y="1478130"/>
            <a:ext cx="5657850" cy="3539430"/>
          </a:xfrm>
          <a:prstGeom prst="rect">
            <a:avLst/>
          </a:prstGeom>
          <a:noFill/>
        </p:spPr>
        <p:txBody>
          <a:bodyPr wrap="square" rtlCol="0">
            <a:spAutoFit/>
          </a:bodyPr>
          <a:lstStyle/>
          <a:p>
            <a:pPr algn="r" rtl="1"/>
            <a: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محیط بازی شامل یک مربع </a:t>
            </a:r>
            <a:r>
              <a:rPr lang="en-US"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n</a:t>
            </a:r>
            <a: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 در </a:t>
            </a:r>
            <a:r>
              <a:rPr lang="en-US"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n</a:t>
            </a:r>
            <a: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 می باشد که یک لایه (سطر و ستون) آن بیرون محوطه بازی محسوب می شود.</a:t>
            </a:r>
            <a:b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br>
            <a: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داخل زمین درونی بازی: </a:t>
            </a:r>
          </a:p>
          <a:p>
            <a:pPr algn="r" rtl="1"/>
            <a: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سر مار</a:t>
            </a:r>
          </a:p>
          <a:p>
            <a:pPr algn="r" rtl="1"/>
            <a: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بدن مار</a:t>
            </a:r>
          </a:p>
          <a:p>
            <a:pPr algn="r" rtl="1"/>
            <a: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غذای مار</a:t>
            </a:r>
          </a:p>
          <a:p>
            <a:pPr algn="r" rtl="1"/>
            <a:r>
              <a:rPr lang="fa-IR"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تعریف می شود.</a:t>
            </a:r>
            <a:endParaRPr lang="en-US" sz="28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endParaRPr>
          </a:p>
        </p:txBody>
      </p:sp>
      <p:sp>
        <p:nvSpPr>
          <p:cNvPr id="33" name="Rectangle: Rounded Corners 32">
            <a:extLst>
              <a:ext uri="{FF2B5EF4-FFF2-40B4-BE49-F238E27FC236}">
                <a16:creationId xmlns:a16="http://schemas.microsoft.com/office/drawing/2014/main" id="{EE6C1141-38A7-47F7-866B-7265E76CFDD6}"/>
              </a:ext>
            </a:extLst>
          </p:cNvPr>
          <p:cNvSpPr/>
          <p:nvPr/>
        </p:nvSpPr>
        <p:spPr>
          <a:xfrm>
            <a:off x="2514600" y="2486024"/>
            <a:ext cx="528631" cy="43814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a-IR" sz="1300" dirty="0">
                <a:latin typeface="A Iranian Sans" panose="01000500000000020002" pitchFamily="2" charset="-78"/>
                <a:cs typeface="A Iranian Sans" panose="01000500000000020002" pitchFamily="2" charset="-78"/>
              </a:rPr>
              <a:t>سر</a:t>
            </a:r>
            <a:endParaRPr lang="en-US" sz="1300" dirty="0">
              <a:latin typeface="A Iranian Sans" panose="01000500000000020002" pitchFamily="2" charset="-78"/>
              <a:cs typeface="A Iranian Sans" panose="01000500000000020002" pitchFamily="2" charset="-78"/>
            </a:endParaRPr>
          </a:p>
        </p:txBody>
      </p:sp>
      <p:sp>
        <p:nvSpPr>
          <p:cNvPr id="34" name="Rectangle: Rounded Corners 33">
            <a:extLst>
              <a:ext uri="{FF2B5EF4-FFF2-40B4-BE49-F238E27FC236}">
                <a16:creationId xmlns:a16="http://schemas.microsoft.com/office/drawing/2014/main" id="{0D420E89-FD30-47D0-AF05-A4EDE26D818D}"/>
              </a:ext>
            </a:extLst>
          </p:cNvPr>
          <p:cNvSpPr/>
          <p:nvPr/>
        </p:nvSpPr>
        <p:spPr>
          <a:xfrm>
            <a:off x="2514600" y="2914649"/>
            <a:ext cx="528628" cy="4476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300" dirty="0">
                <a:latin typeface="A Iranian Sans" panose="01000500000000020002" pitchFamily="2" charset="-78"/>
                <a:cs typeface="A Iranian Sans" panose="01000500000000020002" pitchFamily="2" charset="-78"/>
              </a:rPr>
              <a:t>بدن</a:t>
            </a:r>
            <a:endParaRPr lang="en-US" sz="1300" dirty="0">
              <a:latin typeface="A Iranian Sans" panose="01000500000000020002" pitchFamily="2" charset="-78"/>
              <a:cs typeface="A Iranian Sans" panose="01000500000000020002" pitchFamily="2" charset="-78"/>
            </a:endParaRPr>
          </a:p>
        </p:txBody>
      </p:sp>
      <p:sp>
        <p:nvSpPr>
          <p:cNvPr id="35" name="Rectangle: Rounded Corners 34">
            <a:extLst>
              <a:ext uri="{FF2B5EF4-FFF2-40B4-BE49-F238E27FC236}">
                <a16:creationId xmlns:a16="http://schemas.microsoft.com/office/drawing/2014/main" id="{7CFDD491-6F7D-42AD-BDE9-4E516FC78A65}"/>
              </a:ext>
            </a:extLst>
          </p:cNvPr>
          <p:cNvSpPr/>
          <p:nvPr/>
        </p:nvSpPr>
        <p:spPr>
          <a:xfrm>
            <a:off x="2514600" y="3371843"/>
            <a:ext cx="528628" cy="40005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300" dirty="0">
                <a:latin typeface="A Iranian Sans" panose="01000500000000020002" pitchFamily="2" charset="-78"/>
                <a:cs typeface="A Iranian Sans" panose="01000500000000020002" pitchFamily="2" charset="-78"/>
              </a:rPr>
              <a:t>بدن</a:t>
            </a:r>
            <a:endParaRPr lang="en-US" sz="1300" dirty="0">
              <a:latin typeface="A Iranian Sans" panose="01000500000000020002" pitchFamily="2" charset="-78"/>
              <a:cs typeface="A Iranian Sans" panose="01000500000000020002" pitchFamily="2" charset="-78"/>
            </a:endParaRPr>
          </a:p>
        </p:txBody>
      </p:sp>
      <p:sp>
        <p:nvSpPr>
          <p:cNvPr id="36" name="Rectangle: Rounded Corners 35">
            <a:extLst>
              <a:ext uri="{FF2B5EF4-FFF2-40B4-BE49-F238E27FC236}">
                <a16:creationId xmlns:a16="http://schemas.microsoft.com/office/drawing/2014/main" id="{E40E96E0-92CD-4B4B-A964-DD59FD6BB618}"/>
              </a:ext>
            </a:extLst>
          </p:cNvPr>
          <p:cNvSpPr/>
          <p:nvPr/>
        </p:nvSpPr>
        <p:spPr>
          <a:xfrm>
            <a:off x="3002752" y="3381369"/>
            <a:ext cx="528627" cy="38099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300" dirty="0">
                <a:latin typeface="A Iranian Sans" panose="01000500000000020002" pitchFamily="2" charset="-78"/>
                <a:cs typeface="A Iranian Sans" panose="01000500000000020002" pitchFamily="2" charset="-78"/>
              </a:rPr>
              <a:t>بدن</a:t>
            </a:r>
            <a:endParaRPr lang="en-US" sz="1300" dirty="0">
              <a:latin typeface="A Iranian Sans" panose="01000500000000020002" pitchFamily="2" charset="-78"/>
              <a:cs typeface="A Iranian Sans" panose="01000500000000020002" pitchFamily="2" charset="-78"/>
            </a:endParaRPr>
          </a:p>
        </p:txBody>
      </p:sp>
      <p:sp>
        <p:nvSpPr>
          <p:cNvPr id="40" name="Rectangle: Rounded Corners 39">
            <a:extLst>
              <a:ext uri="{FF2B5EF4-FFF2-40B4-BE49-F238E27FC236}">
                <a16:creationId xmlns:a16="http://schemas.microsoft.com/office/drawing/2014/main" id="{2F2BCE52-6E53-43F3-80E2-74F370F4A1D2}"/>
              </a:ext>
            </a:extLst>
          </p:cNvPr>
          <p:cNvSpPr/>
          <p:nvPr/>
        </p:nvSpPr>
        <p:spPr>
          <a:xfrm>
            <a:off x="3452813" y="2076449"/>
            <a:ext cx="447673" cy="40957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fa-IR" sz="1100" dirty="0">
                <a:latin typeface="A Iranian Sans" panose="01000500000000020002" pitchFamily="2" charset="-78"/>
                <a:cs typeface="A Iranian Sans" panose="01000500000000020002" pitchFamily="2" charset="-78"/>
              </a:rPr>
              <a:t>غذا</a:t>
            </a:r>
            <a:endParaRPr lang="en-US" sz="1100" dirty="0">
              <a:latin typeface="A Iranian Sans" panose="01000500000000020002" pitchFamily="2" charset="-78"/>
              <a:cs typeface="A Iranian Sans" panose="01000500000000020002" pitchFamily="2" charset="-78"/>
            </a:endParaRPr>
          </a:p>
        </p:txBody>
      </p:sp>
    </p:spTree>
    <p:extLst>
      <p:ext uri="{BB962C8B-B14F-4D97-AF65-F5344CB8AC3E}">
        <p14:creationId xmlns:p14="http://schemas.microsoft.com/office/powerpoint/2010/main" val="3696120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44AC9A7-F8CA-47B2-AE04-A97BFA900203}"/>
              </a:ext>
            </a:extLst>
          </p:cNvPr>
          <p:cNvPicPr>
            <a:picLocks noChangeAspect="1"/>
          </p:cNvPicPr>
          <p:nvPr/>
        </p:nvPicPr>
        <p:blipFill>
          <a:blip r:embed="rId2"/>
          <a:stretch>
            <a:fillRect/>
          </a:stretch>
        </p:blipFill>
        <p:spPr>
          <a:xfrm>
            <a:off x="202002" y="2685448"/>
            <a:ext cx="7496176" cy="1896413"/>
          </a:xfrm>
          <a:prstGeom prst="rect">
            <a:avLst/>
          </a:prstGeom>
        </p:spPr>
      </p:pic>
      <p:sp>
        <p:nvSpPr>
          <p:cNvPr id="9" name="Oval 8">
            <a:extLst>
              <a:ext uri="{FF2B5EF4-FFF2-40B4-BE49-F238E27FC236}">
                <a16:creationId xmlns:a16="http://schemas.microsoft.com/office/drawing/2014/main" id="{AD02FAC0-B166-4CE5-A542-394BFE516F35}"/>
              </a:ext>
            </a:extLst>
          </p:cNvPr>
          <p:cNvSpPr/>
          <p:nvPr/>
        </p:nvSpPr>
        <p:spPr>
          <a:xfrm>
            <a:off x="2279310" y="286206"/>
            <a:ext cx="3608261" cy="974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Albertus Extra Bold" panose="020E0802040304020204" pitchFamily="34" charset="0"/>
              </a:rPr>
              <a:t>Input gate</a:t>
            </a:r>
          </a:p>
        </p:txBody>
      </p:sp>
      <p:sp>
        <p:nvSpPr>
          <p:cNvPr id="10" name="Title 1">
            <a:extLst>
              <a:ext uri="{FF2B5EF4-FFF2-40B4-BE49-F238E27FC236}">
                <a16:creationId xmlns:a16="http://schemas.microsoft.com/office/drawing/2014/main" id="{71030C56-299B-4362-98B9-AD1819BF3199}"/>
              </a:ext>
            </a:extLst>
          </p:cNvPr>
          <p:cNvSpPr txBox="1">
            <a:spLocks/>
          </p:cNvSpPr>
          <p:nvPr/>
        </p:nvSpPr>
        <p:spPr>
          <a:xfrm>
            <a:off x="1903412" y="-19594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LSTM</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pic>
        <p:nvPicPr>
          <p:cNvPr id="12" name="Picture 11">
            <a:extLst>
              <a:ext uri="{FF2B5EF4-FFF2-40B4-BE49-F238E27FC236}">
                <a16:creationId xmlns:a16="http://schemas.microsoft.com/office/drawing/2014/main" id="{3A06BAF2-7FEE-4B86-A429-AFACD8D00B05}"/>
              </a:ext>
            </a:extLst>
          </p:cNvPr>
          <p:cNvPicPr>
            <a:picLocks noChangeAspect="1"/>
          </p:cNvPicPr>
          <p:nvPr/>
        </p:nvPicPr>
        <p:blipFill>
          <a:blip r:embed="rId3"/>
          <a:stretch>
            <a:fillRect/>
          </a:stretch>
        </p:blipFill>
        <p:spPr>
          <a:xfrm>
            <a:off x="4729812" y="1758238"/>
            <a:ext cx="6980525" cy="746825"/>
          </a:xfrm>
          <a:prstGeom prst="rect">
            <a:avLst/>
          </a:prstGeom>
        </p:spPr>
      </p:pic>
      <p:pic>
        <p:nvPicPr>
          <p:cNvPr id="14" name="Picture 13">
            <a:extLst>
              <a:ext uri="{FF2B5EF4-FFF2-40B4-BE49-F238E27FC236}">
                <a16:creationId xmlns:a16="http://schemas.microsoft.com/office/drawing/2014/main" id="{1C99F2D3-3A42-41BE-8C45-160B4806BF69}"/>
              </a:ext>
            </a:extLst>
          </p:cNvPr>
          <p:cNvPicPr>
            <a:picLocks noChangeAspect="1"/>
          </p:cNvPicPr>
          <p:nvPr/>
        </p:nvPicPr>
        <p:blipFill>
          <a:blip r:embed="rId4"/>
          <a:stretch>
            <a:fillRect/>
          </a:stretch>
        </p:blipFill>
        <p:spPr>
          <a:xfrm>
            <a:off x="4589452" y="4672912"/>
            <a:ext cx="7445385" cy="1226926"/>
          </a:xfrm>
          <a:prstGeom prst="rect">
            <a:avLst/>
          </a:prstGeom>
        </p:spPr>
      </p:pic>
      <p:sp>
        <p:nvSpPr>
          <p:cNvPr id="16" name="Arrow: Bent-Up 15">
            <a:extLst>
              <a:ext uri="{FF2B5EF4-FFF2-40B4-BE49-F238E27FC236}">
                <a16:creationId xmlns:a16="http://schemas.microsoft.com/office/drawing/2014/main" id="{FF478265-6402-4C9F-8D4D-B7DB3D7335E7}"/>
              </a:ext>
            </a:extLst>
          </p:cNvPr>
          <p:cNvSpPr/>
          <p:nvPr/>
        </p:nvSpPr>
        <p:spPr>
          <a:xfrm rot="5400000">
            <a:off x="4126556" y="4102098"/>
            <a:ext cx="1073161" cy="8191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Bent-Up 16">
            <a:extLst>
              <a:ext uri="{FF2B5EF4-FFF2-40B4-BE49-F238E27FC236}">
                <a16:creationId xmlns:a16="http://schemas.microsoft.com/office/drawing/2014/main" id="{5E510B1C-B80A-4F35-8863-12E0967627F9}"/>
              </a:ext>
            </a:extLst>
          </p:cNvPr>
          <p:cNvSpPr/>
          <p:nvPr/>
        </p:nvSpPr>
        <p:spPr>
          <a:xfrm>
            <a:off x="7238983" y="2792277"/>
            <a:ext cx="1073161" cy="819150"/>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53E6A25A-72A9-4376-B784-3DBAF4E0BD48}"/>
              </a:ext>
            </a:extLst>
          </p:cNvPr>
          <p:cNvSpPr/>
          <p:nvPr/>
        </p:nvSpPr>
        <p:spPr>
          <a:xfrm>
            <a:off x="548339" y="1630621"/>
            <a:ext cx="3771898" cy="820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latin typeface="Adobe Arabic" panose="02040503050201020203" pitchFamily="18" charset="-78"/>
                <a:cs typeface="Adobe Arabic" panose="02040503050201020203" pitchFamily="18" charset="-78"/>
              </a:rPr>
              <a:t>این فیلتر هم مثل همه فیلتر ها سعی می کنه بر اساس اطلاعات جدید یعنی </a:t>
            </a:r>
            <a:r>
              <a:rPr lang="en-US" dirty="0">
                <a:latin typeface="Adobe Arabic" panose="02040503050201020203" pitchFamily="18" charset="-78"/>
                <a:cs typeface="Adobe Arabic" panose="02040503050201020203" pitchFamily="18" charset="-78"/>
              </a:rPr>
              <a:t>X(t)</a:t>
            </a:r>
            <a:r>
              <a:rPr lang="fa-IR" dirty="0">
                <a:latin typeface="Adobe Arabic" panose="02040503050201020203" pitchFamily="18" charset="-78"/>
                <a:cs typeface="Adobe Arabic" panose="02040503050201020203" pitchFamily="18" charset="-78"/>
              </a:rPr>
              <a:t> و </a:t>
            </a:r>
            <a:r>
              <a:rPr lang="en-US" dirty="0">
                <a:latin typeface="Adobe Arabic" panose="02040503050201020203" pitchFamily="18" charset="-78"/>
                <a:cs typeface="Adobe Arabic" panose="02040503050201020203" pitchFamily="18" charset="-78"/>
              </a:rPr>
              <a:t>H(t-1)</a:t>
            </a:r>
            <a:r>
              <a:rPr lang="fa-IR" dirty="0">
                <a:latin typeface="Adobe Arabic" panose="02040503050201020203" pitchFamily="18" charset="-78"/>
                <a:cs typeface="Adobe Arabic" panose="02040503050201020203" pitchFamily="18" charset="-78"/>
              </a:rPr>
              <a:t> چیده می شه</a:t>
            </a:r>
            <a:endParaRPr lang="en-US"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7134220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4A61E8-7332-41EA-B04A-3CE6A85EECF7}"/>
              </a:ext>
            </a:extLst>
          </p:cNvPr>
          <p:cNvPicPr>
            <a:picLocks noChangeAspect="1"/>
          </p:cNvPicPr>
          <p:nvPr/>
        </p:nvPicPr>
        <p:blipFill>
          <a:blip r:embed="rId2"/>
          <a:stretch>
            <a:fillRect/>
          </a:stretch>
        </p:blipFill>
        <p:spPr>
          <a:xfrm>
            <a:off x="1323662" y="1372480"/>
            <a:ext cx="9127820" cy="2786063"/>
          </a:xfrm>
          <a:prstGeom prst="rect">
            <a:avLst/>
          </a:prstGeom>
        </p:spPr>
      </p:pic>
      <p:sp>
        <p:nvSpPr>
          <p:cNvPr id="5" name="Title 1">
            <a:extLst>
              <a:ext uri="{FF2B5EF4-FFF2-40B4-BE49-F238E27FC236}">
                <a16:creationId xmlns:a16="http://schemas.microsoft.com/office/drawing/2014/main" id="{C8FB025B-2D04-4F83-B986-93B9B1B83D9A}"/>
              </a:ext>
            </a:extLst>
          </p:cNvPr>
          <p:cNvSpPr txBox="1">
            <a:spLocks/>
          </p:cNvSpPr>
          <p:nvPr/>
        </p:nvSpPr>
        <p:spPr>
          <a:xfrm>
            <a:off x="1903412" y="-19594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LSTM</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sp>
        <p:nvSpPr>
          <p:cNvPr id="6" name="Rectangle: Rounded Corners 5">
            <a:extLst>
              <a:ext uri="{FF2B5EF4-FFF2-40B4-BE49-F238E27FC236}">
                <a16:creationId xmlns:a16="http://schemas.microsoft.com/office/drawing/2014/main" id="{AF2043DE-5440-476A-8C3E-7553C0F55541}"/>
              </a:ext>
            </a:extLst>
          </p:cNvPr>
          <p:cNvSpPr/>
          <p:nvPr/>
        </p:nvSpPr>
        <p:spPr>
          <a:xfrm>
            <a:off x="6807199" y="3124200"/>
            <a:ext cx="3457575" cy="304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dirty="0">
                <a:latin typeface="Adobe Arabic" panose="02040503050201020203" pitchFamily="18" charset="-78"/>
                <a:cs typeface="Adobe Arabic" panose="02040503050201020203" pitchFamily="18" charset="-78"/>
              </a:rPr>
              <a:t>ضرب ها و جمع ها عنصر به عنصر هستند</a:t>
            </a:r>
            <a:endParaRPr lang="en-US" dirty="0">
              <a:latin typeface="Adobe Arabic" panose="02040503050201020203" pitchFamily="18" charset="-78"/>
              <a:cs typeface="Adobe Arabic" panose="02040503050201020203" pitchFamily="18" charset="-78"/>
            </a:endParaRPr>
          </a:p>
        </p:txBody>
      </p:sp>
      <p:pic>
        <p:nvPicPr>
          <p:cNvPr id="8" name="Picture 7">
            <a:extLst>
              <a:ext uri="{FF2B5EF4-FFF2-40B4-BE49-F238E27FC236}">
                <a16:creationId xmlns:a16="http://schemas.microsoft.com/office/drawing/2014/main" id="{0F073377-83EB-45C9-8C6B-BAC0E5198D5C}"/>
              </a:ext>
            </a:extLst>
          </p:cNvPr>
          <p:cNvPicPr>
            <a:picLocks noChangeAspect="1"/>
          </p:cNvPicPr>
          <p:nvPr/>
        </p:nvPicPr>
        <p:blipFill>
          <a:blip r:embed="rId3"/>
          <a:stretch>
            <a:fillRect/>
          </a:stretch>
        </p:blipFill>
        <p:spPr>
          <a:xfrm>
            <a:off x="2767657" y="4270706"/>
            <a:ext cx="6452543" cy="2321806"/>
          </a:xfrm>
          <a:prstGeom prst="rect">
            <a:avLst/>
          </a:prstGeom>
        </p:spPr>
      </p:pic>
      <p:sp>
        <p:nvSpPr>
          <p:cNvPr id="9" name="Oval 8">
            <a:extLst>
              <a:ext uri="{FF2B5EF4-FFF2-40B4-BE49-F238E27FC236}">
                <a16:creationId xmlns:a16="http://schemas.microsoft.com/office/drawing/2014/main" id="{8BAB2C27-DE9D-47F0-AD53-30C6A75780CB}"/>
              </a:ext>
            </a:extLst>
          </p:cNvPr>
          <p:cNvSpPr/>
          <p:nvPr/>
        </p:nvSpPr>
        <p:spPr>
          <a:xfrm>
            <a:off x="2162176" y="286206"/>
            <a:ext cx="3725396" cy="974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Albertus Extra Bold" panose="020E0802040304020204" pitchFamily="34" charset="0"/>
              </a:rPr>
              <a:t>Update C(t)</a:t>
            </a:r>
          </a:p>
        </p:txBody>
      </p:sp>
    </p:spTree>
    <p:extLst>
      <p:ext uri="{BB962C8B-B14F-4D97-AF65-F5344CB8AC3E}">
        <p14:creationId xmlns:p14="http://schemas.microsoft.com/office/powerpoint/2010/main" val="12835320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CA0A63E-6088-4819-AA2D-D571EFE558B1}"/>
              </a:ext>
            </a:extLst>
          </p:cNvPr>
          <p:cNvPicPr>
            <a:picLocks noChangeAspect="1"/>
          </p:cNvPicPr>
          <p:nvPr/>
        </p:nvPicPr>
        <p:blipFill rotWithShape="1">
          <a:blip r:embed="rId2"/>
          <a:srcRect t="3600"/>
          <a:stretch/>
        </p:blipFill>
        <p:spPr>
          <a:xfrm>
            <a:off x="663045" y="1657351"/>
            <a:ext cx="7814205" cy="2447022"/>
          </a:xfrm>
          <a:prstGeom prst="rect">
            <a:avLst/>
          </a:prstGeom>
        </p:spPr>
      </p:pic>
      <p:sp>
        <p:nvSpPr>
          <p:cNvPr id="5" name="Title 1">
            <a:extLst>
              <a:ext uri="{FF2B5EF4-FFF2-40B4-BE49-F238E27FC236}">
                <a16:creationId xmlns:a16="http://schemas.microsoft.com/office/drawing/2014/main" id="{AFA571A4-E288-4718-ABE2-1C8F4A79DD25}"/>
              </a:ext>
            </a:extLst>
          </p:cNvPr>
          <p:cNvSpPr txBox="1">
            <a:spLocks/>
          </p:cNvSpPr>
          <p:nvPr/>
        </p:nvSpPr>
        <p:spPr>
          <a:xfrm>
            <a:off x="1903412" y="-19594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LSTM</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sp>
        <p:nvSpPr>
          <p:cNvPr id="6" name="Oval 5">
            <a:extLst>
              <a:ext uri="{FF2B5EF4-FFF2-40B4-BE49-F238E27FC236}">
                <a16:creationId xmlns:a16="http://schemas.microsoft.com/office/drawing/2014/main" id="{FC9F8267-0C2D-455D-AB36-8CA7E002AACA}"/>
              </a:ext>
            </a:extLst>
          </p:cNvPr>
          <p:cNvSpPr/>
          <p:nvPr/>
        </p:nvSpPr>
        <p:spPr>
          <a:xfrm>
            <a:off x="2028826" y="286206"/>
            <a:ext cx="3858746" cy="974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Albertus Extra Bold" panose="020E0802040304020204" pitchFamily="34" charset="0"/>
              </a:rPr>
              <a:t>Output gate</a:t>
            </a:r>
          </a:p>
        </p:txBody>
      </p:sp>
      <p:pic>
        <p:nvPicPr>
          <p:cNvPr id="8" name="Picture 7">
            <a:extLst>
              <a:ext uri="{FF2B5EF4-FFF2-40B4-BE49-F238E27FC236}">
                <a16:creationId xmlns:a16="http://schemas.microsoft.com/office/drawing/2014/main" id="{7D426A6A-B23A-44E0-A6E8-AE01948869D6}"/>
              </a:ext>
            </a:extLst>
          </p:cNvPr>
          <p:cNvPicPr>
            <a:picLocks noChangeAspect="1"/>
          </p:cNvPicPr>
          <p:nvPr/>
        </p:nvPicPr>
        <p:blipFill>
          <a:blip r:embed="rId3"/>
          <a:stretch>
            <a:fillRect/>
          </a:stretch>
        </p:blipFill>
        <p:spPr>
          <a:xfrm>
            <a:off x="6181415" y="4399648"/>
            <a:ext cx="5248586" cy="1982178"/>
          </a:xfrm>
          <a:prstGeom prst="rect">
            <a:avLst/>
          </a:prstGeom>
        </p:spPr>
      </p:pic>
      <p:sp>
        <p:nvSpPr>
          <p:cNvPr id="9" name="Rectangle: Rounded Corners 8">
            <a:extLst>
              <a:ext uri="{FF2B5EF4-FFF2-40B4-BE49-F238E27FC236}">
                <a16:creationId xmlns:a16="http://schemas.microsoft.com/office/drawing/2014/main" id="{B86C99A0-F18D-4648-A4ED-05D0D7F3E363}"/>
              </a:ext>
            </a:extLst>
          </p:cNvPr>
          <p:cNvSpPr/>
          <p:nvPr/>
        </p:nvSpPr>
        <p:spPr>
          <a:xfrm>
            <a:off x="2324102" y="4399648"/>
            <a:ext cx="3771898" cy="82001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latin typeface="Adobe Arabic" panose="02040503050201020203" pitchFamily="18" charset="-78"/>
                <a:cs typeface="Adobe Arabic" panose="02040503050201020203" pitchFamily="18" charset="-78"/>
              </a:rPr>
              <a:t>این فیلتر هم مثل همه فیلتر ها سعی می کنه بر اساس اطلاعات جدید یعنی </a:t>
            </a:r>
            <a:r>
              <a:rPr lang="en-US" dirty="0">
                <a:latin typeface="Adobe Arabic" panose="02040503050201020203" pitchFamily="18" charset="-78"/>
                <a:cs typeface="Adobe Arabic" panose="02040503050201020203" pitchFamily="18" charset="-78"/>
              </a:rPr>
              <a:t>X(t)</a:t>
            </a:r>
            <a:r>
              <a:rPr lang="fa-IR" dirty="0">
                <a:latin typeface="Adobe Arabic" panose="02040503050201020203" pitchFamily="18" charset="-78"/>
                <a:cs typeface="Adobe Arabic" panose="02040503050201020203" pitchFamily="18" charset="-78"/>
              </a:rPr>
              <a:t> و </a:t>
            </a:r>
            <a:r>
              <a:rPr lang="en-US" dirty="0">
                <a:latin typeface="Adobe Arabic" panose="02040503050201020203" pitchFamily="18" charset="-78"/>
                <a:cs typeface="Adobe Arabic" panose="02040503050201020203" pitchFamily="18" charset="-78"/>
              </a:rPr>
              <a:t>H(t-1)</a:t>
            </a:r>
            <a:r>
              <a:rPr lang="fa-IR" dirty="0">
                <a:latin typeface="Adobe Arabic" panose="02040503050201020203" pitchFamily="18" charset="-78"/>
                <a:cs typeface="Adobe Arabic" panose="02040503050201020203" pitchFamily="18" charset="-78"/>
              </a:rPr>
              <a:t> چیده می شه</a:t>
            </a:r>
            <a:endParaRPr lang="en-US"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11150233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346644A-2B33-418A-BA9B-BEC95AD7A372}"/>
              </a:ext>
            </a:extLst>
          </p:cNvPr>
          <p:cNvPicPr>
            <a:picLocks noChangeAspect="1"/>
          </p:cNvPicPr>
          <p:nvPr/>
        </p:nvPicPr>
        <p:blipFill>
          <a:blip r:embed="rId2"/>
          <a:stretch>
            <a:fillRect/>
          </a:stretch>
        </p:blipFill>
        <p:spPr>
          <a:xfrm>
            <a:off x="639915" y="1430623"/>
            <a:ext cx="6774069" cy="1322102"/>
          </a:xfrm>
          <a:prstGeom prst="rect">
            <a:avLst/>
          </a:prstGeom>
        </p:spPr>
      </p:pic>
      <p:sp>
        <p:nvSpPr>
          <p:cNvPr id="6" name="Title 1">
            <a:extLst>
              <a:ext uri="{FF2B5EF4-FFF2-40B4-BE49-F238E27FC236}">
                <a16:creationId xmlns:a16="http://schemas.microsoft.com/office/drawing/2014/main" id="{ECD767F7-823E-4372-904F-D05C1C63906C}"/>
              </a:ext>
            </a:extLst>
          </p:cNvPr>
          <p:cNvSpPr txBox="1">
            <a:spLocks/>
          </p:cNvSpPr>
          <p:nvPr/>
        </p:nvSpPr>
        <p:spPr>
          <a:xfrm>
            <a:off x="1903412" y="-19594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LSTM</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pic>
        <p:nvPicPr>
          <p:cNvPr id="8" name="Picture 7">
            <a:extLst>
              <a:ext uri="{FF2B5EF4-FFF2-40B4-BE49-F238E27FC236}">
                <a16:creationId xmlns:a16="http://schemas.microsoft.com/office/drawing/2014/main" id="{2C6FA04F-4DA1-4FAA-B89D-1C0E2A35ACC2}"/>
              </a:ext>
            </a:extLst>
          </p:cNvPr>
          <p:cNvPicPr>
            <a:picLocks noChangeAspect="1"/>
          </p:cNvPicPr>
          <p:nvPr/>
        </p:nvPicPr>
        <p:blipFill>
          <a:blip r:embed="rId3"/>
          <a:stretch>
            <a:fillRect/>
          </a:stretch>
        </p:blipFill>
        <p:spPr>
          <a:xfrm>
            <a:off x="3380752" y="2970656"/>
            <a:ext cx="8066464" cy="3417701"/>
          </a:xfrm>
          <a:prstGeom prst="rect">
            <a:avLst/>
          </a:prstGeom>
        </p:spPr>
      </p:pic>
      <p:sp>
        <p:nvSpPr>
          <p:cNvPr id="9" name="Rectangle: Rounded Corners 8">
            <a:extLst>
              <a:ext uri="{FF2B5EF4-FFF2-40B4-BE49-F238E27FC236}">
                <a16:creationId xmlns:a16="http://schemas.microsoft.com/office/drawing/2014/main" id="{9CD8EEA9-57A4-4F4B-BBF6-4F344577ADBB}"/>
              </a:ext>
            </a:extLst>
          </p:cNvPr>
          <p:cNvSpPr/>
          <p:nvPr/>
        </p:nvSpPr>
        <p:spPr>
          <a:xfrm>
            <a:off x="3545040" y="3267075"/>
            <a:ext cx="2550960" cy="5810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dirty="0">
                <a:latin typeface="Adobe Arabic" panose="02040503050201020203" pitchFamily="18" charset="-78"/>
                <a:cs typeface="Adobe Arabic" panose="02040503050201020203" pitchFamily="18" charset="-78"/>
              </a:rPr>
              <a:t>تعداد نورون ها در لایه </a:t>
            </a:r>
            <a:r>
              <a:rPr lang="en-US" dirty="0">
                <a:latin typeface="Adobe Arabic" panose="02040503050201020203" pitchFamily="18" charset="-78"/>
                <a:cs typeface="Adobe Arabic" panose="02040503050201020203" pitchFamily="18" charset="-78"/>
              </a:rPr>
              <a:t>hidden </a:t>
            </a:r>
            <a:r>
              <a:rPr lang="fa-IR" dirty="0">
                <a:latin typeface="Adobe Arabic" panose="02040503050201020203" pitchFamily="18" charset="-78"/>
                <a:cs typeface="Adobe Arabic" panose="02040503050201020203" pitchFamily="18" charset="-78"/>
              </a:rPr>
              <a:t> با </a:t>
            </a:r>
            <a:r>
              <a:rPr lang="en-US" dirty="0">
                <a:latin typeface="Adobe Arabic" panose="02040503050201020203" pitchFamily="18" charset="-78"/>
                <a:cs typeface="Adobe Arabic" panose="02040503050201020203" pitchFamily="18" charset="-78"/>
              </a:rPr>
              <a:t>C(t)</a:t>
            </a:r>
            <a:r>
              <a:rPr lang="fa-IR" dirty="0">
                <a:latin typeface="Adobe Arabic" panose="02040503050201020203" pitchFamily="18" charset="-78"/>
                <a:cs typeface="Adobe Arabic" panose="02040503050201020203" pitchFamily="18" charset="-78"/>
              </a:rPr>
              <a:t> برابر است</a:t>
            </a:r>
            <a:endParaRPr lang="en-US" dirty="0">
              <a:latin typeface="Adobe Arabic" panose="02040503050201020203" pitchFamily="18" charset="-78"/>
              <a:cs typeface="Adobe Arabic" panose="02040503050201020203" pitchFamily="18" charset="-78"/>
            </a:endParaRPr>
          </a:p>
        </p:txBody>
      </p:sp>
    </p:spTree>
    <p:extLst>
      <p:ext uri="{BB962C8B-B14F-4D97-AF65-F5344CB8AC3E}">
        <p14:creationId xmlns:p14="http://schemas.microsoft.com/office/powerpoint/2010/main" val="3303048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CB5807D-7FCB-4A50-A2BD-7FD33823283E}"/>
              </a:ext>
            </a:extLst>
          </p:cNvPr>
          <p:cNvPicPr>
            <a:picLocks noChangeAspect="1"/>
          </p:cNvPicPr>
          <p:nvPr/>
        </p:nvPicPr>
        <p:blipFill>
          <a:blip r:embed="rId2"/>
          <a:stretch>
            <a:fillRect/>
          </a:stretch>
        </p:blipFill>
        <p:spPr>
          <a:xfrm>
            <a:off x="5767273" y="1115706"/>
            <a:ext cx="6267564" cy="3484869"/>
          </a:xfrm>
          <a:prstGeom prst="rect">
            <a:avLst/>
          </a:prstGeom>
        </p:spPr>
      </p:pic>
      <p:sp>
        <p:nvSpPr>
          <p:cNvPr id="6" name="Title 1">
            <a:extLst>
              <a:ext uri="{FF2B5EF4-FFF2-40B4-BE49-F238E27FC236}">
                <a16:creationId xmlns:a16="http://schemas.microsoft.com/office/drawing/2014/main" id="{F649543F-2659-4504-BEB7-16F98255AD1D}"/>
              </a:ext>
            </a:extLst>
          </p:cNvPr>
          <p:cNvSpPr txBox="1">
            <a:spLocks/>
          </p:cNvSpPr>
          <p:nvPr/>
        </p:nvSpPr>
        <p:spPr>
          <a:xfrm>
            <a:off x="1903412" y="-195949"/>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بررسی عملکرد مدل </a:t>
            </a:r>
            <a:r>
              <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LSTM</a:t>
            </a:r>
            <a:r>
              <a:rPr lang="fa-IR"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rPr>
              <a:t>: </a:t>
            </a:r>
            <a:endParaRPr lang="en-US" b="1" cap="none" dirty="0">
              <a:ln w="9525">
                <a:solidFill>
                  <a:schemeClr val="bg1"/>
                </a:solidFill>
                <a:prstDash val="solid"/>
              </a:ln>
              <a:solidFill>
                <a:schemeClr val="accent5"/>
              </a:solidFill>
              <a:effectLst>
                <a:outerShdw blurRad="12700" dist="38100" dir="2700000" algn="tl" rotWithShape="0">
                  <a:schemeClr val="accent5">
                    <a:lumMod val="60000"/>
                    <a:lumOff val="40000"/>
                  </a:schemeClr>
                </a:outerShdw>
              </a:effectLst>
              <a:latin typeface="Nazanintar" panose="02000500000000000000" pitchFamily="2" charset="-78"/>
              <a:cs typeface="Nazanintar" panose="02000500000000000000" pitchFamily="2" charset="-78"/>
            </a:endParaRPr>
          </a:p>
        </p:txBody>
      </p:sp>
      <p:sp>
        <p:nvSpPr>
          <p:cNvPr id="7" name="Oval 6">
            <a:extLst>
              <a:ext uri="{FF2B5EF4-FFF2-40B4-BE49-F238E27FC236}">
                <a16:creationId xmlns:a16="http://schemas.microsoft.com/office/drawing/2014/main" id="{1AAE5923-0D37-421D-A66C-1F78E5D11420}"/>
              </a:ext>
            </a:extLst>
          </p:cNvPr>
          <p:cNvSpPr/>
          <p:nvPr/>
        </p:nvSpPr>
        <p:spPr>
          <a:xfrm>
            <a:off x="1362075" y="141594"/>
            <a:ext cx="4134972" cy="974112"/>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200" dirty="0">
                <a:latin typeface="Albertus Extra Bold" panose="020E0802040304020204" pitchFamily="34" charset="0"/>
              </a:rPr>
              <a:t>Sample Model</a:t>
            </a:r>
          </a:p>
        </p:txBody>
      </p:sp>
      <p:pic>
        <p:nvPicPr>
          <p:cNvPr id="9" name="Picture 8">
            <a:extLst>
              <a:ext uri="{FF2B5EF4-FFF2-40B4-BE49-F238E27FC236}">
                <a16:creationId xmlns:a16="http://schemas.microsoft.com/office/drawing/2014/main" id="{3295B6E8-63D0-4FCC-8207-2D7CF260FCD2}"/>
              </a:ext>
            </a:extLst>
          </p:cNvPr>
          <p:cNvPicPr>
            <a:picLocks noChangeAspect="1"/>
          </p:cNvPicPr>
          <p:nvPr/>
        </p:nvPicPr>
        <p:blipFill>
          <a:blip r:embed="rId3"/>
          <a:stretch>
            <a:fillRect/>
          </a:stretch>
        </p:blipFill>
        <p:spPr>
          <a:xfrm>
            <a:off x="762111" y="4515726"/>
            <a:ext cx="4162584" cy="2068678"/>
          </a:xfrm>
          <a:prstGeom prst="rect">
            <a:avLst/>
          </a:prstGeom>
        </p:spPr>
      </p:pic>
      <p:sp>
        <p:nvSpPr>
          <p:cNvPr id="11" name="Arrow: Left-Up 10">
            <a:extLst>
              <a:ext uri="{FF2B5EF4-FFF2-40B4-BE49-F238E27FC236}">
                <a16:creationId xmlns:a16="http://schemas.microsoft.com/office/drawing/2014/main" id="{8109B27B-1222-41AA-AD2D-DACDE6859F66}"/>
              </a:ext>
            </a:extLst>
          </p:cNvPr>
          <p:cNvSpPr/>
          <p:nvPr/>
        </p:nvSpPr>
        <p:spPr>
          <a:xfrm>
            <a:off x="5058045" y="4646691"/>
            <a:ext cx="3073129" cy="1280498"/>
          </a:xfrm>
          <a:prstGeom prst="leftUpArrow">
            <a:avLst>
              <a:gd name="adj1" fmla="val 19741"/>
              <a:gd name="adj2" fmla="val 18750"/>
              <a:gd name="adj3" fmla="val 2083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a:t>
            </a:r>
          </a:p>
        </p:txBody>
      </p:sp>
      <p:sp>
        <p:nvSpPr>
          <p:cNvPr id="12" name="Callout: Right Arrow 11">
            <a:extLst>
              <a:ext uri="{FF2B5EF4-FFF2-40B4-BE49-F238E27FC236}">
                <a16:creationId xmlns:a16="http://schemas.microsoft.com/office/drawing/2014/main" id="{EABE4F7C-ECF0-4879-8EB0-8FFB0CBFBF23}"/>
              </a:ext>
            </a:extLst>
          </p:cNvPr>
          <p:cNvSpPr/>
          <p:nvPr/>
        </p:nvSpPr>
        <p:spPr>
          <a:xfrm>
            <a:off x="326378" y="1306434"/>
            <a:ext cx="5305782" cy="1916166"/>
          </a:xfrm>
          <a:prstGeom prst="rightArrowCallout">
            <a:avLst>
              <a:gd name="adj1" fmla="val 11564"/>
              <a:gd name="adj2" fmla="val 9465"/>
              <a:gd name="adj3" fmla="val 8625"/>
              <a:gd name="adj4" fmla="val 94697"/>
            </a:avLst>
          </a:prstGeom>
        </p:spPr>
        <p:style>
          <a:lnRef idx="1">
            <a:schemeClr val="accent6"/>
          </a:lnRef>
          <a:fillRef idx="2">
            <a:schemeClr val="accent6"/>
          </a:fillRef>
          <a:effectRef idx="1">
            <a:schemeClr val="accent6"/>
          </a:effectRef>
          <a:fontRef idx="minor">
            <a:schemeClr val="dk1"/>
          </a:fontRef>
        </p:style>
        <p:txBody>
          <a:bodyPr rtlCol="0" anchor="ctr"/>
          <a:lstStyle/>
          <a:p>
            <a:pPr algn="ctr" rtl="1"/>
            <a:r>
              <a:rPr lang="fa-IR" dirty="0">
                <a:latin typeface="Adobe Arabic" panose="02040503050201020203" pitchFamily="18" charset="-78"/>
                <a:cs typeface="Adobe Arabic" panose="02040503050201020203" pitchFamily="18" charset="-78"/>
              </a:rPr>
              <a:t>در مدل رو به رو ابعاد ورودی به لایه </a:t>
            </a:r>
            <a:r>
              <a:rPr lang="en-US" dirty="0">
                <a:latin typeface="Adobe Arabic" panose="02040503050201020203" pitchFamily="18" charset="-78"/>
                <a:cs typeface="Adobe Arabic" panose="02040503050201020203" pitchFamily="18" charset="-78"/>
              </a:rPr>
              <a:t>LSTM</a:t>
            </a:r>
            <a:r>
              <a:rPr lang="fa-IR" dirty="0">
                <a:latin typeface="Adobe Arabic" panose="02040503050201020203" pitchFamily="18" charset="-78"/>
                <a:cs typeface="Adobe Arabic" panose="02040503050201020203" pitchFamily="18" charset="-78"/>
              </a:rPr>
              <a:t> در حقیقت </a:t>
            </a:r>
            <a:r>
              <a:rPr lang="en-US" dirty="0">
                <a:latin typeface="Adobe Arabic" panose="02040503050201020203" pitchFamily="18" charset="-78"/>
                <a:cs typeface="Adobe Arabic" panose="02040503050201020203" pitchFamily="18" charset="-78"/>
              </a:rPr>
              <a:t>(60, 1)</a:t>
            </a:r>
            <a:r>
              <a:rPr lang="fa-IR" dirty="0">
                <a:latin typeface="Adobe Arabic" panose="02040503050201020203" pitchFamily="18" charset="-78"/>
                <a:cs typeface="Adobe Arabic" panose="02040503050201020203" pitchFamily="18" charset="-78"/>
              </a:rPr>
              <a:t> هست و در حقیقت مدل باید دارای 60 بلوک </a:t>
            </a:r>
            <a:r>
              <a:rPr lang="en-US" dirty="0">
                <a:latin typeface="Adobe Arabic" panose="02040503050201020203" pitchFamily="18" charset="-78"/>
                <a:cs typeface="Adobe Arabic" panose="02040503050201020203" pitchFamily="18" charset="-78"/>
              </a:rPr>
              <a:t>LSTM</a:t>
            </a:r>
            <a:r>
              <a:rPr lang="fa-IR" dirty="0">
                <a:latin typeface="Adobe Arabic" panose="02040503050201020203" pitchFamily="18" charset="-78"/>
                <a:cs typeface="Adobe Arabic" panose="02040503050201020203" pitchFamily="18" charset="-78"/>
              </a:rPr>
              <a:t> باشد که هر بلوک دارای </a:t>
            </a:r>
            <a:r>
              <a:rPr lang="en-US" dirty="0">
                <a:latin typeface="Adobe Arabic" panose="02040503050201020203" pitchFamily="18" charset="-78"/>
                <a:cs typeface="Adobe Arabic" panose="02040503050201020203" pitchFamily="18" charset="-78"/>
              </a:rPr>
              <a:t>H(t)</a:t>
            </a:r>
            <a:r>
              <a:rPr lang="fa-IR" dirty="0">
                <a:latin typeface="Adobe Arabic" panose="02040503050201020203" pitchFamily="18" charset="-78"/>
                <a:cs typeface="Adobe Arabic" panose="02040503050201020203" pitchFamily="18" charset="-78"/>
              </a:rPr>
              <a:t> و </a:t>
            </a:r>
            <a:r>
              <a:rPr lang="en-US" dirty="0">
                <a:latin typeface="Adobe Arabic" panose="02040503050201020203" pitchFamily="18" charset="-78"/>
                <a:cs typeface="Adobe Arabic" panose="02040503050201020203" pitchFamily="18" charset="-78"/>
              </a:rPr>
              <a:t>C(t)</a:t>
            </a:r>
            <a:r>
              <a:rPr lang="fa-IR" dirty="0">
                <a:latin typeface="Adobe Arabic" panose="02040503050201020203" pitchFamily="18" charset="-78"/>
                <a:cs typeface="Adobe Arabic" panose="02040503050201020203" pitchFamily="18" charset="-78"/>
              </a:rPr>
              <a:t> با تعداد نورون </a:t>
            </a:r>
            <a:r>
              <a:rPr lang="en-US" dirty="0">
                <a:latin typeface="Adobe Arabic" panose="02040503050201020203" pitchFamily="18" charset="-78"/>
                <a:cs typeface="Adobe Arabic" panose="02040503050201020203" pitchFamily="18" charset="-78"/>
              </a:rPr>
              <a:t>50</a:t>
            </a:r>
            <a:r>
              <a:rPr lang="fa-IR" dirty="0">
                <a:latin typeface="Adobe Arabic" panose="02040503050201020203" pitchFamily="18" charset="-78"/>
                <a:cs typeface="Adobe Arabic" panose="02040503050201020203" pitchFamily="18" charset="-78"/>
              </a:rPr>
              <a:t> می باشد و ضرائب ماتریس ها طوری تنظیم می شوند که این 60 عدد اخیر که دریافت می شوند چقدر باید ضریب بگیرند.</a:t>
            </a:r>
            <a:endParaRPr lang="en-US" dirty="0">
              <a:latin typeface="Adobe Arabic" panose="02040503050201020203" pitchFamily="18" charset="-78"/>
              <a:cs typeface="Adobe Arabic" panose="02040503050201020203" pitchFamily="18" charset="-78"/>
            </a:endParaRPr>
          </a:p>
        </p:txBody>
      </p:sp>
      <p:pic>
        <p:nvPicPr>
          <p:cNvPr id="14" name="Picture 13">
            <a:extLst>
              <a:ext uri="{FF2B5EF4-FFF2-40B4-BE49-F238E27FC236}">
                <a16:creationId xmlns:a16="http://schemas.microsoft.com/office/drawing/2014/main" id="{5885CE24-C31C-4D6C-BB3A-6DCE7DDAE26D}"/>
              </a:ext>
            </a:extLst>
          </p:cNvPr>
          <p:cNvPicPr>
            <a:picLocks noChangeAspect="1"/>
          </p:cNvPicPr>
          <p:nvPr/>
        </p:nvPicPr>
        <p:blipFill>
          <a:blip r:embed="rId4"/>
          <a:stretch>
            <a:fillRect/>
          </a:stretch>
        </p:blipFill>
        <p:spPr>
          <a:xfrm>
            <a:off x="400432" y="3413328"/>
            <a:ext cx="4885943" cy="580919"/>
          </a:xfrm>
          <a:prstGeom prst="rect">
            <a:avLst/>
          </a:prstGeom>
        </p:spPr>
      </p:pic>
    </p:spTree>
    <p:extLst>
      <p:ext uri="{BB962C8B-B14F-4D97-AF65-F5344CB8AC3E}">
        <p14:creationId xmlns:p14="http://schemas.microsoft.com/office/powerpoint/2010/main" val="24842719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0" name="Picture 6" descr="Epsilon-Greedy Algorithm in Reinforcement Learning - GeeksforGeeks">
            <a:extLst>
              <a:ext uri="{FF2B5EF4-FFF2-40B4-BE49-F238E27FC236}">
                <a16:creationId xmlns:a16="http://schemas.microsoft.com/office/drawing/2014/main" id="{5D883646-D765-415A-B37A-B675DCD31D3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916" t="11848" r="13032" b="15978"/>
          <a:stretch/>
        </p:blipFill>
        <p:spPr bwMode="auto">
          <a:xfrm>
            <a:off x="847725" y="1724024"/>
            <a:ext cx="4105275" cy="1276351"/>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2B77FC79-B97F-4113-940E-256B9921864F}"/>
              </a:ext>
            </a:extLst>
          </p:cNvPr>
          <p:cNvSpPr txBox="1">
            <a:spLocks/>
          </p:cNvSpPr>
          <p:nvPr/>
        </p:nvSpPr>
        <p:spPr>
          <a:xfrm>
            <a:off x="1030287" y="-20955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سیاست اتخاذ عمل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Policy</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Epsilon Greedy</a:t>
            </a:r>
          </a:p>
        </p:txBody>
      </p:sp>
      <p:sp>
        <p:nvSpPr>
          <p:cNvPr id="6" name="Rectangle: Rounded Corners 5">
            <a:extLst>
              <a:ext uri="{FF2B5EF4-FFF2-40B4-BE49-F238E27FC236}">
                <a16:creationId xmlns:a16="http://schemas.microsoft.com/office/drawing/2014/main" id="{1D1F6AF1-7E83-4DDA-B4EA-A80FA2053BEA}"/>
              </a:ext>
            </a:extLst>
          </p:cNvPr>
          <p:cNvSpPr/>
          <p:nvPr/>
        </p:nvSpPr>
        <p:spPr>
          <a:xfrm>
            <a:off x="2047874" y="1246717"/>
            <a:ext cx="1704976" cy="3429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Epsilon Greedy</a:t>
            </a:r>
          </a:p>
        </p:txBody>
      </p:sp>
      <p:sp>
        <p:nvSpPr>
          <p:cNvPr id="8" name="Rectangle: Rounded Corners 7">
            <a:extLst>
              <a:ext uri="{FF2B5EF4-FFF2-40B4-BE49-F238E27FC236}">
                <a16:creationId xmlns:a16="http://schemas.microsoft.com/office/drawing/2014/main" id="{D37B8C29-7B0D-40D7-8EED-8AFF178CF8FA}"/>
              </a:ext>
            </a:extLst>
          </p:cNvPr>
          <p:cNvSpPr/>
          <p:nvPr/>
        </p:nvSpPr>
        <p:spPr>
          <a:xfrm>
            <a:off x="5095875" y="1819275"/>
            <a:ext cx="381000"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G</a:t>
            </a:r>
          </a:p>
        </p:txBody>
      </p:sp>
      <p:sp>
        <p:nvSpPr>
          <p:cNvPr id="10" name="Rectangle: Rounded Corners 9">
            <a:extLst>
              <a:ext uri="{FF2B5EF4-FFF2-40B4-BE49-F238E27FC236}">
                <a16:creationId xmlns:a16="http://schemas.microsoft.com/office/drawing/2014/main" id="{98BAE168-3DBB-4FA0-ABA0-8466681369D8}"/>
              </a:ext>
            </a:extLst>
          </p:cNvPr>
          <p:cNvSpPr/>
          <p:nvPr/>
        </p:nvSpPr>
        <p:spPr>
          <a:xfrm>
            <a:off x="5095875" y="2505075"/>
            <a:ext cx="381000" cy="3619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p>
        </p:txBody>
      </p:sp>
      <p:sp>
        <p:nvSpPr>
          <p:cNvPr id="9" name="AutoShape 8" descr="The Control Policy">
            <a:extLst>
              <a:ext uri="{FF2B5EF4-FFF2-40B4-BE49-F238E27FC236}">
                <a16:creationId xmlns:a16="http://schemas.microsoft.com/office/drawing/2014/main" id="{2838B410-357A-4092-A4D8-4A42109F368C}"/>
              </a:ext>
            </a:extLst>
          </p:cNvPr>
          <p:cNvSpPr>
            <a:spLocks noChangeAspect="1" noChangeArrowheads="1"/>
          </p:cNvSpPr>
          <p:nvPr/>
        </p:nvSpPr>
        <p:spPr bwMode="auto">
          <a:xfrm>
            <a:off x="6067425" y="501967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4" name="Callout: Left Arrow 13">
            <a:extLst>
              <a:ext uri="{FF2B5EF4-FFF2-40B4-BE49-F238E27FC236}">
                <a16:creationId xmlns:a16="http://schemas.microsoft.com/office/drawing/2014/main" id="{592BC035-5833-46A6-A0A6-A0575F1AE15E}"/>
              </a:ext>
            </a:extLst>
          </p:cNvPr>
          <p:cNvSpPr/>
          <p:nvPr/>
        </p:nvSpPr>
        <p:spPr>
          <a:xfrm>
            <a:off x="5614988" y="1418167"/>
            <a:ext cx="2343150" cy="1890712"/>
          </a:xfrm>
          <a:prstGeom prst="leftArrowCallout">
            <a:avLst>
              <a:gd name="adj1" fmla="val 11902"/>
              <a:gd name="adj2" fmla="val 13917"/>
              <a:gd name="adj3" fmla="val 16436"/>
              <a:gd name="adj4" fmla="val 78798"/>
            </a:avLst>
          </a:prstGeom>
        </p:spPr>
        <p:style>
          <a:lnRef idx="0">
            <a:schemeClr val="accent4"/>
          </a:lnRef>
          <a:fillRef idx="3">
            <a:schemeClr val="accent4"/>
          </a:fillRef>
          <a:effectRef idx="3">
            <a:schemeClr val="accent4"/>
          </a:effectRef>
          <a:fontRef idx="minor">
            <a:schemeClr val="lt1"/>
          </a:fontRef>
        </p:style>
        <p:txBody>
          <a:bodyPr rtlCol="0" anchor="ctr"/>
          <a:lstStyle/>
          <a:p>
            <a:pPr algn="ctr" rtl="1"/>
            <a:r>
              <a:rPr lang="fa-IR" sz="2400" b="1" spc="50" dirty="0">
                <a:ln w="0"/>
                <a:solidFill>
                  <a:schemeClr val="bg2"/>
                </a:solidFill>
                <a:effectLst>
                  <a:innerShdw blurRad="63500" dist="50800" dir="13500000">
                    <a:srgbClr val="000000">
                      <a:alpha val="50000"/>
                    </a:srgbClr>
                  </a:innerShdw>
                </a:effectLst>
                <a:cs typeface="B Compset" panose="00000400000000000000" pitchFamily="2" charset="-78"/>
              </a:rPr>
              <a:t>دنباله تغییرات </a:t>
            </a:r>
            <a:r>
              <a:rPr lang="en-US" sz="2400" b="1" spc="50" dirty="0">
                <a:ln w="0"/>
                <a:solidFill>
                  <a:schemeClr val="bg2"/>
                </a:solidFill>
                <a:effectLst>
                  <a:innerShdw blurRad="63500" dist="50800" dir="13500000">
                    <a:srgbClr val="000000">
                      <a:alpha val="50000"/>
                    </a:srgbClr>
                  </a:innerShdw>
                </a:effectLst>
                <a:cs typeface="B Compset" panose="00000400000000000000" pitchFamily="2" charset="-78"/>
              </a:rPr>
              <a:t>Epsilon </a:t>
            </a:r>
            <a:r>
              <a:rPr lang="fa-IR" sz="2400" b="1" spc="50" dirty="0">
                <a:ln w="0"/>
                <a:solidFill>
                  <a:schemeClr val="bg2"/>
                </a:solidFill>
                <a:effectLst>
                  <a:innerShdw blurRad="63500" dist="50800" dir="13500000">
                    <a:srgbClr val="000000">
                      <a:alpha val="50000"/>
                    </a:srgbClr>
                  </a:innerShdw>
                </a:effectLst>
                <a:cs typeface="B Compset" panose="00000400000000000000" pitchFamily="2" charset="-78"/>
              </a:rPr>
              <a:t>بصورت حسابی است.</a:t>
            </a:r>
            <a:endParaRPr lang="en-US" sz="2400" b="1" spc="50" dirty="0">
              <a:ln w="0"/>
              <a:solidFill>
                <a:schemeClr val="bg2"/>
              </a:solidFill>
              <a:effectLst>
                <a:innerShdw blurRad="63500" dist="50800" dir="13500000">
                  <a:srgbClr val="000000">
                    <a:alpha val="50000"/>
                  </a:srgbClr>
                </a:innerShdw>
              </a:effectLst>
              <a:cs typeface="B Compset" panose="00000400000000000000" pitchFamily="2" charset="-78"/>
            </a:endParaRPr>
          </a:p>
        </p:txBody>
      </p:sp>
      <p:pic>
        <p:nvPicPr>
          <p:cNvPr id="16" name="Picture 15">
            <a:extLst>
              <a:ext uri="{FF2B5EF4-FFF2-40B4-BE49-F238E27FC236}">
                <a16:creationId xmlns:a16="http://schemas.microsoft.com/office/drawing/2014/main" id="{C32C2DFA-D3DA-428C-933B-7761CF05A236}"/>
              </a:ext>
            </a:extLst>
          </p:cNvPr>
          <p:cNvPicPr>
            <a:picLocks noChangeAspect="1"/>
          </p:cNvPicPr>
          <p:nvPr/>
        </p:nvPicPr>
        <p:blipFill>
          <a:blip r:embed="rId3"/>
          <a:stretch>
            <a:fillRect/>
          </a:stretch>
        </p:blipFill>
        <p:spPr>
          <a:xfrm>
            <a:off x="847725" y="3786186"/>
            <a:ext cx="5713249" cy="2581361"/>
          </a:xfrm>
          <a:prstGeom prst="rect">
            <a:avLst/>
          </a:prstGeom>
        </p:spPr>
      </p:pic>
      <p:pic>
        <p:nvPicPr>
          <p:cNvPr id="18" name="Picture 17">
            <a:extLst>
              <a:ext uri="{FF2B5EF4-FFF2-40B4-BE49-F238E27FC236}">
                <a16:creationId xmlns:a16="http://schemas.microsoft.com/office/drawing/2014/main" id="{8387ADB2-484B-4ACC-ACFE-A088073F0874}"/>
              </a:ext>
            </a:extLst>
          </p:cNvPr>
          <p:cNvPicPr>
            <a:picLocks noChangeAspect="1"/>
          </p:cNvPicPr>
          <p:nvPr/>
        </p:nvPicPr>
        <p:blipFill>
          <a:blip r:embed="rId4"/>
          <a:stretch>
            <a:fillRect/>
          </a:stretch>
        </p:blipFill>
        <p:spPr>
          <a:xfrm>
            <a:off x="6930191" y="3505201"/>
            <a:ext cx="4580017" cy="723963"/>
          </a:xfrm>
          <a:prstGeom prst="rect">
            <a:avLst/>
          </a:prstGeom>
        </p:spPr>
      </p:pic>
      <p:cxnSp>
        <p:nvCxnSpPr>
          <p:cNvPr id="20" name="Straight Arrow Connector 19">
            <a:extLst>
              <a:ext uri="{FF2B5EF4-FFF2-40B4-BE49-F238E27FC236}">
                <a16:creationId xmlns:a16="http://schemas.microsoft.com/office/drawing/2014/main" id="{B9DBFD06-921B-4647-AFA6-2332998E7FEF}"/>
              </a:ext>
            </a:extLst>
          </p:cNvPr>
          <p:cNvCxnSpPr/>
          <p:nvPr/>
        </p:nvCxnSpPr>
        <p:spPr>
          <a:xfrm>
            <a:off x="7796213" y="3000375"/>
            <a:ext cx="600075" cy="352424"/>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1" name="Rectangle: Rounded Corners 20">
            <a:extLst>
              <a:ext uri="{FF2B5EF4-FFF2-40B4-BE49-F238E27FC236}">
                <a16:creationId xmlns:a16="http://schemas.microsoft.com/office/drawing/2014/main" id="{7DF7056D-B074-4AA3-9DB3-1F3862663E3B}"/>
              </a:ext>
            </a:extLst>
          </p:cNvPr>
          <p:cNvSpPr/>
          <p:nvPr/>
        </p:nvSpPr>
        <p:spPr>
          <a:xfrm>
            <a:off x="8289130" y="4414878"/>
            <a:ext cx="1862137" cy="6572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Epsilon1 = 0.99</a:t>
            </a:r>
          </a:p>
          <a:p>
            <a:pPr algn="ctr"/>
            <a:r>
              <a:rPr lang="en-US" dirty="0"/>
              <a:t>Epsilon2 = 0.01</a:t>
            </a:r>
          </a:p>
        </p:txBody>
      </p:sp>
    </p:spTree>
    <p:extLst>
      <p:ext uri="{BB962C8B-B14F-4D97-AF65-F5344CB8AC3E}">
        <p14:creationId xmlns:p14="http://schemas.microsoft.com/office/powerpoint/2010/main" val="3354435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7D84CE4E-85A7-4588-B2A5-9ABB51B76E9E}"/>
              </a:ext>
            </a:extLst>
          </p:cNvPr>
          <p:cNvCxnSpPr/>
          <p:nvPr/>
        </p:nvCxnSpPr>
        <p:spPr>
          <a:xfrm>
            <a:off x="10610850" y="4091921"/>
            <a:ext cx="914400" cy="914400"/>
          </a:xfrm>
          <a:prstGeom prst="line">
            <a:avLst/>
          </a:prstGeom>
        </p:spPr>
        <p:style>
          <a:lnRef idx="1">
            <a:schemeClr val="accent1"/>
          </a:lnRef>
          <a:fillRef idx="0">
            <a:schemeClr val="accent1"/>
          </a:fillRef>
          <a:effectRef idx="0">
            <a:schemeClr val="accent1"/>
          </a:effectRef>
          <a:fontRef idx="minor">
            <a:schemeClr val="tx1"/>
          </a:fontRef>
        </p:style>
      </p:cxnSp>
      <p:grpSp>
        <p:nvGrpSpPr>
          <p:cNvPr id="22" name="Group 21">
            <a:extLst>
              <a:ext uri="{FF2B5EF4-FFF2-40B4-BE49-F238E27FC236}">
                <a16:creationId xmlns:a16="http://schemas.microsoft.com/office/drawing/2014/main" id="{66D47E50-4347-457F-9D2C-E0DAE749FA1B}"/>
              </a:ext>
            </a:extLst>
          </p:cNvPr>
          <p:cNvGrpSpPr/>
          <p:nvPr/>
        </p:nvGrpSpPr>
        <p:grpSpPr>
          <a:xfrm>
            <a:off x="266164" y="832656"/>
            <a:ext cx="11834452" cy="5290381"/>
            <a:chOff x="294195" y="632631"/>
            <a:chExt cx="11834452" cy="5290381"/>
          </a:xfrm>
        </p:grpSpPr>
        <p:pic>
          <p:nvPicPr>
            <p:cNvPr id="4" name="Picture 10" descr="The Control Policy">
              <a:extLst>
                <a:ext uri="{FF2B5EF4-FFF2-40B4-BE49-F238E27FC236}">
                  <a16:creationId xmlns:a16="http://schemas.microsoft.com/office/drawing/2014/main" id="{2B326417-F675-47C2-AA72-ED000BCB5B5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9530" y="3326952"/>
              <a:ext cx="3195912" cy="1275399"/>
            </a:xfrm>
            <a:prstGeom prst="rect">
              <a:avLst/>
            </a:prstGeom>
            <a:noFill/>
            <a:extLst>
              <a:ext uri="{909E8E84-426E-40DD-AFC4-6F175D3DCCD1}">
                <a14:hiddenFill xmlns:a14="http://schemas.microsoft.com/office/drawing/2010/main">
                  <a:solidFill>
                    <a:srgbClr val="FFFFFF"/>
                  </a:solidFill>
                </a14:hiddenFill>
              </a:ext>
            </a:extLst>
          </p:spPr>
        </p:pic>
        <p:sp>
          <p:nvSpPr>
            <p:cNvPr id="6" name="Rectangle: Rounded Corners 5">
              <a:extLst>
                <a:ext uri="{FF2B5EF4-FFF2-40B4-BE49-F238E27FC236}">
                  <a16:creationId xmlns:a16="http://schemas.microsoft.com/office/drawing/2014/main" id="{5DC200C8-ACF1-4A1D-B301-72345AB852BF}"/>
                </a:ext>
              </a:extLst>
            </p:cNvPr>
            <p:cNvSpPr/>
            <p:nvPr/>
          </p:nvSpPr>
          <p:spPr>
            <a:xfrm>
              <a:off x="3660387" y="3068983"/>
              <a:ext cx="4285068" cy="2854029"/>
            </a:xfrm>
            <a:prstGeom prst="roundRect">
              <a:avLst/>
            </a:prstGeom>
          </p:spPr>
          <p:style>
            <a:lnRef idx="0">
              <a:schemeClr val="accent2"/>
            </a:lnRef>
            <a:fillRef idx="3">
              <a:schemeClr val="accent2"/>
            </a:fillRef>
            <a:effectRef idx="3">
              <a:schemeClr val="accent2"/>
            </a:effectRef>
            <a:fontRef idx="minor">
              <a:schemeClr val="lt1"/>
            </a:fontRef>
          </p:style>
          <p:txBody>
            <a:bodyPr rtlCol="0" anchor="ctr"/>
            <a:lstStyle/>
            <a:p>
              <a:pPr algn="r" rtl="1"/>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هرچه </a:t>
              </a:r>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T</a:t>
              </a:r>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 بیشتر باشد صورت کسر برای اکشن های مختلف به هم نزدیک تر است و در کل احتمال انتخاب اکشن ها باهم برابر خواهد بود.</a:t>
              </a:r>
            </a:p>
            <a:p>
              <a:pPr algn="r" rtl="1"/>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اما هر چه </a:t>
              </a:r>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T</a:t>
              </a:r>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 کمتر باشد احتمال انتخاب اکشن با </a:t>
              </a:r>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Q</a:t>
              </a:r>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 بیشتر باشد برجسته تر خواهد بود.</a:t>
              </a:r>
            </a:p>
            <a:p>
              <a:pPr algn="r" rtl="1"/>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همچنین دلیل انتخاب تابع نمایی با پایه </a:t>
              </a:r>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e=2.718</a:t>
              </a:r>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 این است که توزیع احتمالاتی آن مطابق با طبیعت و عالم واقع است.</a:t>
              </a:r>
              <a:r>
                <a:rPr lang="fa-IR" sz="1600" dirty="0"/>
                <a:t> </a:t>
              </a:r>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تابع </a:t>
              </a:r>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 </a:t>
              </a:r>
              <a:r>
                <a:rPr lang="en-US" sz="1600" b="1" spc="50" dirty="0" err="1">
                  <a:ln w="0"/>
                  <a:solidFill>
                    <a:schemeClr val="bg2"/>
                  </a:solidFill>
                  <a:effectLst>
                    <a:innerShdw blurRad="63500" dist="50800" dir="13500000">
                      <a:srgbClr val="000000">
                        <a:alpha val="50000"/>
                      </a:srgbClr>
                    </a:innerShdw>
                  </a:effectLst>
                  <a:cs typeface="B Compset" panose="00000400000000000000" pitchFamily="2" charset="-78"/>
                </a:rPr>
                <a:t>e^x</a:t>
              </a:r>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سریع‌ترین رشد نمایی “طبیعی” را دارد که با بسیاری از پدیده‌های واقعی، مثل رشد جمعیت، زوال رادیواکتیو و نرخ تغییرات سریع، هماهنگ است.</a:t>
              </a:r>
            </a:p>
          </p:txBody>
        </p:sp>
        <p:sp>
          <p:nvSpPr>
            <p:cNvPr id="7" name="Callout: Down Arrow 6">
              <a:extLst>
                <a:ext uri="{FF2B5EF4-FFF2-40B4-BE49-F238E27FC236}">
                  <a16:creationId xmlns:a16="http://schemas.microsoft.com/office/drawing/2014/main" id="{ED1752CC-39EB-4496-A8F1-31DEE2C1F85A}"/>
                </a:ext>
              </a:extLst>
            </p:cNvPr>
            <p:cNvSpPr/>
            <p:nvPr/>
          </p:nvSpPr>
          <p:spPr>
            <a:xfrm>
              <a:off x="5303388" y="632631"/>
              <a:ext cx="1512877" cy="2377269"/>
            </a:xfrm>
            <a:prstGeom prst="downArrowCallout">
              <a:avLst>
                <a:gd name="adj1" fmla="val 2650"/>
                <a:gd name="adj2" fmla="val 7545"/>
                <a:gd name="adj3" fmla="val 10818"/>
                <a:gd name="adj4" fmla="val 86219"/>
              </a:avLst>
            </a:prstGeom>
          </p:spPr>
          <p:style>
            <a:lnRef idx="0">
              <a:schemeClr val="accent3"/>
            </a:lnRef>
            <a:fillRef idx="3">
              <a:schemeClr val="accent3"/>
            </a:fillRef>
            <a:effectRef idx="3">
              <a:schemeClr val="accent3"/>
            </a:effectRef>
            <a:fontRef idx="minor">
              <a:schemeClr val="lt1"/>
            </a:fontRef>
          </p:style>
          <p:txBody>
            <a:bodyPr rtlCol="0" anchor="ctr"/>
            <a:lstStyle/>
            <a:p>
              <a:pPr algn="ctr" rtl="1"/>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دنباله تغییر </a:t>
              </a:r>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T</a:t>
              </a:r>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 بصورت نمایی خواهد بود:</a:t>
              </a:r>
            </a:p>
            <a:p>
              <a:pPr algn="ctr" rtl="1"/>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دنباله هندسی با شروع از </a:t>
              </a:r>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Temperature1</a:t>
              </a:r>
            </a:p>
            <a:p>
              <a:pPr algn="ctr" rtl="1"/>
              <a:r>
                <a:rPr lang="fa-IR" sz="1600" b="1" spc="50" dirty="0">
                  <a:ln w="0"/>
                  <a:solidFill>
                    <a:schemeClr val="bg2"/>
                  </a:solidFill>
                  <a:effectLst>
                    <a:innerShdw blurRad="63500" dist="50800" dir="13500000">
                      <a:srgbClr val="000000">
                        <a:alpha val="50000"/>
                      </a:srgbClr>
                    </a:innerShdw>
                  </a:effectLst>
                  <a:cs typeface="B Compset" panose="00000400000000000000" pitchFamily="2" charset="-78"/>
                </a:rPr>
                <a:t>و منتهی به </a:t>
              </a:r>
            </a:p>
            <a:p>
              <a:pPr algn="ctr" rtl="1"/>
              <a:r>
                <a:rPr lang="en-US" sz="1600" b="1" spc="50" dirty="0">
                  <a:ln w="0"/>
                  <a:solidFill>
                    <a:schemeClr val="bg2"/>
                  </a:solidFill>
                  <a:effectLst>
                    <a:innerShdw blurRad="63500" dist="50800" dir="13500000">
                      <a:srgbClr val="000000">
                        <a:alpha val="50000"/>
                      </a:srgbClr>
                    </a:innerShdw>
                  </a:effectLst>
                  <a:cs typeface="B Compset" panose="00000400000000000000" pitchFamily="2" charset="-78"/>
                </a:rPr>
                <a:t>Temperature2</a:t>
              </a:r>
            </a:p>
          </p:txBody>
        </p:sp>
        <p:pic>
          <p:nvPicPr>
            <p:cNvPr id="9" name="Picture 8">
              <a:extLst>
                <a:ext uri="{FF2B5EF4-FFF2-40B4-BE49-F238E27FC236}">
                  <a16:creationId xmlns:a16="http://schemas.microsoft.com/office/drawing/2014/main" id="{F01F8298-A704-47BB-8946-2683027076F1}"/>
                </a:ext>
              </a:extLst>
            </p:cNvPr>
            <p:cNvPicPr>
              <a:picLocks noChangeAspect="1"/>
            </p:cNvPicPr>
            <p:nvPr/>
          </p:nvPicPr>
          <p:blipFill>
            <a:blip r:embed="rId3"/>
            <a:stretch>
              <a:fillRect/>
            </a:stretch>
          </p:blipFill>
          <p:spPr>
            <a:xfrm>
              <a:off x="6861854" y="1072786"/>
              <a:ext cx="4509407" cy="779946"/>
            </a:xfrm>
            <a:prstGeom prst="rect">
              <a:avLst/>
            </a:prstGeom>
          </p:spPr>
        </p:pic>
        <p:sp>
          <p:nvSpPr>
            <p:cNvPr id="10" name="Rectangle: Rounded Corners 9">
              <a:extLst>
                <a:ext uri="{FF2B5EF4-FFF2-40B4-BE49-F238E27FC236}">
                  <a16:creationId xmlns:a16="http://schemas.microsoft.com/office/drawing/2014/main" id="{87E5CF25-4EB3-4574-9126-0E391619F90C}"/>
                </a:ext>
              </a:extLst>
            </p:cNvPr>
            <p:cNvSpPr/>
            <p:nvPr/>
          </p:nvSpPr>
          <p:spPr>
            <a:xfrm>
              <a:off x="8136712" y="1878826"/>
              <a:ext cx="1910671" cy="56161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Temperature1 = 10</a:t>
              </a:r>
            </a:p>
            <a:p>
              <a:pPr algn="ctr"/>
              <a:r>
                <a:rPr lang="en-US" sz="1400" dirty="0"/>
                <a:t>Temperature2 = 0.1</a:t>
              </a:r>
            </a:p>
          </p:txBody>
        </p:sp>
        <p:pic>
          <p:nvPicPr>
            <p:cNvPr id="12" name="Picture 11">
              <a:extLst>
                <a:ext uri="{FF2B5EF4-FFF2-40B4-BE49-F238E27FC236}">
                  <a16:creationId xmlns:a16="http://schemas.microsoft.com/office/drawing/2014/main" id="{43C780DB-D4C7-453B-A891-3C67CD028359}"/>
                </a:ext>
              </a:extLst>
            </p:cNvPr>
            <p:cNvPicPr>
              <a:picLocks noChangeAspect="1"/>
            </p:cNvPicPr>
            <p:nvPr/>
          </p:nvPicPr>
          <p:blipFill>
            <a:blip r:embed="rId4"/>
            <a:stretch>
              <a:fillRect/>
            </a:stretch>
          </p:blipFill>
          <p:spPr>
            <a:xfrm>
              <a:off x="294195" y="1214063"/>
              <a:ext cx="4963605" cy="1574616"/>
            </a:xfrm>
            <a:prstGeom prst="rect">
              <a:avLst/>
            </a:prstGeom>
          </p:spPr>
        </p:pic>
        <p:sp>
          <p:nvSpPr>
            <p:cNvPr id="13" name="Arrow: Right 12">
              <a:extLst>
                <a:ext uri="{FF2B5EF4-FFF2-40B4-BE49-F238E27FC236}">
                  <a16:creationId xmlns:a16="http://schemas.microsoft.com/office/drawing/2014/main" id="{B9E1BAEA-6D48-44E8-BB3C-DF41273F0775}"/>
                </a:ext>
              </a:extLst>
            </p:cNvPr>
            <p:cNvSpPr/>
            <p:nvPr/>
          </p:nvSpPr>
          <p:spPr>
            <a:xfrm rot="5400000">
              <a:off x="1380154" y="2854533"/>
              <a:ext cx="352781" cy="4289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Rounded Corners 13">
              <a:extLst>
                <a:ext uri="{FF2B5EF4-FFF2-40B4-BE49-F238E27FC236}">
                  <a16:creationId xmlns:a16="http://schemas.microsoft.com/office/drawing/2014/main" id="{CB71A7DA-7457-4868-909E-B6B9AEE175F1}"/>
                </a:ext>
              </a:extLst>
            </p:cNvPr>
            <p:cNvSpPr/>
            <p:nvPr/>
          </p:nvSpPr>
          <p:spPr>
            <a:xfrm>
              <a:off x="8080400" y="2584647"/>
              <a:ext cx="1581150" cy="301454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1600" b="1" dirty="0">
                  <a:solidFill>
                    <a:srgbClr val="7030A0"/>
                  </a:solidFill>
                  <a:cs typeface="B Compset" panose="00000400000000000000" pitchFamily="2" charset="-78"/>
                </a:rPr>
                <a:t>مزیت کاهش نمایی نسبت به خطی در این است که در اپیزود های اولیه باید تغییرات بیشتر باشد تا به سمت انتخاب کیو بهتر برویم و در آینده این تغییرات ملایم تر باشد و تابع نمایی این ویژگی را  دارد.</a:t>
              </a:r>
              <a:endParaRPr lang="en-US" sz="1600" b="1" dirty="0">
                <a:solidFill>
                  <a:srgbClr val="7030A0"/>
                </a:solidFill>
                <a:cs typeface="B Compset" panose="00000400000000000000" pitchFamily="2" charset="-78"/>
              </a:endParaRPr>
            </a:p>
          </p:txBody>
        </p:sp>
        <p:pic>
          <p:nvPicPr>
            <p:cNvPr id="18" name="Picture 17">
              <a:extLst>
                <a:ext uri="{FF2B5EF4-FFF2-40B4-BE49-F238E27FC236}">
                  <a16:creationId xmlns:a16="http://schemas.microsoft.com/office/drawing/2014/main" id="{66218B63-5AE9-4598-AB55-F4B05B386C30}"/>
                </a:ext>
              </a:extLst>
            </p:cNvPr>
            <p:cNvPicPr>
              <a:picLocks noChangeAspect="1"/>
            </p:cNvPicPr>
            <p:nvPr/>
          </p:nvPicPr>
          <p:blipFill rotWithShape="1">
            <a:blip r:embed="rId5"/>
            <a:srcRect t="2975"/>
            <a:stretch/>
          </p:blipFill>
          <p:spPr>
            <a:xfrm>
              <a:off x="9796495" y="3326952"/>
              <a:ext cx="2332152" cy="2033045"/>
            </a:xfrm>
            <a:prstGeom prst="rect">
              <a:avLst/>
            </a:prstGeom>
          </p:spPr>
        </p:pic>
      </p:grpSp>
      <p:sp>
        <p:nvSpPr>
          <p:cNvPr id="23" name="Title 1">
            <a:extLst>
              <a:ext uri="{FF2B5EF4-FFF2-40B4-BE49-F238E27FC236}">
                <a16:creationId xmlns:a16="http://schemas.microsoft.com/office/drawing/2014/main" id="{589FDB3F-F845-482D-9A3F-DDAA95DD2327}"/>
              </a:ext>
            </a:extLst>
          </p:cNvPr>
          <p:cNvSpPr txBox="1">
            <a:spLocks/>
          </p:cNvSpPr>
          <p:nvPr/>
        </p:nvSpPr>
        <p:spPr>
          <a:xfrm>
            <a:off x="1030287" y="-20955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سیاست اتخاذ عمل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Policy</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Boltzmann Policy</a:t>
            </a:r>
          </a:p>
        </p:txBody>
      </p:sp>
      <p:sp>
        <p:nvSpPr>
          <p:cNvPr id="2" name="Rectangle: Rounded Corners 1">
            <a:extLst>
              <a:ext uri="{FF2B5EF4-FFF2-40B4-BE49-F238E27FC236}">
                <a16:creationId xmlns:a16="http://schemas.microsoft.com/office/drawing/2014/main" id="{B0D81000-F903-44D5-9EA2-4ED24A2D30D8}"/>
              </a:ext>
            </a:extLst>
          </p:cNvPr>
          <p:cNvSpPr/>
          <p:nvPr/>
        </p:nvSpPr>
        <p:spPr>
          <a:xfrm>
            <a:off x="301499" y="4938094"/>
            <a:ext cx="3195912" cy="1722249"/>
          </a:xfrm>
          <a:prstGeom prst="roundRect">
            <a:avLst>
              <a:gd name="adj" fmla="val 4500"/>
            </a:avLst>
          </a:prstGeom>
        </p:spPr>
        <p:style>
          <a:lnRef idx="1">
            <a:schemeClr val="accent6"/>
          </a:lnRef>
          <a:fillRef idx="3">
            <a:schemeClr val="accent6"/>
          </a:fillRef>
          <a:effectRef idx="2">
            <a:schemeClr val="accent6"/>
          </a:effectRef>
          <a:fontRef idx="minor">
            <a:schemeClr val="lt1"/>
          </a:fontRef>
        </p:style>
        <p:txBody>
          <a:bodyPr rtlCol="0" anchor="ctr"/>
          <a:lstStyle/>
          <a:p>
            <a:pPr algn="r" rtl="1"/>
            <a:r>
              <a:rPr lang="fa-IR" sz="1400" b="1" spc="50" dirty="0">
                <a:ln w="0"/>
                <a:solidFill>
                  <a:schemeClr val="bg2"/>
                </a:solidFill>
                <a:effectLst>
                  <a:innerShdw blurRad="63500" dist="50800" dir="13500000">
                    <a:srgbClr val="000000">
                      <a:alpha val="50000"/>
                    </a:srgbClr>
                  </a:innerShdw>
                </a:effectLst>
                <a:cs typeface="B Compset" panose="00000400000000000000" pitchFamily="2" charset="-78"/>
              </a:rPr>
              <a:t>تغییرات</a:t>
            </a:r>
            <a:r>
              <a:rPr lang="en-US" sz="1400" b="1" spc="50" dirty="0">
                <a:ln w="0"/>
                <a:solidFill>
                  <a:schemeClr val="bg2"/>
                </a:solidFill>
                <a:effectLst>
                  <a:innerShdw blurRad="63500" dist="50800" dir="13500000">
                    <a:srgbClr val="000000">
                      <a:alpha val="50000"/>
                    </a:srgbClr>
                  </a:innerShdw>
                </a:effectLst>
                <a:cs typeface="B Compset" panose="00000400000000000000" pitchFamily="2" charset="-78"/>
              </a:rPr>
              <a:t> </a:t>
            </a:r>
            <a:r>
              <a:rPr lang="fa-IR" sz="1400" b="1" spc="50" dirty="0">
                <a:ln w="0"/>
                <a:solidFill>
                  <a:schemeClr val="bg2"/>
                </a:solidFill>
                <a:effectLst>
                  <a:innerShdw blurRad="63500" dist="50800" dir="13500000">
                    <a:srgbClr val="000000">
                      <a:alpha val="50000"/>
                    </a:srgbClr>
                  </a:innerShdw>
                </a:effectLst>
                <a:cs typeface="B Compset" panose="00000400000000000000" pitchFamily="2" charset="-78"/>
              </a:rPr>
              <a:t> </a:t>
            </a:r>
            <a:r>
              <a:rPr lang="en-US" sz="1400" b="1" spc="50" dirty="0">
                <a:ln w="0"/>
                <a:solidFill>
                  <a:schemeClr val="bg2"/>
                </a:solidFill>
                <a:effectLst>
                  <a:innerShdw blurRad="63500" dist="50800" dir="13500000">
                    <a:srgbClr val="000000">
                      <a:alpha val="50000"/>
                    </a:srgbClr>
                  </a:innerShdw>
                </a:effectLst>
                <a:cs typeface="B Compset" panose="00000400000000000000" pitchFamily="2" charset="-78"/>
              </a:rPr>
              <a:t>T</a:t>
            </a:r>
            <a:r>
              <a:rPr lang="fa-IR" sz="1400" b="1" spc="50" dirty="0">
                <a:ln w="0"/>
                <a:solidFill>
                  <a:schemeClr val="bg2"/>
                </a:solidFill>
                <a:effectLst>
                  <a:innerShdw blurRad="63500" dist="50800" dir="13500000">
                    <a:srgbClr val="000000">
                      <a:alpha val="50000"/>
                    </a:srgbClr>
                  </a:innerShdw>
                </a:effectLst>
                <a:cs typeface="B Compset" panose="00000400000000000000" pitchFamily="2" charset="-78"/>
              </a:rPr>
              <a:t> ابتدا زیاد است (یعنی بیشتر کم می شود) و در نتیجه تفاوت میان احتمال هر اکشن در ابتدای کار سریعتر افزایش می یابد تا الگوریتم ما بتواند سراغ اکشن های بهتر برود ولی در آینده تغییرات </a:t>
            </a:r>
            <a:r>
              <a:rPr lang="en-US" sz="1400" b="1" spc="50" dirty="0">
                <a:ln w="0"/>
                <a:solidFill>
                  <a:schemeClr val="bg2"/>
                </a:solidFill>
                <a:effectLst>
                  <a:innerShdw blurRad="63500" dist="50800" dir="13500000">
                    <a:srgbClr val="000000">
                      <a:alpha val="50000"/>
                    </a:srgbClr>
                  </a:innerShdw>
                </a:effectLst>
                <a:cs typeface="B Compset" panose="00000400000000000000" pitchFamily="2" charset="-78"/>
              </a:rPr>
              <a:t>T</a:t>
            </a:r>
            <a:r>
              <a:rPr lang="fa-IR" sz="1400" b="1" spc="50" dirty="0">
                <a:ln w="0"/>
                <a:solidFill>
                  <a:schemeClr val="bg2"/>
                </a:solidFill>
                <a:effectLst>
                  <a:innerShdw blurRad="63500" dist="50800" dir="13500000">
                    <a:srgbClr val="000000">
                      <a:alpha val="50000"/>
                    </a:srgbClr>
                  </a:innerShdw>
                </a:effectLst>
                <a:cs typeface="B Compset" panose="00000400000000000000" pitchFamily="2" charset="-78"/>
              </a:rPr>
              <a:t> متعادلتر می شود تا در مقادیر کمتر </a:t>
            </a:r>
            <a:r>
              <a:rPr lang="en-US" sz="1400" b="1" spc="50" dirty="0">
                <a:ln w="0"/>
                <a:solidFill>
                  <a:schemeClr val="bg2"/>
                </a:solidFill>
                <a:effectLst>
                  <a:innerShdw blurRad="63500" dist="50800" dir="13500000">
                    <a:srgbClr val="000000">
                      <a:alpha val="50000"/>
                    </a:srgbClr>
                  </a:innerShdw>
                </a:effectLst>
                <a:cs typeface="B Compset" panose="00000400000000000000" pitchFamily="2" charset="-78"/>
              </a:rPr>
              <a:t>T</a:t>
            </a:r>
            <a:r>
              <a:rPr lang="fa-IR" sz="1400" b="1" spc="50" dirty="0">
                <a:ln w="0"/>
                <a:solidFill>
                  <a:schemeClr val="bg2"/>
                </a:solidFill>
                <a:effectLst>
                  <a:innerShdw blurRad="63500" dist="50800" dir="13500000">
                    <a:srgbClr val="000000">
                      <a:alpha val="50000"/>
                    </a:srgbClr>
                  </a:innerShdw>
                </a:effectLst>
                <a:cs typeface="B Compset" panose="00000400000000000000" pitchFamily="2" charset="-78"/>
              </a:rPr>
              <a:t> تفاوت احتمال هر اکشن خیلی هم زیاد نشود زیرا اگر الگوریتم اشتباه کرده باشد بتواند راه بازگشتی داشته باشد</a:t>
            </a:r>
            <a:endParaRPr lang="en-US" sz="1400" b="1" spc="50" dirty="0">
              <a:ln w="0"/>
              <a:solidFill>
                <a:schemeClr val="bg2"/>
              </a:solidFill>
              <a:effectLst>
                <a:innerShdw blurRad="63500" dist="50800" dir="13500000">
                  <a:srgbClr val="000000">
                    <a:alpha val="50000"/>
                  </a:srgbClr>
                </a:innerShdw>
              </a:effectLst>
              <a:cs typeface="B Compset" panose="00000400000000000000" pitchFamily="2" charset="-78"/>
            </a:endParaRPr>
          </a:p>
        </p:txBody>
      </p:sp>
    </p:spTree>
    <p:extLst>
      <p:ext uri="{BB962C8B-B14F-4D97-AF65-F5344CB8AC3E}">
        <p14:creationId xmlns:p14="http://schemas.microsoft.com/office/powerpoint/2010/main" val="298725533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AADD326-ED93-43AA-844C-82052D07391A}"/>
              </a:ext>
            </a:extLst>
          </p:cNvPr>
          <p:cNvSpPr/>
          <p:nvPr/>
        </p:nvSpPr>
        <p:spPr>
          <a:xfrm>
            <a:off x="3812384" y="894958"/>
            <a:ext cx="7958136" cy="624095"/>
          </a:xfrm>
          <a:prstGeom prst="round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US" sz="32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Y hat = Q(a*,s) = (1-</a:t>
            </a:r>
            <a:r>
              <a:rPr lang="el-GR" sz="2400" dirty="0">
                <a:ln>
                  <a:solidFill>
                    <a:sysClr val="windowText" lastClr="000000"/>
                  </a:solidFill>
                </a:ln>
                <a:solidFill>
                  <a:sysClr val="windowText" lastClr="000000"/>
                </a:solidFill>
                <a:cs typeface="Angsana New" panose="02020603050405020304" pitchFamily="18" charset="-34"/>
              </a:rPr>
              <a:t>α</a:t>
            </a:r>
            <a:r>
              <a:rPr lang="en-US" sz="32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)*Q(s) + </a:t>
            </a:r>
            <a:r>
              <a:rPr lang="el-GR" sz="2400" dirty="0">
                <a:ln>
                  <a:solidFill>
                    <a:sysClr val="windowText" lastClr="000000"/>
                  </a:solidFill>
                </a:ln>
                <a:solidFill>
                  <a:sysClr val="windowText" lastClr="000000"/>
                </a:solidFill>
                <a:cs typeface="Angsana New" panose="02020603050405020304" pitchFamily="18" charset="-34"/>
              </a:rPr>
              <a:t>α</a:t>
            </a:r>
            <a:r>
              <a:rPr lang="en-US" sz="32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 reward(s) + gamma*max[Q(s+1)] )</a:t>
            </a:r>
            <a:endParaRPr lang="en-US" sz="16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endParaRPr>
          </a:p>
        </p:txBody>
      </p:sp>
      <p:sp>
        <p:nvSpPr>
          <p:cNvPr id="5" name="Title 1">
            <a:extLst>
              <a:ext uri="{FF2B5EF4-FFF2-40B4-BE49-F238E27FC236}">
                <a16:creationId xmlns:a16="http://schemas.microsoft.com/office/drawing/2014/main" id="{9D5AF15C-88B6-463B-B05E-1962089C913C}"/>
              </a:ext>
            </a:extLst>
          </p:cNvPr>
          <p:cNvSpPr txBox="1">
            <a:spLocks/>
          </p:cNvSpPr>
          <p:nvPr/>
        </p:nvSpPr>
        <p:spPr>
          <a:xfrm>
            <a:off x="1030287" y="-20955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به روز رسانی مدل شبکه عصبی برای مقادیر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Q</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6" name="Rectangle: Rounded Corners 5">
            <a:extLst>
              <a:ext uri="{FF2B5EF4-FFF2-40B4-BE49-F238E27FC236}">
                <a16:creationId xmlns:a16="http://schemas.microsoft.com/office/drawing/2014/main" id="{20146B88-A5AB-4E3C-8866-CD1992F4EED3}"/>
              </a:ext>
            </a:extLst>
          </p:cNvPr>
          <p:cNvSpPr/>
          <p:nvPr/>
        </p:nvSpPr>
        <p:spPr>
          <a:xfrm>
            <a:off x="3895725" y="2021130"/>
            <a:ext cx="5643687" cy="624095"/>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36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Loss = 1/N * sum(Y hat – predicted Q)**2</a:t>
            </a:r>
          </a:p>
        </p:txBody>
      </p:sp>
      <p:pic>
        <p:nvPicPr>
          <p:cNvPr id="8" name="Picture 7">
            <a:extLst>
              <a:ext uri="{FF2B5EF4-FFF2-40B4-BE49-F238E27FC236}">
                <a16:creationId xmlns:a16="http://schemas.microsoft.com/office/drawing/2014/main" id="{7306499B-8D7B-4E8F-AD60-A14B8CED3212}"/>
              </a:ext>
            </a:extLst>
          </p:cNvPr>
          <p:cNvPicPr>
            <a:picLocks noChangeAspect="1"/>
          </p:cNvPicPr>
          <p:nvPr/>
        </p:nvPicPr>
        <p:blipFill>
          <a:blip r:embed="rId3"/>
          <a:stretch>
            <a:fillRect/>
          </a:stretch>
        </p:blipFill>
        <p:spPr>
          <a:xfrm>
            <a:off x="6991222" y="2783129"/>
            <a:ext cx="4929440" cy="3677708"/>
          </a:xfrm>
          <a:prstGeom prst="rect">
            <a:avLst/>
          </a:prstGeom>
        </p:spPr>
      </p:pic>
      <p:sp>
        <p:nvSpPr>
          <p:cNvPr id="9" name="Rectangle: Rounded Corners 8">
            <a:extLst>
              <a:ext uri="{FF2B5EF4-FFF2-40B4-BE49-F238E27FC236}">
                <a16:creationId xmlns:a16="http://schemas.microsoft.com/office/drawing/2014/main" id="{6644AC3F-61F2-4626-B040-17B0D95F1B54}"/>
              </a:ext>
            </a:extLst>
          </p:cNvPr>
          <p:cNvSpPr/>
          <p:nvPr/>
        </p:nvSpPr>
        <p:spPr>
          <a:xfrm>
            <a:off x="1002505" y="2853656"/>
            <a:ext cx="4929440" cy="1085850"/>
          </a:xfrm>
          <a:prstGeom prst="roundRect">
            <a:avLst>
              <a:gd name="adj" fmla="val 3673"/>
            </a:avLst>
          </a:prstGeom>
        </p:spPr>
        <p:style>
          <a:lnRef idx="0">
            <a:schemeClr val="accent6"/>
          </a:lnRef>
          <a:fillRef idx="3">
            <a:schemeClr val="accent6"/>
          </a:fillRef>
          <a:effectRef idx="3">
            <a:schemeClr val="accent6"/>
          </a:effectRef>
          <a:fontRef idx="minor">
            <a:schemeClr val="lt1"/>
          </a:fontRef>
        </p:style>
        <p:txBody>
          <a:bodyPr rtlCol="0" anchor="ctr"/>
          <a:lstStyle/>
          <a:p>
            <a:pPr algn="ctr" rtl="1"/>
            <a:r>
              <a:rPr lang="fa-IR" sz="2000" b="1" dirty="0">
                <a:ln w="6600">
                  <a:solidFill>
                    <a:schemeClr val="accent2"/>
                  </a:solidFill>
                  <a:prstDash val="solid"/>
                </a:ln>
                <a:solidFill>
                  <a:srgbClr val="FFFFFF"/>
                </a:solidFill>
                <a:effectLst>
                  <a:outerShdw dist="38100" dir="2700000" algn="tl" rotWithShape="0">
                    <a:schemeClr val="accent2"/>
                  </a:outerShdw>
                </a:effectLst>
                <a:cs typeface="B Compset" panose="00000400000000000000" pitchFamily="2" charset="-78"/>
              </a:rPr>
              <a:t>به ازای هر 32 اکشن که انجام می شود و انتقال به استیت جدید</a:t>
            </a:r>
            <a:r>
              <a:rPr lang="en-US" sz="2000" b="1" dirty="0">
                <a:ln w="6600">
                  <a:solidFill>
                    <a:schemeClr val="accent2"/>
                  </a:solidFill>
                  <a:prstDash val="solid"/>
                </a:ln>
                <a:solidFill>
                  <a:srgbClr val="FFFFFF"/>
                </a:solidFill>
                <a:effectLst>
                  <a:outerShdw dist="38100" dir="2700000" algn="tl" rotWithShape="0">
                    <a:schemeClr val="accent2"/>
                  </a:outerShdw>
                </a:effectLst>
                <a:cs typeface="B Compset" panose="00000400000000000000" pitchFamily="2" charset="-78"/>
              </a:rPr>
              <a:t>,</a:t>
            </a:r>
            <a:r>
              <a:rPr lang="fa-IR" sz="2000" b="1" dirty="0">
                <a:ln w="6600">
                  <a:solidFill>
                    <a:schemeClr val="accent2"/>
                  </a:solidFill>
                  <a:prstDash val="solid"/>
                </a:ln>
                <a:solidFill>
                  <a:srgbClr val="FFFFFF"/>
                </a:solidFill>
                <a:effectLst>
                  <a:outerShdw dist="38100" dir="2700000" algn="tl" rotWithShape="0">
                    <a:schemeClr val="accent2"/>
                  </a:outerShdw>
                </a:effectLst>
                <a:cs typeface="B Compset" panose="00000400000000000000" pitchFamily="2" charset="-78"/>
              </a:rPr>
              <a:t> به اندازه سایز </a:t>
            </a:r>
            <a:r>
              <a:rPr lang="en-US" sz="2000" b="1" dirty="0">
                <a:ln w="6600">
                  <a:solidFill>
                    <a:schemeClr val="accent2"/>
                  </a:solidFill>
                  <a:prstDash val="solid"/>
                </a:ln>
                <a:solidFill>
                  <a:srgbClr val="FFFFFF"/>
                </a:solidFill>
                <a:effectLst>
                  <a:outerShdw dist="38100" dir="2700000" algn="tl" rotWithShape="0">
                    <a:schemeClr val="accent2"/>
                  </a:outerShdw>
                </a:effectLst>
                <a:cs typeface="B Compset" panose="00000400000000000000" pitchFamily="2" charset="-78"/>
              </a:rPr>
              <a:t>mini batch</a:t>
            </a:r>
            <a:r>
              <a:rPr lang="fa-IR" sz="2000" b="1" dirty="0">
                <a:ln w="6600">
                  <a:solidFill>
                    <a:schemeClr val="accent2"/>
                  </a:solidFill>
                  <a:prstDash val="solid"/>
                </a:ln>
                <a:solidFill>
                  <a:srgbClr val="FFFFFF"/>
                </a:solidFill>
                <a:effectLst>
                  <a:outerShdw dist="38100" dir="2700000" algn="tl" rotWithShape="0">
                    <a:schemeClr val="accent2"/>
                  </a:outerShdw>
                </a:effectLst>
                <a:cs typeface="B Compset" panose="00000400000000000000" pitchFamily="2" charset="-78"/>
              </a:rPr>
              <a:t> مدل را ترین می کنیم.</a:t>
            </a:r>
          </a:p>
          <a:p>
            <a:pPr algn="ctr" rtl="1"/>
            <a:r>
              <a:rPr lang="fa-IR" sz="2000" b="1" dirty="0">
                <a:ln w="6600">
                  <a:solidFill>
                    <a:schemeClr val="accent2"/>
                  </a:solidFill>
                  <a:prstDash val="solid"/>
                </a:ln>
                <a:solidFill>
                  <a:srgbClr val="FFFFFF"/>
                </a:solidFill>
                <a:effectLst>
                  <a:outerShdw dist="38100" dir="2700000" algn="tl" rotWithShape="0">
                    <a:schemeClr val="accent2"/>
                  </a:outerShdw>
                </a:effectLst>
                <a:cs typeface="B Compset" panose="00000400000000000000" pitchFamily="2" charset="-78"/>
              </a:rPr>
              <a:t>در کد پروژه </a:t>
            </a:r>
            <a:r>
              <a:rPr lang="en-US" sz="2000" b="1" dirty="0">
                <a:ln w="6600">
                  <a:solidFill>
                    <a:schemeClr val="accent2"/>
                  </a:solidFill>
                  <a:prstDash val="solid"/>
                </a:ln>
                <a:solidFill>
                  <a:srgbClr val="FFFFFF"/>
                </a:solidFill>
                <a:effectLst>
                  <a:outerShdw dist="38100" dir="2700000" algn="tl" rotWithShape="0">
                    <a:schemeClr val="accent2"/>
                  </a:outerShdw>
                </a:effectLst>
                <a:cs typeface="B Compset" panose="00000400000000000000" pitchFamily="2" charset="-78"/>
              </a:rPr>
              <a:t>mini batch=64</a:t>
            </a:r>
            <a:r>
              <a:rPr lang="fa-IR" sz="2000" b="1" dirty="0">
                <a:ln w="6600">
                  <a:solidFill>
                    <a:schemeClr val="accent2"/>
                  </a:solidFill>
                  <a:prstDash val="solid"/>
                </a:ln>
                <a:solidFill>
                  <a:srgbClr val="FFFFFF"/>
                </a:solidFill>
                <a:effectLst>
                  <a:outerShdw dist="38100" dir="2700000" algn="tl" rotWithShape="0">
                    <a:schemeClr val="accent2"/>
                  </a:outerShdw>
                </a:effectLst>
                <a:cs typeface="B Compset" panose="00000400000000000000" pitchFamily="2" charset="-78"/>
              </a:rPr>
              <a:t> است.</a:t>
            </a:r>
          </a:p>
        </p:txBody>
      </p:sp>
      <p:sp>
        <p:nvSpPr>
          <p:cNvPr id="10" name="Rectangle: Rounded Corners 9">
            <a:extLst>
              <a:ext uri="{FF2B5EF4-FFF2-40B4-BE49-F238E27FC236}">
                <a16:creationId xmlns:a16="http://schemas.microsoft.com/office/drawing/2014/main" id="{1FC07860-03C7-4CCF-BEF6-5466B1BA36B3}"/>
              </a:ext>
            </a:extLst>
          </p:cNvPr>
          <p:cNvSpPr/>
          <p:nvPr/>
        </p:nvSpPr>
        <p:spPr>
          <a:xfrm>
            <a:off x="9948860" y="1802715"/>
            <a:ext cx="1885950" cy="8096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Gamma = 0.95</a:t>
            </a:r>
          </a:p>
          <a:p>
            <a:pPr algn="ctr"/>
            <a:r>
              <a:rPr lang="en-US" sz="24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Alpha = 0.3</a:t>
            </a:r>
          </a:p>
        </p:txBody>
      </p:sp>
      <p:sp>
        <p:nvSpPr>
          <p:cNvPr id="11" name="Callout: Down Arrow 10">
            <a:extLst>
              <a:ext uri="{FF2B5EF4-FFF2-40B4-BE49-F238E27FC236}">
                <a16:creationId xmlns:a16="http://schemas.microsoft.com/office/drawing/2014/main" id="{05C55585-E2BF-4EEC-B4C2-06C76E002802}"/>
              </a:ext>
            </a:extLst>
          </p:cNvPr>
          <p:cNvSpPr/>
          <p:nvPr/>
        </p:nvSpPr>
        <p:spPr>
          <a:xfrm>
            <a:off x="338138" y="1092337"/>
            <a:ext cx="3129087" cy="1572748"/>
          </a:xfrm>
          <a:prstGeom prst="downArrowCallout">
            <a:avLst>
              <a:gd name="adj1" fmla="val 8047"/>
              <a:gd name="adj2" fmla="val 15631"/>
              <a:gd name="adj3" fmla="val 9386"/>
              <a:gd name="adj4" fmla="val 85499"/>
            </a:avLst>
          </a:prstGeom>
        </p:spPr>
        <p:style>
          <a:lnRef idx="0">
            <a:schemeClr val="accent2"/>
          </a:lnRef>
          <a:fillRef idx="3">
            <a:schemeClr val="accent2"/>
          </a:fillRef>
          <a:effectRef idx="3">
            <a:schemeClr val="accent2"/>
          </a:effectRef>
          <a:fontRef idx="minor">
            <a:schemeClr val="lt1"/>
          </a:fontRef>
        </p:style>
        <p:txBody>
          <a:bodyPr rtlCol="0" anchor="ctr"/>
          <a:lstStyle/>
          <a:p>
            <a:pPr algn="ctr"/>
            <a:r>
              <a:rPr lang="fa-IR"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الگوریتم مورد استفاده :</a:t>
            </a:r>
          </a:p>
          <a:p>
            <a:pPr algn="ctr"/>
            <a:r>
              <a:rPr lang="en-US" sz="3200" b="1" dirty="0">
                <a:ln w="10160">
                  <a:solidFill>
                    <a:schemeClr val="accent5"/>
                  </a:solidFill>
                  <a:prstDash val="solid"/>
                </a:ln>
                <a:solidFill>
                  <a:srgbClr val="FFFFFF"/>
                </a:solidFill>
                <a:effectLst>
                  <a:outerShdw blurRad="38100" dist="22860" dir="5400000" algn="tl" rotWithShape="0">
                    <a:srgbClr val="000000">
                      <a:alpha val="30000"/>
                    </a:srgbClr>
                  </a:outerShdw>
                </a:effectLst>
                <a:latin typeface="Angsana New" panose="02020603050405020304" pitchFamily="18" charset="-34"/>
                <a:cs typeface="Angsana New" panose="02020603050405020304" pitchFamily="18" charset="-34"/>
              </a:rPr>
              <a:t>Deep N-Step Q Learning</a:t>
            </a:r>
          </a:p>
        </p:txBody>
      </p:sp>
      <p:sp>
        <p:nvSpPr>
          <p:cNvPr id="12" name="Rectangle: Rounded Corners 11">
            <a:extLst>
              <a:ext uri="{FF2B5EF4-FFF2-40B4-BE49-F238E27FC236}">
                <a16:creationId xmlns:a16="http://schemas.microsoft.com/office/drawing/2014/main" id="{11389644-F816-45DB-82D8-8A714D649292}"/>
              </a:ext>
            </a:extLst>
          </p:cNvPr>
          <p:cNvSpPr/>
          <p:nvPr/>
        </p:nvSpPr>
        <p:spPr>
          <a:xfrm>
            <a:off x="388728" y="4128077"/>
            <a:ext cx="6156994" cy="2577523"/>
          </a:xfrm>
          <a:prstGeom prst="roundRect">
            <a:avLst/>
          </a:prstGeom>
        </p:spPr>
        <p:style>
          <a:lnRef idx="0">
            <a:schemeClr val="accent5"/>
          </a:lnRef>
          <a:fillRef idx="3">
            <a:schemeClr val="accent5"/>
          </a:fillRef>
          <a:effectRef idx="3">
            <a:schemeClr val="accent5"/>
          </a:effectRef>
          <a:fontRef idx="minor">
            <a:schemeClr val="lt1"/>
          </a:fontRef>
        </p:style>
        <p:txBody>
          <a:bodyPr rtlCol="0" anchor="ctr"/>
          <a:lstStyle/>
          <a:p>
            <a:pPr algn="ctr"/>
            <a:r>
              <a:rPr lang="fa-IR" b="1" spc="50" dirty="0">
                <a:ln w="0"/>
                <a:solidFill>
                  <a:schemeClr val="bg2"/>
                </a:solidFill>
                <a:effectLst>
                  <a:innerShdw blurRad="63500" dist="50800" dir="13500000">
                    <a:srgbClr val="000000">
                      <a:alpha val="50000"/>
                    </a:srgbClr>
                  </a:innerShdw>
                </a:effectLst>
                <a:cs typeface="B Compset" panose="00000400000000000000" pitchFamily="2" charset="-78"/>
              </a:rPr>
              <a:t>راه حلی برای جلو گیری از واگرایی مدل :</a:t>
            </a:r>
            <a:endParaRPr lang="en-US" b="1" spc="50" dirty="0">
              <a:ln w="0"/>
              <a:solidFill>
                <a:schemeClr val="bg2"/>
              </a:solidFill>
              <a:effectLst>
                <a:innerShdw blurRad="63500" dist="50800" dir="13500000">
                  <a:srgbClr val="000000">
                    <a:alpha val="50000"/>
                  </a:srgbClr>
                </a:innerShdw>
              </a:effectLst>
              <a:cs typeface="B Compset" panose="00000400000000000000" pitchFamily="2" charset="-78"/>
            </a:endParaRPr>
          </a:p>
          <a:p>
            <a:pPr algn="ctr" rtl="1"/>
            <a:r>
              <a:rPr lang="fa-IR" b="1" spc="50" dirty="0">
                <a:ln w="0"/>
                <a:solidFill>
                  <a:schemeClr val="bg2"/>
                </a:solidFill>
                <a:effectLst>
                  <a:innerShdw blurRad="63500" dist="50800" dir="13500000">
                    <a:srgbClr val="000000">
                      <a:alpha val="50000"/>
                    </a:srgbClr>
                  </a:innerShdw>
                </a:effectLst>
                <a:cs typeface="B Compset" panose="00000400000000000000" pitchFamily="2" charset="-78"/>
              </a:rPr>
              <a:t>چون ممکن است در طی محاسبه </a:t>
            </a:r>
            <a:r>
              <a:rPr lang="en-US" b="1" spc="50" dirty="0">
                <a:ln w="0"/>
                <a:solidFill>
                  <a:schemeClr val="bg2"/>
                </a:solidFill>
                <a:effectLst>
                  <a:innerShdw blurRad="63500" dist="50800" dir="13500000">
                    <a:srgbClr val="000000">
                      <a:alpha val="50000"/>
                    </a:srgbClr>
                  </a:innerShdw>
                </a:effectLst>
                <a:cs typeface="B Compset" panose="00000400000000000000" pitchFamily="2" charset="-78"/>
              </a:rPr>
              <a:t>Y</a:t>
            </a:r>
            <a:r>
              <a:rPr lang="fa-IR" b="1" spc="50" dirty="0">
                <a:ln w="0"/>
                <a:solidFill>
                  <a:schemeClr val="bg2"/>
                </a:solidFill>
                <a:effectLst>
                  <a:innerShdw blurRad="63500" dist="50800" dir="13500000">
                    <a:srgbClr val="000000">
                      <a:alpha val="50000"/>
                    </a:srgbClr>
                  </a:innerShdw>
                </a:effectLst>
                <a:cs typeface="B Compset" panose="00000400000000000000" pitchFamily="2" charset="-78"/>
              </a:rPr>
              <a:t> ها مدل مقادیر آنها را بطور واگرا به اعداد خیلی مثبت یا منفی سوق دهد یک ماکسیمم و مینیمم معقول برای </a:t>
            </a:r>
            <a:r>
              <a:rPr lang="en-US" b="1" spc="50" dirty="0">
                <a:ln w="0"/>
                <a:solidFill>
                  <a:schemeClr val="bg2"/>
                </a:solidFill>
                <a:effectLst>
                  <a:innerShdw blurRad="63500" dist="50800" dir="13500000">
                    <a:srgbClr val="000000">
                      <a:alpha val="50000"/>
                    </a:srgbClr>
                  </a:innerShdw>
                </a:effectLst>
                <a:cs typeface="B Compset" panose="00000400000000000000" pitchFamily="2" charset="-78"/>
              </a:rPr>
              <a:t>Y</a:t>
            </a:r>
            <a:r>
              <a:rPr lang="fa-IR" b="1" spc="50" dirty="0">
                <a:ln w="0"/>
                <a:solidFill>
                  <a:schemeClr val="bg2"/>
                </a:solidFill>
                <a:effectLst>
                  <a:innerShdw blurRad="63500" dist="50800" dir="13500000">
                    <a:srgbClr val="000000">
                      <a:alpha val="50000"/>
                    </a:srgbClr>
                  </a:innerShdw>
                </a:effectLst>
                <a:cs typeface="B Compset" panose="00000400000000000000" pitchFamily="2" charset="-78"/>
              </a:rPr>
              <a:t> در نظر می گیریم :</a:t>
            </a:r>
          </a:p>
          <a:p>
            <a:pPr algn="ctr" rtl="1"/>
            <a:r>
              <a:rPr lang="en-US" b="1" spc="50" dirty="0">
                <a:ln w="0"/>
                <a:solidFill>
                  <a:schemeClr val="bg2"/>
                </a:solidFill>
                <a:effectLst>
                  <a:innerShdw blurRad="63500" dist="50800" dir="13500000">
                    <a:srgbClr val="000000">
                      <a:alpha val="50000"/>
                    </a:srgbClr>
                  </a:innerShdw>
                </a:effectLst>
                <a:cs typeface="B Compset" panose="00000400000000000000" pitchFamily="2" charset="-78"/>
              </a:rPr>
              <a:t>Max Y = 1.5* Max Reward * (1 + Gamma)</a:t>
            </a:r>
          </a:p>
          <a:p>
            <a:pPr algn="ctr" rtl="1"/>
            <a:r>
              <a:rPr lang="en-US" b="1" spc="50" dirty="0">
                <a:ln w="0"/>
                <a:solidFill>
                  <a:schemeClr val="bg2"/>
                </a:solidFill>
                <a:effectLst>
                  <a:innerShdw blurRad="63500" dist="50800" dir="13500000">
                    <a:srgbClr val="000000">
                      <a:alpha val="50000"/>
                    </a:srgbClr>
                  </a:innerShdw>
                </a:effectLst>
                <a:cs typeface="B Compset" panose="00000400000000000000" pitchFamily="2" charset="-78"/>
              </a:rPr>
              <a:t>Min Y = 1.5* Min Reward * (1 + Gamma)</a:t>
            </a:r>
          </a:p>
          <a:p>
            <a:pPr algn="ctr" rtl="1"/>
            <a:r>
              <a:rPr lang="fa-IR" b="1" spc="50" dirty="0">
                <a:ln w="0"/>
                <a:solidFill>
                  <a:schemeClr val="bg2"/>
                </a:solidFill>
                <a:effectLst>
                  <a:innerShdw blurRad="63500" dist="50800" dir="13500000">
                    <a:srgbClr val="000000">
                      <a:alpha val="50000"/>
                    </a:srgbClr>
                  </a:innerShdw>
                </a:effectLst>
                <a:cs typeface="B Compset" panose="00000400000000000000" pitchFamily="2" charset="-78"/>
              </a:rPr>
              <a:t>دقیقا مطابق آنچه </a:t>
            </a:r>
            <a:r>
              <a:rPr lang="en-US" b="1" spc="50" dirty="0">
                <a:ln w="0"/>
                <a:solidFill>
                  <a:schemeClr val="bg2"/>
                </a:solidFill>
                <a:effectLst>
                  <a:innerShdw blurRad="63500" dist="50800" dir="13500000">
                    <a:srgbClr val="000000">
                      <a:alpha val="50000"/>
                    </a:srgbClr>
                  </a:innerShdw>
                </a:effectLst>
                <a:cs typeface="B Compset" panose="00000400000000000000" pitchFamily="2" charset="-78"/>
              </a:rPr>
              <a:t> Y(s)</a:t>
            </a:r>
            <a:r>
              <a:rPr lang="fa-IR" b="1" spc="50" dirty="0">
                <a:ln w="0"/>
                <a:solidFill>
                  <a:schemeClr val="bg2"/>
                </a:solidFill>
                <a:effectLst>
                  <a:innerShdw blurRad="63500" dist="50800" dir="13500000">
                    <a:srgbClr val="000000">
                      <a:alpha val="50000"/>
                    </a:srgbClr>
                  </a:innerShdw>
                </a:effectLst>
                <a:cs typeface="B Compset" panose="00000400000000000000" pitchFamily="2" charset="-78"/>
              </a:rPr>
              <a:t>می توانست باشد یعنی ضریب </a:t>
            </a:r>
            <a:r>
              <a:rPr lang="en-US" b="1" spc="50" dirty="0">
                <a:ln w="0"/>
                <a:solidFill>
                  <a:schemeClr val="bg2"/>
                </a:solidFill>
                <a:effectLst>
                  <a:innerShdw blurRad="63500" dist="50800" dir="13500000">
                    <a:srgbClr val="000000">
                      <a:alpha val="50000"/>
                    </a:srgbClr>
                  </a:innerShdw>
                </a:effectLst>
                <a:cs typeface="B Compset" panose="00000400000000000000" pitchFamily="2" charset="-78"/>
              </a:rPr>
              <a:t>1+gamma</a:t>
            </a:r>
            <a:r>
              <a:rPr lang="fa-IR" b="1" spc="50" dirty="0">
                <a:ln w="0"/>
                <a:solidFill>
                  <a:schemeClr val="bg2"/>
                </a:solidFill>
                <a:effectLst>
                  <a:innerShdw blurRad="63500" dist="50800" dir="13500000">
                    <a:srgbClr val="000000">
                      <a:alpha val="50000"/>
                    </a:srgbClr>
                  </a:innerShdw>
                </a:effectLst>
                <a:cs typeface="B Compset" panose="00000400000000000000" pitchFamily="2" charset="-78"/>
              </a:rPr>
              <a:t> را در حداکثر امتیاز ضرب و برای اطمینان از بازه آن را </a:t>
            </a:r>
            <a:r>
              <a:rPr lang="en-US" b="1" spc="50" dirty="0">
                <a:ln w="0"/>
                <a:solidFill>
                  <a:schemeClr val="bg2"/>
                </a:solidFill>
                <a:effectLst>
                  <a:innerShdw blurRad="63500" dist="50800" dir="13500000">
                    <a:srgbClr val="000000">
                      <a:alpha val="50000"/>
                    </a:srgbClr>
                  </a:innerShdw>
                </a:effectLst>
                <a:cs typeface="B Compset" panose="00000400000000000000" pitchFamily="2" charset="-78"/>
              </a:rPr>
              <a:t>1.5</a:t>
            </a:r>
            <a:r>
              <a:rPr lang="fa-IR" b="1" spc="50" dirty="0">
                <a:ln w="0"/>
                <a:solidFill>
                  <a:schemeClr val="bg2"/>
                </a:solidFill>
                <a:effectLst>
                  <a:innerShdw blurRad="63500" dist="50800" dir="13500000">
                    <a:srgbClr val="000000">
                      <a:alpha val="50000"/>
                    </a:srgbClr>
                  </a:innerShdw>
                </a:effectLst>
                <a:cs typeface="B Compset" panose="00000400000000000000" pitchFamily="2" charset="-78"/>
              </a:rPr>
              <a:t> برابر می کنیم.</a:t>
            </a:r>
          </a:p>
          <a:p>
            <a:pPr algn="ctr"/>
            <a:endParaRPr lang="en-US" sz="1600" b="1" spc="50" dirty="0">
              <a:ln w="0"/>
              <a:solidFill>
                <a:schemeClr val="bg2"/>
              </a:solidFill>
              <a:effectLst>
                <a:innerShdw blurRad="63500" dist="50800" dir="13500000">
                  <a:srgbClr val="000000">
                    <a:alpha val="50000"/>
                  </a:srgbClr>
                </a:innerShdw>
              </a:effectLst>
            </a:endParaRPr>
          </a:p>
        </p:txBody>
      </p:sp>
      <p:cxnSp>
        <p:nvCxnSpPr>
          <p:cNvPr id="14" name="Straight Arrow Connector 13">
            <a:extLst>
              <a:ext uri="{FF2B5EF4-FFF2-40B4-BE49-F238E27FC236}">
                <a16:creationId xmlns:a16="http://schemas.microsoft.com/office/drawing/2014/main" id="{EBB46C5B-C6C8-4E8B-B9EB-D800E76F7788}"/>
              </a:ext>
            </a:extLst>
          </p:cNvPr>
          <p:cNvCxnSpPr>
            <a:cxnSpLocks/>
          </p:cNvCxnSpPr>
          <p:nvPr/>
        </p:nvCxnSpPr>
        <p:spPr>
          <a:xfrm>
            <a:off x="6438900" y="5934075"/>
            <a:ext cx="545240"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9853D0DB-0656-4203-AC70-3F634ADEF12F}"/>
              </a:ext>
            </a:extLst>
          </p:cNvPr>
          <p:cNvSpPr/>
          <p:nvPr/>
        </p:nvSpPr>
        <p:spPr>
          <a:xfrm>
            <a:off x="6984140" y="5842344"/>
            <a:ext cx="3045685" cy="183461"/>
          </a:xfrm>
          <a:prstGeom prst="rect">
            <a:avLst/>
          </a:prstGeom>
          <a:noFill/>
          <a:ln w="9525"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p:sp>
        <p:nvSpPr>
          <p:cNvPr id="2" name="Left Brace 1">
            <a:extLst>
              <a:ext uri="{FF2B5EF4-FFF2-40B4-BE49-F238E27FC236}">
                <a16:creationId xmlns:a16="http://schemas.microsoft.com/office/drawing/2014/main" id="{DA9AC90A-CA5C-4EBD-BCE2-E45352EFA117}"/>
              </a:ext>
            </a:extLst>
          </p:cNvPr>
          <p:cNvSpPr/>
          <p:nvPr/>
        </p:nvSpPr>
        <p:spPr>
          <a:xfrm rot="16200000">
            <a:off x="9559229" y="-260321"/>
            <a:ext cx="236347" cy="3581400"/>
          </a:xfrm>
          <a:prstGeom prst="leftBrace">
            <a:avLst>
              <a:gd name="adj1" fmla="val 38045"/>
              <a:gd name="adj2" fmla="val 22351"/>
            </a:avLst>
          </a:prstGeom>
          <a:ln w="38100">
            <a:solidFill>
              <a:schemeClr val="accent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27476D5-C900-41C8-B05C-CF8A154DFC38}"/>
              </a:ext>
            </a:extLst>
          </p:cNvPr>
          <p:cNvSpPr/>
          <p:nvPr/>
        </p:nvSpPr>
        <p:spPr>
          <a:xfrm>
            <a:off x="8487230" y="1675475"/>
            <a:ext cx="475093" cy="23634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Y(s)</a:t>
            </a:r>
          </a:p>
        </p:txBody>
      </p:sp>
    </p:spTree>
    <p:extLst>
      <p:ext uri="{BB962C8B-B14F-4D97-AF65-F5344CB8AC3E}">
        <p14:creationId xmlns:p14="http://schemas.microsoft.com/office/powerpoint/2010/main" val="1914403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5472705-7328-4493-A373-B945664CB0B7}"/>
              </a:ext>
            </a:extLst>
          </p:cNvPr>
          <p:cNvSpPr txBox="1">
            <a:spLocks/>
          </p:cNvSpPr>
          <p:nvPr/>
        </p:nvSpPr>
        <p:spPr>
          <a:xfrm>
            <a:off x="1030287" y="-20955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تعریف سیستم بروزرسانی پویا برای ضریب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alpha</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a:t>
            </a:r>
            <a:r>
              <a:rPr lang="el-G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α</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7" name="Rectangle: Rounded Corners 6">
            <a:extLst>
              <a:ext uri="{FF2B5EF4-FFF2-40B4-BE49-F238E27FC236}">
                <a16:creationId xmlns:a16="http://schemas.microsoft.com/office/drawing/2014/main" id="{2F929520-E2A5-4F65-AA35-5B48ED42BFD1}"/>
              </a:ext>
            </a:extLst>
          </p:cNvPr>
          <p:cNvSpPr/>
          <p:nvPr/>
        </p:nvSpPr>
        <p:spPr>
          <a:xfrm>
            <a:off x="6457950" y="1246717"/>
            <a:ext cx="5067300" cy="225742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r>
              <a:rPr lang="fa-IR"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با توجه به اینکه در ابتدای آموزش مقادیر </a:t>
            </a:r>
            <a:r>
              <a:rPr lang="en-US"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Q</a:t>
            </a:r>
            <a:r>
              <a:rPr lang="fa-IR"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 آنچنان حساب شده نیستند در نتیجه باید ضریب کمتری داشته و ضریب </a:t>
            </a:r>
            <a:r>
              <a:rPr lang="en-US"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Y(s)</a:t>
            </a:r>
            <a:r>
              <a:rPr lang="fa-IR"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 بیشتر باشد. </a:t>
            </a:r>
          </a:p>
          <a:p>
            <a:pPr algn="ctr" rtl="1"/>
            <a:r>
              <a:rPr lang="fa-IR"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به مرور با پیشرفت مدل ضریب ارزش کنونی افزایش و ضریب </a:t>
            </a:r>
            <a:r>
              <a:rPr lang="en-US"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Y(s)</a:t>
            </a:r>
            <a:r>
              <a:rPr lang="fa-IR"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 کاهش می یابد.</a:t>
            </a:r>
          </a:p>
          <a:p>
            <a:pPr algn="ctr" rtl="1"/>
            <a:r>
              <a:rPr lang="fa-IR"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rPr>
              <a:t>برای کاهش آلفا از دنباله هندسی (کاهش نمایی) استفاده می نماییم.</a:t>
            </a:r>
            <a:endParaRPr lang="en-US" sz="2000" dirty="0">
              <a:ln>
                <a:solidFill>
                  <a:sysClr val="windowText" lastClr="000000"/>
                </a:solidFill>
              </a:ln>
              <a:solidFill>
                <a:sysClr val="windowText" lastClr="000000"/>
              </a:solidFill>
              <a:latin typeface="Angsana New" panose="02020603050405020304" pitchFamily="18" charset="-34"/>
              <a:cs typeface="B Compset" panose="00000400000000000000" pitchFamily="2" charset="-78"/>
            </a:endParaRPr>
          </a:p>
        </p:txBody>
      </p:sp>
      <p:pic>
        <p:nvPicPr>
          <p:cNvPr id="9" name="Picture 8">
            <a:extLst>
              <a:ext uri="{FF2B5EF4-FFF2-40B4-BE49-F238E27FC236}">
                <a16:creationId xmlns:a16="http://schemas.microsoft.com/office/drawing/2014/main" id="{F93F1D5E-153D-41BB-B573-C974041FAC8D}"/>
              </a:ext>
            </a:extLst>
          </p:cNvPr>
          <p:cNvPicPr>
            <a:picLocks noChangeAspect="1"/>
          </p:cNvPicPr>
          <p:nvPr/>
        </p:nvPicPr>
        <p:blipFill>
          <a:blip r:embed="rId2"/>
          <a:stretch>
            <a:fillRect/>
          </a:stretch>
        </p:blipFill>
        <p:spPr>
          <a:xfrm>
            <a:off x="1469605" y="4063130"/>
            <a:ext cx="9252788" cy="1794557"/>
          </a:xfrm>
          <a:prstGeom prst="rect">
            <a:avLst/>
          </a:prstGeom>
        </p:spPr>
      </p:pic>
      <p:sp>
        <p:nvSpPr>
          <p:cNvPr id="10" name="Rectangle: Rounded Corners 9">
            <a:extLst>
              <a:ext uri="{FF2B5EF4-FFF2-40B4-BE49-F238E27FC236}">
                <a16:creationId xmlns:a16="http://schemas.microsoft.com/office/drawing/2014/main" id="{5AD19D55-C5B9-4E78-8138-495920B2BB7F}"/>
              </a:ext>
            </a:extLst>
          </p:cNvPr>
          <p:cNvSpPr/>
          <p:nvPr/>
        </p:nvSpPr>
        <p:spPr>
          <a:xfrm>
            <a:off x="1695450" y="2309472"/>
            <a:ext cx="2547935" cy="119467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Alpha1=0.95</a:t>
            </a:r>
          </a:p>
          <a:p>
            <a:pPr algn="ctr"/>
            <a:r>
              <a:rPr lang="en-US" sz="3600" dirty="0">
                <a:ln>
                  <a:solidFill>
                    <a:sysClr val="windowText" lastClr="000000"/>
                  </a:solidFill>
                </a:ln>
                <a:solidFill>
                  <a:sysClr val="windowText" lastClr="000000"/>
                </a:solidFill>
                <a:latin typeface="Angsana New" panose="02020603050405020304" pitchFamily="18" charset="-34"/>
                <a:cs typeface="Angsana New" panose="02020603050405020304" pitchFamily="18" charset="-34"/>
              </a:rPr>
              <a:t>Alpha=0.3</a:t>
            </a:r>
          </a:p>
        </p:txBody>
      </p:sp>
    </p:spTree>
    <p:extLst>
      <p:ext uri="{BB962C8B-B14F-4D97-AF65-F5344CB8AC3E}">
        <p14:creationId xmlns:p14="http://schemas.microsoft.com/office/powerpoint/2010/main" val="33866133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7295768-F3F0-42EC-AFB4-B21B055798A6}"/>
              </a:ext>
            </a:extLst>
          </p:cNvPr>
          <p:cNvSpPr txBox="1">
            <a:spLocks/>
          </p:cNvSpPr>
          <p:nvPr/>
        </p:nvSpPr>
        <p:spPr>
          <a:xfrm>
            <a:off x="1030287" y="-20955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تنظیم هایپر پارامتر ها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a:t>
            </a:r>
          </a:p>
        </p:txBody>
      </p:sp>
      <p:pic>
        <p:nvPicPr>
          <p:cNvPr id="3" name="Picture 2">
            <a:extLst>
              <a:ext uri="{FF2B5EF4-FFF2-40B4-BE49-F238E27FC236}">
                <a16:creationId xmlns:a16="http://schemas.microsoft.com/office/drawing/2014/main" id="{A2CD4A34-56B5-45CB-9E6F-530AD47A7CDC}"/>
              </a:ext>
            </a:extLst>
          </p:cNvPr>
          <p:cNvPicPr>
            <a:picLocks noChangeAspect="1"/>
          </p:cNvPicPr>
          <p:nvPr/>
        </p:nvPicPr>
        <p:blipFill>
          <a:blip r:embed="rId2"/>
          <a:stretch>
            <a:fillRect/>
          </a:stretch>
        </p:blipFill>
        <p:spPr>
          <a:xfrm>
            <a:off x="452901" y="1440007"/>
            <a:ext cx="11286198" cy="3977985"/>
          </a:xfrm>
          <a:prstGeom prst="rect">
            <a:avLst/>
          </a:prstGeom>
        </p:spPr>
      </p:pic>
    </p:spTree>
    <p:extLst>
      <p:ext uri="{BB962C8B-B14F-4D97-AF65-F5344CB8AC3E}">
        <p14:creationId xmlns:p14="http://schemas.microsoft.com/office/powerpoint/2010/main" val="3782298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A77F88B-6C77-444B-9AA2-C732C2F1878E}"/>
              </a:ext>
            </a:extLst>
          </p:cNvPr>
          <p:cNvSpPr txBox="1">
            <a:spLocks/>
          </p:cNvSpPr>
          <p:nvPr/>
        </p:nvSpPr>
        <p:spPr>
          <a:xfrm>
            <a:off x="685800" y="-14287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تعریف موقعیت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state / observation</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17" name="TextBox 16">
            <a:extLst>
              <a:ext uri="{FF2B5EF4-FFF2-40B4-BE49-F238E27FC236}">
                <a16:creationId xmlns:a16="http://schemas.microsoft.com/office/drawing/2014/main" id="{8D91F23E-5784-4EF8-A368-5C8A4DDA4843}"/>
              </a:ext>
            </a:extLst>
          </p:cNvPr>
          <p:cNvSpPr txBox="1"/>
          <p:nvPr/>
        </p:nvSpPr>
        <p:spPr>
          <a:xfrm>
            <a:off x="5243788" y="1313392"/>
            <a:ext cx="6712517" cy="3785652"/>
          </a:xfrm>
          <a:prstGeom prst="rect">
            <a:avLst/>
          </a:prstGeom>
          <a:noFill/>
        </p:spPr>
        <p:txBody>
          <a:bodyPr wrap="square" rtlCol="0">
            <a:spAutoFit/>
          </a:bodyPr>
          <a:lstStyle/>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موقعیت مار شامل یک مربع است که طول و عرض مشخص دارد و در این مربع هر تعداد خانه وجود داشته باشد باید تعیین موقعیت بشود:</a:t>
            </a:r>
          </a:p>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خانه خالی : </a:t>
            </a:r>
            <a:r>
              <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[-1 -1 -1 1]</a:t>
            </a:r>
          </a:p>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خانه دارای بدن مار : </a:t>
            </a:r>
            <a:r>
              <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[-1 -1 1 -1]</a:t>
            </a:r>
          </a:p>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خانه دارای غذا : </a:t>
            </a:r>
            <a:r>
              <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[-1 1 -1 -1]</a:t>
            </a:r>
            <a:endPar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endParaRPr>
          </a:p>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خانه بیرون محوطه داخلی : </a:t>
            </a:r>
            <a:r>
              <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[1 -1 -1 -1]</a:t>
            </a:r>
          </a:p>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خانه دارای سر مار : حذف می شود و محاسبه نمی شود</a:t>
            </a:r>
          </a:p>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فاصله سر مار از ضلع افقی و عموی محوطه : </a:t>
            </a:r>
            <a:r>
              <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[x y]</a:t>
            </a:r>
          </a:p>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فاصله سر مار از غذا : </a:t>
            </a:r>
            <a:r>
              <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[x y]</a:t>
            </a:r>
          </a:p>
          <a:p>
            <a:pPr algn="r" rtl="1"/>
            <a:endPar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endParaRPr>
          </a:p>
          <a:p>
            <a:pPr algn="r" rtl="1"/>
            <a:r>
              <a:rPr lang="fa-IR"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بطوری کلی </a:t>
            </a:r>
            <a:endPar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endParaRPr>
          </a:p>
          <a:p>
            <a:pPr algn="r" rtl="1"/>
            <a:r>
              <a:rPr lang="en-US" sz="20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State-size  = (4*(2*H + 1)*(2*W +1) – 1) + 2 + 2</a:t>
            </a:r>
          </a:p>
        </p:txBody>
      </p:sp>
      <p:grpSp>
        <p:nvGrpSpPr>
          <p:cNvPr id="22" name="Group 21">
            <a:extLst>
              <a:ext uri="{FF2B5EF4-FFF2-40B4-BE49-F238E27FC236}">
                <a16:creationId xmlns:a16="http://schemas.microsoft.com/office/drawing/2014/main" id="{0727A4B3-C52F-40AB-8D1B-4E5D6DF47983}"/>
              </a:ext>
            </a:extLst>
          </p:cNvPr>
          <p:cNvGrpSpPr/>
          <p:nvPr/>
        </p:nvGrpSpPr>
        <p:grpSpPr>
          <a:xfrm>
            <a:off x="771129" y="993663"/>
            <a:ext cx="3705621" cy="3305175"/>
            <a:chOff x="2166936" y="2047875"/>
            <a:chExt cx="2447925" cy="2519362"/>
          </a:xfrm>
        </p:grpSpPr>
        <p:sp>
          <p:nvSpPr>
            <p:cNvPr id="7" name="Rectangle 6">
              <a:extLst>
                <a:ext uri="{FF2B5EF4-FFF2-40B4-BE49-F238E27FC236}">
                  <a16:creationId xmlns:a16="http://schemas.microsoft.com/office/drawing/2014/main" id="{E4432F26-E78D-476F-88BD-E7FB3AF38655}"/>
                </a:ext>
              </a:extLst>
            </p:cNvPr>
            <p:cNvSpPr/>
            <p:nvPr/>
          </p:nvSpPr>
          <p:spPr>
            <a:xfrm>
              <a:off x="2981325" y="3028950"/>
              <a:ext cx="752475" cy="609600"/>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fa-IR" dirty="0"/>
                <a:t>سر مار</a:t>
              </a:r>
              <a:endParaRPr lang="en-US" dirty="0"/>
            </a:p>
          </p:txBody>
        </p:sp>
        <p:cxnSp>
          <p:nvCxnSpPr>
            <p:cNvPr id="9" name="Straight Arrow Connector 8">
              <a:extLst>
                <a:ext uri="{FF2B5EF4-FFF2-40B4-BE49-F238E27FC236}">
                  <a16:creationId xmlns:a16="http://schemas.microsoft.com/office/drawing/2014/main" id="{AD99D077-55FF-4E18-846B-5B24152296A4}"/>
                </a:ext>
              </a:extLst>
            </p:cNvPr>
            <p:cNvCxnSpPr>
              <a:stCxn id="7" idx="0"/>
            </p:cNvCxnSpPr>
            <p:nvPr/>
          </p:nvCxnSpPr>
          <p:spPr>
            <a:xfrm flipH="1" flipV="1">
              <a:off x="3357562" y="2047875"/>
              <a:ext cx="1" cy="981075"/>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0A72FD7A-FCA7-4E4F-BEDE-4A34B6E429B8}"/>
                </a:ext>
              </a:extLst>
            </p:cNvPr>
            <p:cNvCxnSpPr>
              <a:cxnSpLocks/>
            </p:cNvCxnSpPr>
            <p:nvPr/>
          </p:nvCxnSpPr>
          <p:spPr>
            <a:xfrm flipH="1" flipV="1">
              <a:off x="2166936" y="3352800"/>
              <a:ext cx="814389"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9FE448EB-C761-49BA-98E8-64D94F604698}"/>
                </a:ext>
              </a:extLst>
            </p:cNvPr>
            <p:cNvCxnSpPr>
              <a:cxnSpLocks/>
            </p:cNvCxnSpPr>
            <p:nvPr/>
          </p:nvCxnSpPr>
          <p:spPr>
            <a:xfrm flipV="1">
              <a:off x="3733800" y="3352800"/>
              <a:ext cx="881061" cy="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A74270D-5AAD-4525-9AAC-CABF408DDCC4}"/>
                </a:ext>
              </a:extLst>
            </p:cNvPr>
            <p:cNvCxnSpPr>
              <a:cxnSpLocks/>
            </p:cNvCxnSpPr>
            <p:nvPr/>
          </p:nvCxnSpPr>
          <p:spPr>
            <a:xfrm flipH="1">
              <a:off x="3357561" y="3638550"/>
              <a:ext cx="1" cy="928687"/>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2C9D807F-18C8-4EAE-A22A-9786A136836F}"/>
                </a:ext>
              </a:extLst>
            </p:cNvPr>
            <p:cNvSpPr/>
            <p:nvPr/>
          </p:nvSpPr>
          <p:spPr>
            <a:xfrm>
              <a:off x="3143250" y="2407444"/>
              <a:ext cx="428622"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19" name="Oval 18">
              <a:extLst>
                <a:ext uri="{FF2B5EF4-FFF2-40B4-BE49-F238E27FC236}">
                  <a16:creationId xmlns:a16="http://schemas.microsoft.com/office/drawing/2014/main" id="{CDFF55BB-ECA3-4826-86D4-3A65A1789AB3}"/>
                </a:ext>
              </a:extLst>
            </p:cNvPr>
            <p:cNvSpPr/>
            <p:nvPr/>
          </p:nvSpPr>
          <p:spPr>
            <a:xfrm>
              <a:off x="3171828" y="3840956"/>
              <a:ext cx="428622"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p>
          </p:txBody>
        </p:sp>
        <p:sp>
          <p:nvSpPr>
            <p:cNvPr id="20" name="Oval 19">
              <a:extLst>
                <a:ext uri="{FF2B5EF4-FFF2-40B4-BE49-F238E27FC236}">
                  <a16:creationId xmlns:a16="http://schemas.microsoft.com/office/drawing/2014/main" id="{E08DC5F3-86D4-4BF6-8920-897A5913F2A1}"/>
                </a:ext>
              </a:extLst>
            </p:cNvPr>
            <p:cNvSpPr/>
            <p:nvPr/>
          </p:nvSpPr>
          <p:spPr>
            <a:xfrm>
              <a:off x="3895728" y="3119437"/>
              <a:ext cx="428622"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sp>
          <p:nvSpPr>
            <p:cNvPr id="21" name="Oval 20">
              <a:extLst>
                <a:ext uri="{FF2B5EF4-FFF2-40B4-BE49-F238E27FC236}">
                  <a16:creationId xmlns:a16="http://schemas.microsoft.com/office/drawing/2014/main" id="{99282856-5DB4-47CF-83AC-5383581DB1D5}"/>
                </a:ext>
              </a:extLst>
            </p:cNvPr>
            <p:cNvSpPr/>
            <p:nvPr/>
          </p:nvSpPr>
          <p:spPr>
            <a:xfrm>
              <a:off x="2471739" y="3143250"/>
              <a:ext cx="428622" cy="419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p>
          </p:txBody>
        </p:sp>
      </p:grpSp>
      <p:sp>
        <p:nvSpPr>
          <p:cNvPr id="2" name="Rectangle: Rounded Corners 1">
            <a:extLst>
              <a:ext uri="{FF2B5EF4-FFF2-40B4-BE49-F238E27FC236}">
                <a16:creationId xmlns:a16="http://schemas.microsoft.com/office/drawing/2014/main" id="{99DD9D40-DE3B-46F1-8450-9A409F45FB3F}"/>
              </a:ext>
            </a:extLst>
          </p:cNvPr>
          <p:cNvSpPr/>
          <p:nvPr/>
        </p:nvSpPr>
        <p:spPr>
          <a:xfrm>
            <a:off x="235695" y="4542263"/>
            <a:ext cx="4885532" cy="1819275"/>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a-IR" sz="2400" dirty="0">
                <a:ln w="0"/>
                <a:solidFill>
                  <a:schemeClr val="accent4">
                    <a:lumMod val="40000"/>
                    <a:lumOff val="60000"/>
                  </a:schemeClr>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استفاده از این روش برای این است که مدل اعداد متفاوت مثلا 1 و2 و 3 و 4 را دریافت نکند تا از نظر مقدار و ترتیب بزرگی و کوچکی دچار سردرگمی بشود:</a:t>
            </a:r>
          </a:p>
          <a:p>
            <a:pPr algn="ctr" rtl="1"/>
            <a:r>
              <a:rPr lang="fa-IR" sz="2400" dirty="0">
                <a:ln w="0"/>
                <a:solidFill>
                  <a:srgbClr val="FF0000"/>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تکنیک </a:t>
            </a:r>
            <a:r>
              <a:rPr lang="en-US" sz="2400" dirty="0">
                <a:ln w="0"/>
                <a:solidFill>
                  <a:srgbClr val="FF0000"/>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embedding</a:t>
            </a:r>
            <a:endParaRPr lang="fa-IR" sz="2400" dirty="0">
              <a:ln w="0"/>
              <a:solidFill>
                <a:srgbClr val="FF0000"/>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endParaRPr>
          </a:p>
        </p:txBody>
      </p:sp>
    </p:spTree>
    <p:extLst>
      <p:ext uri="{BB962C8B-B14F-4D97-AF65-F5344CB8AC3E}">
        <p14:creationId xmlns:p14="http://schemas.microsoft.com/office/powerpoint/2010/main" val="38126380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A5E132A-478B-4CBC-9EDD-F5AD89ECCDDE}"/>
              </a:ext>
            </a:extLst>
          </p:cNvPr>
          <p:cNvSpPr txBox="1">
            <a:spLocks/>
          </p:cNvSpPr>
          <p:nvPr/>
        </p:nvSpPr>
        <p:spPr>
          <a:xfrm>
            <a:off x="685800" y="-14287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تعریف عمل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action</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6" name="Oval 5">
            <a:extLst>
              <a:ext uri="{FF2B5EF4-FFF2-40B4-BE49-F238E27FC236}">
                <a16:creationId xmlns:a16="http://schemas.microsoft.com/office/drawing/2014/main" id="{58574B68-EA10-48B1-A8B2-FB6655476E98}"/>
              </a:ext>
            </a:extLst>
          </p:cNvPr>
          <p:cNvSpPr/>
          <p:nvPr/>
        </p:nvSpPr>
        <p:spPr>
          <a:xfrm>
            <a:off x="7362826" y="1143001"/>
            <a:ext cx="2266950" cy="213254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400" dirty="0"/>
              <a:t>Up = [0 +1]</a:t>
            </a:r>
          </a:p>
        </p:txBody>
      </p:sp>
      <p:sp>
        <p:nvSpPr>
          <p:cNvPr id="7" name="Oval 6">
            <a:extLst>
              <a:ext uri="{FF2B5EF4-FFF2-40B4-BE49-F238E27FC236}">
                <a16:creationId xmlns:a16="http://schemas.microsoft.com/office/drawing/2014/main" id="{34B37C64-7F00-4854-A5E0-9CDCC9ED8B98}"/>
              </a:ext>
            </a:extLst>
          </p:cNvPr>
          <p:cNvSpPr/>
          <p:nvPr/>
        </p:nvSpPr>
        <p:spPr>
          <a:xfrm>
            <a:off x="7362826" y="4162426"/>
            <a:ext cx="2266950" cy="213254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Right = [+1 0]</a:t>
            </a:r>
          </a:p>
        </p:txBody>
      </p:sp>
      <p:sp>
        <p:nvSpPr>
          <p:cNvPr id="8" name="Oval 7">
            <a:extLst>
              <a:ext uri="{FF2B5EF4-FFF2-40B4-BE49-F238E27FC236}">
                <a16:creationId xmlns:a16="http://schemas.microsoft.com/office/drawing/2014/main" id="{CA479A91-5718-4E2E-B0A8-639BC9647B73}"/>
              </a:ext>
            </a:extLst>
          </p:cNvPr>
          <p:cNvSpPr/>
          <p:nvPr/>
        </p:nvSpPr>
        <p:spPr>
          <a:xfrm>
            <a:off x="2019300" y="4162426"/>
            <a:ext cx="2266950" cy="213254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sz="2000" dirty="0"/>
              <a:t>Left = [-1 0]</a:t>
            </a:r>
          </a:p>
        </p:txBody>
      </p:sp>
      <p:sp>
        <p:nvSpPr>
          <p:cNvPr id="9" name="Oval 8">
            <a:extLst>
              <a:ext uri="{FF2B5EF4-FFF2-40B4-BE49-F238E27FC236}">
                <a16:creationId xmlns:a16="http://schemas.microsoft.com/office/drawing/2014/main" id="{7619DBBD-00CB-4FC4-B6B7-7265A41823C4}"/>
              </a:ext>
            </a:extLst>
          </p:cNvPr>
          <p:cNvSpPr/>
          <p:nvPr/>
        </p:nvSpPr>
        <p:spPr>
          <a:xfrm>
            <a:off x="2019300" y="1143001"/>
            <a:ext cx="2266950" cy="2132542"/>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Down = [0 -1]</a:t>
            </a:r>
          </a:p>
        </p:txBody>
      </p:sp>
    </p:spTree>
    <p:extLst>
      <p:ext uri="{BB962C8B-B14F-4D97-AF65-F5344CB8AC3E}">
        <p14:creationId xmlns:p14="http://schemas.microsoft.com/office/powerpoint/2010/main" val="460638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16DFDE66-F6C1-485C-A942-EE1DD3E335C1}"/>
              </a:ext>
            </a:extLst>
          </p:cNvPr>
          <p:cNvSpPr txBox="1">
            <a:spLocks/>
          </p:cNvSpPr>
          <p:nvPr/>
        </p:nvSpPr>
        <p:spPr>
          <a:xfrm>
            <a:off x="828675"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تعریف امتیاز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reward</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5" name="Rectangle: Rounded Corners 4">
            <a:extLst>
              <a:ext uri="{FF2B5EF4-FFF2-40B4-BE49-F238E27FC236}">
                <a16:creationId xmlns:a16="http://schemas.microsoft.com/office/drawing/2014/main" id="{8CAEE85C-F9AD-4352-AED9-50364B98C38F}"/>
              </a:ext>
            </a:extLst>
          </p:cNvPr>
          <p:cNvSpPr/>
          <p:nvPr/>
        </p:nvSpPr>
        <p:spPr>
          <a:xfrm>
            <a:off x="581025" y="1233488"/>
            <a:ext cx="5514975" cy="3667125"/>
          </a:xfrm>
          <a:prstGeom prst="roundRect">
            <a:avLst>
              <a:gd name="adj" fmla="val 4260"/>
            </a:avLst>
          </a:prstGeom>
        </p:spPr>
        <p:style>
          <a:lnRef idx="3">
            <a:schemeClr val="lt1"/>
          </a:lnRef>
          <a:fillRef idx="1">
            <a:schemeClr val="accent6"/>
          </a:fillRef>
          <a:effectRef idx="1">
            <a:schemeClr val="accent6"/>
          </a:effectRef>
          <a:fontRef idx="minor">
            <a:schemeClr val="lt1"/>
          </a:fontRef>
        </p:style>
        <p:txBody>
          <a:bodyPr rtlCol="0" anchor="ctr"/>
          <a:lstStyle/>
          <a:p>
            <a:pPr algn="ctr" rtl="1"/>
            <a:r>
              <a:rPr lang="fa-IR" sz="2800" dirty="0">
                <a:cs typeface="B Compset" panose="00000400000000000000" pitchFamily="2" charset="-78"/>
              </a:rPr>
              <a:t>خوردن غذا : </a:t>
            </a:r>
            <a:r>
              <a:rPr lang="en-US" sz="2800" dirty="0">
                <a:cs typeface="B Compset" panose="00000400000000000000" pitchFamily="2" charset="-78"/>
              </a:rPr>
              <a:t>+14</a:t>
            </a:r>
          </a:p>
          <a:p>
            <a:pPr algn="ctr" rtl="1"/>
            <a:r>
              <a:rPr lang="fa-IR" sz="2800" dirty="0">
                <a:cs typeface="B Compset" panose="00000400000000000000" pitchFamily="2" charset="-78"/>
              </a:rPr>
              <a:t>برخورد مار با خودش : </a:t>
            </a:r>
            <a:r>
              <a:rPr lang="en-US" sz="2800" dirty="0">
                <a:cs typeface="B Compset" panose="00000400000000000000" pitchFamily="2" charset="-78"/>
              </a:rPr>
              <a:t>-12</a:t>
            </a:r>
          </a:p>
          <a:p>
            <a:pPr algn="ctr" rtl="1"/>
            <a:r>
              <a:rPr lang="fa-IR" sz="2800" dirty="0">
                <a:cs typeface="B Compset" panose="00000400000000000000" pitchFamily="2" charset="-78"/>
              </a:rPr>
              <a:t>برخورد مار با خانه های بیرون : </a:t>
            </a:r>
            <a:r>
              <a:rPr lang="en-US" sz="2800" dirty="0">
                <a:cs typeface="B Compset" panose="00000400000000000000" pitchFamily="2" charset="-78"/>
              </a:rPr>
              <a:t>-12</a:t>
            </a:r>
          </a:p>
          <a:p>
            <a:pPr algn="ctr" rtl="1"/>
            <a:r>
              <a:rPr lang="fa-IR" sz="2800" dirty="0">
                <a:cs typeface="B Compset" panose="00000400000000000000" pitchFamily="2" charset="-78"/>
              </a:rPr>
              <a:t>نزدیک شدن به غذا : </a:t>
            </a:r>
            <a:r>
              <a:rPr lang="en-US" sz="2800" dirty="0">
                <a:cs typeface="B Compset" panose="00000400000000000000" pitchFamily="2" charset="-78"/>
              </a:rPr>
              <a:t>+2.5</a:t>
            </a:r>
          </a:p>
          <a:p>
            <a:pPr algn="ctr" rtl="1"/>
            <a:r>
              <a:rPr lang="fa-IR" sz="2800" dirty="0">
                <a:cs typeface="B Compset" panose="00000400000000000000" pitchFamily="2" charset="-78"/>
              </a:rPr>
              <a:t>دور شدن به غذا : </a:t>
            </a:r>
            <a:r>
              <a:rPr lang="en-US" sz="2800" dirty="0">
                <a:cs typeface="B Compset" panose="00000400000000000000" pitchFamily="2" charset="-78"/>
              </a:rPr>
              <a:t>-2.5</a:t>
            </a:r>
          </a:p>
          <a:p>
            <a:pPr algn="ctr" rtl="1"/>
            <a:r>
              <a:rPr lang="fa-IR" sz="2800" dirty="0">
                <a:cs typeface="B Compset" panose="00000400000000000000" pitchFamily="2" charset="-78"/>
              </a:rPr>
              <a:t>حرکت سر مار به سمت بدن(مار تا بشود) : </a:t>
            </a:r>
            <a:r>
              <a:rPr lang="en-US" sz="2800" dirty="0">
                <a:cs typeface="B Compset" panose="00000400000000000000" pitchFamily="2" charset="-78"/>
              </a:rPr>
              <a:t>-5</a:t>
            </a:r>
            <a:r>
              <a:rPr lang="fa-IR" sz="2800" dirty="0">
                <a:cs typeface="B Compset" panose="00000400000000000000" pitchFamily="2" charset="-78"/>
              </a:rPr>
              <a:t> </a:t>
            </a:r>
            <a:endParaRPr lang="en-US" sz="2800" dirty="0">
              <a:cs typeface="B Compset" panose="00000400000000000000" pitchFamily="2" charset="-78"/>
            </a:endParaRPr>
          </a:p>
        </p:txBody>
      </p:sp>
      <p:pic>
        <p:nvPicPr>
          <p:cNvPr id="8" name="Picture 7">
            <a:extLst>
              <a:ext uri="{FF2B5EF4-FFF2-40B4-BE49-F238E27FC236}">
                <a16:creationId xmlns:a16="http://schemas.microsoft.com/office/drawing/2014/main" id="{AD476928-D951-4E55-BFB9-9BC84C406D8A}"/>
              </a:ext>
            </a:extLst>
          </p:cNvPr>
          <p:cNvPicPr>
            <a:picLocks noChangeAspect="1"/>
          </p:cNvPicPr>
          <p:nvPr/>
        </p:nvPicPr>
        <p:blipFill>
          <a:blip r:embed="rId2"/>
          <a:stretch>
            <a:fillRect/>
          </a:stretch>
        </p:blipFill>
        <p:spPr>
          <a:xfrm>
            <a:off x="6345412" y="2162703"/>
            <a:ext cx="5571275" cy="2153710"/>
          </a:xfrm>
          <a:prstGeom prst="rect">
            <a:avLst/>
          </a:prstGeom>
        </p:spPr>
      </p:pic>
    </p:spTree>
    <p:extLst>
      <p:ext uri="{BB962C8B-B14F-4D97-AF65-F5344CB8AC3E}">
        <p14:creationId xmlns:p14="http://schemas.microsoft.com/office/powerpoint/2010/main" val="1508591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EFB4FE1-C310-4145-9D6D-891A3081EB3C}"/>
              </a:ext>
            </a:extLst>
          </p:cNvPr>
          <p:cNvSpPr txBox="1">
            <a:spLocks/>
          </p:cNvSpPr>
          <p:nvPr/>
        </p:nvSpPr>
        <p:spPr>
          <a:xfrm>
            <a:off x="828675" y="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تعریف امتیاز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reward</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5" name="Rectangle: Rounded Corners 4">
            <a:extLst>
              <a:ext uri="{FF2B5EF4-FFF2-40B4-BE49-F238E27FC236}">
                <a16:creationId xmlns:a16="http://schemas.microsoft.com/office/drawing/2014/main" id="{CC384196-4BD5-49F4-B760-38D2FBEA4846}"/>
              </a:ext>
            </a:extLst>
          </p:cNvPr>
          <p:cNvSpPr/>
          <p:nvPr/>
        </p:nvSpPr>
        <p:spPr>
          <a:xfrm>
            <a:off x="552448" y="1147762"/>
            <a:ext cx="11087100" cy="3168920"/>
          </a:xfrm>
          <a:prstGeom prst="roundRect">
            <a:avLst>
              <a:gd name="adj" fmla="val 6900"/>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rtl="1"/>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با توجه به اینکه هر چه طول مار در زمین بازی بیشتر شود بدست آوردن غذا سخت تر و برخورد مار با خودش آسانتر می شود پس امتیازات آنها را پویا می کنیم:</a:t>
            </a:r>
          </a:p>
          <a:p>
            <a:pPr algn="ctr" rtl="1"/>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طول ماکسیمم متعادل مار را برابر با </a:t>
            </a:r>
            <a:r>
              <a:rPr lang="en-US"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20%</a:t>
            </a:r>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 مساحت زمین بازی تعریف می کنیم.</a:t>
            </a:r>
          </a:p>
          <a:p>
            <a:pPr algn="ctr" rtl="1"/>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در هر مرحله طول مار را بر طول ماکسیمم متعادل تقسیم می کنیم و آن را </a:t>
            </a:r>
            <a:r>
              <a:rPr lang="en-US" b="1" dirty="0" err="1">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k_reward</a:t>
            </a:r>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 می نامیم</a:t>
            </a:r>
          </a:p>
          <a:p>
            <a:pPr algn="ctr" rtl="1"/>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حال امتیاز پایه برای بدست آوردن غذا را (در اینجا +14) بتوان </a:t>
            </a:r>
            <a:r>
              <a:rPr lang="en-US" b="1" dirty="0" err="1">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k_reward</a:t>
            </a:r>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 می رسانیم و آنرا به امتیاز پایه اضافه می کنیم.</a:t>
            </a:r>
            <a:endParaRPr lang="en-US"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endParaRPr>
          </a:p>
          <a:p>
            <a:pPr algn="ctr" rtl="1"/>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زیرا می دانیم هر چه طول مار بیشتر شود تفاوت هر واحد طول مار سختی بیشتری در بدست آوردن غذا ایجاد خواهد نمود</a:t>
            </a:r>
            <a:r>
              <a:rPr lang="en-US"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a:t>
            </a:r>
            <a:endParaRPr lang="en-US" sz="1600" b="1" dirty="0">
              <a:ln w="10160">
                <a:solidFill>
                  <a:schemeClr val="accent1">
                    <a:lumMod val="75000"/>
                  </a:schemeClr>
                </a:solidFill>
                <a:prstDash val="solid"/>
              </a:ln>
              <a:solidFill>
                <a:schemeClr val="accent1">
                  <a:lumMod val="75000"/>
                </a:schemeClr>
              </a:solidFill>
              <a:effectLst>
                <a:outerShdw blurRad="38100" dist="22860" dir="5400000" algn="tl" rotWithShape="0">
                  <a:srgbClr val="000000">
                    <a:alpha val="30000"/>
                  </a:srgbClr>
                </a:outerShdw>
              </a:effectLst>
              <a:cs typeface="B Compset" panose="00000400000000000000" pitchFamily="2" charset="-78"/>
            </a:endParaRPr>
          </a:p>
          <a:p>
            <a:pPr algn="ctr" rtl="1"/>
            <a:endPar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endParaRPr>
          </a:p>
          <a:p>
            <a:pPr algn="ctr" rtl="1"/>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همچنین برای امتیاز برخورد مار با خودش </a:t>
            </a:r>
            <a:r>
              <a:rPr lang="en-US" b="1" dirty="0" err="1">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k_reward</a:t>
            </a:r>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 را بر 5 تقسیم میکنیم (یعنی طول مار بر مساحت زمین) می رسانیم سپس با پایه 14 از آن لگاریتم گرفته و قدر مطلق آن را به امتیاز پایه برخورد مار (در اینجا </a:t>
            </a:r>
            <a:r>
              <a:rPr lang="en-US"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a:t>
            </a:r>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12) اضافه می کنیم.</a:t>
            </a:r>
          </a:p>
          <a:p>
            <a:pPr algn="ctr" rtl="1"/>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اینکه امتیاز برخورد مار با خودش 2 امتیاز مثبت تر است به این دلیل می باشد که لگاریتم </a:t>
            </a:r>
            <a:r>
              <a:rPr lang="en-US"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5*</a:t>
            </a:r>
            <a:r>
              <a:rPr lang="en-US" b="1" dirty="0" err="1">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k_reward</a:t>
            </a:r>
            <a:r>
              <a:rPr lang="fa-IR" b="1" dirty="0">
                <a:ln w="10160">
                  <a:noFill/>
                  <a:prstDash val="solid"/>
                </a:ln>
                <a:solidFill>
                  <a:schemeClr val="bg1">
                    <a:lumMod val="85000"/>
                    <a:lumOff val="15000"/>
                  </a:schemeClr>
                </a:solidFill>
                <a:effectLst>
                  <a:outerShdw blurRad="38100" dist="22860" dir="5400000" algn="tl" rotWithShape="0">
                    <a:srgbClr val="000000">
                      <a:alpha val="30000"/>
                    </a:srgbClr>
                  </a:outerShdw>
                </a:effectLst>
                <a:cs typeface="B Compset" panose="00000400000000000000" pitchFamily="2" charset="-78"/>
              </a:rPr>
              <a:t> بر مبنای 14 عدد کمی خواهد بود و برای همین 2 واحد را برای جبران اضافه می کنیم.</a:t>
            </a:r>
          </a:p>
        </p:txBody>
      </p:sp>
      <p:pic>
        <p:nvPicPr>
          <p:cNvPr id="10" name="Picture 9">
            <a:extLst>
              <a:ext uri="{FF2B5EF4-FFF2-40B4-BE49-F238E27FC236}">
                <a16:creationId xmlns:a16="http://schemas.microsoft.com/office/drawing/2014/main" id="{B79BA12C-305F-4777-8F64-784FFBC4D0A7}"/>
              </a:ext>
            </a:extLst>
          </p:cNvPr>
          <p:cNvPicPr>
            <a:picLocks noChangeAspect="1"/>
          </p:cNvPicPr>
          <p:nvPr/>
        </p:nvPicPr>
        <p:blipFill>
          <a:blip r:embed="rId2"/>
          <a:stretch>
            <a:fillRect/>
          </a:stretch>
        </p:blipFill>
        <p:spPr>
          <a:xfrm>
            <a:off x="1066801" y="4736311"/>
            <a:ext cx="10058393" cy="1456266"/>
          </a:xfrm>
          <a:prstGeom prst="rect">
            <a:avLst/>
          </a:prstGeom>
        </p:spPr>
      </p:pic>
    </p:spTree>
    <p:extLst>
      <p:ext uri="{BB962C8B-B14F-4D97-AF65-F5344CB8AC3E}">
        <p14:creationId xmlns:p14="http://schemas.microsoft.com/office/powerpoint/2010/main" val="3472268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C1FA1472-6812-42C1-B90E-422A6091A9DC}"/>
              </a:ext>
            </a:extLst>
          </p:cNvPr>
          <p:cNvPicPr>
            <a:picLocks noChangeAspect="1"/>
          </p:cNvPicPr>
          <p:nvPr/>
        </p:nvPicPr>
        <p:blipFill>
          <a:blip r:embed="rId2"/>
          <a:stretch>
            <a:fillRect/>
          </a:stretch>
        </p:blipFill>
        <p:spPr>
          <a:xfrm>
            <a:off x="2621453" y="934200"/>
            <a:ext cx="6882417" cy="3084412"/>
          </a:xfrm>
          <a:prstGeom prst="rect">
            <a:avLst/>
          </a:prstGeom>
        </p:spPr>
      </p:pic>
      <p:sp>
        <p:nvSpPr>
          <p:cNvPr id="10" name="Title 1">
            <a:extLst>
              <a:ext uri="{FF2B5EF4-FFF2-40B4-BE49-F238E27FC236}">
                <a16:creationId xmlns:a16="http://schemas.microsoft.com/office/drawing/2014/main" id="{BC4FFF21-A048-4033-91D4-B40CF10E140F}"/>
              </a:ext>
            </a:extLst>
          </p:cNvPr>
          <p:cNvSpPr txBox="1">
            <a:spLocks/>
          </p:cNvSpPr>
          <p:nvPr/>
        </p:nvSpPr>
        <p:spPr>
          <a:xfrm>
            <a:off x="1030287" y="-20955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محاسبه آرایه موقعیت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State Array</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11" name="TextBox 10">
            <a:extLst>
              <a:ext uri="{FF2B5EF4-FFF2-40B4-BE49-F238E27FC236}">
                <a16:creationId xmlns:a16="http://schemas.microsoft.com/office/drawing/2014/main" id="{7B7E60A8-4B7C-44E5-9D96-A7DEEDE8B9BC}"/>
              </a:ext>
            </a:extLst>
          </p:cNvPr>
          <p:cNvSpPr txBox="1"/>
          <p:nvPr/>
        </p:nvSpPr>
        <p:spPr>
          <a:xfrm>
            <a:off x="-66675" y="4018612"/>
            <a:ext cx="12258675" cy="2554545"/>
          </a:xfrm>
          <a:prstGeom prst="rect">
            <a:avLst/>
          </a:prstGeom>
          <a:noFill/>
        </p:spPr>
        <p:txBody>
          <a:bodyPr wrap="square" rtlCol="0">
            <a:spAutoFit/>
          </a:bodyPr>
          <a:lstStyle/>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ابتدا موقعیت سر مار را در نظر می گیریم.</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سپس به اندازه </a:t>
            </a:r>
            <a:r>
              <a:rPr lang="en-US" sz="1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Hv</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یعنی ارتفاع مربع مد نظر ما برای محاسبه استیت از بالا و پایین و همچنین به اندازه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Wv</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یعنی عرض مربع مد نظر ما برای محاسبه استیت از راست و چپ مختصات ها را به صورت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a:t>
            </a:r>
            <a:r>
              <a:rPr lang="en-US" sz="1600" b="1" dirty="0" err="1">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i</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j)</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در نظر می گیریم.</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سپس هر کدام از این اعداد را متناسب با آنچه در محوطه زمین بازی موجود است یعنی:</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خانه خالی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خانه بدن مار</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خانه غذا</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و خانه بیرون محوطه</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به صورت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embedding</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در می آوریم یعنی آرایه های با سه عدد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-1</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و یک عدد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+1</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a:t>
            </a:r>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endParaRPr>
          </a:p>
          <a:p>
            <a:pPr algn="r" rtl="1"/>
            <a:endPar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endParaRP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سپس موقعیت سر مار را بر طول محیط  و عرض محوطه بازی تقسیم می کنیم تا عددی ما بین 0 و 1 به ما بدهد و آن را در دو ضرب و منهای یک می کنیم تا عددی بین -1 و +1 بدهد.</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همچنین برای موقعیت غذا هم همینکار را می کنیم و این چهار عدد بدست آمده (دو تا برای طول و دو تا برای عرض) موقعیت نسبی سر مار و غذا را در محوطه مشخص می کند.</a:t>
            </a:r>
          </a:p>
          <a:p>
            <a:pPr algn="r" rtl="1"/>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همه اینکار های برای این است که اعداد ورودی به مدل (همان آرایه موقعیت) در بازه </a:t>
            </a:r>
            <a:r>
              <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[-1,+1]</a:t>
            </a:r>
            <a:r>
              <a:rPr lang="fa-IR"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rPr>
              <a:t> قرار گیرند تا محاسبات مدل سریعتر و دقیقتر صورت بگیرد.</a:t>
            </a:r>
            <a:endParaRPr lang="en-US" sz="1600" b="1" dirty="0">
              <a:ln w="10160">
                <a:solidFill>
                  <a:schemeClr val="accent5"/>
                </a:solidFill>
                <a:prstDash val="solid"/>
              </a:ln>
              <a:solidFill>
                <a:srgbClr val="FFFFFF"/>
              </a:solidFill>
              <a:effectLst>
                <a:outerShdw blurRad="38100" dist="22860" dir="5400000" algn="tl" rotWithShape="0">
                  <a:srgbClr val="000000">
                    <a:alpha val="30000"/>
                  </a:srgbClr>
                </a:outerShdw>
              </a:effectLst>
              <a:cs typeface="B Compset" panose="00000400000000000000" pitchFamily="2" charset="-78"/>
            </a:endParaRPr>
          </a:p>
        </p:txBody>
      </p:sp>
    </p:spTree>
    <p:extLst>
      <p:ext uri="{BB962C8B-B14F-4D97-AF65-F5344CB8AC3E}">
        <p14:creationId xmlns:p14="http://schemas.microsoft.com/office/powerpoint/2010/main" val="15611140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E5046428-4F64-4865-B376-846DCD822A94}"/>
              </a:ext>
            </a:extLst>
          </p:cNvPr>
          <p:cNvSpPr txBox="1">
            <a:spLocks/>
          </p:cNvSpPr>
          <p:nvPr/>
        </p:nvSpPr>
        <p:spPr>
          <a:xfrm>
            <a:off x="685800" y="-14287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تعریف مدل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Creation Model</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7" name="TextBox 6">
            <a:extLst>
              <a:ext uri="{FF2B5EF4-FFF2-40B4-BE49-F238E27FC236}">
                <a16:creationId xmlns:a16="http://schemas.microsoft.com/office/drawing/2014/main" id="{CB599566-7151-48D3-BB5F-B4B3E9148A73}"/>
              </a:ext>
            </a:extLst>
          </p:cNvPr>
          <p:cNvSpPr txBox="1"/>
          <p:nvPr/>
        </p:nvSpPr>
        <p:spPr>
          <a:xfrm>
            <a:off x="6071694" y="2165560"/>
            <a:ext cx="4209494" cy="1754326"/>
          </a:xfrm>
          <a:prstGeom prst="rect">
            <a:avLst/>
          </a:prstGeom>
          <a:noFill/>
        </p:spPr>
        <p:txBody>
          <a:bodyPr wrap="square" rtlCol="0">
            <a:spAutoFit/>
          </a:bodyPr>
          <a:lstStyle/>
          <a:p>
            <a:pPr algn="r" rtl="1"/>
            <a:r>
              <a:rPr lang="fa-IR"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ساختار مدل شبکه عصبی :</a:t>
            </a:r>
          </a:p>
          <a:p>
            <a:pPr algn="r" rtl="1"/>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Layer1 : Dense(</a:t>
            </a:r>
            <a:r>
              <a:rPr lang="en-US" dirty="0" err="1">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input_shape</a:t>
            </a:r>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a:t>
            </a:r>
          </a:p>
          <a:p>
            <a:pPr algn="r" rtl="1"/>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Layer2: Dense(1024, ‘</a:t>
            </a:r>
            <a:r>
              <a:rPr lang="en-US" dirty="0" err="1">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selu</a:t>
            </a:r>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a:t>
            </a:r>
          </a:p>
          <a:p>
            <a:pPr algn="r" rtl="1"/>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Layer3 : Dense(512, ‘</a:t>
            </a:r>
            <a:r>
              <a:rPr lang="en-US" dirty="0" err="1">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selu</a:t>
            </a:r>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a:t>
            </a:r>
            <a:endParaRPr lang="fa-IR"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endParaRPr>
          </a:p>
          <a:p>
            <a:pPr algn="r" rtl="1"/>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Layer4 : Dense(256, ‘</a:t>
            </a:r>
            <a:r>
              <a:rPr lang="en-US" dirty="0" err="1">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selu</a:t>
            </a:r>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a:t>
            </a:r>
          </a:p>
          <a:p>
            <a:pPr algn="r" rtl="1"/>
            <a:r>
              <a:rPr lang="en-US"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Layer5 : Dense(4, ‘linear’)</a:t>
            </a:r>
          </a:p>
        </p:txBody>
      </p:sp>
      <p:grpSp>
        <p:nvGrpSpPr>
          <p:cNvPr id="2" name="Group 1">
            <a:extLst>
              <a:ext uri="{FF2B5EF4-FFF2-40B4-BE49-F238E27FC236}">
                <a16:creationId xmlns:a16="http://schemas.microsoft.com/office/drawing/2014/main" id="{B231679B-5B12-4A12-BB56-C930A298D6DF}"/>
              </a:ext>
            </a:extLst>
          </p:cNvPr>
          <p:cNvGrpSpPr/>
          <p:nvPr/>
        </p:nvGrpSpPr>
        <p:grpSpPr>
          <a:xfrm>
            <a:off x="4893653" y="944149"/>
            <a:ext cx="6067425" cy="893455"/>
            <a:chOff x="495300" y="4894313"/>
            <a:chExt cx="10458450" cy="1200421"/>
          </a:xfrm>
        </p:grpSpPr>
        <p:sp>
          <p:nvSpPr>
            <p:cNvPr id="11" name="TextBox 10">
              <a:extLst>
                <a:ext uri="{FF2B5EF4-FFF2-40B4-BE49-F238E27FC236}">
                  <a16:creationId xmlns:a16="http://schemas.microsoft.com/office/drawing/2014/main" id="{CD8BC8AB-7C51-44DE-B7F7-1BE8EEB358E5}"/>
                </a:ext>
              </a:extLst>
            </p:cNvPr>
            <p:cNvSpPr txBox="1"/>
            <p:nvPr/>
          </p:nvSpPr>
          <p:spPr>
            <a:xfrm>
              <a:off x="495300" y="4978154"/>
              <a:ext cx="6096000" cy="461837"/>
            </a:xfrm>
            <a:prstGeom prst="rect">
              <a:avLst/>
            </a:prstGeom>
            <a:noFill/>
          </p:spPr>
          <p:txBody>
            <a:bodyPr wrap="square">
              <a:spAutoFit/>
            </a:bodyPr>
            <a:lstStyle/>
            <a:p>
              <a:r>
                <a:rPr lang="en-US" sz="1400" dirty="0" err="1">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SeLU</a:t>
              </a:r>
              <a:r>
                <a:rPr lang="en-US" sz="1400" dirty="0">
                  <a:ln w="0"/>
                  <a:solidFill>
                    <a:schemeClr val="accent1"/>
                  </a:solidFill>
                  <a:effectLst>
                    <a:outerShdw blurRad="38100" dist="25400" dir="5400000" algn="ctr" rotWithShape="0">
                      <a:srgbClr val="6E747A">
                        <a:alpha val="43000"/>
                      </a:srgbClr>
                    </a:outerShdw>
                  </a:effectLst>
                  <a:latin typeface="Nazanintar" panose="02000500000000000000" pitchFamily="2" charset="-78"/>
                  <a:ea typeface="+mj-ea"/>
                  <a:cs typeface="Nazanintar" panose="02000500000000000000" pitchFamily="2" charset="-78"/>
                </a:rPr>
                <a:t> activation function:</a:t>
              </a:r>
              <a:endParaRPr lang="en-US" sz="1400" dirty="0"/>
            </a:p>
          </p:txBody>
        </p:sp>
        <p:pic>
          <p:nvPicPr>
            <p:cNvPr id="13" name="Picture 12">
              <a:extLst>
                <a:ext uri="{FF2B5EF4-FFF2-40B4-BE49-F238E27FC236}">
                  <a16:creationId xmlns:a16="http://schemas.microsoft.com/office/drawing/2014/main" id="{37F72B19-A109-4794-9785-77F357B9CF37}"/>
                </a:ext>
              </a:extLst>
            </p:cNvPr>
            <p:cNvPicPr>
              <a:picLocks noChangeAspect="1"/>
            </p:cNvPicPr>
            <p:nvPr/>
          </p:nvPicPr>
          <p:blipFill>
            <a:blip r:embed="rId2"/>
            <a:stretch>
              <a:fillRect/>
            </a:stretch>
          </p:blipFill>
          <p:spPr>
            <a:xfrm>
              <a:off x="4232098" y="5025795"/>
              <a:ext cx="4056710" cy="1068939"/>
            </a:xfrm>
            <a:prstGeom prst="rect">
              <a:avLst/>
            </a:prstGeom>
          </p:spPr>
        </p:pic>
        <p:sp>
          <p:nvSpPr>
            <p:cNvPr id="15" name="TextBox 14">
              <a:extLst>
                <a:ext uri="{FF2B5EF4-FFF2-40B4-BE49-F238E27FC236}">
                  <a16:creationId xmlns:a16="http://schemas.microsoft.com/office/drawing/2014/main" id="{D9EA55D7-1BDE-46B4-8FBA-E7CF2B603EBE}"/>
                </a:ext>
              </a:extLst>
            </p:cNvPr>
            <p:cNvSpPr txBox="1"/>
            <p:nvPr/>
          </p:nvSpPr>
          <p:spPr>
            <a:xfrm>
              <a:off x="8838490" y="4894313"/>
              <a:ext cx="1886661" cy="554204"/>
            </a:xfrm>
            <a:prstGeom prst="rect">
              <a:avLst/>
            </a:prstGeom>
            <a:noFill/>
          </p:spPr>
          <p:txBody>
            <a:bodyPr wrap="square">
              <a:spAutoFit/>
            </a:bodyPr>
            <a:lstStyle/>
            <a:p>
              <a:r>
                <a:rPr lang="el-GR" b="0" i="1" dirty="0">
                  <a:solidFill>
                    <a:srgbClr val="242424"/>
                  </a:solidFill>
                  <a:effectLst/>
                  <a:latin typeface="source-serif-pro"/>
                </a:rPr>
                <a:t>λ≈1.0507</a:t>
              </a:r>
              <a:endParaRPr lang="en-US" dirty="0"/>
            </a:p>
          </p:txBody>
        </p:sp>
        <p:sp>
          <p:nvSpPr>
            <p:cNvPr id="19" name="TextBox 18">
              <a:extLst>
                <a:ext uri="{FF2B5EF4-FFF2-40B4-BE49-F238E27FC236}">
                  <a16:creationId xmlns:a16="http://schemas.microsoft.com/office/drawing/2014/main" id="{7B27DCBF-92ED-4E96-ACEA-FDAB025A47AE}"/>
                </a:ext>
              </a:extLst>
            </p:cNvPr>
            <p:cNvSpPr txBox="1"/>
            <p:nvPr/>
          </p:nvSpPr>
          <p:spPr>
            <a:xfrm>
              <a:off x="8838490" y="5477353"/>
              <a:ext cx="2115260" cy="554204"/>
            </a:xfrm>
            <a:prstGeom prst="rect">
              <a:avLst/>
            </a:prstGeom>
            <a:noFill/>
          </p:spPr>
          <p:txBody>
            <a:bodyPr wrap="square">
              <a:spAutoFit/>
            </a:bodyPr>
            <a:lstStyle/>
            <a:p>
              <a:r>
                <a:rPr lang="el-GR" b="0" i="1" dirty="0">
                  <a:solidFill>
                    <a:srgbClr val="242424"/>
                  </a:solidFill>
                  <a:effectLst/>
                  <a:latin typeface="source-serif-pro"/>
                </a:rPr>
                <a:t>α≈1.67326</a:t>
              </a:r>
              <a:endParaRPr lang="en-US" dirty="0"/>
            </a:p>
          </p:txBody>
        </p:sp>
      </p:grpSp>
      <p:sp>
        <p:nvSpPr>
          <p:cNvPr id="4" name="Callout: Up Arrow 3">
            <a:extLst>
              <a:ext uri="{FF2B5EF4-FFF2-40B4-BE49-F238E27FC236}">
                <a16:creationId xmlns:a16="http://schemas.microsoft.com/office/drawing/2014/main" id="{298B38E3-0EDC-4641-8B8D-C5748810012A}"/>
              </a:ext>
            </a:extLst>
          </p:cNvPr>
          <p:cNvSpPr/>
          <p:nvPr/>
        </p:nvSpPr>
        <p:spPr>
          <a:xfrm>
            <a:off x="954881" y="4735157"/>
            <a:ext cx="10282238" cy="1752137"/>
          </a:xfrm>
          <a:prstGeom prst="upArrowCallout">
            <a:avLst>
              <a:gd name="adj1" fmla="val 8550"/>
              <a:gd name="adj2" fmla="val 13745"/>
              <a:gd name="adj3" fmla="val 10281"/>
              <a:gd name="adj4" fmla="val 81860"/>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fa-IR" b="1" dirty="0">
                <a:ln w="3175">
                  <a:solidFill>
                    <a:schemeClr val="bg1"/>
                  </a:solidFill>
                  <a:prstDash val="solid"/>
                </a:ln>
                <a:solidFill>
                  <a:schemeClr val="tx1"/>
                </a:solidFill>
                <a:effectLst>
                  <a:outerShdw blurRad="12700" dist="38100" dir="2700000" algn="tl" rotWithShape="0">
                    <a:schemeClr val="bg1">
                      <a:lumMod val="50000"/>
                    </a:schemeClr>
                  </a:outerShdw>
                </a:effectLst>
                <a:cs typeface="B Compset" panose="00000400000000000000" pitchFamily="2" charset="-78"/>
              </a:rPr>
              <a:t>چندلایگی در مدل‌های پیچیده به شبکه اجازه می‌دهد ویژگی‌های سلسله‌مراتبی را از داده‌ها استخراج کند، به‌طوری‌که لایه‌های اولیه ویژگی‌های ساده (مثل لبه‌ها زیرا مستقیما با ورودی سروکار دارند و ورودی را پردازش شده تر به لایه های بعدی می رسانند) و لایه‌های عمیق‌تر ویژگی‌های پیچیده (مثل اشیا یا مفاهیم) را یاد می‌گیرند. این تقسیم وظایف باعث بهبود دقت و تعمیم‌دهی مدل می‌شود، به‌ویژه در مسائل پیچیده مثل شناسایی تصویر یا پردازش زبان. همچنین، با توزیع ظرفیت مدل بین لایه‌ها، از بیش‌برازش جلوگیری کرده و انعطاف‌پذیری و کارایی محاسباتی را افزایش می‌دهد.</a:t>
            </a:r>
            <a:endParaRPr lang="en-US" b="1" dirty="0">
              <a:ln w="3175">
                <a:solidFill>
                  <a:schemeClr val="bg1"/>
                </a:solidFill>
                <a:prstDash val="solid"/>
              </a:ln>
              <a:solidFill>
                <a:schemeClr val="tx1"/>
              </a:solidFill>
              <a:effectLst>
                <a:outerShdw blurRad="12700" dist="38100" dir="2700000" algn="tl" rotWithShape="0">
                  <a:schemeClr val="bg1">
                    <a:lumMod val="50000"/>
                  </a:schemeClr>
                </a:outerShdw>
              </a:effectLst>
              <a:cs typeface="B Compset" panose="00000400000000000000" pitchFamily="2" charset="-78"/>
            </a:endParaRPr>
          </a:p>
        </p:txBody>
      </p:sp>
      <p:pic>
        <p:nvPicPr>
          <p:cNvPr id="12" name="Picture 11">
            <a:extLst>
              <a:ext uri="{FF2B5EF4-FFF2-40B4-BE49-F238E27FC236}">
                <a16:creationId xmlns:a16="http://schemas.microsoft.com/office/drawing/2014/main" id="{0DAB531D-8B7F-4B4D-8C22-68787907A9F8}"/>
              </a:ext>
            </a:extLst>
          </p:cNvPr>
          <p:cNvPicPr>
            <a:picLocks noChangeAspect="1"/>
          </p:cNvPicPr>
          <p:nvPr/>
        </p:nvPicPr>
        <p:blipFill>
          <a:blip r:embed="rId3"/>
          <a:stretch>
            <a:fillRect/>
          </a:stretch>
        </p:blipFill>
        <p:spPr>
          <a:xfrm>
            <a:off x="685800" y="1440913"/>
            <a:ext cx="5705820" cy="3101252"/>
          </a:xfrm>
          <a:prstGeom prst="rect">
            <a:avLst/>
          </a:prstGeom>
        </p:spPr>
      </p:pic>
    </p:spTree>
    <p:extLst>
      <p:ext uri="{BB962C8B-B14F-4D97-AF65-F5344CB8AC3E}">
        <p14:creationId xmlns:p14="http://schemas.microsoft.com/office/powerpoint/2010/main" val="1117226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B215AD-730D-42CC-97CF-353E94131B7F}"/>
              </a:ext>
            </a:extLst>
          </p:cNvPr>
          <p:cNvPicPr>
            <a:picLocks noChangeAspect="1"/>
          </p:cNvPicPr>
          <p:nvPr/>
        </p:nvPicPr>
        <p:blipFill>
          <a:blip r:embed="rId2"/>
          <a:stretch>
            <a:fillRect/>
          </a:stretch>
        </p:blipFill>
        <p:spPr>
          <a:xfrm>
            <a:off x="280021" y="1128183"/>
            <a:ext cx="7628281" cy="5227773"/>
          </a:xfrm>
          <a:prstGeom prst="rect">
            <a:avLst/>
          </a:prstGeom>
        </p:spPr>
      </p:pic>
      <p:sp>
        <p:nvSpPr>
          <p:cNvPr id="8" name="Title 1">
            <a:extLst>
              <a:ext uri="{FF2B5EF4-FFF2-40B4-BE49-F238E27FC236}">
                <a16:creationId xmlns:a16="http://schemas.microsoft.com/office/drawing/2014/main" id="{F061E200-1AB4-4926-9032-5AA2BC1F9DB0}"/>
              </a:ext>
            </a:extLst>
          </p:cNvPr>
          <p:cNvSpPr txBox="1">
            <a:spLocks/>
          </p:cNvSpPr>
          <p:nvPr/>
        </p:nvSpPr>
        <p:spPr>
          <a:xfrm>
            <a:off x="685800" y="-142875"/>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571500" indent="-571500" algn="r" rtl="1">
              <a:buFont typeface="Wingdings" panose="05000000000000000000" pitchFamily="2" charset="2"/>
              <a:buChar char="q"/>
            </a:pP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کامپایل مدل (</a:t>
            </a:r>
            <a:r>
              <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Compile Model</a:t>
            </a:r>
            <a:r>
              <a:rPr lang="fa-IR"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rPr>
              <a:t>) : </a:t>
            </a:r>
            <a:endParaRPr lang="en-US" b="1" cap="none" spc="50" dirty="0">
              <a:ln w="0"/>
              <a:solidFill>
                <a:schemeClr val="bg2"/>
              </a:solidFill>
              <a:effectLst>
                <a:innerShdw blurRad="63500" dist="50800" dir="13500000">
                  <a:srgbClr val="000000">
                    <a:alpha val="50000"/>
                  </a:srgbClr>
                </a:innerShdw>
              </a:effectLst>
              <a:latin typeface="Nazanintar" panose="02000500000000000000" pitchFamily="2" charset="-78"/>
              <a:cs typeface="Nazanintar" panose="02000500000000000000" pitchFamily="2" charset="-78"/>
            </a:endParaRPr>
          </a:p>
        </p:txBody>
      </p:sp>
      <p:sp>
        <p:nvSpPr>
          <p:cNvPr id="9" name="Rectangle: Rounded Corners 8">
            <a:extLst>
              <a:ext uri="{FF2B5EF4-FFF2-40B4-BE49-F238E27FC236}">
                <a16:creationId xmlns:a16="http://schemas.microsoft.com/office/drawing/2014/main" id="{0335DDDA-BD3F-49CD-B098-915CB532E666}"/>
              </a:ext>
            </a:extLst>
          </p:cNvPr>
          <p:cNvSpPr/>
          <p:nvPr/>
        </p:nvSpPr>
        <p:spPr>
          <a:xfrm>
            <a:off x="8382001" y="1265767"/>
            <a:ext cx="3248024" cy="43815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LR = Learning Rate = 0.001</a:t>
            </a:r>
          </a:p>
        </p:txBody>
      </p:sp>
    </p:spTree>
    <p:extLst>
      <p:ext uri="{BB962C8B-B14F-4D97-AF65-F5344CB8AC3E}">
        <p14:creationId xmlns:p14="http://schemas.microsoft.com/office/powerpoint/2010/main" val="29711651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04C7E"/>
      </a:dk2>
      <a:lt2>
        <a:srgbClr val="EBEBEB"/>
      </a:lt2>
      <a:accent1>
        <a:srgbClr val="94CE67"/>
      </a:accent1>
      <a:accent2>
        <a:srgbClr val="49D1CD"/>
      </a:accent2>
      <a:accent3>
        <a:srgbClr val="61A5D6"/>
      </a:accent3>
      <a:accent4>
        <a:srgbClr val="9D8CD3"/>
      </a:accent4>
      <a:accent5>
        <a:srgbClr val="E45C8A"/>
      </a:accent5>
      <a:accent6>
        <a:srgbClr val="F98C61"/>
      </a:accent6>
      <a:hlink>
        <a:srgbClr val="AAF172"/>
      </a:hlink>
      <a:folHlink>
        <a:srgbClr val="E7F19A"/>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E44E6A2F-09CD-4BE0-B42D-107FF03CEE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3791</TotalTime>
  <Words>2518</Words>
  <Application>Microsoft Office PowerPoint</Application>
  <PresentationFormat>Widescreen</PresentationFormat>
  <Paragraphs>193</Paragraphs>
  <Slides>29</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 Iranian Sans</vt:lpstr>
      <vt:lpstr>Adobe Arabic</vt:lpstr>
      <vt:lpstr>Albertus Extra Bold</vt:lpstr>
      <vt:lpstr>Angsana New</vt:lpstr>
      <vt:lpstr>Arial</vt:lpstr>
      <vt:lpstr>Calibri</vt:lpstr>
      <vt:lpstr>Calibri Light</vt:lpstr>
      <vt:lpstr>Nazanintar</vt:lpstr>
      <vt:lpstr>source-serif-pro</vt:lpstr>
      <vt:lpstr>Wingdings</vt:lpstr>
      <vt:lpstr>Celestial</vt:lpstr>
      <vt:lpstr>به نام خدا</vt:lpstr>
      <vt:lpstr>تعریف محیط (environment) :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F15</dc:creator>
  <cp:lastModifiedBy>F15</cp:lastModifiedBy>
  <cp:revision>365</cp:revision>
  <dcterms:created xsi:type="dcterms:W3CDTF">2025-07-19T05:33:54Z</dcterms:created>
  <dcterms:modified xsi:type="dcterms:W3CDTF">2025-09-15T12:26:12Z</dcterms:modified>
</cp:coreProperties>
</file>