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71" autoAdjust="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48" d="100"/>
          <a:sy n="148" d="100"/>
        </p:scale>
        <p:origin x="1373" y="-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A5FA-C342-41BC-B849-034DDD5039B3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BE5D1-A6BE-40AB-963B-F249939120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334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Dieses interaktive </a:t>
            </a:r>
            <a:r>
              <a:rPr lang="de-DE" b="1" dirty="0"/>
              <a:t>Power BI Dashboard</a:t>
            </a:r>
            <a:r>
              <a:rPr lang="de-DE" dirty="0"/>
              <a:t> bietet einen umfassenden Überblick über die wichtigsten Geschäftskennzahlen des fiktiven Unternehmens </a:t>
            </a:r>
            <a:r>
              <a:rPr lang="de-DE" b="1" dirty="0" err="1"/>
              <a:t>Northwind</a:t>
            </a:r>
            <a:r>
              <a:rPr lang="de-DE" b="1" dirty="0"/>
              <a:t> Traders</a:t>
            </a:r>
            <a:r>
              <a:rPr lang="de-DE" dirty="0"/>
              <a:t>, das international mit Lebensmitteln handelt.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BE5D1-A6BE-40AB-963B-F2499391203D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9242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wichtigsten Metriken im oberen Bereich zeigen den </a:t>
            </a:r>
            <a:r>
              <a:rPr lang="de-DE" b="1" dirty="0"/>
              <a:t>Nettoumsatz (77,92 Tsd. USD)</a:t>
            </a:r>
            <a:r>
              <a:rPr lang="de-DE" dirty="0"/>
              <a:t>, die </a:t>
            </a:r>
            <a:r>
              <a:rPr lang="de-DE" b="1" dirty="0"/>
              <a:t>Verkaufsmenge (4,26 Tsd. Einheiten)</a:t>
            </a:r>
            <a:r>
              <a:rPr lang="de-DE" dirty="0"/>
              <a:t>, die Anzahl der </a:t>
            </a:r>
            <a:r>
              <a:rPr lang="de-DE" b="1" dirty="0"/>
              <a:t>Mitarbeiter (9)</a:t>
            </a:r>
            <a:r>
              <a:rPr lang="de-DE" dirty="0"/>
              <a:t> sowie die betreuten </a:t>
            </a:r>
            <a:r>
              <a:rPr lang="de-DE" b="1" dirty="0"/>
              <a:t>Kunden (29)</a:t>
            </a:r>
            <a:r>
              <a:rPr lang="de-DE" dirty="0"/>
              <a:t>.</a:t>
            </a:r>
          </a:p>
          <a:p>
            <a:r>
              <a:rPr lang="de-DE" dirty="0"/>
              <a:t>Zentral dargestellt sind:</a:t>
            </a:r>
          </a:p>
          <a:p>
            <a:r>
              <a:rPr lang="de-DE" b="1" dirty="0"/>
              <a:t>Meistverkaufte Warengruppen</a:t>
            </a:r>
            <a:r>
              <a:rPr lang="de-DE" dirty="0"/>
              <a:t>: Getränke, Trockenfrüchte und Backwaren dominieren die Verkaufszahlen. Die </a:t>
            </a:r>
            <a:r>
              <a:rPr lang="de-DE" b="1" dirty="0"/>
              <a:t>umsatzstärksten Kategorien</a:t>
            </a:r>
            <a:r>
              <a:rPr lang="de-DE" dirty="0"/>
              <a:t> wie Getränke und Trockenfrüchte zeigen, welche Produkte im Fokus stehen sollten.</a:t>
            </a:r>
          </a:p>
          <a:p>
            <a:r>
              <a:rPr lang="de-DE" b="1" dirty="0"/>
              <a:t>Verkäufe pro Mitarbeiter</a:t>
            </a:r>
            <a:r>
              <a:rPr lang="de-DE" dirty="0"/>
              <a:t> (Kreisdiagramm): zeigt die Verteilung der Bestellungen auf einzelne Mitarbeitende. Die Übersicht über die </a:t>
            </a:r>
            <a:r>
              <a:rPr lang="de-DE" b="1" dirty="0"/>
              <a:t>Verkäufe pro Mitarbeiter</a:t>
            </a:r>
            <a:r>
              <a:rPr lang="de-DE" dirty="0"/>
              <a:t> schafft Transparenz und unterstützt die Leistungsmessung im Vertrieb.</a:t>
            </a:r>
          </a:p>
          <a:p>
            <a:r>
              <a:rPr lang="de-DE" b="1" dirty="0"/>
              <a:t>Versandkosten pro Lieferort</a:t>
            </a:r>
            <a:r>
              <a:rPr lang="de-DE" dirty="0"/>
              <a:t>: Die durchschnittlichen Frachtkosten variieren je nach Stadt, wobei Milwaukee, Denver und Las Vegas zu den teuersten gehören. Die </a:t>
            </a:r>
            <a:r>
              <a:rPr lang="de-DE" b="1" dirty="0"/>
              <a:t>Versandkostenverteilung</a:t>
            </a:r>
            <a:r>
              <a:rPr lang="de-DE" dirty="0"/>
              <a:t> ermöglicht es, logistische Schwachstellen zu identifizieren und Optimierungspotenziale aufzudecken.</a:t>
            </a:r>
          </a:p>
          <a:p>
            <a:r>
              <a:rPr lang="de-DE" b="1" dirty="0"/>
              <a:t>Kundenverteilung auf der Karte</a:t>
            </a:r>
            <a:r>
              <a:rPr lang="de-DE" dirty="0"/>
              <a:t>: Die geographische Visualisierung zeigt, in welchen Regionen Nordamerikas die Kunden von </a:t>
            </a:r>
            <a:r>
              <a:rPr lang="de-DE" dirty="0" err="1"/>
              <a:t>Northwind</a:t>
            </a:r>
            <a:r>
              <a:rPr lang="de-DE" dirty="0"/>
              <a:t> ansässig sind. Die Analyse nach </a:t>
            </a:r>
            <a:r>
              <a:rPr lang="de-DE" b="1" dirty="0"/>
              <a:t>Regionen und Kunden</a:t>
            </a:r>
            <a:r>
              <a:rPr lang="de-DE" dirty="0"/>
              <a:t> macht sichtbar, wo das Unternehmen seine stärksten Märkte und loyalsten Abnehmer hat.</a:t>
            </a:r>
          </a:p>
          <a:p>
            <a:endParaRPr lang="de-DE" dirty="0"/>
          </a:p>
          <a:p>
            <a:r>
              <a:rPr lang="de-DE" dirty="0"/>
              <a:t>Dieses Dashboard unterstützt datenbasierte Entscheidungen in Vertrieb, Logistik und Personalsteuerung und ist ideal für Präsentationen im Bereich Business </a:t>
            </a:r>
            <a:r>
              <a:rPr lang="de-DE" dirty="0" err="1"/>
              <a:t>Intelligence</a:t>
            </a:r>
            <a:r>
              <a:rPr lang="de-DE" dirty="0"/>
              <a:t>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BE5D1-A6BE-40AB-963B-F2499391203D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40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Dashboard kann Drilldown zu </a:t>
            </a:r>
            <a:r>
              <a:rPr lang="de-DE" b="1" dirty="0"/>
              <a:t>Vergleichsansicht der meistverkauften Waren</a:t>
            </a:r>
            <a:r>
              <a:rPr lang="de-DE" dirty="0"/>
              <a:t> aus drei Perspektiven: nach </a:t>
            </a:r>
            <a:r>
              <a:rPr lang="de-DE" b="1" dirty="0"/>
              <a:t>Mitarbeiter</a:t>
            </a:r>
            <a:r>
              <a:rPr lang="de-DE" dirty="0"/>
              <a:t>, </a:t>
            </a:r>
            <a:r>
              <a:rPr lang="de-DE" b="1" dirty="0"/>
              <a:t>Position</a:t>
            </a:r>
            <a:r>
              <a:rPr lang="de-DE" dirty="0"/>
              <a:t> und </a:t>
            </a:r>
            <a:r>
              <a:rPr lang="de-DE" b="1" dirty="0"/>
              <a:t>Produktkategorie</a:t>
            </a:r>
            <a:r>
              <a:rPr lang="de-DE" dirty="0"/>
              <a:t>. Diese Ansicht ermöglicht es, den Zusammenhang zwischen Vertriebspersonal, ihrer Rolle im Unternehmen und den am häufigsten verkauften Produkten besser zu verstehen.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BE5D1-A6BE-40AB-963B-F2499391203D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80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DBE5D1-A6BE-40AB-963B-F2499391203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0195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72BD-1B80-4F64-B31A-3AD41B54E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CFF9F-98C1-4A19-B744-7D6A645FB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2D843-56BC-4BF5-83B0-EE203E05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3164-64C1-4D97-ABBE-BD1C8DBC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C520-7384-4927-B001-AF26311B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687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0D3E-242E-43CC-A792-6BA29FE0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392C0-0E8F-43BD-AB3A-B9CC71F4F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0A6C7-126E-4E2C-B3F9-D488F5BC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0684-7E3D-461C-9B57-1F1B9B06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2599-4DF4-424A-A43A-FE3AF5F5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181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D38B7-7CA2-47A0-A975-85B72B8FA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757BC-331C-47D9-8B02-62A521B20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1DAFF-3B67-4D4B-9814-0FC74FA3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BDC5A-F062-4DF5-8018-FC09B6D9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7659-F51F-444F-B8C6-884A23E6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051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C31F-E749-42A8-97F1-1702CD4C7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40EB-4548-4C3C-8096-FB0138249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CEFF5-B430-4138-BF1E-9762E4CFC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57FE-973C-4BEB-AD5A-888894F3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5FC8-359F-42C6-9A26-0FF3B878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115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FAEB0-BD7B-4791-AA55-CAF58821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B6CF5-92A1-4EB7-9C32-459AFEE3E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83F03-7E64-4290-A979-F5C6CA45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B170B-5CC2-492C-B913-591C0455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3E7E-F878-4F0F-AF6B-6B9086A1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935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FB43-F3C7-4538-84C3-4495C440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3C9C9-D0D5-4957-B99A-7317C061E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89753-61BA-4261-8282-44EBF2542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E0C23-4C63-41D3-979C-654A34FA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7719C-9E47-4B68-B8BC-1466D1EE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234AA-6F65-44A1-B64A-DFB0A1D9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37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CB7B-8AE4-4B3A-90A7-F2D79744C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303AA-C4B4-4BBD-97F8-33F6EA5A1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7B34E-30AC-4D46-A589-58D666110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E0FAC-3E7C-49B0-B06E-61D56D6AA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E22B3-07C4-48F2-9BA6-4E7203F69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45342-FBF1-46B1-BE54-0EF65FF1B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E7B21D-8F03-430A-9570-749FF4A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68AD1-DEA7-421E-8642-68815576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474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DE4E-8DBF-41C4-AE52-00F13C24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36F30-D009-48D6-BDC3-83C29ABB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7AE1D-1CF9-4B02-B81F-BF3941C0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94D39-B4B8-43C1-BFE2-52EE2873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4777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3522E-6CF0-4AEC-809E-B17C76C8F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E791EF-F88F-42E8-9C20-4BCDC7EF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73EFB-BFE8-423C-BFCA-91C18249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211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31D9-5B68-4651-9183-4AC9AA17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3A7E-9920-4CAA-AAFA-581ED2AEA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E888D-F6AF-4990-A4A5-D20AEFA81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69A73-D862-47DA-8D8C-581A10D7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ABF16-D2BA-45E6-8A86-6633B2EC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E535-8717-418B-9E54-4379BC7AF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65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3DBA3-C7AD-4C23-A9FD-088DF1443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698E9-F32D-49F0-AB6A-BE353CE64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3844D-1340-45BC-A58C-DEFC17F34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55FF7-D0E1-4773-8F95-E556E5B0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7BE6-B907-4C32-BB3E-78C0540DA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8F46-531E-4BD7-88AD-470CAEE3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093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EA4DC-012A-475E-923F-2D4451DC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CD825-C684-4CAB-900F-37EF3CDFF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F3B8-4A0E-4F1E-84E7-6F3E404C5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275F-6154-490D-85B1-3C5A7E7B6926}" type="datetimeFigureOut">
              <a:rPr lang="en-DE" smtClean="0"/>
              <a:t>17 Jun 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7AE4-FAFD-4F3A-AA93-9B92C027F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CE59D-4250-4530-AFC9-61093B33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EE69-96A5-40E7-9357-02888F2A970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860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F75B-1F8E-4999-A251-97A80EA1F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6012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Northwind Traders</a:t>
            </a:r>
            <a:endParaRPr lang="en-DE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F7B6A-BA04-4A39-8D4A-4AF66277C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4263"/>
            <a:ext cx="9144000" cy="1655762"/>
          </a:xfrm>
        </p:spPr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Das </a:t>
            </a:r>
            <a:r>
              <a:rPr lang="gsw-FR" b="1" dirty="0">
                <a:solidFill>
                  <a:schemeClr val="bg1"/>
                </a:solidFill>
              </a:rPr>
              <a:t>Northwind Traders </a:t>
            </a:r>
            <a:r>
              <a:rPr lang="gsw-FR" dirty="0">
                <a:solidFill>
                  <a:schemeClr val="bg1"/>
                </a:solidFill>
              </a:rPr>
              <a:t>ist ein fiktives Handelsunternehmen,</a:t>
            </a:r>
            <a:r>
              <a:rPr lang="de-DE" dirty="0">
                <a:solidFill>
                  <a:schemeClr val="bg1"/>
                </a:solidFill>
              </a:rPr>
              <a:t> ist auf den </a:t>
            </a:r>
            <a:r>
              <a:rPr lang="de-DE" b="1" dirty="0">
                <a:solidFill>
                  <a:schemeClr val="bg1"/>
                </a:solidFill>
              </a:rPr>
              <a:t>internationalen Vertrieb von Lebensmitteln, Getränken und Spezialitäten</a:t>
            </a:r>
            <a:r>
              <a:rPr lang="de-DE" dirty="0">
                <a:solidFill>
                  <a:schemeClr val="bg1"/>
                </a:solidFill>
              </a:rPr>
              <a:t> spezialisiert. Es arbeitet mit verschiedenen </a:t>
            </a:r>
            <a:r>
              <a:rPr lang="de-DE" b="1" dirty="0">
                <a:solidFill>
                  <a:schemeClr val="bg1"/>
                </a:solidFill>
              </a:rPr>
              <a:t>Lieferanten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Versandunternehmen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Kunden weltweit</a:t>
            </a:r>
            <a:r>
              <a:rPr lang="de-DE" dirty="0">
                <a:solidFill>
                  <a:schemeClr val="bg1"/>
                </a:solidFill>
              </a:rPr>
              <a:t> zusammen.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3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60-7689-4BED-AC53-3B422A4F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08491"/>
            <a:ext cx="10515600" cy="61458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rmAutofit fontScale="90000"/>
          </a:bodyPr>
          <a:lstStyle/>
          <a:p>
            <a:pPr algn="ctr"/>
            <a:r>
              <a:rPr lang="gsw-FR" dirty="0"/>
              <a:t>Verkaufsanalyse</a:t>
            </a:r>
            <a:endParaRPr lang="en-DE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F7D4E-D510-4C35-B690-4523D044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03471" y="1095744"/>
            <a:ext cx="3861786" cy="44971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dirty="0"/>
              <a:t>Dieses Dashboard liefert eine allgemeine Übersicht zu </a:t>
            </a:r>
            <a:r>
              <a:rPr lang="de-DE" b="1" dirty="0"/>
              <a:t>Umsatz und Logistik</a:t>
            </a:r>
          </a:p>
          <a:p>
            <a:pPr marL="0" indent="0">
              <a:buNone/>
            </a:pPr>
            <a:r>
              <a:rPr lang="de-DE" dirty="0"/>
              <a:t>🧠 </a:t>
            </a:r>
            <a:r>
              <a:rPr lang="gsw-FR" dirty="0"/>
              <a:t>Schlüssel-Erkenntnisse:</a:t>
            </a:r>
          </a:p>
          <a:p>
            <a:r>
              <a:rPr lang="de-DE" dirty="0"/>
              <a:t>Wenige Mitarbeiter generieren den Großteil des Umsatzes → gezielte Förderung sinnvoll.</a:t>
            </a:r>
          </a:p>
          <a:p>
            <a:r>
              <a:rPr lang="de-DE" dirty="0"/>
              <a:t>„Getränke“ sind sowohl beim Absatz als auch Umsatz führend → wichtigster Produktbereich.</a:t>
            </a:r>
          </a:p>
          <a:p>
            <a:r>
              <a:rPr lang="de-DE" dirty="0"/>
              <a:t>Andere Top-Verkaufskategorien erzielen </a:t>
            </a:r>
            <a:r>
              <a:rPr lang="de-DE" b="1" dirty="0"/>
              <a:t>nicht den höchsten Umsatz</a:t>
            </a:r>
            <a:r>
              <a:rPr lang="de-DE" dirty="0"/>
              <a:t> → Preisanalyse &amp; Margenstrategie notwendig.</a:t>
            </a:r>
          </a:p>
          <a:p>
            <a:r>
              <a:rPr lang="de-DE" dirty="0"/>
              <a:t>Hohe Versandkosten in Städten wie </a:t>
            </a:r>
            <a:r>
              <a:rPr lang="de-DE" b="1" dirty="0"/>
              <a:t>Milwaukee</a:t>
            </a:r>
            <a:r>
              <a:rPr lang="de-DE" dirty="0"/>
              <a:t> und </a:t>
            </a:r>
            <a:r>
              <a:rPr lang="de-DE" b="1" dirty="0"/>
              <a:t>Denver</a:t>
            </a:r>
            <a:r>
              <a:rPr lang="de-DE" dirty="0"/>
              <a:t> → Optimierungspotenzial in der Logistik.</a:t>
            </a:r>
          </a:p>
          <a:p>
            <a:r>
              <a:rPr lang="de-DE" dirty="0"/>
              <a:t>Kunden geografisch weit verteilt → Einfluss auf Lieferkosten und Servicequalität.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895CD1-27DD-4DDB-86C8-B26A76B6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3" y="1089410"/>
            <a:ext cx="6924064" cy="512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153507-15E7-4017-8C8E-0B63820A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16" y="310585"/>
            <a:ext cx="7334868" cy="914533"/>
          </a:xfr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>
            <a:noAutofit/>
          </a:bodyPr>
          <a:lstStyle/>
          <a:p>
            <a:pPr algn="ctr"/>
            <a:r>
              <a:rPr lang="en-GB" sz="3800" b="1" dirty="0" err="1"/>
              <a:t>Meistverkauftewaren</a:t>
            </a:r>
            <a:r>
              <a:rPr lang="en-GB" sz="3800" b="1" dirty="0"/>
              <a:t> </a:t>
            </a:r>
            <a:r>
              <a:rPr lang="en-GB" sz="3800" b="1" dirty="0" err="1"/>
              <a:t>Piechart’s</a:t>
            </a:r>
            <a:r>
              <a:rPr lang="en-GB" sz="3800" b="1" dirty="0"/>
              <a:t> </a:t>
            </a:r>
            <a:r>
              <a:rPr lang="en-GB" sz="3800" b="1" dirty="0" err="1"/>
              <a:t>Ansicht</a:t>
            </a:r>
            <a:endParaRPr lang="en-DE" sz="3800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11E0BC-5048-4AFB-B51C-8B4771307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576" y="2798216"/>
            <a:ext cx="5456442" cy="47669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Bei Personal und </a:t>
            </a:r>
            <a:r>
              <a:rPr lang="en-GB" dirty="0" err="1"/>
              <a:t>Nachname</a:t>
            </a:r>
            <a:endParaRPr lang="en-D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4721FFD-0407-466B-9595-E5616BD44E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18816" y="740194"/>
            <a:ext cx="3879669" cy="2534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124702-0E38-4636-9858-CBFDE24D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937" y="3964663"/>
            <a:ext cx="3879548" cy="2370835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0BC183-BC22-457B-BAA0-0EB34CDD875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1289875" y="3274912"/>
            <a:ext cx="5469143" cy="339051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963E9C8-8DA5-4B92-A3AE-AFD577ED4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18816" y="351478"/>
            <a:ext cx="3879669" cy="38871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GB" dirty="0"/>
              <a:t>Bei Personal</a:t>
            </a:r>
            <a:endParaRPr lang="en-DE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256843B9-E001-49FA-B3AB-A1D0E56B7060}"/>
              </a:ext>
            </a:extLst>
          </p:cNvPr>
          <p:cNvSpPr txBox="1">
            <a:spLocks/>
          </p:cNvSpPr>
          <p:nvPr/>
        </p:nvSpPr>
        <p:spPr>
          <a:xfrm>
            <a:off x="8018816" y="3557495"/>
            <a:ext cx="3879548" cy="4185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Bei Position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47FDBC-173C-4F3F-95F7-E393572787C3}"/>
              </a:ext>
            </a:extLst>
          </p:cNvPr>
          <p:cNvSpPr txBox="1"/>
          <p:nvPr/>
        </p:nvSpPr>
        <p:spPr>
          <a:xfrm>
            <a:off x="293515" y="1291930"/>
            <a:ext cx="75270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dirty="0">
                <a:solidFill>
                  <a:schemeClr val="bg1"/>
                </a:solidFill>
              </a:rPr>
              <a:t>Meistverkaufte Waren </a:t>
            </a:r>
            <a:r>
              <a:rPr lang="de-DE" dirty="0" err="1">
                <a:solidFill>
                  <a:schemeClr val="bg1"/>
                </a:solidFill>
              </a:rPr>
              <a:t>Piechart</a:t>
            </a:r>
            <a:r>
              <a:rPr lang="de-DE" dirty="0">
                <a:solidFill>
                  <a:schemeClr val="bg1"/>
                </a:solidFill>
              </a:rPr>
              <a:t> kann Drilldown zu </a:t>
            </a:r>
            <a:r>
              <a:rPr lang="de-DE" b="1" dirty="0">
                <a:solidFill>
                  <a:schemeClr val="bg1"/>
                </a:solidFill>
              </a:rPr>
              <a:t>Vergleichsansicht der meistverkauften Waren</a:t>
            </a:r>
            <a:r>
              <a:rPr lang="de-DE" dirty="0">
                <a:solidFill>
                  <a:schemeClr val="bg1"/>
                </a:solidFill>
              </a:rPr>
              <a:t> aus drei Perspektiven: nach </a:t>
            </a:r>
            <a:r>
              <a:rPr lang="de-DE" b="1" dirty="0">
                <a:solidFill>
                  <a:schemeClr val="bg1"/>
                </a:solidFill>
              </a:rPr>
              <a:t>Mitarbeiter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Position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Produktkategorie</a:t>
            </a:r>
            <a:r>
              <a:rPr lang="de-DE" dirty="0">
                <a:solidFill>
                  <a:schemeClr val="bg1"/>
                </a:solidFill>
              </a:rPr>
              <a:t>. Diese Ansicht ermöglicht es, den Zusammenhang zwischen Vertriebspersonal, ihrer Rolle im Unternehmen und den am häufigsten verkauften Produkten besser zu verstehen.</a:t>
            </a:r>
            <a:endParaRPr lang="en-DE" dirty="0">
              <a:solidFill>
                <a:schemeClr val="bg1"/>
              </a:solidFill>
            </a:endParaRPr>
          </a:p>
          <a:p>
            <a:pPr algn="just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281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208E-A76E-4D7C-9AC7-B03FB83B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54" y="127002"/>
            <a:ext cx="11534789" cy="822909"/>
          </a:xfr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/>
          <a:lstStyle/>
          <a:p>
            <a:pPr algn="ctr"/>
            <a:r>
              <a:rPr lang="de-DE" b="1" dirty="0"/>
              <a:t>Umsatzanalyse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E541D-7B59-4741-9FF3-DA1B5C992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9868" y="1349052"/>
            <a:ext cx="6638106" cy="4924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450584-1AF6-466A-8C01-0629DA2D3936}"/>
              </a:ext>
            </a:extLst>
          </p:cNvPr>
          <p:cNvSpPr/>
          <p:nvPr/>
        </p:nvSpPr>
        <p:spPr>
          <a:xfrm>
            <a:off x="402454" y="1349052"/>
            <a:ext cx="4826494" cy="5355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/>
              <a:t>🧠 </a:t>
            </a:r>
            <a:r>
              <a:rPr lang="gsw-FR" dirty="0"/>
              <a:t>Schlüssel-Erkenntnisse: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Umsatz ist stark auf wenige Bundesländer (</a:t>
            </a:r>
            <a:r>
              <a:rPr lang="de-DE" b="1" dirty="0"/>
              <a:t>TN, ID</a:t>
            </a:r>
            <a:r>
              <a:rPr lang="de-DE" dirty="0"/>
              <a:t>) konzentriert → regionales Wachstumspotenzial identifizieren.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Nur </a:t>
            </a:r>
            <a:r>
              <a:rPr lang="de-DE" b="1" dirty="0"/>
              <a:t>wenige Kundenfirmen (BB, G)</a:t>
            </a:r>
            <a:r>
              <a:rPr lang="de-DE" dirty="0"/>
              <a:t> tragen den Großteil des Umsatzes → Risiko &amp; Bindungsstrategien prüfen.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Produktabsatz steht </a:t>
            </a:r>
            <a:r>
              <a:rPr lang="de-DE" b="1" dirty="0"/>
              <a:t>nicht immer im Verhältnis zum Umsatz</a:t>
            </a:r>
            <a:r>
              <a:rPr lang="de-DE" dirty="0"/>
              <a:t> → Fokus auf margenstärkere Produkte lohnenswert.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Große Unterschiede zwischen Regionen → gezieltes regionales Marketing und Preismodelle denkbar.</a:t>
            </a:r>
          </a:p>
          <a:p>
            <a:pPr>
              <a:buFont typeface="Arial" panose="020B0604020202020204" pitchFamily="34" charset="0"/>
              <a:buChar char="•"/>
            </a:pPr>
            <a:endParaRPr lang="gsw-FR" b="1" dirty="0"/>
          </a:p>
          <a:p>
            <a:r>
              <a:rPr lang="de-DE" b="1" dirty="0"/>
              <a:t>Beobachtung:</a:t>
            </a:r>
            <a:r>
              <a:rPr lang="de-DE" dirty="0"/>
              <a:t> Außer „Getränke“ gehören die meistverkauften Produkte nicht zu den Kategorien mit dem höchsten Nettoumsatz. Dies weist darauf hin, dass ein hoher Absatz nicht zwangsläufig mit hohem Umsatz einhergeht.</a:t>
            </a:r>
          </a:p>
        </p:txBody>
      </p:sp>
    </p:spTree>
    <p:extLst>
      <p:ext uri="{BB962C8B-B14F-4D97-AF65-F5344CB8AC3E}">
        <p14:creationId xmlns:p14="http://schemas.microsoft.com/office/powerpoint/2010/main" val="371499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AFA805-72D2-4775-993E-8EC6C46C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8" y="476053"/>
            <a:ext cx="10990556" cy="567357"/>
          </a:xfr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anchor="ctr"/>
          <a:lstStyle/>
          <a:p>
            <a:pPr algn="ctr"/>
            <a:r>
              <a:rPr lang="gsw-FR" b="1" dirty="0"/>
              <a:t>Versand &amp; Transaktionsarten</a:t>
            </a:r>
            <a:endParaRPr lang="en-DE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3A26C4-4F79-4809-92D2-25904EE7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06" y="1500327"/>
            <a:ext cx="7360068" cy="4696288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CE4308AD-B078-49D3-A4DF-DEC5B024EB0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777164" y="1475193"/>
            <a:ext cx="4039016" cy="44966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gsw-FR" sz="1800" b="1" dirty="0">
                <a:latin typeface="+mj-lt"/>
              </a:rPr>
              <a:t>Schlüssel-Erkenntnisse:</a:t>
            </a:r>
            <a:endParaRPr kumimoji="0" lang="en-GB" altLang="en-DE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DE" altLang="en-DE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Durchschnittliche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Lieferzeit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von 3,43 </a:t>
            </a:r>
            <a:r>
              <a:rPr kumimoji="0" lang="en-DE" altLang="en-DE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Tagen</a:t>
            </a:r>
            <a:r>
              <a:rPr kumimoji="0" lang="en-DE" altLang="en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deutet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auf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effiziente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Prozesse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hin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GB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sz="1800" dirty="0">
                <a:latin typeface="+mj-lt"/>
              </a:rPr>
              <a:t>Die Transaktionen zeigen ein ausgewogenes Verhältnis zwischen Verkauf und Einkauf, jedoch deuten zurückgehaltene Vorgänge auf mögliche Prozessverzögerungen hin.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de-DE" sz="1800" dirty="0">
              <a:latin typeface="+mj-lt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Versandkosten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stark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ortsabhängig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Möglichkeit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zur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Optimierung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oder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DE" altLang="en-D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Kostenverlagerung</a:t>
            </a:r>
            <a:r>
              <a:rPr kumimoji="0" lang="en-DE" altLang="en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GB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GB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en-DE" sz="1800" dirty="0">
                <a:latin typeface="+mj-lt"/>
              </a:rPr>
              <a:t>Bestellte </a:t>
            </a:r>
            <a:r>
              <a:rPr lang="de-DE" altLang="en-DE" sz="1800" dirty="0" err="1">
                <a:latin typeface="+mj-lt"/>
              </a:rPr>
              <a:t>Waren:Insgesamt</a:t>
            </a:r>
            <a:r>
              <a:rPr lang="de-DE" altLang="en-DE" sz="1800" dirty="0">
                <a:latin typeface="+mj-lt"/>
              </a:rPr>
              <a:t> wurden 102 Bestellungen registriert</a:t>
            </a:r>
            <a:r>
              <a:rPr lang="de-DE" altLang="en-DE" sz="1800" dirty="0">
                <a:latin typeface="Arial" panose="020B0604020202020204" pitchFamily="34" charset="0"/>
              </a:rPr>
              <a:t>.</a:t>
            </a:r>
            <a:endParaRPr kumimoji="0" lang="en-DE" altLang="en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6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0D81B23-6181-4CB1-A86B-6AB4271F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12" y="1498030"/>
            <a:ext cx="9144000" cy="1655762"/>
          </a:xfrm>
          <a:ln>
            <a:solidFill>
              <a:schemeClr val="bg1"/>
            </a:solidFill>
            <a:prstDash val="sysDash"/>
          </a:ln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chemeClr val="bg1"/>
                </a:solidFill>
              </a:rPr>
              <a:t>Dieses Power BI-Projekt zeigt, wie sich verschiedene Geschäftsdimensionen (Produkt, Geografie, Mitarbeitende, Kunden) mithilfe von intuitiven Dashboards analysieren und darstellen lassen. Es war eine wertvolle Übung in </a:t>
            </a:r>
            <a:r>
              <a:rPr lang="de-DE" b="1" dirty="0">
                <a:solidFill>
                  <a:schemeClr val="bg1"/>
                </a:solidFill>
              </a:rPr>
              <a:t>Datenvisualisierung</a:t>
            </a:r>
            <a:r>
              <a:rPr lang="de-DE" dirty="0">
                <a:solidFill>
                  <a:schemeClr val="bg1"/>
                </a:solidFill>
              </a:rPr>
              <a:t>, </a:t>
            </a:r>
            <a:r>
              <a:rPr lang="de-DE" b="1" dirty="0">
                <a:solidFill>
                  <a:schemeClr val="bg1"/>
                </a:solidFill>
              </a:rPr>
              <a:t>Business </a:t>
            </a:r>
            <a:r>
              <a:rPr lang="de-DE" b="1" dirty="0" err="1">
                <a:solidFill>
                  <a:schemeClr val="bg1"/>
                </a:solidFill>
              </a:rPr>
              <a:t>Intelligence</a:t>
            </a:r>
            <a:r>
              <a:rPr lang="de-DE" dirty="0">
                <a:solidFill>
                  <a:schemeClr val="bg1"/>
                </a:solidFill>
              </a:rPr>
              <a:t> und </a:t>
            </a:r>
            <a:r>
              <a:rPr lang="de-DE" b="1" dirty="0">
                <a:solidFill>
                  <a:schemeClr val="bg1"/>
                </a:solidFill>
              </a:rPr>
              <a:t>Storytelling mit Daten</a:t>
            </a:r>
            <a:r>
              <a:rPr lang="de-DE" dirty="0">
                <a:solidFill>
                  <a:schemeClr val="bg1"/>
                </a:solidFill>
              </a:rPr>
              <a:t>.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39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Northwind Traders</vt:lpstr>
      <vt:lpstr>Verkaufsanalyse</vt:lpstr>
      <vt:lpstr>Meistverkauftewaren Piechart’s Ansicht</vt:lpstr>
      <vt:lpstr>Umsatzanalyse</vt:lpstr>
      <vt:lpstr>Versand &amp; Transaktionsarten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Traders</dc:title>
  <dc:creator>Charvi Gangavaram</dc:creator>
  <cp:lastModifiedBy>Charvi Gangavaram</cp:lastModifiedBy>
  <cp:revision>33</cp:revision>
  <dcterms:created xsi:type="dcterms:W3CDTF">2025-06-17T07:54:48Z</dcterms:created>
  <dcterms:modified xsi:type="dcterms:W3CDTF">2025-06-18T15:00:03Z</dcterms:modified>
</cp:coreProperties>
</file>