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8.jpeg" ContentType="image/jpeg"/>
  <Override PartName="/ppt/media/image17.png" ContentType="image/png"/>
  <Override PartName="/ppt/media/image5.jpeg" ContentType="image/jpeg"/>
  <Override PartName="/ppt/media/image3.jpeg" ContentType="image/jpeg"/>
  <Override PartName="/ppt/media/image16.png" ContentType="image/png"/>
  <Override PartName="/ppt/media/image10.jpeg" ContentType="image/jpeg"/>
  <Override PartName="/ppt/media/image14.png" ContentType="image/png"/>
  <Override PartName="/ppt/media/image22.jpeg" ContentType="image/jpeg"/>
  <Override PartName="/ppt/media/image6.jpeg" ContentType="image/jpeg"/>
  <Override PartName="/ppt/media/image4.jpeg" ContentType="image/jpeg"/>
  <Override PartName="/ppt/media/image25.jpeg" ContentType="image/jpeg"/>
  <Override PartName="/ppt/media/image9.jpeg" ContentType="image/jpeg"/>
  <Override PartName="/ppt/media/image7.png" ContentType="image/png"/>
  <Override PartName="/ppt/media/image12.jpeg" ContentType="image/jpeg"/>
  <Override PartName="/ppt/media/image19.png" ContentType="image/png"/>
  <Override PartName="/ppt/media/image13.jpeg" ContentType="image/jpeg"/>
  <Override PartName="/ppt/media/image11.png" ContentType="image/png"/>
  <Override PartName="/ppt/media/image15.png" ContentType="image/png"/>
  <Override PartName="/ppt/media/image1.png" ContentType="image/png"/>
  <Override PartName="/ppt/media/image21.png" ContentType="image/png"/>
  <Override PartName="/ppt/media/image18.png" ContentType="image/png"/>
  <Override PartName="/ppt/media/image2.jpeg" ContentType="image/jpeg"/>
  <Override PartName="/ppt/media/image20.png" ContentType="image/png"/>
  <Override PartName="/ppt/media/image24.png" ContentType="image/png"/>
  <Override PartName="/ppt/media/image23.png" ContentType="image/png"/>
  <Override PartName="/ppt/media/image2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13E0774-770F-476D-A389-9CA2E38EC3B6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www.docker.com/resources/what-container" TargetMode="External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48360" y="1103760"/>
            <a:ext cx="5327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AU" sz="4000" spc="-1" strike="noStrike">
                <a:latin typeface="Apple SD Gothic Neo"/>
              </a:rPr>
              <a:t>Kubernetes 101:</a:t>
            </a:r>
            <a:endParaRPr b="0" lang="en-AU" sz="4000" spc="-1" strike="noStrike">
              <a:latin typeface="Arial"/>
            </a:endParaRPr>
          </a:p>
          <a:p>
            <a:r>
              <a:rPr b="1" lang="en-AU" sz="4000" spc="-1" strike="noStrike">
                <a:latin typeface="Apple SD Gothic Neo"/>
              </a:rPr>
              <a:t>A short introduction</a:t>
            </a:r>
            <a:endParaRPr b="0" lang="en-AU" sz="4000" spc="-1" strike="noStrike">
              <a:latin typeface="Arial"/>
            </a:endParaRPr>
          </a:p>
          <a:p>
            <a:r>
              <a:rPr b="0" lang="en-AU" sz="1200" spc="-1" strike="noStrike">
                <a:latin typeface="Apple SD Gothic Neo"/>
              </a:rPr>
              <a:t>April, 2020</a:t>
            </a:r>
            <a:endParaRPr b="0" lang="en-AU" sz="1200" spc="-1" strike="noStrike">
              <a:latin typeface="Arial"/>
            </a:endParaRPr>
          </a:p>
          <a:p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pple SD Gothic Neo"/>
              </a:rPr>
              <a:t>Suraj Thapa</a:t>
            </a:r>
            <a:endParaRPr b="0" lang="en-AU" sz="1200" spc="-1" strike="noStrike">
              <a:latin typeface="Arial"/>
            </a:endParaRPr>
          </a:p>
          <a:p>
            <a:r>
              <a:rPr b="0" lang="en-AU" sz="1200" spc="-1" strike="noStrike">
                <a:latin typeface="Apple SD Gothic Neo"/>
              </a:rPr>
              <a:t>Prabesh Thapa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795360" y="1739880"/>
            <a:ext cx="1844640" cy="178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Docker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32360" y="13197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There has been a lot of misunderstanding regarding docker and container.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Docker is a </a:t>
            </a:r>
            <a:r>
              <a:rPr b="1" lang="en-AU" sz="2000" spc="-1" strike="noStrike">
                <a:latin typeface="Apple SD Gothic Neo"/>
              </a:rPr>
              <a:t>tool</a:t>
            </a:r>
            <a:r>
              <a:rPr b="0" lang="en-AU" sz="2000" spc="-1" strike="noStrike">
                <a:latin typeface="Apple SD Gothic Neo"/>
              </a:rPr>
              <a:t> to run </a:t>
            </a:r>
            <a:r>
              <a:rPr b="1" lang="en-AU" sz="2000" spc="-1" strike="noStrike">
                <a:latin typeface="Apple SD Gothic Neo"/>
              </a:rPr>
              <a:t>containers.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It helps users to run, deploy, manage containers.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Packages applications along with its dependencies into isolated processes with the use of </a:t>
            </a:r>
            <a:r>
              <a:rPr b="1" lang="en-AU" sz="2000" spc="-1" strike="noStrike">
                <a:latin typeface="Apple SD Gothic Neo"/>
              </a:rPr>
              <a:t>cgroups</a:t>
            </a:r>
            <a:r>
              <a:rPr b="0" lang="en-AU" sz="2000" spc="-1" strike="noStrike">
                <a:latin typeface="Apple SD Gothic Neo"/>
              </a:rPr>
              <a:t> and </a:t>
            </a:r>
            <a:r>
              <a:rPr b="1" lang="en-AU" sz="2000" spc="-1" strike="noStrike">
                <a:latin typeface="Apple SD Gothic Neo"/>
              </a:rPr>
              <a:t>namespaces</a:t>
            </a:r>
            <a:r>
              <a:rPr b="0" lang="en-AU" sz="2000" spc="-1" strike="noStrike">
                <a:latin typeface="Apple SD Gothic Neo"/>
              </a:rPr>
              <a:t>. (This will be explained in next slide)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Helps to provide OS level virtualisation.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0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984000" y="3645360"/>
            <a:ext cx="1965960" cy="168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Cgroups (Control groups)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Cgroups: Control groups often known as cgroups is a kernel feature of linux which helps to limit accounts for CPU, memory, disk I/O , network usage and more. This feature  allows processes to be organized into hierarchical groups whose usage of various types of resources can then be limited and monitored.It provides features like: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Resource limiting 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Prioritisation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Accounting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Control</a:t>
            </a:r>
            <a:endParaRPr b="0" lang="en-AU" sz="15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5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844360" y="2572200"/>
            <a:ext cx="6875640" cy="253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Namespace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rial"/>
              </a:rPr>
              <a:t>Namespace is a feature of linux kernel which allows process isolation.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rial"/>
              </a:rPr>
              <a:t>Namespace makes it appear to the processes within the namespace that they have their own isolated instance of the global resource.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rial"/>
              </a:rPr>
              <a:t>There are different types of namespaces like PID, Mount, IPC, TIME, User, UTS, Network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rial"/>
              </a:rPr>
              <a:t>One of the main use case of namespace is to implement </a:t>
            </a:r>
            <a:r>
              <a:rPr b="1" lang="en-AU" sz="2600" spc="-1" strike="noStrike">
                <a:latin typeface="Arial"/>
              </a:rPr>
              <a:t>containers</a:t>
            </a:r>
            <a:r>
              <a:rPr b="0" lang="en-AU" sz="1600" spc="-1" strike="noStrike">
                <a:latin typeface="Arial"/>
              </a:rPr>
              <a:t>.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rial"/>
              </a:rPr>
              <a:t>Can be viewed inside </a:t>
            </a:r>
            <a:r>
              <a:rPr b="0" i="1" lang="en-AU" sz="1600" spc="-1" strike="noStrike">
                <a:latin typeface="Arial"/>
              </a:rPr>
              <a:t>“/proc/{PID}/$$/ns/”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Docker Engine, Compose, Swarm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Docker Engine: It is client-server technology which allows us to run containers across multiple platforms. </a:t>
            </a:r>
            <a:r>
              <a:rPr b="1" lang="en-AU" sz="3200" spc="-1" strike="noStrike">
                <a:latin typeface="Apple SD Gothic Neo"/>
              </a:rPr>
              <a:t>It helps to run a container.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Docker Compose: It is a tool inside docker engine, which helps us to run </a:t>
            </a:r>
            <a:r>
              <a:rPr b="1" lang="en-AU" sz="3200" spc="-1" strike="noStrike">
                <a:latin typeface="Apple SD Gothic Neo"/>
              </a:rPr>
              <a:t>multi-container application’s services in a single node (host).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Docker Swarm:  It is groups of hosts running docker containers which have been configured to run as a cluster. </a:t>
            </a:r>
            <a:r>
              <a:rPr b="1" lang="en-AU" sz="3200" spc="-1" strike="noStrike">
                <a:latin typeface="Apple SD Gothic Neo"/>
              </a:rPr>
              <a:t>Docker swarm is a container orchestration tool</a:t>
            </a:r>
            <a:r>
              <a:rPr b="0" lang="en-AU" sz="3200" spc="-1" strike="noStrike">
                <a:latin typeface="Apple SD Gothic Neo"/>
              </a:rPr>
              <a:t> which means it helps to manage </a:t>
            </a:r>
            <a:r>
              <a:rPr b="1" lang="en-AU" sz="3200" spc="-1" strike="noStrike">
                <a:latin typeface="Apple SD Gothic Neo"/>
              </a:rPr>
              <a:t>multiple containers deployed across multiple host machine in master – worker configuration.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So now,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2160000"/>
            <a:ext cx="5904000" cy="19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AU" sz="4800" spc="-1" strike="noStrike">
                <a:latin typeface="Apple SD Gothic Neo"/>
              </a:rPr>
              <a:t>What is kubernetes ?</a:t>
            </a:r>
            <a:endParaRPr b="0" lang="en-AU" sz="4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624000" y="2088000"/>
            <a:ext cx="1844640" cy="178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Overview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360" y="1172520"/>
            <a:ext cx="8927640" cy="228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Kubernetes is a container orchestration tool.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Kubernetes is an open-source container-orchestration system for automating application deployment, scaling, and management. It was originally designed by Google, and is now maintained by the Cloud Native Computing Foundation.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It is also written as </a:t>
            </a:r>
            <a:r>
              <a:rPr b="1" lang="en-AU" sz="3200" spc="-1" strike="noStrike">
                <a:latin typeface="Arial"/>
              </a:rPr>
              <a:t>k8s.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360" y="599760"/>
            <a:ext cx="9071640" cy="120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So, what is the difference between docker swarm and kubernetes ?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633040" y="1607760"/>
            <a:ext cx="4854960" cy="357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AU" sz="4400" spc="-1" strike="noStrike">
                <a:latin typeface="Apple SD Gothic Neo"/>
              </a:rPr>
              <a:t>Docker swarm vs Kubernetes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368000" y="1168920"/>
            <a:ext cx="7829280" cy="415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Why k8s won ???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326600"/>
            <a:ext cx="4608000" cy="36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Multi-host container scheduling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Scalability and availability.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Flexibility and modulations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Registration and service discovery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Persistent storage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Application upgrades and downgrades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Backward compatible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Logging and monitoring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Secret management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Community support</a:t>
            </a:r>
            <a:endParaRPr b="0" lang="en-AU" sz="15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622400" y="1800000"/>
            <a:ext cx="5097600" cy="292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00000" y="488880"/>
            <a:ext cx="2592000" cy="2319120"/>
          </a:xfrm>
          <a:prstGeom prst="rect">
            <a:avLst/>
          </a:pr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976000" y="360000"/>
            <a:ext cx="2736000" cy="1944000"/>
          </a:xfrm>
          <a:prstGeom prst="rect">
            <a:avLst/>
          </a:pr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5976000" y="2520000"/>
            <a:ext cx="2808000" cy="2160000"/>
          </a:xfrm>
          <a:prstGeom prst="rect">
            <a:avLst/>
          </a:pr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2520000" y="1080000"/>
            <a:ext cx="109152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API Server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130200" y="2016000"/>
            <a:ext cx="104580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contolller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016000" y="2016000"/>
            <a:ext cx="1008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Scheduler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800000" y="488880"/>
            <a:ext cx="259200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800" spc="-1" strike="noStrike">
                <a:latin typeface="Arial"/>
              </a:rPr>
              <a:t>Master Node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5976000" y="360000"/>
            <a:ext cx="273600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800" spc="-1" strike="noStrike">
                <a:latin typeface="Arial"/>
              </a:rPr>
              <a:t>Worker Node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5976000" y="2520000"/>
            <a:ext cx="280800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800" spc="-1" strike="noStrike">
                <a:latin typeface="Arial"/>
              </a:rPr>
              <a:t>Worker Node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132480" y="1174680"/>
            <a:ext cx="1091520" cy="409320"/>
          </a:xfrm>
          <a:prstGeom prst="rect">
            <a:avLst/>
          </a:prstGeom>
          <a:solidFill>
            <a:srgbClr val="3a1a0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Kube config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5" name="TextShape 11"/>
          <p:cNvSpPr txBox="1"/>
          <p:nvPr/>
        </p:nvSpPr>
        <p:spPr>
          <a:xfrm>
            <a:off x="464760" y="373680"/>
            <a:ext cx="981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AU" sz="1800" spc="-1" strike="noStrike">
                <a:latin typeface="Arial"/>
              </a:rPr>
              <a:t>kubectl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204480" y="2448000"/>
            <a:ext cx="1091520" cy="40932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Etcd database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5976000" y="886680"/>
            <a:ext cx="109152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kubelet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7620480" y="886680"/>
            <a:ext cx="109152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kube-proxy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9" name="CustomShape 15"/>
          <p:cNvSpPr/>
          <p:nvPr/>
        </p:nvSpPr>
        <p:spPr>
          <a:xfrm>
            <a:off x="5976000" y="3046680"/>
            <a:ext cx="109152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kubelet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7692480" y="3046680"/>
            <a:ext cx="1091520" cy="409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kube-proxy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1" name="CustomShape 17"/>
          <p:cNvSpPr/>
          <p:nvPr/>
        </p:nvSpPr>
        <p:spPr>
          <a:xfrm>
            <a:off x="5964480" y="1390680"/>
            <a:ext cx="2747520" cy="913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8"/>
          <p:cNvSpPr/>
          <p:nvPr/>
        </p:nvSpPr>
        <p:spPr>
          <a:xfrm>
            <a:off x="6108480" y="1728000"/>
            <a:ext cx="1091520" cy="40932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Pods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3" name="CustomShape 19"/>
          <p:cNvSpPr/>
          <p:nvPr/>
        </p:nvSpPr>
        <p:spPr>
          <a:xfrm>
            <a:off x="7476480" y="1728000"/>
            <a:ext cx="1091520" cy="40932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pods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4" name="CustomShape 20"/>
          <p:cNvSpPr/>
          <p:nvPr/>
        </p:nvSpPr>
        <p:spPr>
          <a:xfrm>
            <a:off x="5976000" y="3766680"/>
            <a:ext cx="2808000" cy="913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1"/>
          <p:cNvSpPr/>
          <p:nvPr/>
        </p:nvSpPr>
        <p:spPr>
          <a:xfrm>
            <a:off x="6108480" y="4054680"/>
            <a:ext cx="1091520" cy="40932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Pods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6" name="CustomShape 22"/>
          <p:cNvSpPr/>
          <p:nvPr/>
        </p:nvSpPr>
        <p:spPr>
          <a:xfrm>
            <a:off x="7548480" y="4032000"/>
            <a:ext cx="1091520" cy="409320"/>
          </a:xfrm>
          <a:prstGeom prst="rect">
            <a:avLst/>
          </a:prstGeom>
          <a:solidFill>
            <a:srgbClr val="ff3838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Pods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7" name="CustomShape 23"/>
          <p:cNvSpPr/>
          <p:nvPr/>
        </p:nvSpPr>
        <p:spPr>
          <a:xfrm>
            <a:off x="9216000" y="2160000"/>
            <a:ext cx="1091520" cy="409320"/>
          </a:xfrm>
          <a:prstGeom prst="rect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Internet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38" name="CustomShape 24"/>
          <p:cNvSpPr/>
          <p:nvPr/>
        </p:nvSpPr>
        <p:spPr>
          <a:xfrm rot="8752800">
            <a:off x="900720" y="1879920"/>
            <a:ext cx="1406520" cy="153720"/>
          </a:xfrm>
          <a:custGeom>
            <a:avLst/>
            <a:gdLst/>
            <a:ahLst/>
            <a:rect l="0" t="0" r="r" b="b"/>
            <a:pathLst>
              <a:path w="3910" h="429">
                <a:moveTo>
                  <a:pt x="1" y="108"/>
                </a:moveTo>
                <a:lnTo>
                  <a:pt x="2932" y="107"/>
                </a:lnTo>
                <a:lnTo>
                  <a:pt x="2932" y="0"/>
                </a:lnTo>
                <a:lnTo>
                  <a:pt x="3909" y="214"/>
                </a:lnTo>
                <a:lnTo>
                  <a:pt x="2932" y="428"/>
                </a:lnTo>
                <a:lnTo>
                  <a:pt x="2932" y="322"/>
                </a:lnTo>
                <a:lnTo>
                  <a:pt x="0" y="322"/>
                </a:lnTo>
                <a:lnTo>
                  <a:pt x="1" y="108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5"/>
          <p:cNvSpPr/>
          <p:nvPr/>
        </p:nvSpPr>
        <p:spPr>
          <a:xfrm rot="17581800">
            <a:off x="329040" y="855720"/>
            <a:ext cx="460080" cy="153720"/>
          </a:xfrm>
          <a:custGeom>
            <a:avLst/>
            <a:gdLst/>
            <a:ahLst/>
            <a:rect l="0" t="0" r="r" b="b"/>
            <a:pathLst>
              <a:path w="1280" h="429">
                <a:moveTo>
                  <a:pt x="0" y="109"/>
                </a:moveTo>
                <a:lnTo>
                  <a:pt x="959" y="108"/>
                </a:lnTo>
                <a:lnTo>
                  <a:pt x="958" y="0"/>
                </a:lnTo>
                <a:lnTo>
                  <a:pt x="1279" y="214"/>
                </a:lnTo>
                <a:lnTo>
                  <a:pt x="959" y="428"/>
                </a:lnTo>
                <a:lnTo>
                  <a:pt x="960" y="322"/>
                </a:lnTo>
                <a:lnTo>
                  <a:pt x="0" y="322"/>
                </a:lnTo>
                <a:lnTo>
                  <a:pt x="0" y="109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6"/>
          <p:cNvSpPr/>
          <p:nvPr/>
        </p:nvSpPr>
        <p:spPr>
          <a:xfrm rot="1990200">
            <a:off x="1191240" y="959400"/>
            <a:ext cx="919080" cy="153720"/>
          </a:xfrm>
          <a:custGeom>
            <a:avLst/>
            <a:gdLst/>
            <a:ahLst/>
            <a:rect l="0" t="0" r="r" b="b"/>
            <a:pathLst>
              <a:path w="2555" h="429">
                <a:moveTo>
                  <a:pt x="0" y="108"/>
                </a:moveTo>
                <a:lnTo>
                  <a:pt x="1916" y="107"/>
                </a:lnTo>
                <a:lnTo>
                  <a:pt x="1915" y="0"/>
                </a:lnTo>
                <a:lnTo>
                  <a:pt x="2554" y="214"/>
                </a:lnTo>
                <a:lnTo>
                  <a:pt x="1915" y="428"/>
                </a:lnTo>
                <a:lnTo>
                  <a:pt x="1915" y="322"/>
                </a:lnTo>
                <a:lnTo>
                  <a:pt x="0" y="322"/>
                </a:lnTo>
                <a:lnTo>
                  <a:pt x="0" y="108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7"/>
          <p:cNvSpPr/>
          <p:nvPr/>
        </p:nvSpPr>
        <p:spPr>
          <a:xfrm rot="2448000">
            <a:off x="3627720" y="2265120"/>
            <a:ext cx="2780280" cy="153720"/>
          </a:xfrm>
          <a:custGeom>
            <a:avLst/>
            <a:gdLst/>
            <a:ahLst/>
            <a:rect l="0" t="0" r="r" b="b"/>
            <a:pathLst>
              <a:path w="7726" h="429">
                <a:moveTo>
                  <a:pt x="0" y="107"/>
                </a:moveTo>
                <a:lnTo>
                  <a:pt x="5794" y="107"/>
                </a:lnTo>
                <a:lnTo>
                  <a:pt x="5794" y="0"/>
                </a:lnTo>
                <a:lnTo>
                  <a:pt x="7725" y="214"/>
                </a:lnTo>
                <a:lnTo>
                  <a:pt x="5793" y="428"/>
                </a:lnTo>
                <a:lnTo>
                  <a:pt x="5793" y="321"/>
                </a:lnTo>
                <a:lnTo>
                  <a:pt x="0" y="320"/>
                </a:lnTo>
                <a:lnTo>
                  <a:pt x="0" y="107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8"/>
          <p:cNvSpPr/>
          <p:nvPr/>
        </p:nvSpPr>
        <p:spPr>
          <a:xfrm rot="21363600">
            <a:off x="3962520" y="1078920"/>
            <a:ext cx="2068200" cy="153720"/>
          </a:xfrm>
          <a:custGeom>
            <a:avLst/>
            <a:gdLst/>
            <a:ahLst/>
            <a:rect l="0" t="0" r="r" b="b"/>
            <a:pathLst>
              <a:path w="5747" h="429">
                <a:moveTo>
                  <a:pt x="0" y="110"/>
                </a:moveTo>
                <a:lnTo>
                  <a:pt x="4309" y="107"/>
                </a:lnTo>
                <a:lnTo>
                  <a:pt x="4309" y="0"/>
                </a:lnTo>
                <a:lnTo>
                  <a:pt x="5746" y="213"/>
                </a:lnTo>
                <a:lnTo>
                  <a:pt x="4309" y="428"/>
                </a:lnTo>
                <a:lnTo>
                  <a:pt x="4310" y="321"/>
                </a:lnTo>
                <a:lnTo>
                  <a:pt x="0" y="323"/>
                </a:lnTo>
                <a:lnTo>
                  <a:pt x="0" y="110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9"/>
          <p:cNvSpPr/>
          <p:nvPr/>
        </p:nvSpPr>
        <p:spPr>
          <a:xfrm rot="13911000">
            <a:off x="8438040" y="1598040"/>
            <a:ext cx="1230120" cy="153720"/>
          </a:xfrm>
          <a:custGeom>
            <a:avLst/>
            <a:gdLst/>
            <a:ahLst/>
            <a:rect l="0" t="0" r="r" b="b"/>
            <a:pathLst>
              <a:path w="3420" h="430">
                <a:moveTo>
                  <a:pt x="0" y="110"/>
                </a:moveTo>
                <a:lnTo>
                  <a:pt x="2563" y="107"/>
                </a:lnTo>
                <a:lnTo>
                  <a:pt x="2563" y="0"/>
                </a:lnTo>
                <a:lnTo>
                  <a:pt x="3419" y="214"/>
                </a:lnTo>
                <a:lnTo>
                  <a:pt x="2564" y="429"/>
                </a:lnTo>
                <a:lnTo>
                  <a:pt x="2564" y="322"/>
                </a:lnTo>
                <a:lnTo>
                  <a:pt x="0" y="324"/>
                </a:lnTo>
                <a:lnTo>
                  <a:pt x="0" y="11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0"/>
          <p:cNvSpPr/>
          <p:nvPr/>
        </p:nvSpPr>
        <p:spPr>
          <a:xfrm rot="8377800">
            <a:off x="8471160" y="2850120"/>
            <a:ext cx="1230120" cy="153720"/>
          </a:xfrm>
          <a:custGeom>
            <a:avLst/>
            <a:gdLst/>
            <a:ahLst/>
            <a:rect l="0" t="0" r="r" b="b"/>
            <a:pathLst>
              <a:path w="3418" h="429">
                <a:moveTo>
                  <a:pt x="0" y="110"/>
                </a:moveTo>
                <a:lnTo>
                  <a:pt x="2562" y="106"/>
                </a:lnTo>
                <a:lnTo>
                  <a:pt x="2562" y="0"/>
                </a:lnTo>
                <a:lnTo>
                  <a:pt x="3417" y="213"/>
                </a:lnTo>
                <a:lnTo>
                  <a:pt x="2562" y="428"/>
                </a:lnTo>
                <a:lnTo>
                  <a:pt x="2563" y="320"/>
                </a:lnTo>
                <a:lnTo>
                  <a:pt x="0" y="323"/>
                </a:lnTo>
                <a:lnTo>
                  <a:pt x="0" y="11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1"/>
          <p:cNvSpPr/>
          <p:nvPr/>
        </p:nvSpPr>
        <p:spPr>
          <a:xfrm rot="8377800">
            <a:off x="6743160" y="3714120"/>
            <a:ext cx="1230120" cy="153720"/>
          </a:xfrm>
          <a:custGeom>
            <a:avLst/>
            <a:gdLst/>
            <a:ahLst/>
            <a:rect l="0" t="0" r="r" b="b"/>
            <a:pathLst>
              <a:path w="3418" h="429">
                <a:moveTo>
                  <a:pt x="0" y="110"/>
                </a:moveTo>
                <a:lnTo>
                  <a:pt x="2562" y="106"/>
                </a:lnTo>
                <a:lnTo>
                  <a:pt x="2562" y="0"/>
                </a:lnTo>
                <a:lnTo>
                  <a:pt x="3417" y="213"/>
                </a:lnTo>
                <a:lnTo>
                  <a:pt x="2562" y="428"/>
                </a:lnTo>
                <a:lnTo>
                  <a:pt x="2563" y="321"/>
                </a:lnTo>
                <a:lnTo>
                  <a:pt x="0" y="324"/>
                </a:lnTo>
                <a:lnTo>
                  <a:pt x="0" y="11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2"/>
          <p:cNvSpPr/>
          <p:nvPr/>
        </p:nvSpPr>
        <p:spPr>
          <a:xfrm rot="5628600">
            <a:off x="7938360" y="3684960"/>
            <a:ext cx="675000" cy="153720"/>
          </a:xfrm>
          <a:custGeom>
            <a:avLst/>
            <a:gdLst/>
            <a:ahLst/>
            <a:rect l="0" t="0" r="r" b="b"/>
            <a:pathLst>
              <a:path w="1877" h="429">
                <a:moveTo>
                  <a:pt x="0" y="109"/>
                </a:moveTo>
                <a:lnTo>
                  <a:pt x="1407" y="106"/>
                </a:lnTo>
                <a:lnTo>
                  <a:pt x="1407" y="0"/>
                </a:lnTo>
                <a:lnTo>
                  <a:pt x="1876" y="213"/>
                </a:lnTo>
                <a:lnTo>
                  <a:pt x="1408" y="428"/>
                </a:lnTo>
                <a:lnTo>
                  <a:pt x="1408" y="321"/>
                </a:lnTo>
                <a:lnTo>
                  <a:pt x="0" y="323"/>
                </a:lnTo>
                <a:lnTo>
                  <a:pt x="0" y="109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3"/>
          <p:cNvSpPr/>
          <p:nvPr/>
        </p:nvSpPr>
        <p:spPr>
          <a:xfrm rot="2448000">
            <a:off x="6731640" y="3753000"/>
            <a:ext cx="1407600" cy="153720"/>
          </a:xfrm>
          <a:custGeom>
            <a:avLst/>
            <a:gdLst/>
            <a:ahLst/>
            <a:rect l="0" t="0" r="r" b="b"/>
            <a:pathLst>
              <a:path w="3912" h="429">
                <a:moveTo>
                  <a:pt x="0" y="107"/>
                </a:moveTo>
                <a:lnTo>
                  <a:pt x="2932" y="107"/>
                </a:lnTo>
                <a:lnTo>
                  <a:pt x="2933" y="0"/>
                </a:lnTo>
                <a:lnTo>
                  <a:pt x="3911" y="214"/>
                </a:lnTo>
                <a:lnTo>
                  <a:pt x="2933" y="428"/>
                </a:lnTo>
                <a:lnTo>
                  <a:pt x="2932" y="321"/>
                </a:lnTo>
                <a:lnTo>
                  <a:pt x="0" y="321"/>
                </a:lnTo>
                <a:lnTo>
                  <a:pt x="0" y="107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4"/>
          <p:cNvSpPr/>
          <p:nvPr/>
        </p:nvSpPr>
        <p:spPr>
          <a:xfrm rot="6208800">
            <a:off x="6036480" y="3676680"/>
            <a:ext cx="831600" cy="153720"/>
          </a:xfrm>
          <a:custGeom>
            <a:avLst/>
            <a:gdLst/>
            <a:ahLst/>
            <a:rect l="0" t="0" r="r" b="b"/>
            <a:pathLst>
              <a:path w="2312" h="429">
                <a:moveTo>
                  <a:pt x="0" y="108"/>
                </a:moveTo>
                <a:lnTo>
                  <a:pt x="1733" y="107"/>
                </a:lnTo>
                <a:lnTo>
                  <a:pt x="1733" y="0"/>
                </a:lnTo>
                <a:lnTo>
                  <a:pt x="2311" y="213"/>
                </a:lnTo>
                <a:lnTo>
                  <a:pt x="1733" y="428"/>
                </a:lnTo>
                <a:lnTo>
                  <a:pt x="1733" y="321"/>
                </a:lnTo>
                <a:lnTo>
                  <a:pt x="0" y="322"/>
                </a:lnTo>
                <a:lnTo>
                  <a:pt x="0" y="108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5"/>
          <p:cNvSpPr/>
          <p:nvPr/>
        </p:nvSpPr>
        <p:spPr>
          <a:xfrm rot="6208800">
            <a:off x="6059160" y="1447200"/>
            <a:ext cx="728640" cy="153720"/>
          </a:xfrm>
          <a:custGeom>
            <a:avLst/>
            <a:gdLst/>
            <a:ahLst/>
            <a:rect l="0" t="0" r="r" b="b"/>
            <a:pathLst>
              <a:path w="2026" h="428">
                <a:moveTo>
                  <a:pt x="0" y="107"/>
                </a:moveTo>
                <a:lnTo>
                  <a:pt x="1518" y="107"/>
                </a:lnTo>
                <a:lnTo>
                  <a:pt x="1518" y="0"/>
                </a:lnTo>
                <a:lnTo>
                  <a:pt x="2025" y="213"/>
                </a:lnTo>
                <a:lnTo>
                  <a:pt x="1518" y="427"/>
                </a:lnTo>
                <a:lnTo>
                  <a:pt x="1518" y="320"/>
                </a:lnTo>
                <a:lnTo>
                  <a:pt x="0" y="321"/>
                </a:lnTo>
                <a:lnTo>
                  <a:pt x="0" y="107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6"/>
          <p:cNvSpPr/>
          <p:nvPr/>
        </p:nvSpPr>
        <p:spPr>
          <a:xfrm rot="2448000">
            <a:off x="6696720" y="1399320"/>
            <a:ext cx="1253160" cy="153720"/>
          </a:xfrm>
          <a:custGeom>
            <a:avLst/>
            <a:gdLst/>
            <a:ahLst/>
            <a:rect l="0" t="0" r="r" b="b"/>
            <a:pathLst>
              <a:path w="3484" h="428">
                <a:moveTo>
                  <a:pt x="0" y="107"/>
                </a:moveTo>
                <a:lnTo>
                  <a:pt x="2611" y="106"/>
                </a:lnTo>
                <a:lnTo>
                  <a:pt x="2611" y="0"/>
                </a:lnTo>
                <a:lnTo>
                  <a:pt x="3483" y="214"/>
                </a:lnTo>
                <a:lnTo>
                  <a:pt x="2611" y="427"/>
                </a:lnTo>
                <a:lnTo>
                  <a:pt x="2611" y="320"/>
                </a:lnTo>
                <a:lnTo>
                  <a:pt x="0" y="321"/>
                </a:lnTo>
                <a:lnTo>
                  <a:pt x="0" y="107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7"/>
          <p:cNvSpPr/>
          <p:nvPr/>
        </p:nvSpPr>
        <p:spPr>
          <a:xfrm rot="17581800">
            <a:off x="2417040" y="1697040"/>
            <a:ext cx="460080" cy="153720"/>
          </a:xfrm>
          <a:custGeom>
            <a:avLst/>
            <a:gdLst/>
            <a:ahLst/>
            <a:rect l="0" t="0" r="r" b="b"/>
            <a:pathLst>
              <a:path w="1280" h="429">
                <a:moveTo>
                  <a:pt x="0" y="109"/>
                </a:moveTo>
                <a:lnTo>
                  <a:pt x="959" y="108"/>
                </a:lnTo>
                <a:lnTo>
                  <a:pt x="958" y="0"/>
                </a:lnTo>
                <a:lnTo>
                  <a:pt x="1279" y="214"/>
                </a:lnTo>
                <a:lnTo>
                  <a:pt x="959" y="428"/>
                </a:lnTo>
                <a:lnTo>
                  <a:pt x="960" y="322"/>
                </a:lnTo>
                <a:lnTo>
                  <a:pt x="0" y="322"/>
                </a:lnTo>
                <a:lnTo>
                  <a:pt x="0" y="109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8"/>
          <p:cNvSpPr/>
          <p:nvPr/>
        </p:nvSpPr>
        <p:spPr>
          <a:xfrm rot="14606400">
            <a:off x="3209760" y="1698840"/>
            <a:ext cx="460080" cy="153720"/>
          </a:xfrm>
          <a:custGeom>
            <a:avLst/>
            <a:gdLst/>
            <a:ahLst/>
            <a:rect l="0" t="0" r="r" b="b"/>
            <a:pathLst>
              <a:path w="1279" h="428">
                <a:moveTo>
                  <a:pt x="0" y="108"/>
                </a:moveTo>
                <a:lnTo>
                  <a:pt x="959" y="106"/>
                </a:lnTo>
                <a:lnTo>
                  <a:pt x="959" y="0"/>
                </a:lnTo>
                <a:lnTo>
                  <a:pt x="1278" y="213"/>
                </a:lnTo>
                <a:lnTo>
                  <a:pt x="959" y="427"/>
                </a:lnTo>
                <a:lnTo>
                  <a:pt x="959" y="321"/>
                </a:lnTo>
                <a:lnTo>
                  <a:pt x="0" y="321"/>
                </a:lnTo>
                <a:lnTo>
                  <a:pt x="0" y="108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9"/>
          <p:cNvSpPr/>
          <p:nvPr/>
        </p:nvSpPr>
        <p:spPr>
          <a:xfrm rot="5628600">
            <a:off x="7897680" y="1452960"/>
            <a:ext cx="675000" cy="153720"/>
          </a:xfrm>
          <a:custGeom>
            <a:avLst/>
            <a:gdLst/>
            <a:ahLst/>
            <a:rect l="0" t="0" r="r" b="b"/>
            <a:pathLst>
              <a:path w="1877" h="428">
                <a:moveTo>
                  <a:pt x="0" y="108"/>
                </a:moveTo>
                <a:lnTo>
                  <a:pt x="1407" y="106"/>
                </a:lnTo>
                <a:lnTo>
                  <a:pt x="1407" y="0"/>
                </a:lnTo>
                <a:lnTo>
                  <a:pt x="1876" y="212"/>
                </a:lnTo>
                <a:lnTo>
                  <a:pt x="1408" y="427"/>
                </a:lnTo>
                <a:lnTo>
                  <a:pt x="1408" y="320"/>
                </a:lnTo>
                <a:lnTo>
                  <a:pt x="0" y="322"/>
                </a:lnTo>
                <a:lnTo>
                  <a:pt x="0" y="108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0"/>
          <p:cNvSpPr/>
          <p:nvPr/>
        </p:nvSpPr>
        <p:spPr>
          <a:xfrm rot="8377800">
            <a:off x="6702120" y="1531800"/>
            <a:ext cx="1230120" cy="153720"/>
          </a:xfrm>
          <a:custGeom>
            <a:avLst/>
            <a:gdLst/>
            <a:ahLst/>
            <a:rect l="0" t="0" r="r" b="b"/>
            <a:pathLst>
              <a:path w="3418" h="429">
                <a:moveTo>
                  <a:pt x="0" y="110"/>
                </a:moveTo>
                <a:lnTo>
                  <a:pt x="2562" y="106"/>
                </a:lnTo>
                <a:lnTo>
                  <a:pt x="2562" y="0"/>
                </a:lnTo>
                <a:lnTo>
                  <a:pt x="3417" y="213"/>
                </a:lnTo>
                <a:lnTo>
                  <a:pt x="2563" y="428"/>
                </a:lnTo>
                <a:lnTo>
                  <a:pt x="2563" y="321"/>
                </a:lnTo>
                <a:lnTo>
                  <a:pt x="0" y="324"/>
                </a:lnTo>
                <a:lnTo>
                  <a:pt x="0" y="110"/>
                </a:lnTo>
              </a:path>
            </a:pathLst>
          </a:cu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"/>
                            </p:stCondLst>
                            <p:childTnLst>
                              <p:par>
                                <p:cTn id="9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TL;DR;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This is an introductory workshop on kubernetes, which will help attendees gain </a:t>
            </a:r>
            <a:r>
              <a:rPr b="1" lang="en-AU" sz="3200" spc="-1" strike="noStrike">
                <a:latin typeface="Apple SD Gothic Neo"/>
              </a:rPr>
              <a:t>basic </a:t>
            </a:r>
            <a:r>
              <a:rPr b="0" lang="en-AU" sz="3200" spc="-1" strike="noStrike">
                <a:latin typeface="Apple SD Gothic Neo"/>
              </a:rPr>
              <a:t>information about container, docker, kubernetes, using kubernetes in AWS.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32360" y="5119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Time for some Theories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152000" y="2016000"/>
            <a:ext cx="7809120" cy="316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k8s Components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Control plane (Master Node)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API server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Controller Manager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Scheduler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Etcd</a:t>
            </a:r>
            <a:endParaRPr b="0" lang="en-AU" sz="15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pple SD Gothic Neo"/>
              </a:rPr>
              <a:t>Worker Node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Kubelet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Kube-proxy</a:t>
            </a:r>
            <a:endParaRPr b="0" lang="en-AU" sz="15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pple SD Gothic Neo"/>
              </a:rPr>
              <a:t>Container runtime (docker)</a:t>
            </a:r>
            <a:endParaRPr b="0" lang="en-AU" sz="1500" spc="-1" strike="noStrike">
              <a:latin typeface="Arial"/>
            </a:endParaRPr>
          </a:p>
          <a:p>
            <a:endParaRPr b="0" lang="en-AU" sz="1500" spc="-1" strike="noStrike">
              <a:latin typeface="Arial"/>
            </a:endParaRPr>
          </a:p>
          <a:p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Master Node (Control Plane)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It is responsible for overall management of k8s cluster.</a:t>
            </a:r>
            <a:endParaRPr b="0" lang="en-AU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3 components :</a:t>
            </a:r>
            <a:endParaRPr b="0" lang="en-AU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000" spc="-1" strike="noStrike">
                <a:latin typeface="Apple SD Gothic Neo"/>
              </a:rPr>
              <a:t>Communication (Kube API server)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Interaction between kubernetes API endpoints.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Done by kube API server</a:t>
            </a:r>
            <a:endParaRPr b="0" lang="en-AU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000" spc="-1" strike="noStrike">
                <a:latin typeface="Apple SD Gothic Neo"/>
              </a:rPr>
              <a:t>Scheduling (Scheduler)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Watches pods created which do not have node design yet.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Designs pods to run on a specific node.</a:t>
            </a:r>
            <a:endParaRPr b="0" lang="en-AU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000" spc="-1" strike="noStrike">
                <a:latin typeface="Apple SD Gothic Neo"/>
              </a:rPr>
              <a:t>Controller (Control manager)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Runs various controller to which in turn are responsible for various jobs.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Example Node controller handles node state, replication controller handles correct number of pods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pple SD Gothic Neo"/>
              </a:rPr>
              <a:t>Endpoint controller joins services and pods togerther etc.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ETCd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latin typeface="Apple SD Gothic Neo"/>
              </a:rPr>
              <a:t>It is a distributed key-value (similar to JSON) data storage in k8s.</a:t>
            </a:r>
            <a:endParaRPr b="0" lang="en-AU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latin typeface="Apple SD Gothic Neo"/>
              </a:rPr>
              <a:t>It uses etcd as database and stores data here like jobs scheduled info, pod details, stage info etc.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kubectl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It is a command line interface for k8s to interact with master node.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Configuration for kubectl is stored in kubeconfig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Kubeconfig: 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latin typeface="Apple SD Gothic Neo"/>
              </a:rPr>
              <a:t>Container configuration about server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latin typeface="Apple SD Gothic Neo"/>
              </a:rPr>
              <a:t>Authentication information to access k8s API.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AU" sz="4400" spc="-1" strike="noStrike">
                <a:latin typeface="Apple SD Gothic Neo"/>
              </a:rPr>
              <a:t>Worker Node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90240" y="1028520"/>
            <a:ext cx="9192240" cy="429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It is the node where application is operates.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Worker node uses docker engine to run containers.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Contains 4 components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latin typeface="Apple SD Gothic Neo"/>
              </a:rPr>
              <a:t>Kubelet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Communicates with master, mounts pods volume, runs pods via container runtime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latin typeface="Apple SD Gothic Neo"/>
              </a:rPr>
              <a:t>Kube-proxy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Works as network proxy and load balancer, routing, connection forwarding if pods want to communicate to public internet.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latin typeface="Apple SD Gothic Neo"/>
              </a:rPr>
              <a:t>Container runtime (docker engine)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It used docker engine to run containers, we do not manage this.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2400" spc="-1" strike="noStrike">
                <a:latin typeface="Apple SD Gothic Neo"/>
              </a:rPr>
              <a:t>Pods (containers)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It is the smallest unit that can be created in k8s, create, delete, deploy pods</a:t>
            </a:r>
            <a:endParaRPr b="0" lang="en-AU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Contains docker container, storage resource, unique IP, configuration that governs how container should run.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More on pods...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Smallest unit in k8s.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Single instance of application in k8s tightly coupled.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Ephemeral and disposable, hence never create pods by themselves.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pple SD Gothic Neo"/>
              </a:rPr>
              <a:t>Use controller to run pods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Possibly in next session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Pod states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Replica set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Types of controllers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Types of network services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Labels, selection and namespaces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2285640" y="625680"/>
            <a:ext cx="5983560" cy="42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744000" y="205560"/>
            <a:ext cx="18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AU" sz="4000" spc="-1" strike="noStrike">
                <a:latin typeface="Apple SD Gothic Neo"/>
              </a:rPr>
              <a:t>Topics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720000" y="1326600"/>
            <a:ext cx="8568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Containers (what, why, when, how)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Docker (docker engine, compose, swarm)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Black box introduction on kubernetes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Kubernetes on AWS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16360" y="1440000"/>
            <a:ext cx="5687640" cy="231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AU" sz="4400" spc="-1" strike="noStrike">
                <a:latin typeface="Apple SD Gothic Neo"/>
              </a:rPr>
              <a:t>So</a:t>
            </a:r>
            <a:br/>
            <a:r>
              <a:rPr b="1" lang="en-AU" sz="4400" spc="-1" strike="noStrike">
                <a:latin typeface="Apple SD Gothic Neo"/>
              </a:rPr>
              <a:t>WTF is a</a:t>
            </a:r>
            <a:br/>
            <a:r>
              <a:rPr b="1" lang="en-AU" sz="4400" spc="-1" strike="noStrike">
                <a:latin typeface="Apple SD Gothic Neo"/>
              </a:rPr>
              <a:t>Container ?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708520" y="1440000"/>
            <a:ext cx="4083480" cy="25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A container is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288000" y="1326600"/>
            <a:ext cx="9071640" cy="378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Container is a basically a process (with PID) just like any other process running in our system with its own sets of configuration. 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Container provides a computing environment to run application along with its dependencies.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Having said this, container does the same thing as VM. So, does this mean we can call containers as LW VM?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600" spc="-1" strike="noStrike">
                <a:latin typeface="Apple SD Gothic Neo"/>
              </a:rPr>
              <a:t>Answer is YES.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6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552000" y="2736000"/>
            <a:ext cx="3075840" cy="2304000"/>
          </a:xfrm>
          <a:prstGeom prst="rect">
            <a:avLst/>
          </a:prstGeom>
          <a:ln>
            <a:noFill/>
          </a:ln>
        </p:spPr>
      </p:pic>
      <p:sp>
        <p:nvSpPr>
          <p:cNvPr id="52" name="TextShape 3"/>
          <p:cNvSpPr txBox="1"/>
          <p:nvPr/>
        </p:nvSpPr>
        <p:spPr>
          <a:xfrm>
            <a:off x="345240" y="5328000"/>
            <a:ext cx="95907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1000" spc="-1" strike="noStrike">
                <a:latin typeface="Arial"/>
              </a:rPr>
              <a:t>Source: </a:t>
            </a:r>
            <a:r>
              <a:rPr b="0" lang="en-AU" sz="1000" spc="-1" strike="noStrike">
                <a:latin typeface="Arial"/>
                <a:hlinkClick r:id="rId2"/>
              </a:rPr>
              <a:t>https://www.docker.com/resources/what-container</a:t>
            </a:r>
            <a:endParaRPr b="0" lang="en-A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360" y="-10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Why containers?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55640" y="1008000"/>
            <a:ext cx="1116360" cy="2961360"/>
          </a:xfrm>
          <a:prstGeom prst="rect">
            <a:avLst/>
          </a:prstGeom>
          <a:ln>
            <a:noFill/>
          </a:ln>
        </p:spPr>
      </p:pic>
      <p:sp>
        <p:nvSpPr>
          <p:cNvPr id="55" name="TextShape 2"/>
          <p:cNvSpPr txBox="1"/>
          <p:nvPr/>
        </p:nvSpPr>
        <p:spPr>
          <a:xfrm>
            <a:off x="576000" y="4117680"/>
            <a:ext cx="1332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Lightweight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2311200" y="2573640"/>
            <a:ext cx="2080800" cy="1386360"/>
          </a:xfrm>
          <a:prstGeom prst="rect">
            <a:avLst/>
          </a:prstGeom>
          <a:ln>
            <a:noFill/>
          </a:ln>
        </p:spPr>
      </p:pic>
      <p:sp>
        <p:nvSpPr>
          <p:cNvPr id="57" name="TextShape 3"/>
          <p:cNvSpPr txBox="1"/>
          <p:nvPr/>
        </p:nvSpPr>
        <p:spPr>
          <a:xfrm>
            <a:off x="2617200" y="4104000"/>
            <a:ext cx="1486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Performance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4739760" y="2160000"/>
            <a:ext cx="1812240" cy="1812240"/>
          </a:xfrm>
          <a:prstGeom prst="rect">
            <a:avLst/>
          </a:prstGeom>
          <a:ln>
            <a:noFill/>
          </a:ln>
        </p:spPr>
      </p:pic>
      <p:sp>
        <p:nvSpPr>
          <p:cNvPr id="59" name="TextShape 4"/>
          <p:cNvSpPr txBox="1"/>
          <p:nvPr/>
        </p:nvSpPr>
        <p:spPr>
          <a:xfrm>
            <a:off x="4925520" y="4189680"/>
            <a:ext cx="1410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Shared host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7200000" y="1922400"/>
            <a:ext cx="1872000" cy="2253600"/>
          </a:xfrm>
          <a:prstGeom prst="rect">
            <a:avLst/>
          </a:prstGeom>
          <a:ln>
            <a:noFill/>
          </a:ln>
        </p:spPr>
      </p:pic>
      <p:sp>
        <p:nvSpPr>
          <p:cNvPr id="61" name="TextShape 5"/>
          <p:cNvSpPr txBox="1"/>
          <p:nvPr/>
        </p:nvSpPr>
        <p:spPr>
          <a:xfrm>
            <a:off x="6984000" y="4248000"/>
            <a:ext cx="2373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OS level virtualization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And we have more benefits..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48000" y="1415160"/>
            <a:ext cx="1681200" cy="2616840"/>
          </a:xfrm>
          <a:prstGeom prst="rect">
            <a:avLst/>
          </a:prstGeom>
          <a:ln>
            <a:noFill/>
          </a:ln>
        </p:spPr>
      </p:pic>
      <p:sp>
        <p:nvSpPr>
          <p:cNvPr id="64" name="TextShape 2"/>
          <p:cNvSpPr txBox="1"/>
          <p:nvPr/>
        </p:nvSpPr>
        <p:spPr>
          <a:xfrm>
            <a:off x="897480" y="4333680"/>
            <a:ext cx="133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Less space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913120" y="2710080"/>
            <a:ext cx="2054880" cy="1609920"/>
          </a:xfrm>
          <a:prstGeom prst="rect">
            <a:avLst/>
          </a:prstGeom>
          <a:ln>
            <a:noFill/>
          </a:ln>
        </p:spPr>
      </p:pic>
      <p:sp>
        <p:nvSpPr>
          <p:cNvPr id="66" name="TextShape 3"/>
          <p:cNvSpPr txBox="1"/>
          <p:nvPr/>
        </p:nvSpPr>
        <p:spPr>
          <a:xfrm>
            <a:off x="3320640" y="4405680"/>
            <a:ext cx="92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Scaling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5441760" y="2304000"/>
            <a:ext cx="2262240" cy="1944000"/>
          </a:xfrm>
          <a:prstGeom prst="rect">
            <a:avLst/>
          </a:prstGeom>
          <a:ln>
            <a:noFill/>
          </a:ln>
        </p:spPr>
      </p:pic>
      <p:sp>
        <p:nvSpPr>
          <p:cNvPr id="68" name="TextShape 4"/>
          <p:cNvSpPr txBox="1"/>
          <p:nvPr/>
        </p:nvSpPr>
        <p:spPr>
          <a:xfrm>
            <a:off x="5472000" y="4464000"/>
            <a:ext cx="21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AU" sz="1800" spc="-1" strike="noStrike">
                <a:latin typeface="Arial"/>
              </a:rPr>
              <a:t>Faster provisioning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When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440000"/>
            <a:ext cx="943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Containers existed long before, back then they were not called containers.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pple SD Gothic Neo"/>
              </a:rPr>
              <a:t>So let’s have a quick recap of container evolution.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2808000" y="2988000"/>
            <a:ext cx="3816000" cy="24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pple SD Gothic Neo"/>
              </a:rPr>
              <a:t>Timeline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864000" y="1195200"/>
            <a:ext cx="936000" cy="110880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04000" y="2448000"/>
            <a:ext cx="1296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(2000)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FreeBSD 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developed jails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(Uses chroot)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48000" y="1368000"/>
            <a:ext cx="1368000" cy="480600"/>
          </a:xfrm>
          <a:prstGeom prst="rect">
            <a:avLst/>
          </a:prstGeom>
          <a:ln>
            <a:noFill/>
          </a:ln>
        </p:spPr>
      </p:pic>
      <p:sp>
        <p:nvSpPr>
          <p:cNvPr id="76" name="TextShape 3"/>
          <p:cNvSpPr txBox="1"/>
          <p:nvPr/>
        </p:nvSpPr>
        <p:spPr>
          <a:xfrm>
            <a:off x="2304000" y="2323080"/>
            <a:ext cx="1296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(2001)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Linux-V Server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Kernel isolation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feature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77" name="TextShape 4"/>
          <p:cNvSpPr txBox="1"/>
          <p:nvPr/>
        </p:nvSpPr>
        <p:spPr>
          <a:xfrm>
            <a:off x="4248000" y="2304000"/>
            <a:ext cx="12960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(2004)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Solaris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Introduces zones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Using spanshot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4176000" y="1368000"/>
            <a:ext cx="1299960" cy="6357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6135480" y="1332000"/>
            <a:ext cx="1352520" cy="900000"/>
          </a:xfrm>
          <a:prstGeom prst="rect">
            <a:avLst/>
          </a:prstGeom>
          <a:ln>
            <a:noFill/>
          </a:ln>
        </p:spPr>
      </p:pic>
      <p:sp>
        <p:nvSpPr>
          <p:cNvPr id="80" name="TextShape 5"/>
          <p:cNvSpPr txBox="1"/>
          <p:nvPr/>
        </p:nvSpPr>
        <p:spPr>
          <a:xfrm>
            <a:off x="5976000" y="2368440"/>
            <a:ext cx="14400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(2006)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Introduces cgroups (process + containers)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7752600" y="1266120"/>
            <a:ext cx="1679400" cy="893880"/>
          </a:xfrm>
          <a:prstGeom prst="rect">
            <a:avLst/>
          </a:prstGeom>
          <a:ln>
            <a:noFill/>
          </a:ln>
        </p:spPr>
      </p:pic>
      <p:sp>
        <p:nvSpPr>
          <p:cNvPr id="82" name="TextShape 6"/>
          <p:cNvSpPr txBox="1"/>
          <p:nvPr/>
        </p:nvSpPr>
        <p:spPr>
          <a:xfrm>
            <a:off x="8064000" y="2368440"/>
            <a:ext cx="14400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(2008)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Introduces user namespaces to limit access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6"/>
          <a:stretch/>
        </p:blipFill>
        <p:spPr>
          <a:xfrm>
            <a:off x="7200000" y="3816000"/>
            <a:ext cx="1216440" cy="486360"/>
          </a:xfrm>
          <a:prstGeom prst="rect">
            <a:avLst/>
          </a:prstGeom>
          <a:ln>
            <a:noFill/>
          </a:ln>
        </p:spPr>
      </p:pic>
      <p:sp>
        <p:nvSpPr>
          <p:cNvPr id="84" name="TextShape 7"/>
          <p:cNvSpPr txBox="1"/>
          <p:nvPr/>
        </p:nvSpPr>
        <p:spPr>
          <a:xfrm>
            <a:off x="7200000" y="4528440"/>
            <a:ext cx="1368000" cy="79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AU" sz="1200" spc="-1" strike="noStrike">
                <a:latin typeface="Arial"/>
              </a:rPr>
              <a:t>(2008)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Created LXC </a:t>
            </a:r>
            <a:endParaRPr b="0" lang="en-AU" sz="1200" spc="-1" strike="noStrike">
              <a:latin typeface="Arial"/>
            </a:endParaRPr>
          </a:p>
          <a:p>
            <a:pPr algn="ctr"/>
            <a:r>
              <a:rPr b="0" lang="en-AU" sz="1200" spc="-1" strike="noStrike">
                <a:latin typeface="Arial"/>
              </a:rPr>
              <a:t>cgroups + namespaces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7"/>
          <a:stretch/>
        </p:blipFill>
        <p:spPr>
          <a:xfrm>
            <a:off x="4104000" y="3705120"/>
            <a:ext cx="1728000" cy="1478880"/>
          </a:xfrm>
          <a:prstGeom prst="rect">
            <a:avLst/>
          </a:prstGeom>
          <a:ln>
            <a:noFill/>
          </a:ln>
        </p:spPr>
      </p:pic>
      <p:sp>
        <p:nvSpPr>
          <p:cNvPr id="86" name="CustomShape 8"/>
          <p:cNvSpPr/>
          <p:nvPr/>
        </p:nvSpPr>
        <p:spPr>
          <a:xfrm>
            <a:off x="1800000" y="2160000"/>
            <a:ext cx="504000" cy="216000"/>
          </a:xfrm>
          <a:custGeom>
            <a:avLst/>
            <a:gdLst/>
            <a:ahLst/>
            <a:rect l="0" t="0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3600000" y="2448000"/>
            <a:ext cx="504000" cy="216000"/>
          </a:xfrm>
          <a:custGeom>
            <a:avLst/>
            <a:gdLst/>
            <a:ahLst/>
            <a:rect l="0" t="0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5472000" y="2484000"/>
            <a:ext cx="504000" cy="216000"/>
          </a:xfrm>
          <a:custGeom>
            <a:avLst/>
            <a:gdLst/>
            <a:ahLst/>
            <a:rect l="0" t="0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>
            <a:off x="7272000" y="2520000"/>
            <a:ext cx="504000" cy="216000"/>
          </a:xfrm>
          <a:custGeom>
            <a:avLst/>
            <a:gdLst/>
            <a:ahLst/>
            <a:rect l="0" t="0" r="r" b="b"/>
            <a:pathLst>
              <a:path w="1401" h="602">
                <a:moveTo>
                  <a:pt x="0" y="150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 rot="3230400">
            <a:off x="6751440" y="3440880"/>
            <a:ext cx="504000" cy="216000"/>
          </a:xfrm>
          <a:custGeom>
            <a:avLst/>
            <a:gdLst/>
            <a:ahLst/>
            <a:rect l="0" t="0" r="r" b="b"/>
            <a:pathLst>
              <a:path w="1401" h="602">
                <a:moveTo>
                  <a:pt x="0" y="150"/>
                </a:moveTo>
                <a:lnTo>
                  <a:pt x="1050" y="149"/>
                </a:lnTo>
                <a:lnTo>
                  <a:pt x="1050" y="0"/>
                </a:lnTo>
                <a:lnTo>
                  <a:pt x="1400" y="299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3"/>
          <p:cNvSpPr/>
          <p:nvPr/>
        </p:nvSpPr>
        <p:spPr>
          <a:xfrm rot="7924800">
            <a:off x="8282880" y="3376440"/>
            <a:ext cx="504000" cy="216000"/>
          </a:xfrm>
          <a:custGeom>
            <a:avLst/>
            <a:gdLst/>
            <a:ahLst/>
            <a:rect l="0" t="0" r="r" b="b"/>
            <a:pathLst>
              <a:path w="1401" h="602">
                <a:moveTo>
                  <a:pt x="0" y="151"/>
                </a:moveTo>
                <a:lnTo>
                  <a:pt x="1050" y="150"/>
                </a:lnTo>
                <a:lnTo>
                  <a:pt x="1050" y="0"/>
                </a:lnTo>
                <a:lnTo>
                  <a:pt x="1400" y="300"/>
                </a:lnTo>
                <a:lnTo>
                  <a:pt x="1050" y="601"/>
                </a:lnTo>
                <a:lnTo>
                  <a:pt x="1050" y="450"/>
                </a:lnTo>
                <a:lnTo>
                  <a:pt x="0" y="450"/>
                </a:lnTo>
                <a:lnTo>
                  <a:pt x="0" y="151"/>
                </a:lnTo>
              </a:path>
            </a:pathLst>
          </a:cu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4"/>
          <p:cNvSpPr/>
          <p:nvPr/>
        </p:nvSpPr>
        <p:spPr>
          <a:xfrm>
            <a:off x="5976000" y="4104000"/>
            <a:ext cx="720000" cy="360000"/>
          </a:xfrm>
          <a:custGeom>
            <a:avLst/>
            <a:gdLst/>
            <a:ahLst/>
            <a:rect l="0" t="0" r="r" b="b"/>
            <a:pathLst>
              <a:path w="2002" h="1002">
                <a:moveTo>
                  <a:pt x="2001" y="250"/>
                </a:moveTo>
                <a:lnTo>
                  <a:pt x="500" y="250"/>
                </a:lnTo>
                <a:lnTo>
                  <a:pt x="500" y="0"/>
                </a:lnTo>
                <a:lnTo>
                  <a:pt x="0" y="500"/>
                </a:lnTo>
                <a:lnTo>
                  <a:pt x="500" y="1001"/>
                </a:lnTo>
                <a:lnTo>
                  <a:pt x="500" y="750"/>
                </a:lnTo>
                <a:lnTo>
                  <a:pt x="2001" y="750"/>
                </a:lnTo>
                <a:lnTo>
                  <a:pt x="2001" y="250"/>
                </a:lnTo>
              </a:path>
            </a:pathLst>
          </a:custGeom>
          <a:solidFill>
            <a:srgbClr val="ff7b5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LibreOffice/6.3.4.2$MacOSX_X86_64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2020-05-01T18:09:01Z</dcterms:created>
  <dc:creator/>
  <dc:description/>
  <dc:language>en-AU</dc:language>
  <cp:lastModifiedBy/>
  <dcterms:modified xsi:type="dcterms:W3CDTF">2020-05-02T09:06:36Z</dcterms:modified>
  <cp:revision>37</cp:revision>
  <dc:subject/>
  <dc:title/>
</cp:coreProperties>
</file>