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it.ly/2pTlpRq" TargetMode="External"/><Relationship Id="rId3" Type="http://schemas.openxmlformats.org/officeDocument/2006/relationships/hyperlink" Target="https://bit.ly/2HnnTMu" TargetMode="External"/><Relationship Id="rId4" Type="http://schemas.openxmlformats.org/officeDocument/2006/relationships/hyperlink" Target="https://bit.ly/2kteIjE"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it.ly/2f3V0bF" TargetMode="Externa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ymotw.com/2/csv/"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google/textfsm/wiki/Code-Lab" TargetMode="External"/><Relationship Id="rId3" Type="http://schemas.openxmlformats.org/officeDocument/2006/relationships/hyperlink" Target="https://codingpackets.com/blog/textfsm-getting-started/" TargetMode="External"/><Relationship Id="rId4" Type="http://schemas.openxmlformats.org/officeDocument/2006/relationships/hyperlink" Target="https://github.com/networktocode/ntc-templates" TargetMode="External"/><Relationship Id="rId5" Type="http://schemas.openxmlformats.org/officeDocument/2006/relationships/hyperlink" Target="https://pynet.twb-tech.com/blog/python/textfsm.html" TargetMode="External"/><Relationship Id="rId6" Type="http://schemas.openxmlformats.org/officeDocument/2006/relationships/hyperlink" Target="http://jedelman.com/home/creating-templates-for-textfsm-and-ntc_show_command/"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xpop.it"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lenium-python.readthedocs.io/" TargetMode="External"/><Relationship Id="rId3" Type="http://schemas.openxmlformats.org/officeDocument/2006/relationships/hyperlink" Target="https://www.youtube.com/watch?v=zRrubJ13I8s"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openstack/networking-fortinet.gi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4.jpeg"/><Relationship Id="rId8" Type="http://schemas.openxmlformats.org/officeDocument/2006/relationships/image" Target="../media/image8.png"/><Relationship Id="rId9"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2.png"/><Relationship Id="rId6" Type="http://schemas.openxmlformats.org/officeDocument/2006/relationships/image" Target="../media/image7.jpeg"/><Relationship Id="rId7"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Chaiyasart Tapao"/>
          <p:cNvSpPr txBox="1"/>
          <p:nvPr>
            <p:ph type="body" idx="13"/>
          </p:nvPr>
        </p:nvSpPr>
        <p:spPr>
          <a:prstGeom prst="rect">
            <a:avLst/>
          </a:prstGeom>
        </p:spPr>
        <p:txBody>
          <a:bodyPr/>
          <a:lstStyle/>
          <a:p>
            <a:pPr/>
            <a:r>
              <a:t>Chaiyasart Tapao</a:t>
            </a:r>
          </a:p>
        </p:txBody>
      </p:sp>
      <p:sp>
        <p:nvSpPr>
          <p:cNvPr id="134" name="Network Programming with Python"/>
          <p:cNvSpPr txBox="1"/>
          <p:nvPr>
            <p:ph type="ctrTitle"/>
          </p:nvPr>
        </p:nvSpPr>
        <p:spPr>
          <a:prstGeom prst="rect">
            <a:avLst/>
          </a:prstGeom>
        </p:spPr>
        <p:txBody>
          <a:bodyPr/>
          <a:lstStyle>
            <a:lvl1pPr defTabSz="543305">
              <a:spcBef>
                <a:spcPts val="1400"/>
              </a:spcBef>
              <a:defRPr sz="6510"/>
            </a:lvl1pPr>
          </a:lstStyle>
          <a:p>
            <a:pPr/>
            <a:r>
              <a:t>Network Programming with Python</a:t>
            </a:r>
          </a:p>
        </p:txBody>
      </p:sp>
      <p:pic>
        <p:nvPicPr>
          <p:cNvPr id="135" name="Image" descr="Image"/>
          <p:cNvPicPr>
            <a:picLocks noChangeAspect="1"/>
          </p:cNvPicPr>
          <p:nvPr/>
        </p:nvPicPr>
        <p:blipFill>
          <a:blip r:embed="rId2">
            <a:extLst/>
          </a:blip>
          <a:stretch>
            <a:fillRect/>
          </a:stretch>
        </p:blipFill>
        <p:spPr>
          <a:xfrm>
            <a:off x="8940800" y="4617384"/>
            <a:ext cx="2921000" cy="14605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ตัวอย่างการใช้งาน"/>
          <p:cNvSpPr txBox="1"/>
          <p:nvPr>
            <p:ph type="title"/>
          </p:nvPr>
        </p:nvSpPr>
        <p:spPr>
          <a:prstGeom prst="rect">
            <a:avLst/>
          </a:prstGeom>
        </p:spPr>
        <p:txBody>
          <a:bodyPr/>
          <a:lstStyle>
            <a:lvl1pPr defTabSz="560831">
              <a:spcBef>
                <a:spcPts val="1500"/>
              </a:spcBef>
              <a:defRPr sz="6719"/>
            </a:lvl1pPr>
          </a:lstStyle>
          <a:p>
            <a:pPr/>
            <a:r>
              <a:t>ตัวอย่างการใช้งาน</a:t>
            </a:r>
          </a:p>
        </p:txBody>
      </p:sp>
      <p:sp>
        <p:nvSpPr>
          <p:cNvPr id="175" name="ใช้ลดเวลาในการ config อุปกรณ์…"/>
          <p:cNvSpPr txBox="1"/>
          <p:nvPr>
            <p:ph type="body" idx="1"/>
          </p:nvPr>
        </p:nvSpPr>
        <p:spPr>
          <a:prstGeom prst="rect">
            <a:avLst/>
          </a:prstGeom>
        </p:spPr>
        <p:txBody>
          <a:bodyPr/>
          <a:lstStyle/>
          <a:p>
            <a:pPr marL="375920" indent="-375920" defTabSz="467359">
              <a:spcBef>
                <a:spcPts val="1900"/>
              </a:spcBef>
              <a:defRPr sz="2880"/>
            </a:pPr>
            <a:r>
              <a:t>ใช้ลดเวลาในการ config อุปกรณ์</a:t>
            </a:r>
          </a:p>
          <a:p>
            <a:pPr marL="375920" indent="-375920" defTabSz="467359">
              <a:spcBef>
                <a:spcPts val="1900"/>
              </a:spcBef>
              <a:defRPr sz="2880"/>
            </a:pPr>
            <a:r>
              <a:t>ใช้ในการ รวบรวม config ทุกอุปกรณ์ และยังสามารถ ทำการเปรียบเทียบค่า config ที่เปลื่อนไป สามารถทำเป็น version ได้</a:t>
            </a:r>
          </a:p>
          <a:p>
            <a:pPr marL="375920" indent="-375920" defTabSz="467359">
              <a:spcBef>
                <a:spcPts val="1900"/>
              </a:spcBef>
              <a:defRPr sz="2880"/>
            </a:pPr>
            <a:r>
              <a:t>ทำ Network Automation กรณีที่ต้องการ กำหนด ค่า อัตโนมัติ ให้อุปกรณ์ เช่น ACL,Vlan,Restore config</a:t>
            </a:r>
          </a:p>
          <a:p>
            <a:pPr marL="375920" indent="-375920" defTabSz="467359">
              <a:spcBef>
                <a:spcPts val="1900"/>
              </a:spcBef>
              <a:defRPr sz="2880"/>
            </a:pPr>
            <a:r>
              <a:t>ดึงข้อมูลบางอย่างนอกเหนือจาก Snmp มาแสดงผลหรือเอามาใช้งานด้านอื่นๆ เช่น Get mac address per port,debug log, diagnose</a:t>
            </a:r>
          </a:p>
          <a:p>
            <a:pPr marL="375920" indent="-375920" defTabSz="467359">
              <a:spcBef>
                <a:spcPts val="1900"/>
              </a:spcBef>
              <a:defRPr sz="2880"/>
            </a:pPr>
            <a:r>
              <a:t>Run Test device จำนวนมากๆ พร้อมกัน</a:t>
            </a:r>
          </a:p>
          <a:p>
            <a:pPr marL="375920" indent="-375920" defTabSz="467359">
              <a:spcBef>
                <a:spcPts val="1900"/>
              </a:spcBef>
              <a:defRPr sz="2880"/>
            </a:pPr>
            <a:r>
              <a:t>อื่นๆ</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Image" descr="Image"/>
          <p:cNvPicPr>
            <a:picLocks noChangeAspect="1"/>
          </p:cNvPicPr>
          <p:nvPr/>
        </p:nvPicPr>
        <p:blipFill>
          <a:blip r:embed="rId2">
            <a:extLst/>
          </a:blip>
          <a:stretch>
            <a:fillRect/>
          </a:stretch>
        </p:blipFill>
        <p:spPr>
          <a:xfrm>
            <a:off x="2119688" y="2887981"/>
            <a:ext cx="8765424" cy="365226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Programming  python basic"/>
          <p:cNvSpPr txBox="1"/>
          <p:nvPr>
            <p:ph type="title"/>
          </p:nvPr>
        </p:nvSpPr>
        <p:spPr>
          <a:prstGeom prst="rect">
            <a:avLst/>
          </a:prstGeom>
        </p:spPr>
        <p:txBody>
          <a:bodyPr/>
          <a:lstStyle/>
          <a:p>
            <a:pPr/>
            <a:r>
              <a:t>Programming  python basic</a:t>
            </a:r>
          </a:p>
        </p:txBody>
      </p:sp>
      <p:pic>
        <p:nvPicPr>
          <p:cNvPr id="180" name="Image" descr="Image"/>
          <p:cNvPicPr>
            <a:picLocks noChangeAspect="1"/>
          </p:cNvPicPr>
          <p:nvPr/>
        </p:nvPicPr>
        <p:blipFill>
          <a:blip r:embed="rId2">
            <a:extLst/>
          </a:blip>
          <a:stretch>
            <a:fillRect/>
          </a:stretch>
        </p:blipFill>
        <p:spPr>
          <a:xfrm>
            <a:off x="7181850" y="1762992"/>
            <a:ext cx="4666068" cy="411941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รูปแบบการใช้งาน - เครื่องมือ"/>
          <p:cNvSpPr txBox="1"/>
          <p:nvPr>
            <p:ph type="title"/>
          </p:nvPr>
        </p:nvSpPr>
        <p:spPr>
          <a:prstGeom prst="rect">
            <a:avLst/>
          </a:prstGeom>
        </p:spPr>
        <p:txBody>
          <a:bodyPr/>
          <a:lstStyle>
            <a:lvl1pPr defTabSz="543305">
              <a:spcBef>
                <a:spcPts val="1400"/>
              </a:spcBef>
              <a:defRPr sz="6510"/>
            </a:lvl1pPr>
          </a:lstStyle>
          <a:p>
            <a:pPr/>
            <a:r>
              <a:t>รูปแบบการใช้งาน - เครื่องมือ</a:t>
            </a:r>
          </a:p>
        </p:txBody>
      </p:sp>
      <p:sp>
        <p:nvSpPr>
          <p:cNvPr id="183" name="คำสั่ง ตรวจสอบว่าเครื่องติดตั้ง python ยัง…"/>
          <p:cNvSpPr txBox="1"/>
          <p:nvPr>
            <p:ph type="body" idx="1"/>
          </p:nvPr>
        </p:nvSpPr>
        <p:spPr>
          <a:xfrm>
            <a:off x="508000" y="1828800"/>
            <a:ext cx="11988800" cy="6096000"/>
          </a:xfrm>
          <a:prstGeom prst="rect">
            <a:avLst/>
          </a:prstGeom>
        </p:spPr>
        <p:txBody>
          <a:bodyPr/>
          <a:lstStyle/>
          <a:p>
            <a:pPr/>
            <a:r>
              <a:t>คำสั่ง ตรวจสอบว่าเครื่องติดตั้ง python ยัง</a:t>
            </a:r>
          </a:p>
          <a:p>
            <a:pPr lvl="1"/>
            <a:r>
              <a:t>$sell#&gt; python3</a:t>
            </a:r>
          </a:p>
        </p:txBody>
      </p:sp>
      <p:pic>
        <p:nvPicPr>
          <p:cNvPr id="184" name="Image" descr="Image"/>
          <p:cNvPicPr>
            <a:picLocks noChangeAspect="1"/>
          </p:cNvPicPr>
          <p:nvPr/>
        </p:nvPicPr>
        <p:blipFill>
          <a:blip r:embed="rId2">
            <a:extLst/>
          </a:blip>
          <a:stretch>
            <a:fillRect/>
          </a:stretch>
        </p:blipFill>
        <p:spPr>
          <a:xfrm>
            <a:off x="1225550" y="6057900"/>
            <a:ext cx="8064500" cy="18542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ติดตั้ง python"/>
          <p:cNvSpPr txBox="1"/>
          <p:nvPr>
            <p:ph type="title"/>
          </p:nvPr>
        </p:nvSpPr>
        <p:spPr>
          <a:prstGeom prst="rect">
            <a:avLst/>
          </a:prstGeom>
        </p:spPr>
        <p:txBody>
          <a:bodyPr/>
          <a:lstStyle>
            <a:lvl1pPr defTabSz="543305">
              <a:spcBef>
                <a:spcPts val="1400"/>
              </a:spcBef>
              <a:defRPr sz="6510"/>
            </a:lvl1pPr>
          </a:lstStyle>
          <a:p>
            <a:pPr/>
            <a:r>
              <a:t>ติดตั้ง python</a:t>
            </a:r>
          </a:p>
        </p:txBody>
      </p:sp>
      <p:sp>
        <p:nvSpPr>
          <p:cNvPr id="187" name="windows: https://bit.ly/2pTlpRq…"/>
          <p:cNvSpPr txBox="1"/>
          <p:nvPr>
            <p:ph type="body" idx="1"/>
          </p:nvPr>
        </p:nvSpPr>
        <p:spPr>
          <a:prstGeom prst="rect">
            <a:avLst/>
          </a:prstGeom>
        </p:spPr>
        <p:txBody>
          <a:bodyPr/>
          <a:lstStyle/>
          <a:p>
            <a:pPr/>
            <a:r>
              <a:t>windows: </a:t>
            </a:r>
            <a:r>
              <a:rPr u="sng">
                <a:hlinkClick r:id="rId2" invalidUrl="" action="" tgtFrame="" tooltip="" history="1" highlightClick="0" endSnd="0"/>
              </a:rPr>
              <a:t>https://bit.ly/2pTlpRq</a:t>
            </a:r>
          </a:p>
          <a:p>
            <a:pPr/>
            <a:r>
              <a:t>mac: </a:t>
            </a:r>
            <a:r>
              <a:rPr u="sng">
                <a:hlinkClick r:id="rId3" invalidUrl="" action="" tgtFrame="" tooltip="" history="1" highlightClick="0" endSnd="0"/>
              </a:rPr>
              <a:t>https://bit.ly/2HnnTMu</a:t>
            </a:r>
            <a:r>
              <a:t> </a:t>
            </a:r>
          </a:p>
          <a:p>
            <a:pPr/>
            <a:r>
              <a:t>pip install : </a:t>
            </a:r>
            <a:r>
              <a:rPr u="sng">
                <a:hlinkClick r:id="rId4" invalidUrl="" action="" tgtFrame="" tooltip="" history="1" highlightClick="0" endSnd="0"/>
              </a:rPr>
              <a:t>https://bit.ly/2kteIjE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เครื่องมือ vscode+python"/>
          <p:cNvSpPr txBox="1"/>
          <p:nvPr>
            <p:ph type="title"/>
          </p:nvPr>
        </p:nvSpPr>
        <p:spPr>
          <a:prstGeom prst="rect">
            <a:avLst/>
          </a:prstGeom>
        </p:spPr>
        <p:txBody>
          <a:bodyPr/>
          <a:lstStyle>
            <a:lvl1pPr defTabSz="543305">
              <a:spcBef>
                <a:spcPts val="1400"/>
              </a:spcBef>
              <a:defRPr sz="6510"/>
            </a:lvl1pPr>
          </a:lstStyle>
          <a:p>
            <a:pPr/>
            <a:r>
              <a:t>เครื่องมือ vscode+python</a:t>
            </a:r>
          </a:p>
        </p:txBody>
      </p:sp>
      <p:sp>
        <p:nvSpPr>
          <p:cNvPr id="190" name="install+config : https://bit.ly/2f3V0bF…"/>
          <p:cNvSpPr txBox="1"/>
          <p:nvPr>
            <p:ph type="body" sz="half" idx="1"/>
          </p:nvPr>
        </p:nvSpPr>
        <p:spPr>
          <a:xfrm>
            <a:off x="508000" y="2324100"/>
            <a:ext cx="11988800" cy="2262634"/>
          </a:xfrm>
          <a:prstGeom prst="rect">
            <a:avLst/>
          </a:prstGeom>
        </p:spPr>
        <p:txBody>
          <a:bodyPr/>
          <a:lstStyle/>
          <a:p>
            <a:pPr/>
            <a:r>
              <a:t>install+config : </a:t>
            </a:r>
            <a:r>
              <a:rPr u="sng">
                <a:hlinkClick r:id="rId2" invalidUrl="" action="" tgtFrame="" tooltip="" history="1" highlightClick="0" endSnd="0"/>
              </a:rPr>
              <a:t>https://bit.ly/2f3V0bF</a:t>
            </a:r>
          </a:p>
          <a:p>
            <a:pPr lvl="1"/>
            <a:r>
              <a:t>edit to path python3</a:t>
            </a:r>
          </a:p>
        </p:txBody>
      </p:sp>
      <p:pic>
        <p:nvPicPr>
          <p:cNvPr id="191" name="Image" descr="Image"/>
          <p:cNvPicPr>
            <a:picLocks noChangeAspect="1"/>
          </p:cNvPicPr>
          <p:nvPr/>
        </p:nvPicPr>
        <p:blipFill>
          <a:blip r:embed="rId3">
            <a:extLst/>
          </a:blip>
          <a:stretch>
            <a:fillRect/>
          </a:stretch>
        </p:blipFill>
        <p:spPr>
          <a:xfrm>
            <a:off x="679450" y="4584700"/>
            <a:ext cx="6845300" cy="3098800"/>
          </a:xfrm>
          <a:prstGeom prst="rect">
            <a:avLst/>
          </a:prstGeom>
          <a:ln w="12700">
            <a:miter lim="400000"/>
          </a:ln>
        </p:spPr>
      </p:pic>
      <p:pic>
        <p:nvPicPr>
          <p:cNvPr id="192" name="Image" descr="Image"/>
          <p:cNvPicPr>
            <a:picLocks noChangeAspect="1"/>
          </p:cNvPicPr>
          <p:nvPr/>
        </p:nvPicPr>
        <p:blipFill>
          <a:blip r:embed="rId4">
            <a:extLst/>
          </a:blip>
          <a:stretch>
            <a:fillRect/>
          </a:stretch>
        </p:blipFill>
        <p:spPr>
          <a:xfrm>
            <a:off x="7816850" y="5715000"/>
            <a:ext cx="4406900" cy="28448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ติดตั้ง packages"/>
          <p:cNvSpPr txBox="1"/>
          <p:nvPr>
            <p:ph type="title"/>
          </p:nvPr>
        </p:nvSpPr>
        <p:spPr>
          <a:prstGeom prst="rect">
            <a:avLst/>
          </a:prstGeom>
        </p:spPr>
        <p:txBody>
          <a:bodyPr/>
          <a:lstStyle>
            <a:lvl1pPr defTabSz="543305">
              <a:spcBef>
                <a:spcPts val="1400"/>
              </a:spcBef>
              <a:defRPr sz="6510"/>
            </a:lvl1pPr>
          </a:lstStyle>
          <a:p>
            <a:pPr/>
            <a:r>
              <a:t>ติดตั้ง packages</a:t>
            </a:r>
          </a:p>
        </p:txBody>
      </p:sp>
      <p:sp>
        <p:nvSpPr>
          <p:cNvPr id="195" name="pip3 install textfsm RoboBrowser tftpy paramiko numpy matplotlib"/>
          <p:cNvSpPr txBox="1"/>
          <p:nvPr>
            <p:ph type="body" idx="1"/>
          </p:nvPr>
        </p:nvSpPr>
        <p:spPr>
          <a:prstGeom prst="rect">
            <a:avLst/>
          </a:prstGeom>
        </p:spPr>
        <p:txBody>
          <a:bodyPr/>
          <a:lstStyle/>
          <a:p>
            <a:pPr/>
            <a:r>
              <a:t> pip3 install textfsm RoboBrowser tftpy paramiko numpy matplotlib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Python Syntax"/>
          <p:cNvSpPr txBox="1"/>
          <p:nvPr>
            <p:ph type="title"/>
          </p:nvPr>
        </p:nvSpPr>
        <p:spPr>
          <a:prstGeom prst="rect">
            <a:avLst/>
          </a:prstGeom>
        </p:spPr>
        <p:txBody>
          <a:bodyPr/>
          <a:lstStyle/>
          <a:p>
            <a:pPr/>
            <a:r>
              <a:t>Python Syntax</a:t>
            </a:r>
          </a:p>
        </p:txBody>
      </p:sp>
      <p:sp>
        <p:nvSpPr>
          <p:cNvPr id="198" name="First Python Program…"/>
          <p:cNvSpPr txBox="1"/>
          <p:nvPr/>
        </p:nvSpPr>
        <p:spPr>
          <a:xfrm>
            <a:off x="787400" y="2702052"/>
            <a:ext cx="9557166" cy="37805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95415" algn="l" defTabSz="457200">
              <a:lnSpc>
                <a:spcPts val="5500"/>
              </a:lnSpc>
              <a:spcBef>
                <a:spcPts val="400"/>
              </a:spcBef>
              <a:defRPr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First Python Program</a:t>
            </a:r>
          </a:p>
          <a:p>
            <a:pPr algn="l" defTabSz="457200">
              <a:lnSpc>
                <a:spcPts val="3100"/>
              </a:lnSpc>
              <a:defRPr sz="1300">
                <a:solidFill>
                  <a:srgbClr val="313131"/>
                </a:solidFill>
                <a:latin typeface="Menlo"/>
                <a:ea typeface="Menlo"/>
                <a:cs typeface="Menlo"/>
                <a:sym typeface="Menlo"/>
              </a:defRPr>
            </a:pPr>
            <a:r>
              <a:t>$ python</a:t>
            </a: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000088"/>
                </a:solidFill>
                <a:latin typeface="Menlo"/>
                <a:ea typeface="Menlo"/>
                <a:cs typeface="Menlo"/>
                <a:sym typeface="Menlo"/>
              </a:defRPr>
            </a:pPr>
            <a:r>
              <a:rPr>
                <a:solidFill>
                  <a:srgbClr val="7F0055"/>
                </a:solidFill>
              </a:rPr>
              <a:t>Python</a:t>
            </a:r>
            <a:r>
              <a:rPr>
                <a:solidFill>
                  <a:srgbClr val="313131"/>
                </a:solidFill>
              </a:rPr>
              <a:t> </a:t>
            </a:r>
            <a:r>
              <a:rPr>
                <a:solidFill>
                  <a:srgbClr val="006666"/>
                </a:solidFill>
              </a:rPr>
              <a:t>3.3</a:t>
            </a:r>
            <a:r>
              <a:rPr>
                <a:solidFill>
                  <a:srgbClr val="666600"/>
                </a:solidFill>
              </a:rPr>
              <a:t>.</a:t>
            </a:r>
            <a:r>
              <a:rPr>
                <a:solidFill>
                  <a:srgbClr val="006666"/>
                </a:solidFill>
              </a:rPr>
              <a:t>2</a:t>
            </a:r>
            <a:r>
              <a:rPr>
                <a:solidFill>
                  <a:srgbClr val="313131"/>
                </a:solidFill>
              </a:rPr>
              <a:t> </a:t>
            </a:r>
            <a:r>
              <a:rPr>
                <a:solidFill>
                  <a:srgbClr val="666600"/>
                </a:solidFill>
              </a:rPr>
              <a:t>(</a:t>
            </a:r>
            <a:r>
              <a:t>default</a:t>
            </a:r>
            <a:r>
              <a:rPr>
                <a:solidFill>
                  <a:srgbClr val="666600"/>
                </a:solidFill>
              </a:rPr>
              <a:t>,</a:t>
            </a:r>
            <a:r>
              <a:rPr>
                <a:solidFill>
                  <a:srgbClr val="313131"/>
                </a:solidFill>
              </a:rPr>
              <a:t> </a:t>
            </a:r>
            <a:r>
              <a:rPr>
                <a:solidFill>
                  <a:srgbClr val="7F0055"/>
                </a:solidFill>
              </a:rPr>
              <a:t>Dec</a:t>
            </a:r>
            <a:r>
              <a:rPr>
                <a:solidFill>
                  <a:srgbClr val="313131"/>
                </a:solidFill>
              </a:rPr>
              <a:t> </a:t>
            </a:r>
            <a:r>
              <a:rPr>
                <a:solidFill>
                  <a:srgbClr val="006666"/>
                </a:solidFill>
              </a:rPr>
              <a:t>10</a:t>
            </a:r>
            <a:r>
              <a:rPr>
                <a:solidFill>
                  <a:srgbClr val="313131"/>
                </a:solidFill>
              </a:rPr>
              <a:t> </a:t>
            </a:r>
            <a:r>
              <a:rPr>
                <a:solidFill>
                  <a:srgbClr val="006666"/>
                </a:solidFill>
              </a:rPr>
              <a:t>2013</a:t>
            </a:r>
            <a:r>
              <a:rPr>
                <a:solidFill>
                  <a:srgbClr val="666600"/>
                </a:solidFill>
              </a:rPr>
              <a:t>,</a:t>
            </a:r>
            <a:r>
              <a:rPr>
                <a:solidFill>
                  <a:srgbClr val="313131"/>
                </a:solidFill>
              </a:rPr>
              <a:t> </a:t>
            </a:r>
            <a:r>
              <a:rPr>
                <a:solidFill>
                  <a:srgbClr val="006666"/>
                </a:solidFill>
              </a:rPr>
              <a:t>11</a:t>
            </a:r>
            <a:r>
              <a:rPr>
                <a:solidFill>
                  <a:srgbClr val="666600"/>
                </a:solidFill>
              </a:rPr>
              <a:t>:</a:t>
            </a:r>
            <a:r>
              <a:rPr>
                <a:solidFill>
                  <a:srgbClr val="006666"/>
                </a:solidFill>
              </a:rPr>
              <a:t>35</a:t>
            </a:r>
            <a:r>
              <a:rPr>
                <a:solidFill>
                  <a:srgbClr val="666600"/>
                </a:solidFill>
              </a:rPr>
              <a:t>:</a:t>
            </a:r>
            <a:r>
              <a:rPr>
                <a:solidFill>
                  <a:srgbClr val="006666"/>
                </a:solidFill>
              </a:rPr>
              <a:t>01</a:t>
            </a:r>
            <a:r>
              <a:rPr>
                <a:solidFill>
                  <a:srgbClr val="666600"/>
                </a:solidFill>
              </a:rPr>
              <a:t>)</a:t>
            </a:r>
            <a:endParaRPr>
              <a:solidFill>
                <a:srgbClr val="313131"/>
              </a:solidFill>
            </a:endParaRPr>
          </a:p>
          <a:p>
            <a:pPr algn="l" defTabSz="457200">
              <a:lnSpc>
                <a:spcPts val="3100"/>
              </a:lnSpc>
              <a:defRPr sz="1300">
                <a:solidFill>
                  <a:srgbClr val="7F0055"/>
                </a:solidFill>
                <a:latin typeface="Menlo"/>
                <a:ea typeface="Menlo"/>
                <a:cs typeface="Menlo"/>
                <a:sym typeface="Menlo"/>
              </a:defRPr>
            </a:pPr>
            <a:r>
              <a:rPr>
                <a:solidFill>
                  <a:srgbClr val="666600"/>
                </a:solidFill>
              </a:rPr>
              <a:t>[</a:t>
            </a:r>
            <a:r>
              <a:rPr>
                <a:solidFill>
                  <a:srgbClr val="313131"/>
                </a:solidFill>
              </a:rPr>
              <a:t>GCC </a:t>
            </a:r>
            <a:r>
              <a:rPr>
                <a:solidFill>
                  <a:srgbClr val="006666"/>
                </a:solidFill>
              </a:rPr>
              <a:t>4.6</a:t>
            </a:r>
            <a:r>
              <a:rPr>
                <a:solidFill>
                  <a:srgbClr val="666600"/>
                </a:solidFill>
              </a:rPr>
              <a:t>.</a:t>
            </a:r>
            <a:r>
              <a:rPr>
                <a:solidFill>
                  <a:srgbClr val="006666"/>
                </a:solidFill>
              </a:rPr>
              <a:t>3</a:t>
            </a:r>
            <a:r>
              <a:rPr>
                <a:solidFill>
                  <a:srgbClr val="666600"/>
                </a:solidFill>
              </a:rPr>
              <a:t>]</a:t>
            </a:r>
            <a:r>
              <a:rPr>
                <a:solidFill>
                  <a:srgbClr val="313131"/>
                </a:solidFill>
              </a:rPr>
              <a:t> on </a:t>
            </a:r>
            <a:r>
              <a:t>Linux</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7F0055"/>
                </a:solidFill>
              </a:rPr>
              <a:t>Type</a:t>
            </a:r>
            <a:r>
              <a:t> </a:t>
            </a:r>
            <a:r>
              <a:rPr>
                <a:solidFill>
                  <a:srgbClr val="008800"/>
                </a:solidFill>
              </a:rPr>
              <a:t>"help"</a:t>
            </a:r>
            <a:r>
              <a:rPr>
                <a:solidFill>
                  <a:srgbClr val="666600"/>
                </a:solidFill>
              </a:rPr>
              <a:t>,</a:t>
            </a:r>
            <a:r>
              <a:t> </a:t>
            </a:r>
            <a:r>
              <a:rPr>
                <a:solidFill>
                  <a:srgbClr val="008800"/>
                </a:solidFill>
              </a:rPr>
              <a:t>"copyright"</a:t>
            </a:r>
            <a:r>
              <a:rPr>
                <a:solidFill>
                  <a:srgbClr val="666600"/>
                </a:solidFill>
              </a:rPr>
              <a:t>,</a:t>
            </a:r>
            <a:r>
              <a:t> </a:t>
            </a:r>
            <a:r>
              <a:rPr>
                <a:solidFill>
                  <a:srgbClr val="008800"/>
                </a:solidFill>
              </a:rPr>
              <a:t>"credits"</a:t>
            </a:r>
            <a:r>
              <a:rPr>
                <a:solidFill>
                  <a:srgbClr val="666600"/>
                </a:solidFill>
              </a:rPr>
              <a:t>,</a:t>
            </a:r>
            <a:r>
              <a:t> </a:t>
            </a:r>
            <a:r>
              <a:rPr>
                <a:solidFill>
                  <a:srgbClr val="000088"/>
                </a:solidFill>
              </a:rPr>
              <a:t>or</a:t>
            </a:r>
            <a:r>
              <a:t> </a:t>
            </a:r>
            <a:r>
              <a:rPr>
                <a:solidFill>
                  <a:srgbClr val="008800"/>
                </a:solidFill>
              </a:rPr>
              <a:t>"license"</a:t>
            </a:r>
            <a:r>
              <a:t> </a:t>
            </a:r>
            <a:r>
              <a:rPr>
                <a:solidFill>
                  <a:srgbClr val="000088"/>
                </a:solidFill>
              </a:rPr>
              <a:t>for</a:t>
            </a:r>
            <a:r>
              <a:t> more information</a:t>
            </a:r>
            <a:r>
              <a:rPr>
                <a:solidFill>
                  <a:srgbClr val="666600"/>
                </a:solidFill>
              </a:rPr>
              <a:t>.</a:t>
            </a:r>
          </a:p>
          <a:p>
            <a:pPr algn="l" defTabSz="457200">
              <a:lnSpc>
                <a:spcPts val="3100"/>
              </a:lnSpc>
              <a:defRPr sz="1300">
                <a:solidFill>
                  <a:srgbClr val="666600"/>
                </a:solidFill>
                <a:latin typeface="Menlo"/>
                <a:ea typeface="Menlo"/>
                <a:cs typeface="Menlo"/>
                <a:sym typeface="Menlo"/>
              </a:defRPr>
            </a:pPr>
            <a:r>
              <a:t>&gt;&gt;&gt;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7F0055"/>
                </a:solidFill>
                <a:latin typeface="Menlo"/>
                <a:ea typeface="Menlo"/>
                <a:cs typeface="Menlo"/>
                <a:sym typeface="Menlo"/>
              </a:defRPr>
            </a:pPr>
            <a:r>
              <a:t>On</a:t>
            </a:r>
            <a:r>
              <a:rPr>
                <a:solidFill>
                  <a:srgbClr val="313131"/>
                </a:solidFill>
              </a:rPr>
              <a:t> </a:t>
            </a:r>
            <a:r>
              <a:t>Windows</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006666"/>
                </a:solidFill>
                <a:latin typeface="Menlo"/>
                <a:ea typeface="Menlo"/>
                <a:cs typeface="Menlo"/>
                <a:sym typeface="Menlo"/>
              </a:defRPr>
            </a:pPr>
            <a:r>
              <a:rPr>
                <a:solidFill>
                  <a:srgbClr val="7F0055"/>
                </a:solidFill>
              </a:rPr>
              <a:t>Python</a:t>
            </a:r>
            <a:r>
              <a:rPr>
                <a:solidFill>
                  <a:srgbClr val="313131"/>
                </a:solidFill>
              </a:rPr>
              <a:t> </a:t>
            </a:r>
            <a:r>
              <a:t>3.4</a:t>
            </a:r>
            <a:r>
              <a:rPr>
                <a:solidFill>
                  <a:srgbClr val="666600"/>
                </a:solidFill>
              </a:rPr>
              <a:t>.</a:t>
            </a:r>
            <a:r>
              <a:t>3</a:t>
            </a:r>
            <a:r>
              <a:rPr>
                <a:solidFill>
                  <a:srgbClr val="313131"/>
                </a:solidFill>
              </a:rPr>
              <a:t> </a:t>
            </a:r>
            <a:r>
              <a:rPr>
                <a:solidFill>
                  <a:srgbClr val="666600"/>
                </a:solidFill>
              </a:rPr>
              <a:t>(</a:t>
            </a:r>
            <a:r>
              <a:rPr>
                <a:solidFill>
                  <a:srgbClr val="313131"/>
                </a:solidFill>
              </a:rPr>
              <a:t>v3</a:t>
            </a:r>
            <a:r>
              <a:rPr>
                <a:solidFill>
                  <a:srgbClr val="666600"/>
                </a:solidFill>
              </a:rPr>
              <a:t>.</a:t>
            </a:r>
            <a:r>
              <a:t>4.3</a:t>
            </a:r>
            <a:r>
              <a:rPr>
                <a:solidFill>
                  <a:srgbClr val="666600"/>
                </a:solidFill>
              </a:rPr>
              <a:t>:</a:t>
            </a:r>
            <a:r>
              <a:t>9b73f1c3e601</a:t>
            </a:r>
            <a:r>
              <a:rPr>
                <a:solidFill>
                  <a:srgbClr val="666600"/>
                </a:solidFill>
              </a:rPr>
              <a:t>,</a:t>
            </a:r>
            <a:r>
              <a:rPr>
                <a:solidFill>
                  <a:srgbClr val="313131"/>
                </a:solidFill>
              </a:rPr>
              <a:t> </a:t>
            </a:r>
            <a:r>
              <a:rPr>
                <a:solidFill>
                  <a:srgbClr val="7F0055"/>
                </a:solidFill>
              </a:rPr>
              <a:t>Feb</a:t>
            </a:r>
            <a:r>
              <a:rPr>
                <a:solidFill>
                  <a:srgbClr val="313131"/>
                </a:solidFill>
              </a:rPr>
              <a:t> </a:t>
            </a:r>
            <a:r>
              <a:t>24</a:t>
            </a:r>
            <a:r>
              <a:rPr>
                <a:solidFill>
                  <a:srgbClr val="313131"/>
                </a:solidFill>
              </a:rPr>
              <a:t> </a:t>
            </a:r>
            <a:r>
              <a:t>2015</a:t>
            </a:r>
            <a:r>
              <a:rPr>
                <a:solidFill>
                  <a:srgbClr val="666600"/>
                </a:solidFill>
              </a:rPr>
              <a:t>,</a:t>
            </a:r>
            <a:r>
              <a:rPr>
                <a:solidFill>
                  <a:srgbClr val="313131"/>
                </a:solidFill>
              </a:rPr>
              <a:t> </a:t>
            </a:r>
            <a:r>
              <a:t>22</a:t>
            </a:r>
            <a:r>
              <a:rPr>
                <a:solidFill>
                  <a:srgbClr val="666600"/>
                </a:solidFill>
              </a:rPr>
              <a:t>:</a:t>
            </a:r>
            <a:r>
              <a:t>43</a:t>
            </a:r>
            <a:r>
              <a:rPr>
                <a:solidFill>
                  <a:srgbClr val="666600"/>
                </a:solidFill>
              </a:rPr>
              <a:t>:</a:t>
            </a:r>
            <a:r>
              <a:t>06</a:t>
            </a:r>
            <a:r>
              <a:rPr>
                <a:solidFill>
                  <a:srgbClr val="666600"/>
                </a:solidFill>
              </a:rPr>
              <a:t>)</a:t>
            </a:r>
            <a:r>
              <a:rPr>
                <a:solidFill>
                  <a:srgbClr val="313131"/>
                </a:solidFill>
              </a:rPr>
              <a:t> </a:t>
            </a:r>
            <a:r>
              <a:rPr>
                <a:solidFill>
                  <a:srgbClr val="666600"/>
                </a:solidFill>
              </a:rPr>
              <a:t>[</a:t>
            </a:r>
            <a:r>
              <a:rPr>
                <a:solidFill>
                  <a:srgbClr val="313131"/>
                </a:solidFill>
              </a:rPr>
              <a:t>MSC v</a:t>
            </a:r>
            <a:r>
              <a:rPr>
                <a:solidFill>
                  <a:srgbClr val="666600"/>
                </a:solidFill>
              </a:rPr>
              <a:t>.</a:t>
            </a:r>
            <a:r>
              <a:t>1600</a:t>
            </a:r>
            <a:r>
              <a:rPr>
                <a:solidFill>
                  <a:srgbClr val="313131"/>
                </a:solidFill>
              </a:rPr>
              <a:t> </a:t>
            </a:r>
            <a:r>
              <a:t>32</a:t>
            </a:r>
            <a:r>
              <a:rPr>
                <a:solidFill>
                  <a:srgbClr val="313131"/>
                </a:solidFill>
              </a:rPr>
              <a:t> bit </a:t>
            </a:r>
            <a:r>
              <a:rPr>
                <a:solidFill>
                  <a:srgbClr val="666600"/>
                </a:solidFill>
              </a:rPr>
              <a:t>(</a:t>
            </a:r>
            <a:r>
              <a:rPr>
                <a:solidFill>
                  <a:srgbClr val="7F0055"/>
                </a:solidFill>
              </a:rPr>
              <a:t>Intel</a:t>
            </a:r>
            <a:r>
              <a:rPr>
                <a:solidFill>
                  <a:srgbClr val="666600"/>
                </a:solidFill>
              </a:rPr>
              <a:t>)]</a:t>
            </a:r>
            <a:r>
              <a:rPr>
                <a:solidFill>
                  <a:srgbClr val="313131"/>
                </a:solidFill>
              </a:rPr>
              <a:t> on win32</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7F0055"/>
                </a:solidFill>
              </a:rPr>
              <a:t>Type</a:t>
            </a:r>
            <a:r>
              <a:t> </a:t>
            </a:r>
            <a:r>
              <a:rPr>
                <a:solidFill>
                  <a:srgbClr val="008800"/>
                </a:solidFill>
              </a:rPr>
              <a:t>"copyright"</a:t>
            </a:r>
            <a:r>
              <a:rPr>
                <a:solidFill>
                  <a:srgbClr val="666600"/>
                </a:solidFill>
              </a:rPr>
              <a:t>,</a:t>
            </a:r>
            <a:r>
              <a:t> </a:t>
            </a:r>
            <a:r>
              <a:rPr>
                <a:solidFill>
                  <a:srgbClr val="008800"/>
                </a:solidFill>
              </a:rPr>
              <a:t>"credits"</a:t>
            </a:r>
            <a:r>
              <a:t> </a:t>
            </a:r>
            <a:r>
              <a:rPr>
                <a:solidFill>
                  <a:srgbClr val="000088"/>
                </a:solidFill>
              </a:rPr>
              <a:t>or</a:t>
            </a:r>
            <a:r>
              <a:t> </a:t>
            </a:r>
            <a:r>
              <a:rPr>
                <a:solidFill>
                  <a:srgbClr val="008800"/>
                </a:solidFill>
              </a:rPr>
              <a:t>"license()"</a:t>
            </a:r>
            <a:r>
              <a:t> </a:t>
            </a:r>
            <a:r>
              <a:rPr>
                <a:solidFill>
                  <a:srgbClr val="000088"/>
                </a:solidFill>
              </a:rPr>
              <a:t>for</a:t>
            </a:r>
            <a:r>
              <a:t> more information</a:t>
            </a:r>
            <a:r>
              <a:rPr>
                <a:solidFill>
                  <a:srgbClr val="666600"/>
                </a:solidFill>
              </a:rPr>
              <a:t>.</a:t>
            </a:r>
          </a:p>
          <a:p>
            <a:pPr algn="l" defTabSz="457200">
              <a:lnSpc>
                <a:spcPts val="3100"/>
              </a:lnSpc>
              <a:defRPr sz="1300">
                <a:solidFill>
                  <a:srgbClr val="666600"/>
                </a:solidFill>
                <a:latin typeface="Menlo"/>
                <a:ea typeface="Menlo"/>
                <a:cs typeface="Menlo"/>
                <a:sym typeface="Menlo"/>
              </a:defRPr>
            </a:pPr>
            <a:r>
              <a:t>&gt;&gt;&gt;</a:t>
            </a:r>
            <a:endParaRPr>
              <a:solidFill>
                <a:srgbClr val="313131"/>
              </a:solidFill>
            </a:endParaRPr>
          </a:p>
          <a:p>
            <a:pPr algn="l" defTabSz="457200">
              <a:lnSpc>
                <a:spcPts val="3100"/>
              </a:lnSpc>
              <a:defRPr sz="1300">
                <a:solidFill>
                  <a:srgbClr val="666600"/>
                </a:solidFill>
                <a:latin typeface="Menlo"/>
                <a:ea typeface="Menlo"/>
                <a:cs typeface="Menlo"/>
                <a:sym typeface="Menlo"/>
              </a:defRPr>
            </a:pPr>
          </a:p>
          <a:p>
            <a:pPr algn="l" defTabSz="457200">
              <a:lnSpc>
                <a:spcPts val="3100"/>
              </a:lnSpc>
              <a:defRPr sz="1300">
                <a:solidFill>
                  <a:srgbClr val="008800"/>
                </a:solidFill>
                <a:latin typeface="Menlo"/>
                <a:ea typeface="Menlo"/>
                <a:cs typeface="Menlo"/>
                <a:sym typeface="Menlo"/>
              </a:defRPr>
            </a:pPr>
            <a:r>
              <a:rPr>
                <a:solidFill>
                  <a:srgbClr val="666600"/>
                </a:solidFill>
              </a:rPr>
              <a:t>&gt;&gt;&gt;</a:t>
            </a:r>
            <a:r>
              <a:rPr>
                <a:solidFill>
                  <a:srgbClr val="313131"/>
                </a:solidFill>
              </a:rPr>
              <a:t> </a:t>
            </a:r>
            <a:r>
              <a:rPr>
                <a:solidFill>
                  <a:srgbClr val="000088"/>
                </a:solidFill>
              </a:rPr>
              <a:t>print</a:t>
            </a:r>
            <a:r>
              <a:rPr>
                <a:solidFill>
                  <a:srgbClr val="313131"/>
                </a:solidFill>
              </a:rPr>
              <a:t> </a:t>
            </a:r>
            <a:r>
              <a:rPr>
                <a:solidFill>
                  <a:srgbClr val="666600"/>
                </a:solidFill>
              </a:rPr>
              <a:t>(</a:t>
            </a:r>
            <a:r>
              <a:t>"Hello, Python!"</a:t>
            </a:r>
            <a:r>
              <a:rPr>
                <a:solidFill>
                  <a:srgbClr val="666600"/>
                </a:solidFill>
              </a:rPr>
              <a:t>)</a:t>
            </a:r>
          </a:p>
          <a:p>
            <a:pPr algn="l" defTabSz="457200">
              <a:lnSpc>
                <a:spcPts val="3100"/>
              </a:lnSpc>
              <a:defRPr sz="1300">
                <a:solidFill>
                  <a:srgbClr val="7F0055"/>
                </a:solidFill>
                <a:latin typeface="Menlo"/>
                <a:ea typeface="Menlo"/>
                <a:cs typeface="Menlo"/>
                <a:sym typeface="Menlo"/>
              </a:defRPr>
            </a:pPr>
            <a:r>
              <a:t>Hello</a:t>
            </a:r>
            <a:r>
              <a:rPr>
                <a:solidFill>
                  <a:srgbClr val="666600"/>
                </a:solidFill>
              </a:rPr>
              <a:t>,</a:t>
            </a:r>
            <a:r>
              <a:rPr>
                <a:solidFill>
                  <a:srgbClr val="313131"/>
                </a:solidFill>
              </a:rPr>
              <a:t> </a:t>
            </a:r>
            <a:r>
              <a:t>Python</a:t>
            </a:r>
            <a:r>
              <a:rPr>
                <a:solidFill>
                  <a:srgbClr val="666600"/>
                </a:solidFill>
              </a:rPr>
              <a:t>!</a:t>
            </a:r>
            <a:endParaRPr>
              <a:solidFill>
                <a:srgbClr val="313131"/>
              </a:solidFill>
            </a:endParaRPr>
          </a:p>
        </p:txBody>
      </p:sp>
      <p:sp>
        <p:nvSpPr>
          <p:cNvPr id="199" name="https://bit.ly/2GSPzYC"/>
          <p:cNvSpPr txBox="1"/>
          <p:nvPr/>
        </p:nvSpPr>
        <p:spPr>
          <a:xfrm>
            <a:off x="9044260" y="1663699"/>
            <a:ext cx="342528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https://bit.ly/2GSPzYC</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cript Mode Programming…"/>
          <p:cNvSpPr txBox="1"/>
          <p:nvPr/>
        </p:nvSpPr>
        <p:spPr>
          <a:xfrm>
            <a:off x="1337816" y="931861"/>
            <a:ext cx="7331037" cy="762762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83223" algn="l" defTabSz="457200">
              <a:lnSpc>
                <a:spcPts val="3400"/>
              </a:lnSpc>
              <a:spcBef>
                <a:spcPts val="300"/>
              </a:spcBef>
              <a:defRPr b="1" sz="960">
                <a:solidFill>
                  <a:srgbClr val="000000"/>
                </a:solidFill>
                <a:effectLst>
                  <a:outerShdw sx="100000" sy="100000" kx="0" ky="0" algn="b" rotWithShape="0" blurRad="25400" dist="17960" dir="2700000">
                    <a:srgbClr val="D6D6D6"/>
                  </a:outerShdw>
                </a:effectLst>
                <a:latin typeface="Verdana"/>
                <a:ea typeface="Verdana"/>
                <a:cs typeface="Verdana"/>
                <a:sym typeface="Verdana"/>
              </a:defRPr>
            </a:pPr>
            <a:r>
              <a:t>Script Mode Programming</a:t>
            </a:r>
          </a:p>
          <a:p>
            <a:pPr marL="38100" marR="5981700" algn="just" defTabSz="457200">
              <a:lnSpc>
                <a:spcPts val="3500"/>
              </a:lnSpc>
              <a:spcBef>
                <a:spcPts val="900"/>
              </a:spcBef>
              <a:defRPr sz="960">
                <a:solidFill>
                  <a:srgbClr val="000000"/>
                </a:solidFill>
                <a:latin typeface="Verdana"/>
                <a:ea typeface="Verdana"/>
                <a:cs typeface="Verdana"/>
                <a:sym typeface="Verdana"/>
              </a:defRPr>
            </a:pPr>
            <a:r>
              <a:t>test.py</a:t>
            </a:r>
          </a:p>
          <a:p>
            <a:pPr algn="l" defTabSz="457200">
              <a:lnSpc>
                <a:spcPts val="2700"/>
              </a:lnSpc>
              <a:defRPr sz="960">
                <a:solidFill>
                  <a:srgbClr val="008800"/>
                </a:solidFill>
                <a:latin typeface="Menlo"/>
                <a:ea typeface="Menlo"/>
                <a:cs typeface="Menlo"/>
                <a:sym typeface="Menlo"/>
              </a:defRPr>
            </a:pPr>
            <a:r>
              <a:rPr>
                <a:solidFill>
                  <a:srgbClr val="000088"/>
                </a:solidFill>
              </a:rPr>
              <a:t>print</a:t>
            </a:r>
            <a:r>
              <a:rPr>
                <a:solidFill>
                  <a:srgbClr val="313131"/>
                </a:solidFill>
              </a:rPr>
              <a:t> </a:t>
            </a:r>
            <a:r>
              <a:rPr>
                <a:solidFill>
                  <a:srgbClr val="666600"/>
                </a:solidFill>
              </a:rPr>
              <a:t>(</a:t>
            </a:r>
            <a:r>
              <a:t>"Hello, Python!"</a:t>
            </a:r>
            <a:r>
              <a:rPr>
                <a:solidFill>
                  <a:srgbClr val="666600"/>
                </a:solidFill>
              </a:rPr>
              <a:t>)</a:t>
            </a:r>
          </a:p>
          <a:p>
            <a:pPr marL="38100" marR="5981700" algn="just" defTabSz="457200">
              <a:lnSpc>
                <a:spcPts val="3500"/>
              </a:lnSpc>
              <a:spcBef>
                <a:spcPts val="900"/>
              </a:spcBef>
              <a:defRPr b="1" sz="960">
                <a:solidFill>
                  <a:srgbClr val="000000"/>
                </a:solidFill>
                <a:latin typeface="Verdana"/>
                <a:ea typeface="Verdana"/>
                <a:cs typeface="Verdana"/>
                <a:sym typeface="Verdana"/>
              </a:defRPr>
            </a:pPr>
            <a:r>
              <a:t>On Linux</a:t>
            </a:r>
            <a:endParaRPr b="0"/>
          </a:p>
          <a:p>
            <a:pPr algn="l" defTabSz="457200">
              <a:lnSpc>
                <a:spcPts val="2700"/>
              </a:lnSpc>
              <a:defRPr sz="960">
                <a:solidFill>
                  <a:srgbClr val="313131"/>
                </a:solidFill>
                <a:latin typeface="Menlo"/>
                <a:ea typeface="Menlo"/>
                <a:cs typeface="Menlo"/>
                <a:sym typeface="Menlo"/>
              </a:defRPr>
            </a:pPr>
            <a:r>
              <a:t>$ python test</a:t>
            </a:r>
            <a:r>
              <a:rPr>
                <a:solidFill>
                  <a:srgbClr val="666600"/>
                </a:solidFill>
              </a:rPr>
              <a:t>.</a:t>
            </a:r>
            <a:r>
              <a:t>py </a:t>
            </a:r>
          </a:p>
          <a:p>
            <a:pPr algn="l" defTabSz="457200">
              <a:lnSpc>
                <a:spcPts val="2500"/>
              </a:lnSpc>
              <a:defRPr sz="960">
                <a:solidFill>
                  <a:srgbClr val="313131"/>
                </a:solidFill>
                <a:latin typeface="Menlo"/>
                <a:ea typeface="Menlo"/>
                <a:cs typeface="Menlo"/>
                <a:sym typeface="Menlo"/>
              </a:defRPr>
            </a:pPr>
            <a:r>
              <a:t>Hello, Python!</a:t>
            </a:r>
          </a:p>
          <a:p>
            <a:pPr marL="38100" marR="5981700" algn="just" defTabSz="457200">
              <a:lnSpc>
                <a:spcPts val="3500"/>
              </a:lnSpc>
              <a:spcBef>
                <a:spcPts val="900"/>
              </a:spcBef>
              <a:defRPr b="1" sz="960">
                <a:solidFill>
                  <a:srgbClr val="000000"/>
                </a:solidFill>
                <a:latin typeface="Verdana"/>
                <a:ea typeface="Verdana"/>
                <a:cs typeface="Verdana"/>
                <a:sym typeface="Verdana"/>
              </a:defRPr>
            </a:pPr>
            <a:r>
              <a:t>On Windows</a:t>
            </a:r>
            <a:endParaRPr b="0"/>
          </a:p>
          <a:p>
            <a:pPr algn="l" defTabSz="457200">
              <a:lnSpc>
                <a:spcPts val="2700"/>
              </a:lnSpc>
              <a:defRPr sz="960">
                <a:solidFill>
                  <a:srgbClr val="313131"/>
                </a:solidFill>
                <a:latin typeface="Menlo"/>
                <a:ea typeface="Menlo"/>
                <a:cs typeface="Menlo"/>
                <a:sym typeface="Menlo"/>
              </a:defRPr>
            </a:pPr>
            <a:r>
              <a:t>C</a:t>
            </a:r>
            <a:r>
              <a:rPr>
                <a:solidFill>
                  <a:srgbClr val="666600"/>
                </a:solidFill>
              </a:rPr>
              <a:t>:</a:t>
            </a:r>
            <a:r>
              <a:t>\Python34</a:t>
            </a:r>
            <a:r>
              <a:rPr>
                <a:solidFill>
                  <a:srgbClr val="666600"/>
                </a:solidFill>
              </a:rPr>
              <a:t>&gt;</a:t>
            </a:r>
            <a:r>
              <a:rPr>
                <a:solidFill>
                  <a:srgbClr val="7F0055"/>
                </a:solidFill>
              </a:rPr>
              <a:t>Python</a:t>
            </a:r>
            <a:r>
              <a:t> test</a:t>
            </a:r>
            <a:r>
              <a:rPr>
                <a:solidFill>
                  <a:srgbClr val="666600"/>
                </a:solidFill>
              </a:rPr>
              <a:t>.</a:t>
            </a:r>
            <a:r>
              <a:t>py</a:t>
            </a:r>
          </a:p>
          <a:p>
            <a:pPr algn="l" defTabSz="457200">
              <a:lnSpc>
                <a:spcPts val="2500"/>
              </a:lnSpc>
              <a:defRPr sz="960">
                <a:solidFill>
                  <a:srgbClr val="313131"/>
                </a:solidFill>
                <a:latin typeface="Menlo"/>
                <a:ea typeface="Menlo"/>
                <a:cs typeface="Menlo"/>
                <a:sym typeface="Menlo"/>
              </a:defRPr>
            </a:pPr>
            <a:r>
              <a:t>Hello, Python!</a:t>
            </a:r>
          </a:p>
          <a:p>
            <a:pPr marL="38100" marR="5981700" algn="just" defTabSz="457200">
              <a:lnSpc>
                <a:spcPts val="3500"/>
              </a:lnSpc>
              <a:spcBef>
                <a:spcPts val="900"/>
              </a:spcBef>
              <a:defRPr sz="960">
                <a:solidFill>
                  <a:srgbClr val="000000"/>
                </a:solidFill>
                <a:latin typeface="Verdana"/>
                <a:ea typeface="Verdana"/>
                <a:cs typeface="Verdana"/>
                <a:sym typeface="Verdana"/>
              </a:defRPr>
            </a:pPr>
          </a:p>
          <a:p>
            <a:pPr marL="38100" marR="5981700" algn="just" defTabSz="457200">
              <a:lnSpc>
                <a:spcPts val="3500"/>
              </a:lnSpc>
              <a:spcBef>
                <a:spcPts val="900"/>
              </a:spcBef>
              <a:defRPr sz="960">
                <a:solidFill>
                  <a:srgbClr val="000000"/>
                </a:solidFill>
                <a:latin typeface="Verdana"/>
                <a:ea typeface="Verdana"/>
                <a:cs typeface="Verdana"/>
                <a:sym typeface="Verdana"/>
              </a:defRPr>
            </a:pPr>
            <a:r>
              <a:t>modified test.py </a:t>
            </a:r>
          </a:p>
          <a:p>
            <a:pPr algn="l" defTabSz="457200">
              <a:lnSpc>
                <a:spcPts val="2700"/>
              </a:lnSpc>
              <a:defRPr sz="960">
                <a:solidFill>
                  <a:srgbClr val="880000"/>
                </a:solidFill>
                <a:latin typeface="Menlo"/>
                <a:ea typeface="Menlo"/>
                <a:cs typeface="Menlo"/>
                <a:sym typeface="Menlo"/>
              </a:defRPr>
            </a:pPr>
            <a:r>
              <a:t>#!/usr/bin/python3</a:t>
            </a:r>
            <a:endParaRPr>
              <a:solidFill>
                <a:srgbClr val="313131"/>
              </a:solidFill>
            </a:endParaRPr>
          </a:p>
          <a:p>
            <a:pPr algn="l" defTabSz="457200">
              <a:lnSpc>
                <a:spcPts val="2700"/>
              </a:lnSpc>
              <a:defRPr sz="960">
                <a:solidFill>
                  <a:srgbClr val="008800"/>
                </a:solidFill>
                <a:latin typeface="Menlo"/>
                <a:ea typeface="Menlo"/>
                <a:cs typeface="Menlo"/>
                <a:sym typeface="Menlo"/>
              </a:defRPr>
            </a:pPr>
            <a:r>
              <a:rPr>
                <a:solidFill>
                  <a:srgbClr val="000088"/>
                </a:solidFill>
              </a:rPr>
              <a:t>print</a:t>
            </a:r>
            <a:r>
              <a:rPr>
                <a:solidFill>
                  <a:srgbClr val="313131"/>
                </a:solidFill>
              </a:rPr>
              <a:t> </a:t>
            </a:r>
            <a:r>
              <a:rPr>
                <a:solidFill>
                  <a:srgbClr val="666600"/>
                </a:solidFill>
              </a:rPr>
              <a:t>(</a:t>
            </a:r>
            <a:r>
              <a:t>"Hello, Python!”</a:t>
            </a:r>
            <a:r>
              <a:rPr>
                <a:solidFill>
                  <a:srgbClr val="666600"/>
                </a:solidFill>
              </a:rPr>
              <a:t>)</a:t>
            </a:r>
            <a:endParaRPr>
              <a:solidFill>
                <a:srgbClr val="666600"/>
              </a:solidFill>
            </a:endParaRPr>
          </a:p>
          <a:p>
            <a:pPr algn="l" defTabSz="457200">
              <a:lnSpc>
                <a:spcPts val="2700"/>
              </a:lnSpc>
              <a:defRPr sz="960">
                <a:solidFill>
                  <a:srgbClr val="008800"/>
                </a:solidFill>
                <a:latin typeface="Menlo"/>
                <a:ea typeface="Menlo"/>
                <a:cs typeface="Menlo"/>
                <a:sym typeface="Menlo"/>
              </a:defRPr>
            </a:pPr>
            <a:endParaRPr>
              <a:solidFill>
                <a:srgbClr val="313131"/>
              </a:solidFill>
            </a:endParaRPr>
          </a:p>
          <a:p>
            <a:pPr algn="l" defTabSz="457200">
              <a:lnSpc>
                <a:spcPts val="2700"/>
              </a:lnSpc>
              <a:defRPr sz="960">
                <a:solidFill>
                  <a:srgbClr val="880000"/>
                </a:solidFill>
                <a:latin typeface="Menlo"/>
                <a:ea typeface="Menlo"/>
                <a:cs typeface="Menlo"/>
                <a:sym typeface="Menlo"/>
              </a:defRPr>
            </a:pPr>
            <a:r>
              <a:rPr>
                <a:solidFill>
                  <a:srgbClr val="313131"/>
                </a:solidFill>
              </a:rPr>
              <a:t>$ chmod </a:t>
            </a:r>
            <a:r>
              <a:rPr>
                <a:solidFill>
                  <a:srgbClr val="666600"/>
                </a:solidFill>
              </a:rPr>
              <a:t>+</a:t>
            </a:r>
            <a:r>
              <a:rPr>
                <a:solidFill>
                  <a:srgbClr val="313131"/>
                </a:solidFill>
              </a:rPr>
              <a:t>x test</a:t>
            </a:r>
            <a:r>
              <a:rPr>
                <a:solidFill>
                  <a:srgbClr val="666600"/>
                </a:solidFill>
              </a:rPr>
              <a:t>.</a:t>
            </a:r>
            <a:r>
              <a:rPr>
                <a:solidFill>
                  <a:srgbClr val="313131"/>
                </a:solidFill>
              </a:rPr>
              <a:t>py     </a:t>
            </a:r>
            <a:r>
              <a:t># This is to make file executable</a:t>
            </a:r>
            <a:endParaRPr>
              <a:solidFill>
                <a:srgbClr val="313131"/>
              </a:solidFill>
            </a:endParaRPr>
          </a:p>
          <a:p>
            <a:pPr algn="l" defTabSz="457200">
              <a:lnSpc>
                <a:spcPts val="2700"/>
              </a:lnSpc>
              <a:defRPr sz="960">
                <a:solidFill>
                  <a:srgbClr val="313131"/>
                </a:solidFill>
                <a:latin typeface="Menlo"/>
                <a:ea typeface="Menlo"/>
                <a:cs typeface="Menlo"/>
                <a:sym typeface="Menlo"/>
              </a:defRPr>
            </a:pPr>
            <a:r>
              <a:t>$</a:t>
            </a:r>
            <a:r>
              <a:rPr>
                <a:solidFill>
                  <a:srgbClr val="666600"/>
                </a:solidFill>
              </a:rPr>
              <a:t>./</a:t>
            </a:r>
            <a:r>
              <a:t>test</a:t>
            </a:r>
            <a:r>
              <a:rPr>
                <a:solidFill>
                  <a:srgbClr val="666600"/>
                </a:solidFill>
              </a:rPr>
              <a:t>.</a:t>
            </a:r>
            <a:r>
              <a:t>py</a:t>
            </a:r>
          </a:p>
          <a:p>
            <a:pPr algn="l" defTabSz="457200">
              <a:lnSpc>
                <a:spcPts val="2500"/>
              </a:lnSpc>
              <a:defRPr sz="960">
                <a:solidFill>
                  <a:srgbClr val="313131"/>
                </a:solidFill>
                <a:latin typeface="Menlo"/>
                <a:ea typeface="Menlo"/>
                <a:cs typeface="Menlo"/>
                <a:sym typeface="Menlo"/>
              </a:defRPr>
            </a:pPr>
            <a:r>
              <a:t>Hello, Python!</a:t>
            </a:r>
          </a:p>
          <a:p>
            <a:pPr algn="l" defTabSz="457200">
              <a:lnSpc>
                <a:spcPts val="2500"/>
              </a:lnSpc>
              <a:defRPr sz="960">
                <a:solidFill>
                  <a:srgbClr val="313131"/>
                </a:solidFill>
                <a:latin typeface="Menlo"/>
                <a:ea typeface="Menlo"/>
                <a:cs typeface="Menlo"/>
                <a:sym typeface="Menlo"/>
              </a:defRPr>
            </a:pPr>
          </a:p>
          <a:p>
            <a:pPr marR="5995415" algn="l" defTabSz="457200">
              <a:lnSpc>
                <a:spcPts val="1200"/>
              </a:lnSpc>
              <a:spcBef>
                <a:spcPts val="400"/>
              </a:spcBef>
              <a:defRPr b="1" sz="96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Python Identifiers</a:t>
            </a:r>
          </a:p>
          <a:p>
            <a:pPr marL="38100" marR="5981700" algn="just" defTabSz="457200">
              <a:lnSpc>
                <a:spcPts val="1200"/>
              </a:lnSpc>
              <a:spcBef>
                <a:spcPts val="900"/>
              </a:spcBef>
              <a:defRPr sz="960">
                <a:solidFill>
                  <a:srgbClr val="000000"/>
                </a:solidFill>
                <a:latin typeface="Verdana"/>
                <a:ea typeface="Verdana"/>
                <a:cs typeface="Verdana"/>
                <a:sym typeface="Verdana"/>
              </a:defRPr>
            </a:pPr>
            <a:r>
              <a:t>A Python identifier is a name used to identify a variable, function, class, module or other object. An identifier starts </a:t>
            </a:r>
          </a:p>
          <a:p>
            <a:pPr marL="38100" marR="5981700" algn="just" defTabSz="457200">
              <a:lnSpc>
                <a:spcPts val="1200"/>
              </a:lnSpc>
              <a:spcBef>
                <a:spcPts val="900"/>
              </a:spcBef>
              <a:defRPr sz="960">
                <a:solidFill>
                  <a:srgbClr val="000000"/>
                </a:solidFill>
                <a:latin typeface="Verdana"/>
                <a:ea typeface="Verdana"/>
                <a:cs typeface="Verdana"/>
                <a:sym typeface="Verdana"/>
              </a:defRPr>
            </a:pPr>
            <a:r>
              <a:t>with a letter A to Z or a to z or an underscore (_) followed by zero or more letters, underscores and digits (0 to 9).</a:t>
            </a:r>
          </a:p>
          <a:p>
            <a:pPr marL="38100" marR="5981700" algn="just" defTabSz="457200">
              <a:lnSpc>
                <a:spcPts val="1200"/>
              </a:lnSpc>
              <a:spcBef>
                <a:spcPts val="900"/>
              </a:spcBef>
              <a:defRPr sz="960">
                <a:solidFill>
                  <a:srgbClr val="000000"/>
                </a:solidFill>
                <a:latin typeface="Verdana"/>
                <a:ea typeface="Verdana"/>
                <a:cs typeface="Verdana"/>
                <a:sym typeface="Verdana"/>
              </a:defRPr>
            </a:pPr>
            <a:r>
              <a:t>Python does not allow punctuation characters such as @, $, and % within identifiers. Python is a case sensitive </a:t>
            </a:r>
          </a:p>
          <a:p>
            <a:pPr marL="38100" marR="5981700" algn="just" defTabSz="457200">
              <a:lnSpc>
                <a:spcPts val="1200"/>
              </a:lnSpc>
              <a:spcBef>
                <a:spcPts val="900"/>
              </a:spcBef>
              <a:defRPr sz="960">
                <a:solidFill>
                  <a:srgbClr val="000000"/>
                </a:solidFill>
                <a:latin typeface="Verdana"/>
                <a:ea typeface="Verdana"/>
                <a:cs typeface="Verdana"/>
                <a:sym typeface="Verdana"/>
              </a:defRPr>
            </a:pPr>
            <a:r>
              <a:t>programming language. Thus, </a:t>
            </a:r>
            <a:r>
              <a:rPr b="1"/>
              <a:t>Manpower</a:t>
            </a:r>
            <a:r>
              <a:t> and </a:t>
            </a:r>
            <a:r>
              <a:rPr b="1"/>
              <a:t>manpower</a:t>
            </a:r>
            <a:r>
              <a:t> are two different identifiers in Python.</a:t>
            </a:r>
          </a:p>
          <a:p>
            <a:pPr marL="38100" marR="5981700" algn="just" defTabSz="457200">
              <a:lnSpc>
                <a:spcPts val="1200"/>
              </a:lnSpc>
              <a:spcBef>
                <a:spcPts val="900"/>
              </a:spcBef>
              <a:defRPr sz="960">
                <a:solidFill>
                  <a:srgbClr val="000000"/>
                </a:solidFill>
                <a:latin typeface="Verdana"/>
                <a:ea typeface="Verdana"/>
                <a:cs typeface="Verdana"/>
                <a:sym typeface="Verdana"/>
              </a:defRPr>
            </a:pPr>
            <a:r>
              <a:t>Here are naming conventions for Python identifiers −</a:t>
            </a:r>
          </a:p>
          <a:p>
            <a:pPr marL="457199" marR="5981700" indent="-317499" algn="just" defTabSz="457200">
              <a:lnSpc>
                <a:spcPts val="1200"/>
              </a:lnSpc>
              <a:spcBef>
                <a:spcPts val="900"/>
              </a:spcBef>
              <a:buClr>
                <a:srgbClr val="000000"/>
              </a:buClr>
              <a:buSzPct val="75000"/>
              <a:buFont typeface="Verdana"/>
              <a:buChar char="•"/>
              <a:defRPr sz="960">
                <a:solidFill>
                  <a:srgbClr val="000000"/>
                </a:solidFill>
                <a:latin typeface="Verdana"/>
                <a:ea typeface="Verdana"/>
                <a:cs typeface="Verdana"/>
                <a:sym typeface="Verdana"/>
              </a:defRPr>
            </a:pPr>
            <a:r>
              <a:t>Class names start with an uppercase letter. All other identifiers start with a lowercase letter.</a:t>
            </a:r>
          </a:p>
          <a:p>
            <a:pPr marL="457199" marR="5981700" indent="-317499" algn="just" defTabSz="457200">
              <a:lnSpc>
                <a:spcPts val="1200"/>
              </a:lnSpc>
              <a:spcBef>
                <a:spcPts val="900"/>
              </a:spcBef>
              <a:buClr>
                <a:srgbClr val="000000"/>
              </a:buClr>
              <a:buSzPct val="75000"/>
              <a:buFont typeface="Verdana"/>
              <a:buChar char="•"/>
              <a:defRPr sz="960">
                <a:solidFill>
                  <a:srgbClr val="000000"/>
                </a:solidFill>
                <a:latin typeface="Verdana"/>
                <a:ea typeface="Verdana"/>
                <a:cs typeface="Verdana"/>
                <a:sym typeface="Verdana"/>
              </a:defRPr>
            </a:pPr>
            <a:r>
              <a:t>Starting an identifier with a single leading underscore indicates that the identifier is private.</a:t>
            </a:r>
          </a:p>
          <a:p>
            <a:pPr marL="457199" marR="5981700" indent="-317499" algn="just" defTabSz="457200">
              <a:lnSpc>
                <a:spcPts val="1200"/>
              </a:lnSpc>
              <a:spcBef>
                <a:spcPts val="900"/>
              </a:spcBef>
              <a:buClr>
                <a:srgbClr val="000000"/>
              </a:buClr>
              <a:buSzPct val="75000"/>
              <a:buFont typeface="Verdana"/>
              <a:buChar char="•"/>
              <a:defRPr sz="960">
                <a:solidFill>
                  <a:srgbClr val="000000"/>
                </a:solidFill>
                <a:latin typeface="Verdana"/>
                <a:ea typeface="Verdana"/>
                <a:cs typeface="Verdana"/>
                <a:sym typeface="Verdana"/>
              </a:defRPr>
            </a:pPr>
            <a:r>
              <a:t>Starting an identifier with two leading underscores indicates a strong private identifier.</a:t>
            </a:r>
          </a:p>
          <a:p>
            <a:pPr marL="457199" marR="5981700" indent="-317499" algn="just" defTabSz="457200">
              <a:lnSpc>
                <a:spcPts val="1200"/>
              </a:lnSpc>
              <a:spcBef>
                <a:spcPts val="900"/>
              </a:spcBef>
              <a:buClr>
                <a:srgbClr val="000000"/>
              </a:buClr>
              <a:buSzPct val="75000"/>
              <a:buFont typeface="Verdana"/>
              <a:buChar char="•"/>
              <a:defRPr sz="960">
                <a:solidFill>
                  <a:srgbClr val="000000"/>
                </a:solidFill>
                <a:latin typeface="Verdana"/>
                <a:ea typeface="Verdana"/>
                <a:cs typeface="Verdana"/>
                <a:sym typeface="Verdana"/>
              </a:defRPr>
            </a:pPr>
            <a:r>
              <a:t>If the identifier also ends with two trailing underscores, the identifier is a language-defined special name.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Reserved Words…"/>
          <p:cNvSpPr txBox="1"/>
          <p:nvPr/>
        </p:nvSpPr>
        <p:spPr>
          <a:xfrm>
            <a:off x="838200" y="1303782"/>
            <a:ext cx="7692498" cy="16088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95415" algn="l" defTabSz="457200">
              <a:lnSpc>
                <a:spcPts val="5500"/>
              </a:lnSpc>
              <a:spcBef>
                <a:spcPts val="400"/>
              </a:spcBef>
              <a:defRPr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Reserved Words</a:t>
            </a:r>
          </a:p>
          <a:p>
            <a:pPr marL="38100" marR="5981700" algn="just" defTabSz="457200">
              <a:lnSpc>
                <a:spcPts val="4200"/>
              </a:lnSpc>
              <a:spcBef>
                <a:spcPts val="900"/>
              </a:spcBef>
              <a:defRPr sz="1500">
                <a:solidFill>
                  <a:srgbClr val="000000"/>
                </a:solidFill>
                <a:latin typeface="Verdana"/>
                <a:ea typeface="Verdana"/>
                <a:cs typeface="Verdana"/>
                <a:sym typeface="Verdana"/>
              </a:defRPr>
            </a:pPr>
            <a:r>
              <a:t>The following list shows the Python keywords. These are reserved words and </a:t>
            </a:r>
          </a:p>
          <a:p>
            <a:pPr marL="38100" marR="5981700" algn="just" defTabSz="457200">
              <a:lnSpc>
                <a:spcPts val="4200"/>
              </a:lnSpc>
              <a:spcBef>
                <a:spcPts val="900"/>
              </a:spcBef>
              <a:defRPr sz="1500">
                <a:solidFill>
                  <a:srgbClr val="000000"/>
                </a:solidFill>
                <a:latin typeface="Verdana"/>
                <a:ea typeface="Verdana"/>
                <a:cs typeface="Verdana"/>
                <a:sym typeface="Verdana"/>
              </a:defRPr>
            </a:pPr>
            <a:r>
              <a:t>you cannot use them as constants or variables or any other identifier names. </a:t>
            </a:r>
          </a:p>
          <a:p>
            <a:pPr marL="38100" marR="5981700" algn="just" defTabSz="457200">
              <a:lnSpc>
                <a:spcPts val="4200"/>
              </a:lnSpc>
              <a:spcBef>
                <a:spcPts val="900"/>
              </a:spcBef>
              <a:defRPr sz="1500">
                <a:solidFill>
                  <a:srgbClr val="000000"/>
                </a:solidFill>
                <a:latin typeface="Verdana"/>
                <a:ea typeface="Verdana"/>
                <a:cs typeface="Verdana"/>
                <a:sym typeface="Verdana"/>
              </a:defRPr>
            </a:pPr>
            <a:r>
              <a:t>All the Python keywords contain lowercase letters only.</a:t>
            </a:r>
          </a:p>
        </p:txBody>
      </p:sp>
      <p:pic>
        <p:nvPicPr>
          <p:cNvPr id="204" name="Image" descr="Image"/>
          <p:cNvPicPr>
            <a:picLocks noChangeAspect="1"/>
          </p:cNvPicPr>
          <p:nvPr/>
        </p:nvPicPr>
        <p:blipFill>
          <a:blip r:embed="rId2">
            <a:extLst/>
          </a:blip>
          <a:stretch>
            <a:fillRect/>
          </a:stretch>
        </p:blipFill>
        <p:spPr>
          <a:xfrm>
            <a:off x="850900" y="2895600"/>
            <a:ext cx="6451600" cy="53594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แนะนำ Network Programming"/>
          <p:cNvSpPr txBox="1"/>
          <p:nvPr>
            <p:ph type="title"/>
          </p:nvPr>
        </p:nvSpPr>
        <p:spPr>
          <a:prstGeom prst="rect">
            <a:avLst/>
          </a:prstGeom>
        </p:spPr>
        <p:txBody>
          <a:bodyPr/>
          <a:lstStyle>
            <a:lvl1pPr defTabSz="543305">
              <a:spcBef>
                <a:spcPts val="1400"/>
              </a:spcBef>
              <a:defRPr sz="6510"/>
            </a:lvl1pPr>
          </a:lstStyle>
          <a:p>
            <a:pPr/>
            <a:r>
              <a:t>แนะนำ Network Programming</a:t>
            </a:r>
          </a:p>
        </p:txBody>
      </p:sp>
      <p:sp>
        <p:nvSpPr>
          <p:cNvPr id="138" name="1. ทำไมต้อง Network Programming…"/>
          <p:cNvSpPr txBox="1"/>
          <p:nvPr>
            <p:ph type="body" idx="1"/>
          </p:nvPr>
        </p:nvSpPr>
        <p:spPr>
          <a:prstGeom prst="rect">
            <a:avLst/>
          </a:prstGeom>
        </p:spPr>
        <p:txBody>
          <a:bodyPr/>
          <a:lstStyle/>
          <a:p>
            <a:pPr/>
            <a:r>
              <a:t>		1. ทำไมต้อง Network Programming </a:t>
            </a:r>
          </a:p>
          <a:p>
            <a:pPr/>
            <a:r>
              <a:t>		2. ใช้งานอย่างไร</a:t>
            </a:r>
          </a:p>
          <a:p>
            <a:pPr/>
            <a:r>
              <a:t>		3. ตัวอย่างการใช้งาน</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Lines and Indentation…"/>
          <p:cNvSpPr txBox="1"/>
          <p:nvPr/>
        </p:nvSpPr>
        <p:spPr>
          <a:xfrm>
            <a:off x="725470" y="40132"/>
            <a:ext cx="5481825" cy="9673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95415" algn="l" defTabSz="457200">
              <a:lnSpc>
                <a:spcPts val="5500"/>
              </a:lnSpc>
              <a:spcBef>
                <a:spcPts val="400"/>
              </a:spcBef>
              <a:defRPr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Lines and Indentation</a:t>
            </a:r>
          </a:p>
          <a:p>
            <a:pPr algn="l" defTabSz="457200">
              <a:lnSpc>
                <a:spcPts val="3100"/>
              </a:lnSpc>
              <a:defRPr sz="1300">
                <a:solidFill>
                  <a:srgbClr val="313131"/>
                </a:solidFill>
                <a:latin typeface="Menlo"/>
                <a:ea typeface="Menlo"/>
                <a:cs typeface="Menlo"/>
                <a:sym typeface="Menlo"/>
              </a:defRPr>
            </a:pPr>
            <a:r>
              <a:rPr>
                <a:solidFill>
                  <a:srgbClr val="000088"/>
                </a:solidFill>
              </a:rPr>
              <a:t>if</a:t>
            </a:r>
            <a:r>
              <a:t> expression </a:t>
            </a:r>
            <a:r>
              <a:rPr>
                <a:solidFill>
                  <a:srgbClr val="666600"/>
                </a:solidFill>
              </a:rPr>
              <a:t>:</a:t>
            </a:r>
            <a:r>
              <a:t> </a:t>
            </a:r>
          </a:p>
          <a:p>
            <a:pPr algn="l" defTabSz="457200">
              <a:lnSpc>
                <a:spcPts val="3100"/>
              </a:lnSpc>
              <a:defRPr sz="1300">
                <a:solidFill>
                  <a:srgbClr val="313131"/>
                </a:solidFill>
                <a:latin typeface="Menlo"/>
                <a:ea typeface="Menlo"/>
                <a:cs typeface="Menlo"/>
                <a:sym typeface="Menlo"/>
              </a:defRPr>
            </a:pPr>
            <a:r>
              <a:t>   suite</a:t>
            </a:r>
          </a:p>
          <a:p>
            <a:pPr algn="l" defTabSz="457200">
              <a:lnSpc>
                <a:spcPts val="3100"/>
              </a:lnSpc>
              <a:defRPr sz="1300">
                <a:solidFill>
                  <a:srgbClr val="313131"/>
                </a:solidFill>
                <a:latin typeface="Menlo"/>
                <a:ea typeface="Menlo"/>
                <a:cs typeface="Menlo"/>
                <a:sym typeface="Menlo"/>
              </a:defRPr>
            </a:pPr>
            <a:r>
              <a:rPr>
                <a:solidFill>
                  <a:srgbClr val="000088"/>
                </a:solidFill>
              </a:rPr>
              <a:t>elif</a:t>
            </a:r>
            <a:r>
              <a:t> expression </a:t>
            </a:r>
            <a:r>
              <a:rPr>
                <a:solidFill>
                  <a:srgbClr val="666600"/>
                </a:solidFill>
              </a:rPr>
              <a:t>:</a:t>
            </a:r>
            <a:r>
              <a:t> </a:t>
            </a:r>
          </a:p>
          <a:p>
            <a:pPr algn="l" defTabSz="457200">
              <a:lnSpc>
                <a:spcPts val="3100"/>
              </a:lnSpc>
              <a:defRPr sz="1300">
                <a:solidFill>
                  <a:srgbClr val="313131"/>
                </a:solidFill>
                <a:latin typeface="Menlo"/>
                <a:ea typeface="Menlo"/>
                <a:cs typeface="Menlo"/>
                <a:sym typeface="Menlo"/>
              </a:defRPr>
            </a:pPr>
            <a:r>
              <a:t>   suite </a:t>
            </a:r>
          </a:p>
          <a:p>
            <a:pPr algn="l" defTabSz="457200">
              <a:lnSpc>
                <a:spcPts val="3100"/>
              </a:lnSpc>
              <a:defRPr sz="1300">
                <a:solidFill>
                  <a:srgbClr val="000088"/>
                </a:solidFill>
                <a:latin typeface="Menlo"/>
                <a:ea typeface="Menlo"/>
                <a:cs typeface="Menlo"/>
                <a:sym typeface="Menlo"/>
              </a:defRPr>
            </a:pPr>
            <a:r>
              <a:t>else</a:t>
            </a:r>
            <a:r>
              <a:rPr>
                <a:solidFill>
                  <a:srgbClr val="313131"/>
                </a:solidFill>
              </a:rPr>
              <a:t> </a:t>
            </a:r>
            <a:r>
              <a:rPr>
                <a:solidFill>
                  <a:srgbClr val="666600"/>
                </a:solidFill>
              </a:rPr>
              <a:t>:</a:t>
            </a:r>
            <a:r>
              <a:rPr>
                <a:solidFill>
                  <a:srgbClr val="313131"/>
                </a:solidFill>
              </a:rPr>
              <a:t> </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suite</a:t>
            </a:r>
            <a:endParaRPr>
              <a:solidFill>
                <a:srgbClr val="666600"/>
              </a:solidFill>
            </a:endParaRPr>
          </a:p>
          <a:p>
            <a:pPr algn="l" defTabSz="457200">
              <a:lnSpc>
                <a:spcPts val="3100"/>
              </a:lnSpc>
              <a:defRPr sz="1300">
                <a:solidFill>
                  <a:srgbClr val="008800"/>
                </a:solidFill>
                <a:latin typeface="Menlo"/>
                <a:ea typeface="Menlo"/>
                <a:cs typeface="Menlo"/>
                <a:sym typeface="Menlo"/>
              </a:defRPr>
            </a:pPr>
            <a:r>
              <a:rPr>
                <a:solidFill>
                  <a:srgbClr val="666600"/>
                </a:solidFill>
              </a:rPr>
              <a:t>////////////////////////////</a:t>
            </a:r>
            <a:endParaRPr>
              <a:solidFill>
                <a:srgbClr val="666600"/>
              </a:solidFill>
            </a:endParaRPr>
          </a:p>
          <a:p>
            <a:pPr algn="l" defTabSz="457200">
              <a:lnSpc>
                <a:spcPts val="3100"/>
              </a:lnSpc>
              <a:defRPr sz="1300">
                <a:solidFill>
                  <a:srgbClr val="008800"/>
                </a:solidFill>
                <a:latin typeface="Menlo"/>
                <a:ea typeface="Menlo"/>
                <a:cs typeface="Menlo"/>
                <a:sym typeface="Menlo"/>
              </a:defRPr>
            </a:pPr>
            <a:endParaRPr>
              <a:solidFill>
                <a:srgbClr val="666600"/>
              </a:solidFill>
            </a:endParaRPr>
          </a:p>
          <a:p>
            <a:pPr algn="l" defTabSz="457200">
              <a:lnSpc>
                <a:spcPts val="3100"/>
              </a:lnSpc>
              <a:defRPr sz="1300">
                <a:solidFill>
                  <a:srgbClr val="880000"/>
                </a:solidFill>
                <a:latin typeface="Menlo"/>
                <a:ea typeface="Menlo"/>
                <a:cs typeface="Menlo"/>
                <a:sym typeface="Menlo"/>
              </a:defRPr>
            </a:pPr>
            <a:r>
              <a:t>#!/usr/bin/python3</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000088"/>
                </a:solidFill>
                <a:latin typeface="Menlo"/>
                <a:ea typeface="Menlo"/>
                <a:cs typeface="Menlo"/>
                <a:sym typeface="Menlo"/>
              </a:defRPr>
            </a:pPr>
            <a:r>
              <a:t>import</a:t>
            </a:r>
            <a:r>
              <a:rPr>
                <a:solidFill>
                  <a:srgbClr val="313131"/>
                </a:solidFill>
              </a:rPr>
              <a:t> sys</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000088"/>
                </a:solidFill>
                <a:latin typeface="Menlo"/>
                <a:ea typeface="Menlo"/>
                <a:cs typeface="Menlo"/>
                <a:sym typeface="Menlo"/>
              </a:defRPr>
            </a:pPr>
            <a:r>
              <a:t>try</a:t>
            </a:r>
            <a:r>
              <a:rPr>
                <a:solidFill>
                  <a:srgbClr val="666600"/>
                </a:solidFill>
              </a:rPr>
              <a:t>:</a:t>
            </a:r>
            <a:endParaRPr>
              <a:solidFill>
                <a:srgbClr val="313131"/>
              </a:solidFill>
            </a:endParaRPr>
          </a:p>
          <a:p>
            <a:pPr algn="l" defTabSz="457200">
              <a:lnSpc>
                <a:spcPts val="3100"/>
              </a:lnSpc>
              <a:defRPr sz="1300">
                <a:solidFill>
                  <a:srgbClr val="880000"/>
                </a:solidFill>
                <a:latin typeface="Menlo"/>
                <a:ea typeface="Menlo"/>
                <a:cs typeface="Menlo"/>
                <a:sym typeface="Menlo"/>
              </a:defRPr>
            </a:pPr>
            <a:r>
              <a:rPr>
                <a:solidFill>
                  <a:srgbClr val="313131"/>
                </a:solidFill>
              </a:rPr>
              <a:t>   </a:t>
            </a:r>
            <a:r>
              <a:t># open file stream</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file </a:t>
            </a:r>
            <a:r>
              <a:rPr>
                <a:solidFill>
                  <a:srgbClr val="666600"/>
                </a:solidFill>
              </a:rPr>
              <a:t>=</a:t>
            </a:r>
            <a:r>
              <a:t> open</a:t>
            </a:r>
            <a:r>
              <a:rPr>
                <a:solidFill>
                  <a:srgbClr val="666600"/>
                </a:solidFill>
              </a:rPr>
              <a:t>(</a:t>
            </a:r>
            <a:r>
              <a:t>file_name</a:t>
            </a:r>
            <a:r>
              <a:rPr>
                <a:solidFill>
                  <a:srgbClr val="666600"/>
                </a:solidFill>
              </a:rPr>
              <a:t>,</a:t>
            </a:r>
            <a:r>
              <a:t> </a:t>
            </a:r>
            <a:r>
              <a:rPr>
                <a:solidFill>
                  <a:srgbClr val="008800"/>
                </a:solidFill>
              </a:rPr>
              <a:t>"w"</a:t>
            </a:r>
            <a:r>
              <a:rPr>
                <a:solidFill>
                  <a:srgbClr val="666600"/>
                </a:solidFill>
              </a:rPr>
              <a:t>)</a:t>
            </a: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7F0055"/>
                </a:solidFill>
                <a:latin typeface="Menlo"/>
                <a:ea typeface="Menlo"/>
                <a:cs typeface="Menlo"/>
                <a:sym typeface="Menlo"/>
              </a:defRPr>
            </a:pPr>
            <a:r>
              <a:rPr>
                <a:solidFill>
                  <a:srgbClr val="000088"/>
                </a:solidFill>
              </a:rPr>
              <a:t>except</a:t>
            </a:r>
            <a:r>
              <a:rPr>
                <a:solidFill>
                  <a:srgbClr val="313131"/>
                </a:solidFill>
              </a:rPr>
              <a:t> </a:t>
            </a:r>
            <a:r>
              <a:t>IOError</a:t>
            </a:r>
            <a:r>
              <a:rPr>
                <a:solidFill>
                  <a:srgbClr val="666600"/>
                </a:solidFill>
              </a:rPr>
              <a:t>:</a:t>
            </a:r>
            <a:endParaRPr>
              <a:solidFill>
                <a:srgbClr val="313131"/>
              </a:solidFill>
            </a:endParaRPr>
          </a:p>
          <a:p>
            <a:pPr algn="l" defTabSz="457200">
              <a:lnSpc>
                <a:spcPts val="3100"/>
              </a:lnSpc>
              <a:defRPr sz="1300">
                <a:solidFill>
                  <a:srgbClr val="008800"/>
                </a:solidFill>
                <a:latin typeface="Menlo"/>
                <a:ea typeface="Menlo"/>
                <a:cs typeface="Menlo"/>
                <a:sym typeface="Menlo"/>
              </a:defRPr>
            </a:pPr>
            <a:r>
              <a:rPr>
                <a:solidFill>
                  <a:srgbClr val="313131"/>
                </a:solidFill>
              </a:rPr>
              <a:t>   </a:t>
            </a:r>
            <a:r>
              <a:rPr>
                <a:solidFill>
                  <a:srgbClr val="000088"/>
                </a:solidFill>
              </a:rPr>
              <a:t>print</a:t>
            </a:r>
            <a:r>
              <a:rPr>
                <a:solidFill>
                  <a:srgbClr val="313131"/>
                </a:solidFill>
              </a:rPr>
              <a:t> </a:t>
            </a:r>
            <a:r>
              <a:rPr>
                <a:solidFill>
                  <a:srgbClr val="666600"/>
                </a:solidFill>
              </a:rPr>
              <a:t>(</a:t>
            </a:r>
            <a:r>
              <a:t>"There was an error writing to"</a:t>
            </a:r>
            <a:r>
              <a:rPr>
                <a:solidFill>
                  <a:srgbClr val="666600"/>
                </a:solidFill>
              </a:rPr>
              <a:t>,</a:t>
            </a:r>
            <a:r>
              <a:rPr>
                <a:solidFill>
                  <a:srgbClr val="313131"/>
                </a:solidFill>
              </a:rPr>
              <a:t> file_name</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sys</a:t>
            </a:r>
            <a:r>
              <a:rPr>
                <a:solidFill>
                  <a:srgbClr val="666600"/>
                </a:solidFill>
              </a:rPr>
              <a:t>.</a:t>
            </a:r>
            <a:r>
              <a:rPr>
                <a:solidFill>
                  <a:srgbClr val="000088"/>
                </a:solidFill>
              </a:rPr>
              <a:t>exit</a:t>
            </a:r>
            <a:r>
              <a:rPr>
                <a:solidFill>
                  <a:srgbClr val="666600"/>
                </a:solidFill>
              </a:rPr>
              <a:t>()</a:t>
            </a:r>
          </a:p>
          <a:p>
            <a:pPr algn="l" defTabSz="457200">
              <a:lnSpc>
                <a:spcPts val="3100"/>
              </a:lnSpc>
              <a:defRPr sz="1300">
                <a:solidFill>
                  <a:srgbClr val="313131"/>
                </a:solidFill>
                <a:latin typeface="Menlo"/>
                <a:ea typeface="Menlo"/>
                <a:cs typeface="Menlo"/>
                <a:sym typeface="Menlo"/>
              </a:defRPr>
            </a:pPr>
            <a:r>
              <a:rPr>
                <a:solidFill>
                  <a:srgbClr val="000088"/>
                </a:solidFill>
              </a:rPr>
              <a:t>print</a:t>
            </a:r>
            <a:r>
              <a:t> </a:t>
            </a:r>
            <a:r>
              <a:rPr>
                <a:solidFill>
                  <a:srgbClr val="666600"/>
                </a:solidFill>
              </a:rPr>
              <a:t>(</a:t>
            </a:r>
            <a:r>
              <a:rPr>
                <a:solidFill>
                  <a:srgbClr val="008800"/>
                </a:solidFill>
              </a:rPr>
              <a:t>"Enter '"</a:t>
            </a:r>
            <a:r>
              <a:rPr>
                <a:solidFill>
                  <a:srgbClr val="666600"/>
                </a:solidFill>
              </a:rPr>
              <a:t>,</a:t>
            </a:r>
            <a:r>
              <a:t> file_finish</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000088"/>
                </a:solidFill>
              </a:rPr>
              <a:t>print</a:t>
            </a:r>
            <a:r>
              <a:rPr>
                <a:solidFill>
                  <a:srgbClr val="313131"/>
                </a:solidFill>
              </a:rPr>
              <a:t> </a:t>
            </a:r>
            <a:r>
              <a:t>"' When finished"</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000088"/>
                </a:solidFill>
              </a:rPr>
              <a:t>while</a:t>
            </a:r>
            <a:r>
              <a:t> file_text </a:t>
            </a:r>
            <a:r>
              <a:rPr>
                <a:solidFill>
                  <a:srgbClr val="666600"/>
                </a:solidFill>
              </a:rPr>
              <a:t>!=</a:t>
            </a:r>
            <a:r>
              <a:t> file_finish</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313131"/>
                </a:solidFill>
              </a:rPr>
              <a:t>   file_text </a:t>
            </a:r>
            <a:r>
              <a:rPr>
                <a:solidFill>
                  <a:srgbClr val="666600"/>
                </a:solidFill>
              </a:rPr>
              <a:t>=</a:t>
            </a:r>
            <a:r>
              <a:rPr>
                <a:solidFill>
                  <a:srgbClr val="313131"/>
                </a:solidFill>
              </a:rPr>
              <a:t> raw_input</a:t>
            </a:r>
            <a:r>
              <a:rPr>
                <a:solidFill>
                  <a:srgbClr val="666600"/>
                </a:solidFill>
              </a:rPr>
              <a:t>(</a:t>
            </a:r>
            <a:r>
              <a:t>"Enter text: "</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a:t>
            </a:r>
            <a:r>
              <a:rPr>
                <a:solidFill>
                  <a:srgbClr val="000088"/>
                </a:solidFill>
              </a:rPr>
              <a:t>if</a:t>
            </a:r>
            <a:r>
              <a:t> file_text </a:t>
            </a:r>
            <a:r>
              <a:rPr>
                <a:solidFill>
                  <a:srgbClr val="666600"/>
                </a:solidFill>
              </a:rPr>
              <a:t>==</a:t>
            </a:r>
            <a:r>
              <a:t> file_finish</a:t>
            </a:r>
            <a:r>
              <a:rPr>
                <a:solidFill>
                  <a:srgbClr val="666600"/>
                </a:solidFill>
              </a:rPr>
              <a:t>:</a:t>
            </a:r>
          </a:p>
          <a:p>
            <a:pPr algn="l" defTabSz="457200">
              <a:lnSpc>
                <a:spcPts val="3100"/>
              </a:lnSpc>
              <a:defRPr sz="1300">
                <a:solidFill>
                  <a:srgbClr val="880000"/>
                </a:solidFill>
                <a:latin typeface="Menlo"/>
                <a:ea typeface="Menlo"/>
                <a:cs typeface="Menlo"/>
                <a:sym typeface="Menlo"/>
              </a:defRPr>
            </a:pPr>
            <a:r>
              <a:rPr>
                <a:solidFill>
                  <a:srgbClr val="313131"/>
                </a:solidFill>
              </a:rPr>
              <a:t>      </a:t>
            </a:r>
            <a:r>
              <a:t># close the file</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file</a:t>
            </a:r>
            <a:r>
              <a:rPr>
                <a:solidFill>
                  <a:srgbClr val="666600"/>
                </a:solidFill>
              </a:rPr>
              <a:t>.</a:t>
            </a:r>
            <a:r>
              <a:t>close</a:t>
            </a:r>
          </a:p>
          <a:p>
            <a:pPr algn="l" defTabSz="457200">
              <a:lnSpc>
                <a:spcPts val="3100"/>
              </a:lnSpc>
              <a:defRPr sz="1300">
                <a:solidFill>
                  <a:srgbClr val="313131"/>
                </a:solidFill>
                <a:latin typeface="Menlo"/>
                <a:ea typeface="Menlo"/>
                <a:cs typeface="Menlo"/>
                <a:sym typeface="Menlo"/>
              </a:defRPr>
            </a:pPr>
            <a:r>
              <a:t>      </a:t>
            </a:r>
            <a:r>
              <a:rPr>
                <a:solidFill>
                  <a:srgbClr val="000088"/>
                </a:solidFill>
              </a:rPr>
              <a:t>break</a:t>
            </a:r>
          </a:p>
          <a:p>
            <a:pPr algn="l" defTabSz="457200">
              <a:lnSpc>
                <a:spcPts val="3100"/>
              </a:lnSpc>
              <a:defRPr sz="1300">
                <a:solidFill>
                  <a:srgbClr val="313131"/>
                </a:solidFill>
                <a:latin typeface="Menlo"/>
                <a:ea typeface="Menlo"/>
                <a:cs typeface="Menlo"/>
                <a:sym typeface="Menlo"/>
              </a:defRPr>
            </a:pPr>
            <a:r>
              <a:t>   file</a:t>
            </a:r>
            <a:r>
              <a:rPr>
                <a:solidFill>
                  <a:srgbClr val="666600"/>
                </a:solidFill>
              </a:rPr>
              <a:t>.</a:t>
            </a:r>
            <a:r>
              <a:t>write</a:t>
            </a:r>
            <a:r>
              <a:rPr>
                <a:solidFill>
                  <a:srgbClr val="666600"/>
                </a:solidFill>
              </a:rPr>
              <a:t>(</a:t>
            </a:r>
            <a:r>
              <a:t>file_text</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   file</a:t>
            </a:r>
            <a:r>
              <a:rPr>
                <a:solidFill>
                  <a:srgbClr val="666600"/>
                </a:solidFill>
              </a:rPr>
              <a:t>.</a:t>
            </a:r>
            <a:r>
              <a:t>write</a:t>
            </a:r>
            <a:r>
              <a:rPr>
                <a:solidFill>
                  <a:srgbClr val="666600"/>
                </a:solidFill>
              </a:rPr>
              <a:t>(</a:t>
            </a:r>
            <a:r>
              <a:rPr>
                <a:solidFill>
                  <a:srgbClr val="008800"/>
                </a:solidFill>
              </a:rPr>
              <a:t>"\n"</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file</a:t>
            </a:r>
            <a:r>
              <a:rPr>
                <a:solidFill>
                  <a:srgbClr val="666600"/>
                </a:solidFill>
              </a:rPr>
              <a:t>.</a:t>
            </a:r>
            <a:r>
              <a:t>close</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313131"/>
                </a:solidFill>
              </a:rPr>
              <a:t>file_name </a:t>
            </a:r>
            <a:r>
              <a:rPr>
                <a:solidFill>
                  <a:srgbClr val="666600"/>
                </a:solidFill>
              </a:rPr>
              <a:t>=</a:t>
            </a:r>
            <a:r>
              <a:rPr>
                <a:solidFill>
                  <a:srgbClr val="313131"/>
                </a:solidFill>
              </a:rPr>
              <a:t> input</a:t>
            </a:r>
            <a:r>
              <a:rPr>
                <a:solidFill>
                  <a:srgbClr val="666600"/>
                </a:solidFill>
              </a:rPr>
              <a:t>(</a:t>
            </a:r>
            <a:r>
              <a:t>"Enter filename: "</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000088"/>
                </a:solidFill>
              </a:rPr>
              <a:t>if</a:t>
            </a:r>
            <a:r>
              <a:t> len</a:t>
            </a:r>
            <a:r>
              <a:rPr>
                <a:solidFill>
                  <a:srgbClr val="666600"/>
                </a:solidFill>
              </a:rPr>
              <a:t>(</a:t>
            </a:r>
            <a:r>
              <a:t>file_name</a:t>
            </a:r>
            <a:r>
              <a:rPr>
                <a:solidFill>
                  <a:srgbClr val="666600"/>
                </a:solidFill>
              </a:rPr>
              <a:t>)</a:t>
            </a:r>
            <a:r>
              <a:t> </a:t>
            </a:r>
            <a:r>
              <a:rPr>
                <a:solidFill>
                  <a:srgbClr val="666600"/>
                </a:solidFill>
              </a:rPr>
              <a:t>==</a:t>
            </a:r>
            <a:r>
              <a:t> </a:t>
            </a:r>
            <a:r>
              <a:rPr>
                <a:solidFill>
                  <a:srgbClr val="006666"/>
                </a:solidFill>
              </a:rPr>
              <a:t>0</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313131"/>
                </a:solidFill>
              </a:rPr>
              <a:t>   </a:t>
            </a:r>
            <a:r>
              <a:rPr>
                <a:solidFill>
                  <a:srgbClr val="000088"/>
                </a:solidFill>
              </a:rPr>
              <a:t>print</a:t>
            </a:r>
            <a:r>
              <a:rPr>
                <a:solidFill>
                  <a:srgbClr val="313131"/>
                </a:solidFill>
              </a:rPr>
              <a:t> </a:t>
            </a:r>
            <a:r>
              <a:rPr>
                <a:solidFill>
                  <a:srgbClr val="666600"/>
                </a:solidFill>
              </a:rPr>
              <a:t>(</a:t>
            </a:r>
            <a:r>
              <a:t>"Next time please enter something"</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sys</a:t>
            </a:r>
            <a:r>
              <a:rPr>
                <a:solidFill>
                  <a:srgbClr val="666600"/>
                </a:solidFill>
              </a:rPr>
              <a:t>.</a:t>
            </a:r>
            <a:r>
              <a:rPr>
                <a:solidFill>
                  <a:srgbClr val="000088"/>
                </a:solidFill>
              </a:rPr>
              <a:t>exit</a:t>
            </a:r>
            <a:r>
              <a:rPr>
                <a:solidFill>
                  <a:srgbClr val="666600"/>
                </a:solidFill>
              </a:rPr>
              <a:t>()</a:t>
            </a: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000088"/>
                </a:solidFill>
                <a:latin typeface="Menlo"/>
                <a:ea typeface="Menlo"/>
                <a:cs typeface="Menlo"/>
                <a:sym typeface="Menlo"/>
              </a:defRPr>
            </a:pPr>
            <a:r>
              <a:t>try</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file </a:t>
            </a:r>
            <a:r>
              <a:rPr>
                <a:solidFill>
                  <a:srgbClr val="666600"/>
                </a:solidFill>
              </a:rPr>
              <a:t>=</a:t>
            </a:r>
            <a:r>
              <a:t> open</a:t>
            </a:r>
            <a:r>
              <a:rPr>
                <a:solidFill>
                  <a:srgbClr val="666600"/>
                </a:solidFill>
              </a:rPr>
              <a:t>(</a:t>
            </a:r>
            <a:r>
              <a:t>file_name</a:t>
            </a:r>
            <a:r>
              <a:rPr>
                <a:solidFill>
                  <a:srgbClr val="666600"/>
                </a:solidFill>
              </a:rPr>
              <a:t>,</a:t>
            </a:r>
            <a:r>
              <a:t> </a:t>
            </a:r>
            <a:r>
              <a:rPr>
                <a:solidFill>
                  <a:srgbClr val="008800"/>
                </a:solidFill>
              </a:rPr>
              <a:t>"r"</a:t>
            </a:r>
            <a:r>
              <a:rPr>
                <a:solidFill>
                  <a:srgbClr val="666600"/>
                </a:solidFill>
              </a:rPr>
              <a:t>)</a:t>
            </a: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7F0055"/>
                </a:solidFill>
                <a:latin typeface="Menlo"/>
                <a:ea typeface="Menlo"/>
                <a:cs typeface="Menlo"/>
                <a:sym typeface="Menlo"/>
              </a:defRPr>
            </a:pPr>
            <a:r>
              <a:rPr>
                <a:solidFill>
                  <a:srgbClr val="000088"/>
                </a:solidFill>
              </a:rPr>
              <a:t>except</a:t>
            </a:r>
            <a:r>
              <a:rPr>
                <a:solidFill>
                  <a:srgbClr val="313131"/>
                </a:solidFill>
              </a:rPr>
              <a:t> </a:t>
            </a:r>
            <a:r>
              <a:t>IOError</a:t>
            </a:r>
            <a:r>
              <a:rPr>
                <a:solidFill>
                  <a:srgbClr val="666600"/>
                </a:solidFill>
              </a:rPr>
              <a:t>:</a:t>
            </a:r>
            <a:endParaRPr>
              <a:solidFill>
                <a:srgbClr val="313131"/>
              </a:solidFill>
            </a:endParaRPr>
          </a:p>
          <a:p>
            <a:pPr algn="l" defTabSz="457200">
              <a:lnSpc>
                <a:spcPts val="3100"/>
              </a:lnSpc>
              <a:defRPr sz="1300">
                <a:solidFill>
                  <a:srgbClr val="008800"/>
                </a:solidFill>
                <a:latin typeface="Menlo"/>
                <a:ea typeface="Menlo"/>
                <a:cs typeface="Menlo"/>
                <a:sym typeface="Menlo"/>
              </a:defRPr>
            </a:pPr>
            <a:r>
              <a:rPr>
                <a:solidFill>
                  <a:srgbClr val="313131"/>
                </a:solidFill>
              </a:rPr>
              <a:t>   </a:t>
            </a:r>
            <a:r>
              <a:rPr>
                <a:solidFill>
                  <a:srgbClr val="000088"/>
                </a:solidFill>
              </a:rPr>
              <a:t>print</a:t>
            </a:r>
            <a:r>
              <a:rPr>
                <a:solidFill>
                  <a:srgbClr val="313131"/>
                </a:solidFill>
              </a:rPr>
              <a:t> </a:t>
            </a:r>
            <a:r>
              <a:rPr>
                <a:solidFill>
                  <a:srgbClr val="666600"/>
                </a:solidFill>
              </a:rPr>
              <a:t>(</a:t>
            </a:r>
            <a:r>
              <a:t>"There was an error reading file"</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sys</a:t>
            </a:r>
            <a:r>
              <a:rPr>
                <a:solidFill>
                  <a:srgbClr val="666600"/>
                </a:solidFill>
              </a:rPr>
              <a:t>.</a:t>
            </a:r>
            <a:r>
              <a:rPr>
                <a:solidFill>
                  <a:srgbClr val="000088"/>
                </a:solidFill>
              </a:rPr>
              <a:t>exit</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file_text </a:t>
            </a:r>
            <a:r>
              <a:rPr>
                <a:solidFill>
                  <a:srgbClr val="666600"/>
                </a:solidFill>
              </a:rPr>
              <a:t>=</a:t>
            </a:r>
            <a:r>
              <a:t> file</a:t>
            </a:r>
            <a:r>
              <a:rPr>
                <a:solidFill>
                  <a:srgbClr val="666600"/>
                </a:solidFill>
              </a:rPr>
              <a:t>.</a:t>
            </a:r>
            <a:r>
              <a:t>read</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file</a:t>
            </a:r>
            <a:r>
              <a:rPr>
                <a:solidFill>
                  <a:srgbClr val="666600"/>
                </a:solidFill>
              </a:rPr>
              <a:t>.</a:t>
            </a:r>
            <a:r>
              <a:t>close</a:t>
            </a:r>
            <a:r>
              <a:rPr>
                <a:solidFill>
                  <a:srgbClr val="666600"/>
                </a:solidFill>
              </a:rPr>
              <a:t>()</a:t>
            </a:r>
          </a:p>
          <a:p>
            <a:pPr algn="l" defTabSz="457200">
              <a:lnSpc>
                <a:spcPts val="3100"/>
              </a:lnSpc>
              <a:defRPr sz="1300">
                <a:solidFill>
                  <a:srgbClr val="313131"/>
                </a:solidFill>
                <a:latin typeface="Menlo"/>
                <a:ea typeface="Menlo"/>
                <a:cs typeface="Menlo"/>
                <a:sym typeface="Menlo"/>
              </a:defRPr>
            </a:pPr>
            <a:r>
              <a:rPr>
                <a:solidFill>
                  <a:srgbClr val="000088"/>
                </a:solidFill>
              </a:rPr>
              <a:t>print</a:t>
            </a:r>
            <a:r>
              <a:t> </a:t>
            </a:r>
            <a:r>
              <a:rPr>
                <a:solidFill>
                  <a:srgbClr val="666600"/>
                </a:solidFill>
              </a:rPr>
              <a:t>(</a:t>
            </a:r>
            <a:r>
              <a:t>file_text</a:t>
            </a:r>
            <a:r>
              <a:rPr>
                <a:solidFill>
                  <a:srgbClr val="666600"/>
                </a:solidFill>
              </a:rP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Multi-Line Statements…"/>
          <p:cNvSpPr txBox="1"/>
          <p:nvPr/>
        </p:nvSpPr>
        <p:spPr>
          <a:xfrm>
            <a:off x="276236" y="190923"/>
            <a:ext cx="6078216" cy="7641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5995415" algn="l" defTabSz="457200">
              <a:lnSpc>
                <a:spcPts val="4600"/>
              </a:lnSpc>
              <a:spcBef>
                <a:spcPts val="400"/>
              </a:spcBef>
              <a:defRPr sz="13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Multi-Line Statements</a:t>
            </a:r>
          </a:p>
          <a:p>
            <a:pPr algn="l" defTabSz="457200">
              <a:lnSpc>
                <a:spcPts val="3100"/>
              </a:lnSpc>
              <a:defRPr sz="1300">
                <a:solidFill>
                  <a:srgbClr val="008800"/>
                </a:solidFill>
                <a:latin typeface="Menlo"/>
                <a:ea typeface="Menlo"/>
                <a:cs typeface="Menlo"/>
                <a:sym typeface="Menlo"/>
              </a:defRPr>
            </a:pPr>
            <a:r>
              <a:rPr>
                <a:solidFill>
                  <a:srgbClr val="313131"/>
                </a:solidFill>
              </a:rPr>
              <a:t>paragraph </a:t>
            </a:r>
            <a:r>
              <a:rPr>
                <a:solidFill>
                  <a:srgbClr val="666600"/>
                </a:solidFill>
              </a:rPr>
              <a:t>=</a:t>
            </a:r>
            <a:r>
              <a:rPr>
                <a:solidFill>
                  <a:srgbClr val="313131"/>
                </a:solidFill>
              </a:rPr>
              <a:t> </a:t>
            </a:r>
            <a:r>
              <a:t>"""This is a paragraph. It is</a:t>
            </a:r>
          </a:p>
          <a:p>
            <a:pPr algn="l" defTabSz="457200">
              <a:lnSpc>
                <a:spcPts val="3100"/>
              </a:lnSpc>
              <a:defRPr sz="1300">
                <a:solidFill>
                  <a:srgbClr val="008800"/>
                </a:solidFill>
                <a:latin typeface="Menlo"/>
                <a:ea typeface="Menlo"/>
                <a:cs typeface="Menlo"/>
                <a:sym typeface="Menlo"/>
              </a:defRPr>
            </a:pPr>
            <a:r>
              <a:t>made up of multiple lines and sentences.””"</a:t>
            </a:r>
          </a:p>
          <a:p>
            <a:pPr algn="l" defTabSz="457200">
              <a:lnSpc>
                <a:spcPts val="3100"/>
              </a:lnSpc>
              <a:defRPr sz="1300">
                <a:solidFill>
                  <a:srgbClr val="008800"/>
                </a:solidFill>
                <a:latin typeface="Menlo"/>
                <a:ea typeface="Menlo"/>
                <a:cs typeface="Menlo"/>
                <a:sym typeface="Menlo"/>
              </a:defRPr>
            </a:pPr>
          </a:p>
          <a:p>
            <a:pPr algn="l" defTabSz="457200">
              <a:lnSpc>
                <a:spcPts val="3100"/>
              </a:lnSpc>
              <a:defRPr sz="1300">
                <a:solidFill>
                  <a:srgbClr val="008800"/>
                </a:solidFill>
                <a:latin typeface="Menlo"/>
                <a:ea typeface="Menlo"/>
                <a:cs typeface="Menlo"/>
                <a:sym typeface="Menlo"/>
              </a:defRPr>
            </a:pPr>
            <a:r>
              <a:rPr>
                <a:solidFill>
                  <a:srgbClr val="313131"/>
                </a:solidFill>
              </a:rPr>
              <a:t>Python 3 - Functions</a:t>
            </a:r>
            <a:endParaRPr>
              <a:solidFill>
                <a:srgbClr val="313131"/>
              </a:solidFill>
            </a:endParaRPr>
          </a:p>
          <a:p>
            <a:pPr algn="l" defTabSz="457200">
              <a:lnSpc>
                <a:spcPts val="3100"/>
              </a:lnSpc>
              <a:defRPr sz="1300">
                <a:solidFill>
                  <a:srgbClr val="008800"/>
                </a:solidFill>
                <a:latin typeface="Menlo"/>
                <a:ea typeface="Menlo"/>
                <a:cs typeface="Menlo"/>
                <a:sym typeface="Menlo"/>
              </a:defRPr>
            </a:pPr>
            <a:endParaRPr>
              <a:solidFill>
                <a:srgbClr val="313131"/>
              </a:solidFill>
            </a:endParaRPr>
          </a:p>
          <a:p>
            <a:pPr algn="l" defTabSz="457200">
              <a:lnSpc>
                <a:spcPts val="3100"/>
              </a:lnSpc>
              <a:defRPr sz="1300">
                <a:solidFill>
                  <a:srgbClr val="880000"/>
                </a:solidFill>
                <a:latin typeface="Menlo"/>
                <a:ea typeface="Menlo"/>
                <a:cs typeface="Menlo"/>
                <a:sym typeface="Menlo"/>
              </a:defRPr>
            </a:pPr>
            <a:r>
              <a:t>#!/usr/bin/python3</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Function definition is here</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000088"/>
                </a:solidFill>
              </a:rPr>
              <a:t>def</a:t>
            </a:r>
            <a:r>
              <a:t> printme</a:t>
            </a:r>
            <a:r>
              <a:rPr>
                <a:solidFill>
                  <a:srgbClr val="666600"/>
                </a:solidFill>
              </a:rPr>
              <a:t>(</a:t>
            </a:r>
            <a:r>
              <a:t> str </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313131"/>
                </a:solidFill>
              </a:rPr>
              <a:t>   </a:t>
            </a:r>
            <a:r>
              <a:t>"This prints a passed string into this function"</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rPr>
                <a:solidFill>
                  <a:srgbClr val="313131"/>
                </a:solidFill>
              </a:rPr>
              <a:t>   </a:t>
            </a:r>
            <a:r>
              <a:t>print</a:t>
            </a:r>
            <a:r>
              <a:rPr>
                <a:solidFill>
                  <a:srgbClr val="313131"/>
                </a:solidFill>
              </a:rPr>
              <a:t> </a:t>
            </a:r>
            <a:r>
              <a:rPr>
                <a:solidFill>
                  <a:srgbClr val="666600"/>
                </a:solidFill>
              </a:rPr>
              <a:t>(</a:t>
            </a:r>
            <a:r>
              <a:rPr>
                <a:solidFill>
                  <a:srgbClr val="313131"/>
                </a:solidFill>
              </a:rPr>
              <a:t>str</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rPr>
                <a:solidFill>
                  <a:srgbClr val="313131"/>
                </a:solidFill>
              </a:rPr>
              <a:t>   </a:t>
            </a:r>
            <a:r>
              <a:t>return</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Now you can call printme function</a:t>
            </a:r>
            <a:endParaRPr>
              <a:solidFill>
                <a:srgbClr val="313131"/>
              </a:solidFill>
            </a:endParaRPr>
          </a:p>
          <a:p>
            <a:pPr algn="l" defTabSz="457200">
              <a:lnSpc>
                <a:spcPts val="3100"/>
              </a:lnSpc>
              <a:defRPr sz="1300">
                <a:solidFill>
                  <a:srgbClr val="008800"/>
                </a:solidFill>
                <a:latin typeface="Menlo"/>
                <a:ea typeface="Menlo"/>
                <a:cs typeface="Menlo"/>
                <a:sym typeface="Menlo"/>
              </a:defRPr>
            </a:pPr>
            <a:r>
              <a:rPr>
                <a:solidFill>
                  <a:srgbClr val="313131"/>
                </a:solidFill>
              </a:rPr>
              <a:t>printme</a:t>
            </a:r>
            <a:r>
              <a:rPr>
                <a:solidFill>
                  <a:srgbClr val="666600"/>
                </a:solidFill>
              </a:rPr>
              <a:t>(</a:t>
            </a:r>
            <a:r>
              <a:t>"This is first call to the user defined function!"</a:t>
            </a:r>
            <a:r>
              <a:rPr>
                <a:solidFill>
                  <a:srgbClr val="666600"/>
                </a:solidFill>
              </a:rPr>
              <a:t>)</a:t>
            </a:r>
            <a:endParaRPr>
              <a:solidFill>
                <a:srgbClr val="313131"/>
              </a:solidFill>
            </a:endParaRPr>
          </a:p>
          <a:p>
            <a:pPr algn="l" defTabSz="457200">
              <a:lnSpc>
                <a:spcPts val="3100"/>
              </a:lnSpc>
              <a:defRPr sz="1300">
                <a:solidFill>
                  <a:srgbClr val="008800"/>
                </a:solidFill>
                <a:latin typeface="Menlo"/>
                <a:ea typeface="Menlo"/>
                <a:cs typeface="Menlo"/>
                <a:sym typeface="Menlo"/>
              </a:defRPr>
            </a:pPr>
            <a:r>
              <a:rPr>
                <a:solidFill>
                  <a:srgbClr val="313131"/>
                </a:solidFill>
              </a:rPr>
              <a:t>printme</a:t>
            </a:r>
            <a:r>
              <a:rPr>
                <a:solidFill>
                  <a:srgbClr val="666600"/>
                </a:solidFill>
              </a:rPr>
              <a:t>(</a:t>
            </a:r>
            <a:r>
              <a:t>"Again second call to the same function”</a:t>
            </a:r>
            <a:r>
              <a:rPr>
                <a:solidFill>
                  <a:srgbClr val="666600"/>
                </a:solidFill>
              </a:rPr>
              <a:t>)</a:t>
            </a:r>
            <a:endParaRPr>
              <a:solidFill>
                <a:srgbClr val="666600"/>
              </a:solidFill>
            </a:endParaRPr>
          </a:p>
          <a:p>
            <a:pPr algn="l" defTabSz="457200">
              <a:lnSpc>
                <a:spcPts val="3100"/>
              </a:lnSpc>
              <a:defRPr sz="1300">
                <a:solidFill>
                  <a:srgbClr val="008800"/>
                </a:solidFill>
                <a:latin typeface="Menlo"/>
                <a:ea typeface="Menlo"/>
                <a:cs typeface="Menlo"/>
                <a:sym typeface="Menlo"/>
              </a:defRPr>
            </a:pPr>
            <a:endParaRPr>
              <a:solidFill>
                <a:srgbClr val="666600"/>
              </a:solidFill>
            </a:endParaRPr>
          </a:p>
          <a:p>
            <a:pPr algn="l" defTabSz="457200">
              <a:lnSpc>
                <a:spcPts val="3100"/>
              </a:lnSpc>
              <a:defRPr sz="1300">
                <a:solidFill>
                  <a:srgbClr val="008800"/>
                </a:solidFill>
                <a:latin typeface="Menlo"/>
                <a:ea typeface="Menlo"/>
                <a:cs typeface="Menlo"/>
                <a:sym typeface="Menlo"/>
              </a:defRPr>
            </a:pPr>
            <a:r>
              <a:rPr>
                <a:solidFill>
                  <a:srgbClr val="666600"/>
                </a:solidFill>
              </a:rPr>
              <a:t>#####################################################</a:t>
            </a:r>
            <a:endParaRPr>
              <a:solidFill>
                <a:srgbClr val="666600"/>
              </a:solidFill>
            </a:endParaRPr>
          </a:p>
          <a:p>
            <a:pPr algn="l" defTabSz="457200">
              <a:lnSpc>
                <a:spcPts val="3100"/>
              </a:lnSpc>
              <a:defRPr sz="1300">
                <a:solidFill>
                  <a:srgbClr val="008800"/>
                </a:solidFill>
                <a:latin typeface="Menlo"/>
                <a:ea typeface="Menlo"/>
                <a:cs typeface="Menlo"/>
                <a:sym typeface="Menlo"/>
              </a:defRPr>
            </a:pPr>
            <a:endParaRPr>
              <a:solidFill>
                <a:srgbClr val="666600"/>
              </a:solidFill>
            </a:endParaRPr>
          </a:p>
          <a:p>
            <a:pPr algn="l" defTabSz="457200">
              <a:lnSpc>
                <a:spcPts val="3100"/>
              </a:lnSpc>
              <a:defRPr sz="1300">
                <a:solidFill>
                  <a:srgbClr val="880000"/>
                </a:solidFill>
                <a:latin typeface="Menlo"/>
                <a:ea typeface="Menlo"/>
                <a:cs typeface="Menlo"/>
                <a:sym typeface="Menlo"/>
              </a:defRPr>
            </a:pPr>
            <a:r>
              <a:t>#!/usr/bin/python3</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Function definition is here</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000088"/>
                </a:solidFill>
              </a:rPr>
              <a:t>def</a:t>
            </a:r>
            <a:r>
              <a:t> printinfo</a:t>
            </a:r>
            <a:r>
              <a:rPr>
                <a:solidFill>
                  <a:srgbClr val="666600"/>
                </a:solidFill>
              </a:rPr>
              <a:t>(</a:t>
            </a:r>
            <a:r>
              <a:t> arg1</a:t>
            </a:r>
            <a:r>
              <a:rPr>
                <a:solidFill>
                  <a:srgbClr val="666600"/>
                </a:solidFill>
              </a:rPr>
              <a:t>,</a:t>
            </a:r>
            <a:r>
              <a:t> </a:t>
            </a:r>
            <a:r>
              <a:rPr>
                <a:solidFill>
                  <a:srgbClr val="666600"/>
                </a:solidFill>
              </a:rPr>
              <a:t>*</a:t>
            </a:r>
            <a:r>
              <a:t>vartuple </a:t>
            </a:r>
            <a:r>
              <a:rPr>
                <a:solidFill>
                  <a:srgbClr val="666600"/>
                </a:solidFill>
              </a:rPr>
              <a:t>):</a:t>
            </a:r>
          </a:p>
          <a:p>
            <a:pPr algn="l" defTabSz="457200">
              <a:lnSpc>
                <a:spcPts val="3100"/>
              </a:lnSpc>
              <a:defRPr sz="1300">
                <a:solidFill>
                  <a:srgbClr val="008800"/>
                </a:solidFill>
                <a:latin typeface="Menlo"/>
                <a:ea typeface="Menlo"/>
                <a:cs typeface="Menlo"/>
                <a:sym typeface="Menlo"/>
              </a:defRPr>
            </a:pPr>
            <a:r>
              <a:rPr>
                <a:solidFill>
                  <a:srgbClr val="313131"/>
                </a:solidFill>
              </a:rPr>
              <a:t>   </a:t>
            </a:r>
            <a:r>
              <a:t>"This prints a variable passed arguments"</a:t>
            </a:r>
            <a:endParaRPr>
              <a:solidFill>
                <a:srgbClr val="313131"/>
              </a:solidFill>
            </a:endParaRPr>
          </a:p>
          <a:p>
            <a:pPr algn="l" defTabSz="457200">
              <a:lnSpc>
                <a:spcPts val="3100"/>
              </a:lnSpc>
              <a:defRPr sz="1300">
                <a:solidFill>
                  <a:srgbClr val="008800"/>
                </a:solidFill>
                <a:latin typeface="Menlo"/>
                <a:ea typeface="Menlo"/>
                <a:cs typeface="Menlo"/>
                <a:sym typeface="Menlo"/>
              </a:defRPr>
            </a:pPr>
            <a:r>
              <a:rPr>
                <a:solidFill>
                  <a:srgbClr val="313131"/>
                </a:solidFill>
              </a:rPr>
              <a:t>   </a:t>
            </a:r>
            <a:r>
              <a:rPr>
                <a:solidFill>
                  <a:srgbClr val="000088"/>
                </a:solidFill>
              </a:rPr>
              <a:t>print</a:t>
            </a:r>
            <a:r>
              <a:rPr>
                <a:solidFill>
                  <a:srgbClr val="313131"/>
                </a:solidFill>
              </a:rPr>
              <a:t> </a:t>
            </a:r>
            <a:r>
              <a:rPr>
                <a:solidFill>
                  <a:srgbClr val="666600"/>
                </a:solidFill>
              </a:rPr>
              <a:t>(</a:t>
            </a:r>
            <a:r>
              <a:t>"Output is: "</a:t>
            </a:r>
            <a:r>
              <a:rPr>
                <a:solidFill>
                  <a:srgbClr val="666600"/>
                </a:solidFill>
              </a:rPr>
              <a:t>)</a:t>
            </a:r>
            <a:endParaRPr>
              <a:solidFill>
                <a:srgbClr val="313131"/>
              </a:solidFill>
            </a:endParaRPr>
          </a:p>
          <a:p>
            <a:pPr algn="l" defTabSz="457200">
              <a:lnSpc>
                <a:spcPts val="3100"/>
              </a:lnSpc>
              <a:defRPr sz="1300">
                <a:solidFill>
                  <a:srgbClr val="000088"/>
                </a:solidFill>
                <a:latin typeface="Menlo"/>
                <a:ea typeface="Menlo"/>
                <a:cs typeface="Menlo"/>
                <a:sym typeface="Menlo"/>
              </a:defRPr>
            </a:pPr>
            <a:r>
              <a:rPr>
                <a:solidFill>
                  <a:srgbClr val="313131"/>
                </a:solidFill>
              </a:rPr>
              <a:t>   </a:t>
            </a:r>
            <a:r>
              <a:t>print</a:t>
            </a:r>
            <a:r>
              <a:rPr>
                <a:solidFill>
                  <a:srgbClr val="313131"/>
                </a:solidFill>
              </a:rPr>
              <a:t> </a:t>
            </a:r>
            <a:r>
              <a:rPr>
                <a:solidFill>
                  <a:srgbClr val="666600"/>
                </a:solidFill>
              </a:rPr>
              <a:t>(</a:t>
            </a:r>
            <a:r>
              <a:rPr>
                <a:solidFill>
                  <a:srgbClr val="313131"/>
                </a:solidFill>
              </a:rPr>
              <a:t>arg1</a:t>
            </a:r>
            <a:r>
              <a:rPr>
                <a:solidFill>
                  <a:srgbClr val="666600"/>
                </a:solidFill>
              </a:rPr>
              <a: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   </a:t>
            </a:r>
            <a:r>
              <a:rPr>
                <a:solidFill>
                  <a:srgbClr val="000088"/>
                </a:solidFill>
              </a:rPr>
              <a:t>for</a:t>
            </a:r>
            <a:r>
              <a:t> </a:t>
            </a:r>
            <a:r>
              <a:rPr>
                <a:solidFill>
                  <a:srgbClr val="000088"/>
                </a:solidFill>
              </a:rPr>
              <a:t>var</a:t>
            </a:r>
            <a:r>
              <a:t> </a:t>
            </a:r>
            <a:r>
              <a:rPr>
                <a:solidFill>
                  <a:srgbClr val="000088"/>
                </a:solidFill>
              </a:rPr>
              <a:t>in</a:t>
            </a:r>
            <a:r>
              <a:t> vartuple</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      </a:t>
            </a:r>
            <a:r>
              <a:rPr>
                <a:solidFill>
                  <a:srgbClr val="000088"/>
                </a:solidFill>
              </a:rPr>
              <a:t>print</a:t>
            </a:r>
            <a:r>
              <a:t> </a:t>
            </a:r>
            <a:r>
              <a:rPr>
                <a:solidFill>
                  <a:srgbClr val="666600"/>
                </a:solidFill>
              </a:rPr>
              <a:t>(</a:t>
            </a:r>
            <a:r>
              <a:rPr>
                <a:solidFill>
                  <a:srgbClr val="000088"/>
                </a:solidFill>
              </a:rPr>
              <a:t>var</a:t>
            </a:r>
            <a:r>
              <a:rPr>
                <a:solidFill>
                  <a:srgbClr val="666600"/>
                </a:solidFill>
              </a:rPr>
              <a:t>)</a:t>
            </a:r>
          </a:p>
          <a:p>
            <a:pPr algn="l" defTabSz="457200">
              <a:lnSpc>
                <a:spcPts val="3100"/>
              </a:lnSpc>
              <a:defRPr sz="1300">
                <a:solidFill>
                  <a:srgbClr val="000088"/>
                </a:solidFill>
                <a:latin typeface="Menlo"/>
                <a:ea typeface="Menlo"/>
                <a:cs typeface="Menlo"/>
                <a:sym typeface="Menlo"/>
              </a:defRPr>
            </a:pPr>
            <a:r>
              <a:rPr>
                <a:solidFill>
                  <a:srgbClr val="313131"/>
                </a:solidFill>
              </a:rPr>
              <a:t>   </a:t>
            </a:r>
            <a:r>
              <a:t>return</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Now you can call printinfo function</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printinfo</a:t>
            </a:r>
            <a:r>
              <a:rPr>
                <a:solidFill>
                  <a:srgbClr val="666600"/>
                </a:solidFill>
              </a:rPr>
              <a:t>(</a:t>
            </a:r>
            <a:r>
              <a:t> </a:t>
            </a:r>
            <a:r>
              <a:rPr>
                <a:solidFill>
                  <a:srgbClr val="006666"/>
                </a:solidFill>
              </a:rPr>
              <a:t>10</a:t>
            </a:r>
            <a:r>
              <a:t> </a:t>
            </a:r>
            <a:r>
              <a:rPr>
                <a:solidFill>
                  <a:srgbClr val="666600"/>
                </a:solidFill>
              </a:rPr>
              <a:t>)</a:t>
            </a:r>
          </a:p>
          <a:p>
            <a:pPr algn="l" defTabSz="457200">
              <a:lnSpc>
                <a:spcPts val="3100"/>
              </a:lnSpc>
              <a:defRPr sz="1300">
                <a:solidFill>
                  <a:srgbClr val="313131"/>
                </a:solidFill>
                <a:latin typeface="Menlo"/>
                <a:ea typeface="Menlo"/>
                <a:cs typeface="Menlo"/>
                <a:sym typeface="Menlo"/>
              </a:defRPr>
            </a:pPr>
            <a:r>
              <a:t>printinfo</a:t>
            </a:r>
            <a:r>
              <a:rPr>
                <a:solidFill>
                  <a:srgbClr val="666600"/>
                </a:solidFill>
              </a:rPr>
              <a:t>(</a:t>
            </a:r>
            <a:r>
              <a:t> </a:t>
            </a:r>
            <a:r>
              <a:rPr>
                <a:solidFill>
                  <a:srgbClr val="006666"/>
                </a:solidFill>
              </a:rPr>
              <a:t>70</a:t>
            </a:r>
            <a:r>
              <a:rPr>
                <a:solidFill>
                  <a:srgbClr val="666600"/>
                </a:solidFill>
              </a:rPr>
              <a:t>,</a:t>
            </a:r>
            <a:r>
              <a:t> </a:t>
            </a:r>
            <a:r>
              <a:rPr>
                <a:solidFill>
                  <a:srgbClr val="006666"/>
                </a:solidFill>
              </a:rPr>
              <a:t>60</a:t>
            </a:r>
            <a:r>
              <a:rPr>
                <a:solidFill>
                  <a:srgbClr val="666600"/>
                </a:solidFill>
              </a:rPr>
              <a:t>,</a:t>
            </a:r>
            <a:r>
              <a:t> </a:t>
            </a:r>
            <a:r>
              <a:rPr>
                <a:solidFill>
                  <a:srgbClr val="006666"/>
                </a:solidFill>
              </a:rPr>
              <a:t>50</a:t>
            </a:r>
            <a:r>
              <a:t> </a:t>
            </a:r>
            <a:r>
              <a:rPr>
                <a:solidFill>
                  <a:srgbClr val="666600"/>
                </a:solidFill>
              </a:rPr>
              <a:t>)</a:t>
            </a:r>
          </a:p>
          <a:p>
            <a:pPr algn="l" defTabSz="457200">
              <a:lnSpc>
                <a:spcPts val="3100"/>
              </a:lnSpc>
              <a:defRPr sz="1300">
                <a:solidFill>
                  <a:srgbClr val="313131"/>
                </a:solidFill>
                <a:latin typeface="Menlo"/>
                <a:ea typeface="Menlo"/>
                <a:cs typeface="Menlo"/>
                <a:sym typeface="Menlo"/>
              </a:defRPr>
            </a:pPr>
          </a:p>
        </p:txBody>
      </p:sp>
      <p:sp>
        <p:nvSpPr>
          <p:cNvPr id="209" name="Python 3 - Modules…"/>
          <p:cNvSpPr txBox="1"/>
          <p:nvPr/>
        </p:nvSpPr>
        <p:spPr>
          <a:xfrm>
            <a:off x="6642681" y="210829"/>
            <a:ext cx="5978817" cy="215646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6004559" algn="l" defTabSz="457200">
              <a:lnSpc>
                <a:spcPts val="4500"/>
              </a:lnSpc>
              <a:spcBef>
                <a:spcPts val="400"/>
              </a:spcBef>
              <a:defRPr sz="1300">
                <a:solidFill>
                  <a:srgbClr val="121214"/>
                </a:solidFill>
                <a:effectLst>
                  <a:outerShdw sx="100000" sy="100000" kx="0" ky="0" algn="b" rotWithShape="0" blurRad="38100" dist="35921" dir="2700000">
                    <a:srgbClr val="D6D6D6"/>
                  </a:outerShdw>
                </a:effectLst>
                <a:latin typeface="Verdana"/>
                <a:ea typeface="Verdana"/>
                <a:cs typeface="Verdana"/>
                <a:sym typeface="Verdana"/>
              </a:defRPr>
            </a:pPr>
            <a:r>
              <a:t>Python 3 - Modules</a:t>
            </a:r>
          </a:p>
          <a:p>
            <a:pPr algn="l" defTabSz="457200">
              <a:lnSpc>
                <a:spcPts val="3100"/>
              </a:lnSpc>
              <a:defRPr sz="1300">
                <a:solidFill>
                  <a:srgbClr val="880000"/>
                </a:solidFill>
                <a:latin typeface="Menlo"/>
                <a:ea typeface="Menlo"/>
                <a:cs typeface="Menlo"/>
                <a:sym typeface="Menlo"/>
              </a:defRPr>
            </a:pPr>
            <a:r>
              <a:t>#!/usr/bin/python3</a:t>
            </a:r>
            <a:endParaRPr>
              <a:solidFill>
                <a:srgbClr val="313131"/>
              </a:solidFill>
            </a:endParaRP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Import module support</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rPr>
                <a:solidFill>
                  <a:srgbClr val="000088"/>
                </a:solidFill>
              </a:rPr>
              <a:t>import</a:t>
            </a:r>
            <a:r>
              <a:t> support</a:t>
            </a:r>
          </a:p>
          <a:p>
            <a:pPr algn="l" defTabSz="457200">
              <a:lnSpc>
                <a:spcPts val="3100"/>
              </a:lnSpc>
              <a:defRPr sz="1300">
                <a:solidFill>
                  <a:srgbClr val="313131"/>
                </a:solidFill>
                <a:latin typeface="Menlo"/>
                <a:ea typeface="Menlo"/>
                <a:cs typeface="Menlo"/>
                <a:sym typeface="Menlo"/>
              </a:defRPr>
            </a:pPr>
          </a:p>
          <a:p>
            <a:pPr algn="l" defTabSz="457200">
              <a:lnSpc>
                <a:spcPts val="3100"/>
              </a:lnSpc>
              <a:defRPr sz="1300">
                <a:solidFill>
                  <a:srgbClr val="880000"/>
                </a:solidFill>
                <a:latin typeface="Menlo"/>
                <a:ea typeface="Menlo"/>
                <a:cs typeface="Menlo"/>
                <a:sym typeface="Menlo"/>
              </a:defRPr>
            </a:pPr>
            <a:r>
              <a:t># Now you can call defined function that module as follows</a:t>
            </a:r>
            <a:endParaRPr>
              <a:solidFill>
                <a:srgbClr val="313131"/>
              </a:solidFill>
            </a:endParaRPr>
          </a:p>
          <a:p>
            <a:pPr algn="l" defTabSz="457200">
              <a:lnSpc>
                <a:spcPts val="3100"/>
              </a:lnSpc>
              <a:defRPr sz="1300">
                <a:solidFill>
                  <a:srgbClr val="313131"/>
                </a:solidFill>
                <a:latin typeface="Menlo"/>
                <a:ea typeface="Menlo"/>
                <a:cs typeface="Menlo"/>
                <a:sym typeface="Menlo"/>
              </a:defRPr>
            </a:pPr>
            <a:r>
              <a:t>support</a:t>
            </a:r>
            <a:r>
              <a:rPr>
                <a:solidFill>
                  <a:srgbClr val="666600"/>
                </a:solidFill>
              </a:rPr>
              <a:t>.</a:t>
            </a:r>
            <a:r>
              <a:t>print_func</a:t>
            </a:r>
            <a:r>
              <a:rPr>
                <a:solidFill>
                  <a:srgbClr val="666600"/>
                </a:solidFill>
              </a:rPr>
              <a:t>(</a:t>
            </a:r>
            <a:r>
              <a:rPr>
                <a:solidFill>
                  <a:srgbClr val="008800"/>
                </a:solidFill>
              </a:rPr>
              <a:t>"Zara"</a:t>
            </a:r>
            <a:r>
              <a:rPr>
                <a:solidFill>
                  <a:srgbClr val="666600"/>
                </a:solidFill>
              </a:rP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Lab"/>
          <p:cNvSpPr txBox="1"/>
          <p:nvPr>
            <p:ph type="title"/>
          </p:nvPr>
        </p:nvSpPr>
        <p:spPr>
          <a:prstGeom prst="rect">
            <a:avLst/>
          </a:prstGeom>
        </p:spPr>
        <p:txBody>
          <a:bodyPr/>
          <a:lstStyle/>
          <a:p>
            <a:pPr/>
            <a:r>
              <a:t>Lab</a:t>
            </a:r>
          </a:p>
        </p:txBody>
      </p:sp>
      <p:sp>
        <p:nvSpPr>
          <p:cNvPr id="212" name="ลองสร้าง file_config…"/>
          <p:cNvSpPr txBox="1"/>
          <p:nvPr>
            <p:ph type="body" idx="1"/>
          </p:nvPr>
        </p:nvSpPr>
        <p:spPr>
          <a:prstGeom prst="rect">
            <a:avLst/>
          </a:prstGeom>
        </p:spPr>
        <p:txBody>
          <a:bodyPr/>
          <a:lstStyle/>
          <a:p>
            <a:pPr/>
            <a:r>
              <a:t>ลองสร้าง file_config</a:t>
            </a:r>
          </a:p>
          <a:p>
            <a:pPr/>
            <a:r>
              <a:t>ลองใช้ Modules (csv,textxfsm)</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make file .conf(lab11.py)"/>
          <p:cNvSpPr txBox="1"/>
          <p:nvPr>
            <p:ph type="title"/>
          </p:nvPr>
        </p:nvSpPr>
        <p:spPr>
          <a:prstGeom prst="rect">
            <a:avLst/>
          </a:prstGeom>
        </p:spPr>
        <p:txBody>
          <a:bodyPr/>
          <a:lstStyle/>
          <a:p>
            <a:pPr/>
            <a:r>
              <a:t>make file .conf(lab11.py)</a:t>
            </a:r>
          </a:p>
        </p:txBody>
      </p:sp>
      <p:sp>
        <p:nvSpPr>
          <p:cNvPr id="215" name="#!/usr/bin/env python3.6…"/>
          <p:cNvSpPr txBox="1"/>
          <p:nvPr>
            <p:ph type="body" sz="half" idx="1"/>
          </p:nvPr>
        </p:nvSpPr>
        <p:spPr>
          <a:xfrm>
            <a:off x="1069187" y="3547998"/>
            <a:ext cx="9807967" cy="3184669"/>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#!/usr/bin/env python3.6</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conf = </a:t>
            </a:r>
            <a:r>
              <a:t>'''edit "</a:t>
            </a:r>
            <a:r>
              <a:rPr>
                <a:solidFill>
                  <a:srgbClr val="0000FF"/>
                </a:solidFill>
              </a:rPr>
              <a:t>{name}</a:t>
            </a:r>
            <a:r>
              <a:t>"</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vdom "root"</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ip </a:t>
            </a:r>
            <a:r>
              <a:rPr>
                <a:solidFill>
                  <a:srgbClr val="0000FF"/>
                </a:solidFill>
              </a:rPr>
              <a:t>{ip}</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allowaccess ping https ssh http fgfm</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type physical</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role lan</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next'''</a:t>
            </a:r>
            <a:endParaRPr>
              <a:solidFill>
                <a:srgbClr val="000000"/>
              </a:solidFill>
            </a:endParaRPr>
          </a:p>
          <a:p>
            <a:pPr marL="0" indent="0" defTabSz="457200">
              <a:lnSpc>
                <a:spcPts val="3700"/>
              </a:lnSpc>
              <a:spcBef>
                <a:spcPts val="0"/>
              </a:spcBef>
              <a:buClrTx/>
              <a:buSzTx/>
              <a:buFontTx/>
              <a:buNone/>
              <a:defRPr sz="1400">
                <a:solidFill>
                  <a:srgbClr val="795E26"/>
                </a:solidFill>
                <a:latin typeface="Monaco"/>
                <a:ea typeface="Monaco"/>
                <a:cs typeface="Monaco"/>
                <a:sym typeface="Monaco"/>
              </a:defRPr>
            </a:pPr>
            <a:r>
              <a:rPr>
                <a:solidFill>
                  <a:srgbClr val="AF00DB"/>
                </a:solidFill>
              </a:rPr>
              <a:t>for</a:t>
            </a:r>
            <a:r>
              <a:rPr>
                <a:solidFill>
                  <a:srgbClr val="000000"/>
                </a:solidFill>
              </a:rPr>
              <a:t> x </a:t>
            </a:r>
            <a:r>
              <a:rPr>
                <a:solidFill>
                  <a:srgbClr val="0000FF"/>
                </a:solidFill>
              </a:rPr>
              <a:t>in</a:t>
            </a:r>
            <a:r>
              <a:rPr>
                <a:solidFill>
                  <a:srgbClr val="000000"/>
                </a:solidFill>
              </a:rPr>
              <a:t> </a:t>
            </a:r>
            <a:r>
              <a:t>range</a:t>
            </a:r>
            <a:r>
              <a:rPr>
                <a:solidFill>
                  <a:srgbClr val="000000"/>
                </a:solidFill>
              </a:rPr>
              <a:t>(</a:t>
            </a:r>
            <a:r>
              <a:rPr>
                <a:solidFill>
                  <a:srgbClr val="09885A"/>
                </a:solidFill>
              </a:rPr>
              <a:t>0</a:t>
            </a:r>
            <a:r>
              <a:rPr>
                <a:solidFill>
                  <a:srgbClr val="000000"/>
                </a:solidFill>
              </a:rPr>
              <a:t>, </a:t>
            </a:r>
            <a:r>
              <a:rPr>
                <a:solidFill>
                  <a:srgbClr val="09885A"/>
                </a:solidFill>
              </a:rPr>
              <a:t>3</a:t>
            </a:r>
            <a:r>
              <a:rPr>
                <a:solidFill>
                  <a:srgbClr val="000000"/>
                </a:solidFill>
              </a:rPr>
              <a: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795E26"/>
                </a:solidFill>
              </a:rPr>
              <a:t>print</a:t>
            </a:r>
            <a:r>
              <a:t>(conf.format(</a:t>
            </a:r>
            <a:r>
              <a:rPr>
                <a:solidFill>
                  <a:srgbClr val="001080"/>
                </a:solidFill>
              </a:rPr>
              <a:t>name</a:t>
            </a:r>
            <a:r>
              <a:t>=(</a:t>
            </a:r>
            <a:r>
              <a:rPr>
                <a:solidFill>
                  <a:srgbClr val="A31515"/>
                </a:solidFill>
              </a:rPr>
              <a:t>'port</a:t>
            </a:r>
            <a:r>
              <a:rPr>
                <a:solidFill>
                  <a:srgbClr val="0000FF"/>
                </a:solidFill>
              </a:rPr>
              <a:t>%s</a:t>
            </a:r>
            <a:r>
              <a:rPr>
                <a:solidFill>
                  <a:srgbClr val="A31515"/>
                </a:solidFill>
              </a:rPr>
              <a:t>'</a:t>
            </a:r>
            <a:r>
              <a:t> % x), </a:t>
            </a:r>
            <a:r>
              <a:rPr>
                <a:solidFill>
                  <a:srgbClr val="001080"/>
                </a:solidFill>
              </a:rPr>
              <a:t>ip</a:t>
            </a:r>
            <a:r>
              <a:t>=('192.168.</a:t>
            </a:r>
            <a:r>
              <a:rPr>
                <a:solidFill>
                  <a:srgbClr val="0000FF"/>
                </a:solidFill>
              </a:rPr>
              <a:t>%s</a:t>
            </a:r>
            <a:r>
              <a:t>.254 255.255.255.0'</a:t>
            </a:r>
            <a:r>
              <a:t> % x)))</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csv(lab12.py)"/>
          <p:cNvSpPr txBox="1"/>
          <p:nvPr>
            <p:ph type="title"/>
          </p:nvPr>
        </p:nvSpPr>
        <p:spPr>
          <a:prstGeom prst="rect">
            <a:avLst/>
          </a:prstGeom>
        </p:spPr>
        <p:txBody>
          <a:bodyPr/>
          <a:lstStyle/>
          <a:p>
            <a:pPr/>
            <a:r>
              <a:t>csv(lab12.py)</a:t>
            </a:r>
          </a:p>
        </p:txBody>
      </p:sp>
      <p:sp>
        <p:nvSpPr>
          <p:cNvPr id="218" name="import csv…"/>
          <p:cNvSpPr txBox="1"/>
          <p:nvPr>
            <p:ph type="body" sz="half" idx="1"/>
          </p:nvPr>
        </p:nvSpPr>
        <p:spPr>
          <a:xfrm>
            <a:off x="508000" y="2628900"/>
            <a:ext cx="11988800" cy="2122041"/>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AF00DB"/>
                </a:solidFill>
                <a:latin typeface="Monaco"/>
                <a:ea typeface="Monaco"/>
                <a:cs typeface="Monaco"/>
                <a:sym typeface="Monaco"/>
              </a:defRPr>
            </a:pPr>
            <a:r>
              <a:t>import</a:t>
            </a:r>
            <a:r>
              <a:rPr>
                <a:solidFill>
                  <a:srgbClr val="000000"/>
                </a:solidFill>
              </a:rPr>
              <a:t> csv</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AF00DB"/>
                </a:solidFill>
              </a:rPr>
              <a:t>with</a:t>
            </a:r>
            <a:r>
              <a:rPr>
                <a:solidFill>
                  <a:srgbClr val="000000"/>
                </a:solidFill>
              </a:rPr>
              <a:t> </a:t>
            </a:r>
            <a:r>
              <a:rPr>
                <a:solidFill>
                  <a:srgbClr val="795E26"/>
                </a:solidFill>
              </a:rPr>
              <a:t>open</a:t>
            </a:r>
            <a:r>
              <a:rPr>
                <a:solidFill>
                  <a:srgbClr val="000000"/>
                </a:solidFill>
              </a:rPr>
              <a:t>(</a:t>
            </a:r>
            <a:r>
              <a:t>'test.csv'</a:t>
            </a:r>
            <a:r>
              <a:rPr>
                <a:solidFill>
                  <a:srgbClr val="000000"/>
                </a:solidFill>
              </a:rPr>
              <a:t>, </a:t>
            </a:r>
            <a:r>
              <a:rPr>
                <a:solidFill>
                  <a:srgbClr val="001080"/>
                </a:solidFill>
              </a:rPr>
              <a:t>newline</a:t>
            </a:r>
            <a:r>
              <a:rPr>
                <a:solidFill>
                  <a:srgbClr val="000000"/>
                </a:solidFill>
              </a:rPr>
              <a:t>=</a:t>
            </a:r>
            <a:r>
              <a:t>''</a:t>
            </a:r>
            <a:r>
              <a:rPr>
                <a:solidFill>
                  <a:srgbClr val="000000"/>
                </a:solidFill>
              </a:rPr>
              <a:t>) </a:t>
            </a:r>
            <a:r>
              <a:rPr>
                <a:solidFill>
                  <a:srgbClr val="AF00DB"/>
                </a:solidFill>
              </a:rPr>
              <a:t>as</a:t>
            </a:r>
            <a:r>
              <a:rPr>
                <a:solidFill>
                  <a:srgbClr val="000000"/>
                </a:solidFill>
              </a:rPr>
              <a:t> f:</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reader = csv.reader(f)</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AF00DB"/>
                </a:solidFill>
              </a:rPr>
              <a:t>for</a:t>
            </a:r>
            <a:r>
              <a:t> row </a:t>
            </a:r>
            <a:r>
              <a:rPr>
                <a:solidFill>
                  <a:srgbClr val="0000FF"/>
                </a:solidFill>
              </a:rPr>
              <a:t>in</a:t>
            </a:r>
            <a:r>
              <a:t> reader:</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795E26"/>
                </a:solidFill>
              </a:rPr>
              <a:t>print</a:t>
            </a:r>
            <a:r>
              <a:t>(row)</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csv+makeconfig(lab13.py)"/>
          <p:cNvSpPr txBox="1"/>
          <p:nvPr>
            <p:ph type="title"/>
          </p:nvPr>
        </p:nvSpPr>
        <p:spPr>
          <a:prstGeom prst="rect">
            <a:avLst/>
          </a:prstGeom>
        </p:spPr>
        <p:txBody>
          <a:bodyPr/>
          <a:lstStyle>
            <a:lvl1pPr>
              <a:defRPr sz="4500"/>
            </a:lvl1pPr>
          </a:lstStyle>
          <a:p>
            <a:pPr/>
            <a:r>
              <a:t> csv+makeconfig(lab13.py)</a:t>
            </a:r>
          </a:p>
        </p:txBody>
      </p:sp>
      <p:sp>
        <p:nvSpPr>
          <p:cNvPr id="221" name="import csv…"/>
          <p:cNvSpPr txBox="1"/>
          <p:nvPr>
            <p:ph type="body" sz="half" idx="1"/>
          </p:nvPr>
        </p:nvSpPr>
        <p:spPr>
          <a:xfrm>
            <a:off x="1850448" y="2992021"/>
            <a:ext cx="6915247" cy="4096169"/>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AF00DB"/>
                </a:solidFill>
                <a:latin typeface="Monaco"/>
                <a:ea typeface="Monaco"/>
                <a:cs typeface="Monaco"/>
                <a:sym typeface="Monaco"/>
              </a:defRPr>
            </a:pPr>
            <a:r>
              <a:t>import</a:t>
            </a:r>
            <a:r>
              <a:rPr>
                <a:solidFill>
                  <a:srgbClr val="000000"/>
                </a:solidFill>
              </a:rPr>
              <a:t> csv</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conf = </a:t>
            </a:r>
            <a:r>
              <a:t>'''edit "</a:t>
            </a:r>
            <a:r>
              <a:rPr>
                <a:solidFill>
                  <a:srgbClr val="0000FF"/>
                </a:solidFill>
              </a:rPr>
              <a:t>{name}</a:t>
            </a:r>
            <a:r>
              <a:t>"</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vdom "root"</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ip </a:t>
            </a:r>
            <a:r>
              <a:rPr>
                <a:solidFill>
                  <a:srgbClr val="0000FF"/>
                </a:solidFill>
              </a:rPr>
              <a:t>{ip}</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allowaccess ping https ssh http fgfm</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type physical</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    set role lan</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t>next'''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AF00DB"/>
                </a:solidFill>
              </a:rPr>
              <a:t>with</a:t>
            </a:r>
            <a:r>
              <a:rPr>
                <a:solidFill>
                  <a:srgbClr val="000000"/>
                </a:solidFill>
              </a:rPr>
              <a:t> </a:t>
            </a:r>
            <a:r>
              <a:rPr>
                <a:solidFill>
                  <a:srgbClr val="795E26"/>
                </a:solidFill>
              </a:rPr>
              <a:t>open</a:t>
            </a:r>
            <a:r>
              <a:rPr>
                <a:solidFill>
                  <a:srgbClr val="000000"/>
                </a:solidFill>
              </a:rPr>
              <a:t>(</a:t>
            </a:r>
            <a:r>
              <a:t>'fgt_int.csv'</a:t>
            </a:r>
            <a:r>
              <a:rPr>
                <a:solidFill>
                  <a:srgbClr val="000000"/>
                </a:solidFill>
              </a:rPr>
              <a:t>, </a:t>
            </a:r>
            <a:r>
              <a:rPr>
                <a:solidFill>
                  <a:srgbClr val="001080"/>
                </a:solidFill>
              </a:rPr>
              <a:t>newline</a:t>
            </a:r>
            <a:r>
              <a:rPr>
                <a:solidFill>
                  <a:srgbClr val="000000"/>
                </a:solidFill>
              </a:rPr>
              <a:t>=</a:t>
            </a:r>
            <a:r>
              <a:t>''</a:t>
            </a:r>
            <a:r>
              <a:rPr>
                <a:solidFill>
                  <a:srgbClr val="000000"/>
                </a:solidFill>
              </a:rPr>
              <a:t>) </a:t>
            </a:r>
            <a:r>
              <a:rPr>
                <a:solidFill>
                  <a:srgbClr val="AF00DB"/>
                </a:solidFill>
              </a:rPr>
              <a:t>as</a:t>
            </a:r>
            <a:r>
              <a:rPr>
                <a:solidFill>
                  <a:srgbClr val="000000"/>
                </a:solidFill>
              </a:rPr>
              <a:t> f:</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reader = csv.reader(f)</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AF00DB"/>
                </a:solidFill>
              </a:rPr>
              <a:t>for</a:t>
            </a:r>
            <a:r>
              <a:t> row </a:t>
            </a:r>
            <a:r>
              <a:rPr>
                <a:solidFill>
                  <a:srgbClr val="0000FF"/>
                </a:solidFill>
              </a:rPr>
              <a:t>in</a:t>
            </a:r>
            <a:r>
              <a:t> reader:</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795E26"/>
                </a:solidFill>
              </a:rPr>
              <a:t>print</a:t>
            </a:r>
            <a:r>
              <a:t>(conf.format(</a:t>
            </a:r>
            <a:r>
              <a:rPr>
                <a:solidFill>
                  <a:srgbClr val="001080"/>
                </a:solidFill>
              </a:rPr>
              <a:t>name</a:t>
            </a:r>
            <a:r>
              <a:t>=(</a:t>
            </a:r>
            <a:r>
              <a:rPr>
                <a:solidFill>
                  <a:srgbClr val="A31515"/>
                </a:solidFill>
              </a:rPr>
              <a:t>'</a:t>
            </a:r>
            <a:r>
              <a:rPr>
                <a:solidFill>
                  <a:srgbClr val="0000FF"/>
                </a:solidFill>
              </a:rPr>
              <a:t>%s</a:t>
            </a:r>
            <a:r>
              <a:rPr>
                <a:solidFill>
                  <a:srgbClr val="A31515"/>
                </a:solidFill>
              </a:rPr>
              <a:t>'</a:t>
            </a:r>
            <a:r>
              <a:t> % row[</a:t>
            </a:r>
            <a:r>
              <a:rPr>
                <a:solidFill>
                  <a:srgbClr val="09885A"/>
                </a:solidFill>
              </a:rPr>
              <a:t>0</a:t>
            </a:r>
            <a:r>
              <a:t>]), </a:t>
            </a:r>
            <a:r>
              <a:rPr>
                <a:solidFill>
                  <a:srgbClr val="001080"/>
                </a:solidFill>
              </a:rPr>
              <a:t>ip</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A31515"/>
                </a:solidFill>
              </a:rPr>
              <a:t>'</a:t>
            </a:r>
            <a:r>
              <a:rPr>
                <a:solidFill>
                  <a:srgbClr val="0000FF"/>
                </a:solidFill>
              </a:rPr>
              <a:t>%s</a:t>
            </a:r>
            <a:r>
              <a:rPr>
                <a:solidFill>
                  <a:srgbClr val="A31515"/>
                </a:solidFill>
              </a:rPr>
              <a:t>'</a:t>
            </a:r>
            <a:r>
              <a:t> % row[</a:t>
            </a:r>
            <a:r>
              <a:rPr>
                <a:solidFill>
                  <a:srgbClr val="09885A"/>
                </a:solidFill>
              </a:rPr>
              <a:t>1</a:t>
            </a: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อ้างอิง(csv)"/>
          <p:cNvSpPr txBox="1"/>
          <p:nvPr>
            <p:ph type="title"/>
          </p:nvPr>
        </p:nvSpPr>
        <p:spPr>
          <a:prstGeom prst="rect">
            <a:avLst/>
          </a:prstGeom>
        </p:spPr>
        <p:txBody>
          <a:bodyPr/>
          <a:lstStyle>
            <a:lvl1pPr defTabSz="543305">
              <a:spcBef>
                <a:spcPts val="1400"/>
              </a:spcBef>
              <a:defRPr sz="6510"/>
            </a:lvl1pPr>
          </a:lstStyle>
          <a:p>
            <a:pPr/>
            <a:r>
              <a:t>อ้างอิง(csv)</a:t>
            </a:r>
          </a:p>
        </p:txBody>
      </p:sp>
      <p:sp>
        <p:nvSpPr>
          <p:cNvPr id="224" name="https://docs.python.org/3/library/csv.html…"/>
          <p:cNvSpPr txBox="1"/>
          <p:nvPr>
            <p:ph type="body" idx="1"/>
          </p:nvPr>
        </p:nvSpPr>
        <p:spPr>
          <a:prstGeom prst="rect">
            <a:avLst/>
          </a:prstGeom>
        </p:spPr>
        <p:txBody>
          <a:bodyPr/>
          <a:lstStyle/>
          <a:p>
            <a:pPr/>
            <a:r>
              <a:t>https://docs.python.org/3/library/csv.html</a:t>
            </a:r>
          </a:p>
          <a:p>
            <a:pPr/>
            <a:r>
              <a:rPr u="sng">
                <a:hlinkClick r:id="rId2" invalidUrl="" action="" tgtFrame="" tooltip="" history="1" highlightClick="0" endSnd="0"/>
              </a:rPr>
              <a:t>https://pymotw.com/2/csv/</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usr/local/bin/python3.6…"/>
          <p:cNvSpPr txBox="1"/>
          <p:nvPr>
            <p:ph type="body" idx="1"/>
          </p:nvPr>
        </p:nvSpPr>
        <p:spPr>
          <a:xfrm>
            <a:off x="783091" y="2727933"/>
            <a:ext cx="9870895" cy="5605864"/>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#!/usr/local/bin/python3.6</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textfsm</a:t>
            </a:r>
          </a:p>
          <a:p>
            <a:pPr marL="0" indent="0" defTabSz="457200">
              <a:lnSpc>
                <a:spcPts val="3700"/>
              </a:lnSpc>
              <a:spcBef>
                <a:spcPts val="0"/>
              </a:spcBef>
              <a:buClrTx/>
              <a:buSzTx/>
              <a:buFontTx/>
              <a:buNone/>
              <a:defRPr sz="1400">
                <a:solidFill>
                  <a:srgbClr val="AF00DB"/>
                </a:solidFill>
                <a:latin typeface="Monaco"/>
                <a:ea typeface="Monaco"/>
                <a:cs typeface="Monaco"/>
                <a:sym typeface="Monaco"/>
              </a:defRPr>
            </a:pPr>
            <a:r>
              <a:t>import</a:t>
            </a:r>
            <a:r>
              <a:rPr>
                <a:solidFill>
                  <a:srgbClr val="000000"/>
                </a:solidFill>
              </a:rPr>
              <a:t> sys</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 Open the template file, and initialise a new TextFSM object with it.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template_file = sys.argv[</a:t>
            </a:r>
            <a:r>
              <a:rPr>
                <a:solidFill>
                  <a:srgbClr val="09885A"/>
                </a:solidFill>
              </a:rPr>
              <a:t>1</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fsm = textfsm.TextFSM(</a:t>
            </a:r>
            <a:r>
              <a:rPr>
                <a:solidFill>
                  <a:srgbClr val="795E26"/>
                </a:solidFill>
              </a:rPr>
              <a:t>open</a:t>
            </a:r>
            <a:r>
              <a:t>(template_file))</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 Read stdin until EOF, then pass this to the FSM for parsing.</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input_data = sys.stdin.read()</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fsm_results = fsm.ParseText(input_data)</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 print('Header:')</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795E26"/>
                </a:solidFill>
              </a:rPr>
              <a:t>print</a:t>
            </a:r>
            <a:r>
              <a:t>(fsm.header)</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for</a:t>
            </a:r>
            <a:r>
              <a:t> row </a:t>
            </a:r>
            <a:r>
              <a:rPr>
                <a:solidFill>
                  <a:srgbClr val="0000FF"/>
                </a:solidFill>
              </a:rPr>
              <a:t>in</a:t>
            </a:r>
            <a:r>
              <a:t> fsm_results:</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795E26"/>
                </a:solidFill>
              </a:rPr>
              <a:t>print</a:t>
            </a:r>
            <a:r>
              <a:t>(row)</a:t>
            </a: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rPr>
                <a:solidFill>
                  <a:srgbClr val="000000"/>
                </a:solidFill>
              </a:rPr>
              <a:t>    </a:t>
            </a:r>
            <a:r>
              <a:t>#print('%s %s' % (row[2], row[3]))</a:t>
            </a:r>
          </a:p>
        </p:txBody>
      </p:sp>
      <p:sp>
        <p:nvSpPr>
          <p:cNvPr id="227" name="Fortigate passing config (.conf file)(code lab2.py)"/>
          <p:cNvSpPr txBox="1"/>
          <p:nvPr/>
        </p:nvSpPr>
        <p:spPr>
          <a:xfrm>
            <a:off x="596029" y="787400"/>
            <a:ext cx="11988801"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lnSpc>
                <a:spcPct val="90000"/>
              </a:lnSpc>
              <a:spcBef>
                <a:spcPts val="1100"/>
              </a:spcBef>
              <a:defRPr sz="5040">
                <a:solidFill>
                  <a:srgbClr val="D93E2B"/>
                </a:solidFill>
                <a:latin typeface="+mn-lt"/>
                <a:ea typeface="+mn-ea"/>
                <a:cs typeface="+mn-cs"/>
                <a:sym typeface="Bodoni SvtyTwo ITC TT-Book"/>
              </a:defRPr>
            </a:lvl1pPr>
          </a:lstStyle>
          <a:p>
            <a:pPr/>
            <a:r>
              <a:t>Fortigate passing config (.conf file)(code lab2.py)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use &amp; output"/>
          <p:cNvSpPr txBox="1"/>
          <p:nvPr>
            <p:ph type="title"/>
          </p:nvPr>
        </p:nvSpPr>
        <p:spPr>
          <a:prstGeom prst="rect">
            <a:avLst/>
          </a:prstGeom>
        </p:spPr>
        <p:txBody>
          <a:bodyPr/>
          <a:lstStyle/>
          <a:p>
            <a:pPr/>
            <a:r>
              <a:t>use &amp; output</a:t>
            </a:r>
          </a:p>
        </p:txBody>
      </p:sp>
      <p:pic>
        <p:nvPicPr>
          <p:cNvPr id="230" name="Image" descr="Image"/>
          <p:cNvPicPr>
            <a:picLocks noChangeAspect="1"/>
          </p:cNvPicPr>
          <p:nvPr/>
        </p:nvPicPr>
        <p:blipFill>
          <a:blip r:embed="rId2">
            <a:extLst/>
          </a:blip>
          <a:stretch>
            <a:fillRect/>
          </a:stretch>
        </p:blipFill>
        <p:spPr>
          <a:xfrm>
            <a:off x="3027689" y="2627227"/>
            <a:ext cx="7137401" cy="2882901"/>
          </a:xfrm>
          <a:prstGeom prst="rect">
            <a:avLst/>
          </a:prstGeom>
          <a:ln w="12700">
            <a:miter lim="400000"/>
          </a:ln>
        </p:spPr>
      </p:pic>
      <p:pic>
        <p:nvPicPr>
          <p:cNvPr id="231" name="Image" descr="Image"/>
          <p:cNvPicPr>
            <a:picLocks noChangeAspect="1"/>
          </p:cNvPicPr>
          <p:nvPr/>
        </p:nvPicPr>
        <p:blipFill>
          <a:blip r:embed="rId3">
            <a:extLst/>
          </a:blip>
          <a:stretch>
            <a:fillRect/>
          </a:stretch>
        </p:blipFill>
        <p:spPr>
          <a:xfrm>
            <a:off x="2329189" y="5959304"/>
            <a:ext cx="8534401" cy="22098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https://github.com/google/textfsm/wiki/Code-Lab…"/>
          <p:cNvSpPr txBox="1"/>
          <p:nvPr>
            <p:ph type="body" idx="1"/>
          </p:nvPr>
        </p:nvSpPr>
        <p:spPr>
          <a:prstGeom prst="rect">
            <a:avLst/>
          </a:prstGeom>
        </p:spPr>
        <p:txBody>
          <a:bodyPr/>
          <a:lstStyle/>
          <a:p>
            <a:pPr marL="446404" indent="-446404" defTabSz="554990">
              <a:spcBef>
                <a:spcPts val="2200"/>
              </a:spcBef>
              <a:defRPr sz="3420"/>
            </a:pPr>
            <a:r>
              <a:rPr u="sng">
                <a:hlinkClick r:id="rId2" invalidUrl="" action="" tgtFrame="" tooltip="" history="1" highlightClick="0" endSnd="0"/>
              </a:rPr>
              <a:t>https://github.com/google/textfsm/wiki/Code-Lab</a:t>
            </a:r>
          </a:p>
          <a:p>
            <a:pPr marL="446404" indent="-446404" defTabSz="554990">
              <a:spcBef>
                <a:spcPts val="2200"/>
              </a:spcBef>
              <a:defRPr sz="3420"/>
            </a:pPr>
            <a:r>
              <a:rPr u="sng">
                <a:hlinkClick r:id="rId3" invalidUrl="" action="" tgtFrame="" tooltip="" history="1" highlightClick="0" endSnd="0"/>
              </a:rPr>
              <a:t>https://codingpackets.com/blog/textfsm-getting-started/</a:t>
            </a:r>
          </a:p>
          <a:p>
            <a:pPr marL="446404" indent="-446404" defTabSz="554990">
              <a:spcBef>
                <a:spcPts val="2200"/>
              </a:spcBef>
              <a:defRPr sz="3420"/>
            </a:pPr>
            <a:r>
              <a:rPr u="sng">
                <a:hlinkClick r:id="rId4" invalidUrl="" action="" tgtFrame="" tooltip="" history="1" highlightClick="0" endSnd="0"/>
              </a:rPr>
              <a:t>https://github.com/networktocode/ntc-templates</a:t>
            </a:r>
          </a:p>
          <a:p>
            <a:pPr marL="446404" indent="-446404" defTabSz="554990">
              <a:spcBef>
                <a:spcPts val="2200"/>
              </a:spcBef>
              <a:defRPr sz="3420"/>
            </a:pPr>
            <a:r>
              <a:rPr u="sng">
                <a:hlinkClick r:id="rId5" invalidUrl="" action="" tgtFrame="" tooltip="" history="1" highlightClick="0" endSnd="0"/>
              </a:rPr>
              <a:t>https://pynet.twb-tech.com/blog/python/textfsm.html</a:t>
            </a:r>
          </a:p>
          <a:p>
            <a:pPr marL="446404" indent="-446404" defTabSz="554990">
              <a:spcBef>
                <a:spcPts val="2200"/>
              </a:spcBef>
              <a:defRPr sz="3420"/>
            </a:pPr>
            <a:r>
              <a:rPr u="sng">
                <a:hlinkClick r:id="rId6" invalidUrl="" action="" tgtFrame="" tooltip="" history="1" highlightClick="0" endSnd="0"/>
              </a:rPr>
              <a:t>http://jedelman.com/home/creating-templates-for-textfsm-and-ntc_show_command/</a:t>
            </a:r>
          </a:p>
          <a:p>
            <a:pPr marL="446404" indent="-446404" defTabSz="554990">
              <a:spcBef>
                <a:spcPts val="2200"/>
              </a:spcBef>
              <a:defRPr sz="3420"/>
            </a:pPr>
            <a:r>
              <a:t>https://devahoy.com/posts/regular-expressions-101/</a:t>
            </a:r>
          </a:p>
        </p:txBody>
      </p:sp>
      <p:sp>
        <p:nvSpPr>
          <p:cNvPr id="234" name="อ้างอิง(textfsm+regxp)"/>
          <p:cNvSpPr txBox="1"/>
          <p:nvPr>
            <p:ph type="title"/>
          </p:nvPr>
        </p:nvSpPr>
        <p:spPr>
          <a:prstGeom prst="rect">
            <a:avLst/>
          </a:prstGeom>
        </p:spPr>
        <p:txBody>
          <a:bodyPr/>
          <a:lstStyle>
            <a:lvl1pPr defTabSz="543305">
              <a:spcBef>
                <a:spcPts val="1400"/>
              </a:spcBef>
              <a:defRPr sz="6510"/>
            </a:lvl1pPr>
          </a:lstStyle>
          <a:p>
            <a:pPr/>
            <a:r>
              <a:t>อ้างอิง(textfsm+regxp)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ทำไมต้อง Network Programming"/>
          <p:cNvSpPr txBox="1"/>
          <p:nvPr>
            <p:ph type="title"/>
          </p:nvPr>
        </p:nvSpPr>
        <p:spPr>
          <a:prstGeom prst="rect">
            <a:avLst/>
          </a:prstGeom>
        </p:spPr>
        <p:txBody>
          <a:bodyPr/>
          <a:lstStyle>
            <a:lvl1pPr defTabSz="543305">
              <a:spcBef>
                <a:spcPts val="1400"/>
              </a:spcBef>
              <a:defRPr sz="6510"/>
            </a:lvl1pPr>
          </a:lstStyle>
          <a:p>
            <a:pPr/>
            <a:r>
              <a:t>ทำไมต้อง Network Programming </a:t>
            </a:r>
          </a:p>
        </p:txBody>
      </p:sp>
      <p:sp>
        <p:nvSpPr>
          <p:cNvPr id="141" name="อ้างอิง https://www.techtalkthai.com/6-reasons-why-network-engineer-should-be-able-to-code/"/>
          <p:cNvSpPr txBox="1"/>
          <p:nvPr>
            <p:ph type="body" sz="half" idx="1"/>
          </p:nvPr>
        </p:nvSpPr>
        <p:spPr>
          <a:prstGeom prst="rect">
            <a:avLst/>
          </a:prstGeom>
        </p:spPr>
        <p:txBody>
          <a:bodyPr/>
          <a:lstStyle/>
          <a:p>
            <a:pPr/>
            <a:r>
              <a:t>อ้างอิง https://www.techtalkthai.com/6-reasons-why-network-engineer-should-be-able-to-code/</a:t>
            </a:r>
          </a:p>
        </p:txBody>
      </p:sp>
      <p:pic>
        <p:nvPicPr>
          <p:cNvPr id="142" name="Image" descr="Image"/>
          <p:cNvPicPr>
            <a:picLocks noChangeAspect="1"/>
          </p:cNvPicPr>
          <p:nvPr/>
        </p:nvPicPr>
        <p:blipFill>
          <a:blip r:embed="rId2">
            <a:extLst/>
          </a:blip>
          <a:stretch>
            <a:fillRect/>
          </a:stretch>
        </p:blipFill>
        <p:spPr>
          <a:xfrm>
            <a:off x="5700232" y="3702050"/>
            <a:ext cx="7078449" cy="398162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make config+textfsm(lab15.py)"/>
          <p:cNvSpPr txBox="1"/>
          <p:nvPr>
            <p:ph type="title"/>
          </p:nvPr>
        </p:nvSpPr>
        <p:spPr>
          <a:prstGeom prst="rect">
            <a:avLst/>
          </a:prstGeom>
        </p:spPr>
        <p:txBody>
          <a:bodyPr/>
          <a:lstStyle>
            <a:lvl1pPr>
              <a:defRPr sz="5600"/>
            </a:lvl1pPr>
          </a:lstStyle>
          <a:p>
            <a:pPr/>
            <a:r>
              <a:t>make config+textfsm(lab15.py)</a:t>
            </a:r>
          </a:p>
        </p:txBody>
      </p:sp>
      <p:sp>
        <p:nvSpPr>
          <p:cNvPr id="237" name="#!/usr/local/bin/python3.6…"/>
          <p:cNvSpPr txBox="1"/>
          <p:nvPr>
            <p:ph type="body" idx="1"/>
          </p:nvPr>
        </p:nvSpPr>
        <p:spPr>
          <a:prstGeom prst="rect">
            <a:avLst/>
          </a:prstGeom>
          <a:solidFill>
            <a:srgbClr val="FFFFFF"/>
          </a:solidFill>
        </p:spPr>
        <p:txBody>
          <a:bodyPr/>
          <a:lstStyle/>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t>#!/usr/local/bin/python3.6</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rPr>
                <a:solidFill>
                  <a:srgbClr val="AF00DB"/>
                </a:solidFill>
              </a:rPr>
              <a:t>import</a:t>
            </a:r>
            <a:r>
              <a:t> textfsm</a:t>
            </a:r>
          </a:p>
          <a:p>
            <a:pPr marL="0" indent="0" defTabSz="365760">
              <a:lnSpc>
                <a:spcPts val="3000"/>
              </a:lnSpc>
              <a:spcBef>
                <a:spcPts val="0"/>
              </a:spcBef>
              <a:buClrTx/>
              <a:buSzTx/>
              <a:buFontTx/>
              <a:buNone/>
              <a:defRPr sz="1120">
                <a:solidFill>
                  <a:srgbClr val="AF00DB"/>
                </a:solidFill>
                <a:latin typeface="Monaco"/>
                <a:ea typeface="Monaco"/>
                <a:cs typeface="Monaco"/>
                <a:sym typeface="Monaco"/>
              </a:defRPr>
            </a:pPr>
            <a:r>
              <a:t>import</a:t>
            </a:r>
            <a:r>
              <a:rPr>
                <a:solidFill>
                  <a:srgbClr val="000000"/>
                </a:solidFill>
              </a:rPr>
              <a:t> sys</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rPr>
                <a:solidFill>
                  <a:srgbClr val="000000"/>
                </a:solidFill>
              </a:rPr>
              <a:t>conf = </a:t>
            </a:r>
            <a:r>
              <a:t>'''edit "</a:t>
            </a:r>
            <a:r>
              <a:rPr>
                <a:solidFill>
                  <a:srgbClr val="0000FF"/>
                </a:solidFill>
              </a:rPr>
              <a:t>{name}</a:t>
            </a:r>
            <a:r>
              <a:t>"</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    set vdom "root"</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    set ip </a:t>
            </a:r>
            <a:r>
              <a:rPr>
                <a:solidFill>
                  <a:srgbClr val="0000FF"/>
                </a:solidFill>
              </a:rPr>
              <a:t>{ip}</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    set allowaccess ping https ssh http fgfm</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    set type physical</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    set role lan</a:t>
            </a:r>
            <a:endParaRPr>
              <a:solidFill>
                <a:srgbClr val="000000"/>
              </a:solidFill>
            </a:endParaRP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t>next'''</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p>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t># Open the template file, and initialise a new TextFSM object with it.</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template_file = sys.argv[</a:t>
            </a:r>
            <a:r>
              <a:rPr>
                <a:solidFill>
                  <a:srgbClr val="09885A"/>
                </a:solidFill>
              </a:rPr>
              <a:t>1</a:t>
            </a:r>
            <a:r>
              <a:t>]</a:t>
            </a: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fsm = textfsm.TextFSM(</a:t>
            </a:r>
            <a:r>
              <a:rPr>
                <a:solidFill>
                  <a:srgbClr val="795E26"/>
                </a:solidFill>
              </a:rPr>
              <a:t>open</a:t>
            </a:r>
            <a:r>
              <a:t>(template_file))</a:t>
            </a: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p>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t># Read stdin until EOF, then pass this to the FSM for parsing.</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input_data = sys.stdin.read()</a:t>
            </a: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fsm_results = fsm.ParseText(input_data)</a:t>
            </a: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rPr>
                <a:solidFill>
                  <a:srgbClr val="AF00DB"/>
                </a:solidFill>
              </a:rPr>
              <a:t>for</a:t>
            </a:r>
            <a:r>
              <a:t> row </a:t>
            </a:r>
            <a:r>
              <a:rPr>
                <a:solidFill>
                  <a:srgbClr val="0000FF"/>
                </a:solidFill>
              </a:rPr>
              <a:t>in</a:t>
            </a:r>
            <a:r>
              <a:t> fsm_results:</a:t>
            </a:r>
          </a:p>
          <a:p>
            <a:pPr marL="0" indent="0" defTabSz="365760">
              <a:lnSpc>
                <a:spcPts val="3000"/>
              </a:lnSpc>
              <a:spcBef>
                <a:spcPts val="0"/>
              </a:spcBef>
              <a:buClrTx/>
              <a:buSzTx/>
              <a:buFontTx/>
              <a:buNone/>
              <a:defRPr sz="1120">
                <a:solidFill>
                  <a:srgbClr val="A31515"/>
                </a:solidFill>
                <a:latin typeface="Monaco"/>
                <a:ea typeface="Monaco"/>
                <a:cs typeface="Monaco"/>
                <a:sym typeface="Monaco"/>
              </a:defRPr>
            </a:pPr>
            <a:r>
              <a:rPr>
                <a:solidFill>
                  <a:srgbClr val="000000"/>
                </a:solidFill>
              </a:rPr>
              <a:t>    </a:t>
            </a:r>
            <a:r>
              <a:rPr>
                <a:solidFill>
                  <a:srgbClr val="AF00DB"/>
                </a:solidFill>
              </a:rPr>
              <a:t>if</a:t>
            </a:r>
            <a:r>
              <a:rPr>
                <a:solidFill>
                  <a:srgbClr val="000000"/>
                </a:solidFill>
              </a:rPr>
              <a:t> row[</a:t>
            </a:r>
            <a:r>
              <a:rPr>
                <a:solidFill>
                  <a:srgbClr val="09885A"/>
                </a:solidFill>
              </a:rPr>
              <a:t>0</a:t>
            </a:r>
            <a:r>
              <a:rPr>
                <a:solidFill>
                  <a:srgbClr val="000000"/>
                </a:solidFill>
              </a:rPr>
              <a:t>] == </a:t>
            </a:r>
            <a:r>
              <a:t>"mgmt"</a:t>
            </a:r>
            <a:r>
              <a:rPr>
                <a:solidFill>
                  <a:srgbClr val="000000"/>
                </a:solidFill>
              </a:rPr>
              <a:t>:</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        row[</a:t>
            </a:r>
            <a:r>
              <a:rPr>
                <a:solidFill>
                  <a:srgbClr val="09885A"/>
                </a:solidFill>
              </a:rPr>
              <a:t>0</a:t>
            </a:r>
            <a:r>
              <a:t>] = </a:t>
            </a:r>
            <a:r>
              <a:rPr>
                <a:solidFill>
                  <a:srgbClr val="A31515"/>
                </a:solidFill>
              </a:rPr>
              <a:t>"Lan"</a:t>
            </a:r>
          </a:p>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rPr>
                <a:solidFill>
                  <a:srgbClr val="000000"/>
                </a:solidFill>
              </a:rPr>
              <a:t>    </a:t>
            </a:r>
            <a:r>
              <a:t># elif row[0] == "default":</a:t>
            </a:r>
            <a:endParaRPr>
              <a:solidFill>
                <a:srgbClr val="000000"/>
              </a:solidFill>
            </a:endParaRPr>
          </a:p>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rPr>
                <a:solidFill>
                  <a:srgbClr val="000000"/>
                </a:solidFill>
              </a:rPr>
              <a:t>    </a:t>
            </a:r>
            <a:r>
              <a:t>#    break</a:t>
            </a:r>
            <a:endParaRPr>
              <a:solidFill>
                <a:srgbClr val="000000"/>
              </a:solidFill>
            </a:endParaRPr>
          </a:p>
          <a:p>
            <a:pPr marL="0" indent="0" defTabSz="365760">
              <a:lnSpc>
                <a:spcPts val="3000"/>
              </a:lnSpc>
              <a:spcBef>
                <a:spcPts val="0"/>
              </a:spcBef>
              <a:buClrTx/>
              <a:buSzTx/>
              <a:buFontTx/>
              <a:buNone/>
              <a:defRPr sz="1120">
                <a:solidFill>
                  <a:srgbClr val="008000"/>
                </a:solidFill>
                <a:latin typeface="Monaco"/>
                <a:ea typeface="Monaco"/>
                <a:cs typeface="Monaco"/>
                <a:sym typeface="Monaco"/>
              </a:defRPr>
            </a:pPr>
            <a:r>
              <a:rPr>
                <a:solidFill>
                  <a:srgbClr val="000000"/>
                </a:solidFill>
              </a:rPr>
              <a:t>    </a:t>
            </a:r>
            <a:r>
              <a:t># print(row)</a:t>
            </a:r>
            <a:endParaRPr>
              <a:solidFill>
                <a:srgbClr val="000000"/>
              </a:solidFill>
            </a:endParaRP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    </a:t>
            </a:r>
            <a:r>
              <a:rPr>
                <a:solidFill>
                  <a:srgbClr val="795E26"/>
                </a:solidFill>
              </a:rPr>
              <a:t>print</a:t>
            </a:r>
            <a:r>
              <a:t>(conf.format(</a:t>
            </a:r>
            <a:r>
              <a:rPr>
                <a:solidFill>
                  <a:srgbClr val="001080"/>
                </a:solidFill>
              </a:rPr>
              <a:t>name</a:t>
            </a:r>
            <a:r>
              <a:t>=(</a:t>
            </a:r>
            <a:r>
              <a:rPr>
                <a:solidFill>
                  <a:srgbClr val="A31515"/>
                </a:solidFill>
              </a:rPr>
              <a:t>'</a:t>
            </a:r>
            <a:r>
              <a:rPr>
                <a:solidFill>
                  <a:srgbClr val="0000FF"/>
                </a:solidFill>
              </a:rPr>
              <a:t>%s</a:t>
            </a:r>
            <a:r>
              <a:rPr>
                <a:solidFill>
                  <a:srgbClr val="A31515"/>
                </a:solidFill>
              </a:rPr>
              <a:t>'</a:t>
            </a:r>
            <a:r>
              <a:t> % row[</a:t>
            </a:r>
            <a:r>
              <a:rPr>
                <a:solidFill>
                  <a:srgbClr val="09885A"/>
                </a:solidFill>
              </a:rPr>
              <a:t>0</a:t>
            </a:r>
            <a:r>
              <a:t>]), </a:t>
            </a:r>
            <a:r>
              <a:rPr>
                <a:solidFill>
                  <a:srgbClr val="001080"/>
                </a:solidFill>
              </a:rPr>
              <a:t>ip</a:t>
            </a:r>
            <a:r>
              <a:t>=(</a:t>
            </a:r>
          </a:p>
          <a:p>
            <a:pPr marL="0" indent="0" defTabSz="365760">
              <a:lnSpc>
                <a:spcPts val="3000"/>
              </a:lnSpc>
              <a:spcBef>
                <a:spcPts val="0"/>
              </a:spcBef>
              <a:buClrTx/>
              <a:buSzTx/>
              <a:buFontTx/>
              <a:buNone/>
              <a:defRPr sz="1120">
                <a:solidFill>
                  <a:srgbClr val="000000"/>
                </a:solidFill>
                <a:latin typeface="Monaco"/>
                <a:ea typeface="Monaco"/>
                <a:cs typeface="Monaco"/>
                <a:sym typeface="Monaco"/>
              </a:defRPr>
            </a:pPr>
            <a:r>
              <a:t>        </a:t>
            </a:r>
            <a:r>
              <a:rPr>
                <a:solidFill>
                  <a:srgbClr val="A31515"/>
                </a:solidFill>
              </a:rPr>
              <a:t>'</a:t>
            </a:r>
            <a:r>
              <a:rPr>
                <a:solidFill>
                  <a:srgbClr val="0000FF"/>
                </a:solidFill>
              </a:rPr>
              <a:t>%s</a:t>
            </a:r>
            <a:r>
              <a:rPr>
                <a:solidFill>
                  <a:srgbClr val="A31515"/>
                </a:solidFill>
              </a:rPr>
              <a:t>'</a:t>
            </a:r>
            <a:r>
              <a:t> % row[</a:t>
            </a:r>
            <a:r>
              <a:rPr>
                <a:solidFill>
                  <a:srgbClr val="09885A"/>
                </a:solidFill>
              </a:rPr>
              <a:t>2</a:t>
            </a: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ลองดู"/>
          <p:cNvSpPr txBox="1"/>
          <p:nvPr>
            <p:ph type="title"/>
          </p:nvPr>
        </p:nvSpPr>
        <p:spPr>
          <a:prstGeom prst="rect">
            <a:avLst/>
          </a:prstGeom>
        </p:spPr>
        <p:txBody>
          <a:bodyPr/>
          <a:lstStyle>
            <a:lvl1pPr defTabSz="543305">
              <a:spcBef>
                <a:spcPts val="1400"/>
              </a:spcBef>
              <a:defRPr sz="6510"/>
            </a:lvl1pPr>
          </a:lstStyle>
          <a:p>
            <a:pPr/>
            <a:r>
              <a:t> ลองดู</a:t>
            </a:r>
          </a:p>
        </p:txBody>
      </p:sp>
      <p:sp>
        <p:nvSpPr>
          <p:cNvPr id="240" name="สร้าง Template textfsm…"/>
          <p:cNvSpPr txBox="1"/>
          <p:nvPr>
            <p:ph type="body" idx="1"/>
          </p:nvPr>
        </p:nvSpPr>
        <p:spPr>
          <a:prstGeom prst="rect">
            <a:avLst/>
          </a:prstGeom>
        </p:spPr>
        <p:txBody>
          <a:bodyPr/>
          <a:lstStyle/>
          <a:p>
            <a:pPr>
              <a:defRPr sz="3300"/>
            </a:pPr>
            <a:r>
              <a:t>สร้าง Template textfsm</a:t>
            </a:r>
          </a:p>
          <a:p>
            <a:pPr>
              <a:defRPr sz="3300"/>
            </a:pPr>
            <a:r>
              <a:t>ดึงข้อมูล interface fortigate 60d ไป แก้ ไขfortigate 100D</a:t>
            </a:r>
          </a:p>
          <a:p>
            <a:pPr>
              <a:defRPr sz="3300"/>
            </a:pPr>
            <a:r>
              <a:t>แสดง ข้อมูล ​​virtual IP</a:t>
            </a:r>
          </a:p>
          <a:p>
            <a:pPr>
              <a:defRPr sz="3300"/>
            </a:pPr>
            <a:r>
              <a:t>show ข้อมูล vlan  ใน switch ALC,Aruba</a:t>
            </a:r>
          </a:p>
          <a:p>
            <a:pPr>
              <a:defRPr sz="3300"/>
            </a:pPr>
            <a:r>
              <a:t>อื่นๆ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ตัวอย่างการใช้งาน"/>
          <p:cNvSpPr txBox="1"/>
          <p:nvPr>
            <p:ph type="title"/>
          </p:nvPr>
        </p:nvSpPr>
        <p:spPr>
          <a:prstGeom prst="rect">
            <a:avLst/>
          </a:prstGeom>
        </p:spPr>
        <p:txBody>
          <a:bodyPr/>
          <a:lstStyle>
            <a:lvl1pPr defTabSz="543305">
              <a:spcBef>
                <a:spcPts val="1400"/>
              </a:spcBef>
              <a:defRPr sz="6510"/>
            </a:lvl1pPr>
          </a:lstStyle>
          <a:p>
            <a:pPr/>
            <a:r>
              <a:t> ตัวอย่างการใช้งาน</a:t>
            </a:r>
          </a:p>
        </p:txBody>
      </p:sp>
      <p:sp>
        <p:nvSpPr>
          <p:cNvPr id="243" name="/exp/*.py"/>
          <p:cNvSpPr txBox="1"/>
          <p:nvPr>
            <p:ph type="body" idx="1"/>
          </p:nvPr>
        </p:nvSpPr>
        <p:spPr>
          <a:prstGeom prst="rect">
            <a:avLst/>
          </a:prstGeom>
        </p:spPr>
        <p:txBody>
          <a:bodyPr/>
          <a:lstStyle>
            <a:lvl1pPr>
              <a:defRPr sz="3300"/>
            </a:lvl1pPr>
          </a:lstStyle>
          <a:p>
            <a:pPr/>
            <a:r>
              <a:t>/exp/*.py</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5" name="Image" descr="Image"/>
          <p:cNvPicPr>
            <a:picLocks noChangeAspect="1"/>
          </p:cNvPicPr>
          <p:nvPr/>
        </p:nvPicPr>
        <p:blipFill>
          <a:blip r:embed="rId2">
            <a:extLst/>
          </a:blip>
          <a:stretch>
            <a:fillRect/>
          </a:stretch>
        </p:blipFill>
        <p:spPr>
          <a:xfrm>
            <a:off x="2235284" y="2700004"/>
            <a:ext cx="8534232" cy="4800506"/>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Network Programming"/>
          <p:cNvSpPr txBox="1"/>
          <p:nvPr>
            <p:ph type="title"/>
          </p:nvPr>
        </p:nvSpPr>
        <p:spPr>
          <a:prstGeom prst="rect">
            <a:avLst/>
          </a:prstGeom>
        </p:spPr>
        <p:txBody>
          <a:bodyPr/>
          <a:lstStyle/>
          <a:p>
            <a:pPr/>
            <a:r>
              <a:t>Network Programming</a:t>
            </a:r>
          </a:p>
        </p:txBody>
      </p:sp>
      <p:sp>
        <p:nvSpPr>
          <p:cNvPr id="248" name="1. Basic codeing (ping,traceroute,etc)…"/>
          <p:cNvSpPr txBox="1"/>
          <p:nvPr>
            <p:ph type="body" idx="1"/>
          </p:nvPr>
        </p:nvSpPr>
        <p:spPr>
          <a:prstGeom prst="rect">
            <a:avLst/>
          </a:prstGeom>
        </p:spPr>
        <p:txBody>
          <a:bodyPr/>
          <a:lstStyle/>
          <a:p>
            <a:pPr marL="305434" indent="-305434" defTabSz="379729">
              <a:spcBef>
                <a:spcPts val="1500"/>
              </a:spcBef>
              <a:defRPr sz="2340"/>
            </a:pPr>
            <a:r>
              <a:t>    1. Basic codeing (ping,traceroute,etc)</a:t>
            </a:r>
          </a:p>
          <a:p>
            <a:pPr marL="305434" indent="-305434" defTabSz="379729">
              <a:spcBef>
                <a:spcPts val="1500"/>
              </a:spcBef>
              <a:defRPr sz="2340"/>
            </a:pPr>
            <a:r>
              <a:t>    2. การเรียกใช้งาน API สำเร็จรูป</a:t>
            </a:r>
          </a:p>
          <a:p>
            <a:pPr marL="305434" indent="-305434" defTabSz="379729">
              <a:spcBef>
                <a:spcPts val="1500"/>
              </a:spcBef>
              <a:defRPr sz="2340"/>
            </a:pPr>
            <a:r>
              <a:t>    3. เรียกใช้ผ่าน telnet,ssh</a:t>
            </a:r>
          </a:p>
          <a:p>
            <a:pPr lvl="1" marL="610869" indent="-305434" defTabSz="379729">
              <a:spcBef>
                <a:spcPts val="1500"/>
              </a:spcBef>
              <a:defRPr sz="2340"/>
            </a:pPr>
            <a:r>
              <a:t>3.1 ตัวอย่างการส่งผ่าน/ดึงข้อมูล CLI (fortigate,aruba,Alc,etc)</a:t>
            </a:r>
          </a:p>
          <a:p>
            <a:pPr marL="305434" indent="-305434" defTabSz="379729">
              <a:spcBef>
                <a:spcPts val="1500"/>
              </a:spcBef>
              <a:defRPr sz="2340"/>
            </a:pPr>
            <a:r>
              <a:t>    4. เรียกใช้ผ่าน Webbase</a:t>
            </a:r>
          </a:p>
          <a:p>
            <a:pPr lvl="1" marL="610869" indent="-305434" defTabSz="379729">
              <a:spcBef>
                <a:spcPts val="1500"/>
              </a:spcBef>
              <a:defRPr sz="2340"/>
            </a:pPr>
            <a:r>
              <a:t>4.1 ตัวอย่างการส่งผ่าน/ดึงข้อมูล Webbase (fortigate,aruba,Alc,etc)</a:t>
            </a:r>
          </a:p>
          <a:p>
            <a:pPr marL="305434" indent="-305434" defTabSz="379729">
              <a:spcBef>
                <a:spcPts val="1500"/>
              </a:spcBef>
              <a:defRPr sz="2340"/>
            </a:pPr>
            <a:r>
              <a:t>    5. เรียกใช้ผ่าน RestFul</a:t>
            </a:r>
          </a:p>
          <a:p>
            <a:pPr lvl="1" marL="610869" indent="-305434" defTabSz="379729">
              <a:spcBef>
                <a:spcPts val="1500"/>
              </a:spcBef>
              <a:defRPr sz="2340"/>
            </a:pPr>
            <a:r>
              <a:t>5.1 ตัวอย่างการเรียก PUT,GET,POST,Delete</a:t>
            </a:r>
          </a:p>
          <a:p>
            <a:pPr lvl="1" marL="610869" indent="-305434" defTabSz="379729">
              <a:spcBef>
                <a:spcPts val="1500"/>
              </a:spcBef>
              <a:defRPr sz="2340"/>
            </a:pPr>
            <a:r>
              <a:t>5.2</a:t>
            </a:r>
          </a:p>
          <a:p>
            <a:pPr marL="305434" indent="-305434" defTabSz="379729">
              <a:spcBef>
                <a:spcPts val="1500"/>
              </a:spcBef>
              <a:defRPr sz="2340"/>
            </a:pPr>
            <a:r>
              <a:t>    6. การบ้าน</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python call command local(lab16.py,lab17.py)"/>
          <p:cNvSpPr txBox="1"/>
          <p:nvPr>
            <p:ph type="title"/>
          </p:nvPr>
        </p:nvSpPr>
        <p:spPr>
          <a:prstGeom prst="rect">
            <a:avLst/>
          </a:prstGeom>
        </p:spPr>
        <p:txBody>
          <a:bodyPr/>
          <a:lstStyle>
            <a:lvl1pPr>
              <a:defRPr sz="4900"/>
            </a:lvl1pPr>
          </a:lstStyle>
          <a:p>
            <a:pPr/>
            <a:r>
              <a:t>python call command local(lab16.py,lab17.py)</a:t>
            </a:r>
          </a:p>
        </p:txBody>
      </p:sp>
      <p:sp>
        <p:nvSpPr>
          <p:cNvPr id="251" name="#!/usr/local/bin/python3.6…"/>
          <p:cNvSpPr txBox="1"/>
          <p:nvPr>
            <p:ph type="body" sz="quarter" idx="1"/>
          </p:nvPr>
        </p:nvSpPr>
        <p:spPr>
          <a:xfrm>
            <a:off x="2335525" y="2881984"/>
            <a:ext cx="7792849" cy="2668700"/>
          </a:xfrm>
          <a:prstGeom prst="rect">
            <a:avLst/>
          </a:prstGeom>
          <a:solidFill>
            <a:srgbClr val="FFFFFF"/>
          </a:solidFill>
        </p:spPr>
        <p:txBody>
          <a:bodyPr anchor="t"/>
          <a:lstStyle/>
          <a:p>
            <a:pPr marL="0" indent="0" defTabSz="443484">
              <a:lnSpc>
                <a:spcPts val="3600"/>
              </a:lnSpc>
              <a:spcBef>
                <a:spcPts val="0"/>
              </a:spcBef>
              <a:buClrTx/>
              <a:buSzTx/>
              <a:buFontTx/>
              <a:buNone/>
              <a:defRPr sz="1358">
                <a:solidFill>
                  <a:srgbClr val="008000"/>
                </a:solidFill>
                <a:latin typeface="Monaco"/>
                <a:ea typeface="Monaco"/>
                <a:cs typeface="Monaco"/>
                <a:sym typeface="Monaco"/>
              </a:defRPr>
            </a:pPr>
            <a:r>
              <a:t>#!/usr/local/bin/python3.6</a:t>
            </a:r>
            <a:endParaRPr>
              <a:solidFill>
                <a:srgbClr val="000000"/>
              </a:solidFill>
            </a:endParaRPr>
          </a:p>
          <a:p>
            <a:pPr marL="0" indent="0" defTabSz="443484">
              <a:lnSpc>
                <a:spcPts val="3600"/>
              </a:lnSpc>
              <a:spcBef>
                <a:spcPts val="0"/>
              </a:spcBef>
              <a:buClrTx/>
              <a:buSzTx/>
              <a:buFontTx/>
              <a:buNone/>
              <a:defRPr sz="1358">
                <a:solidFill>
                  <a:srgbClr val="000000"/>
                </a:solidFill>
                <a:latin typeface="Monaco"/>
                <a:ea typeface="Monaco"/>
                <a:cs typeface="Monaco"/>
                <a:sym typeface="Monaco"/>
              </a:defRPr>
            </a:pPr>
          </a:p>
          <a:p>
            <a:pPr marL="0" indent="0" defTabSz="443484">
              <a:lnSpc>
                <a:spcPts val="3600"/>
              </a:lnSpc>
              <a:spcBef>
                <a:spcPts val="0"/>
              </a:spcBef>
              <a:buClrTx/>
              <a:buSzTx/>
              <a:buFontTx/>
              <a:buNone/>
              <a:defRPr sz="1358">
                <a:solidFill>
                  <a:srgbClr val="000000"/>
                </a:solidFill>
                <a:latin typeface="Monaco"/>
                <a:ea typeface="Monaco"/>
                <a:cs typeface="Monaco"/>
                <a:sym typeface="Monaco"/>
              </a:defRPr>
            </a:pPr>
            <a:r>
              <a:rPr>
                <a:solidFill>
                  <a:srgbClr val="AF00DB"/>
                </a:solidFill>
              </a:rPr>
              <a:t>import</a:t>
            </a:r>
            <a:r>
              <a:t> subprocess</a:t>
            </a:r>
          </a:p>
          <a:p>
            <a:pPr marL="0" indent="0" defTabSz="443484">
              <a:lnSpc>
                <a:spcPts val="3600"/>
              </a:lnSpc>
              <a:spcBef>
                <a:spcPts val="0"/>
              </a:spcBef>
              <a:buClrTx/>
              <a:buSzTx/>
              <a:buFontTx/>
              <a:buNone/>
              <a:defRPr sz="1358">
                <a:solidFill>
                  <a:srgbClr val="000000"/>
                </a:solidFill>
                <a:latin typeface="Monaco"/>
                <a:ea typeface="Monaco"/>
                <a:cs typeface="Monaco"/>
                <a:sym typeface="Monaco"/>
              </a:defRPr>
            </a:pPr>
            <a:r>
              <a:t>ipaddr = </a:t>
            </a:r>
            <a:r>
              <a:rPr>
                <a:solidFill>
                  <a:srgbClr val="A31515"/>
                </a:solidFill>
              </a:rPr>
              <a:t>"8.8.8.8"</a:t>
            </a:r>
          </a:p>
          <a:p>
            <a:pPr marL="0" indent="0" defTabSz="443484">
              <a:lnSpc>
                <a:spcPts val="3600"/>
              </a:lnSpc>
              <a:spcBef>
                <a:spcPts val="0"/>
              </a:spcBef>
              <a:buClrTx/>
              <a:buSzTx/>
              <a:buFontTx/>
              <a:buNone/>
              <a:defRPr sz="1358">
                <a:solidFill>
                  <a:srgbClr val="008000"/>
                </a:solidFill>
                <a:latin typeface="Monaco"/>
                <a:ea typeface="Monaco"/>
                <a:cs typeface="Monaco"/>
                <a:sym typeface="Monaco"/>
              </a:defRPr>
            </a:pPr>
            <a:r>
              <a:t>#result = subprocess.call("ping -c 3 www.google.com", shell=True)</a:t>
            </a:r>
            <a:endParaRPr>
              <a:solidFill>
                <a:srgbClr val="000000"/>
              </a:solidFill>
            </a:endParaRPr>
          </a:p>
          <a:p>
            <a:pPr marL="0" indent="0" defTabSz="443484">
              <a:lnSpc>
                <a:spcPts val="3600"/>
              </a:lnSpc>
              <a:spcBef>
                <a:spcPts val="0"/>
              </a:spcBef>
              <a:buClrTx/>
              <a:buSzTx/>
              <a:buFontTx/>
              <a:buNone/>
              <a:defRPr sz="1358">
                <a:solidFill>
                  <a:srgbClr val="000000"/>
                </a:solidFill>
                <a:latin typeface="Monaco"/>
                <a:ea typeface="Monaco"/>
                <a:cs typeface="Monaco"/>
                <a:sym typeface="Monaco"/>
              </a:defRPr>
            </a:pPr>
            <a:r>
              <a:t>result = subprocess.check_output(</a:t>
            </a:r>
          </a:p>
          <a:p>
            <a:pPr marL="0" indent="0" defTabSz="443484">
              <a:lnSpc>
                <a:spcPts val="3600"/>
              </a:lnSpc>
              <a:spcBef>
                <a:spcPts val="0"/>
              </a:spcBef>
              <a:buClrTx/>
              <a:buSzTx/>
              <a:buFontTx/>
              <a:buNone/>
              <a:defRPr sz="1358">
                <a:solidFill>
                  <a:srgbClr val="A31515"/>
                </a:solidFill>
                <a:latin typeface="Monaco"/>
                <a:ea typeface="Monaco"/>
                <a:cs typeface="Monaco"/>
                <a:sym typeface="Monaco"/>
              </a:defRPr>
            </a:pPr>
            <a:r>
              <a:rPr>
                <a:solidFill>
                  <a:srgbClr val="000000"/>
                </a:solidFill>
              </a:rPr>
              <a:t>    </a:t>
            </a:r>
            <a:r>
              <a:t>"ping -c 3 </a:t>
            </a:r>
            <a:r>
              <a:rPr>
                <a:solidFill>
                  <a:srgbClr val="0000FF"/>
                </a:solidFill>
              </a:rPr>
              <a:t>%s</a:t>
            </a:r>
            <a:r>
              <a:t>"</a:t>
            </a:r>
            <a:r>
              <a:rPr>
                <a:solidFill>
                  <a:srgbClr val="000000"/>
                </a:solidFill>
              </a:rPr>
              <a:t> % ipaddr, </a:t>
            </a:r>
            <a:r>
              <a:rPr>
                <a:solidFill>
                  <a:srgbClr val="001080"/>
                </a:solidFill>
              </a:rPr>
              <a:t>shell</a:t>
            </a:r>
            <a:r>
              <a:rPr>
                <a:solidFill>
                  <a:srgbClr val="000000"/>
                </a:solidFill>
              </a:rPr>
              <a:t>=</a:t>
            </a:r>
            <a:r>
              <a:rPr>
                <a:solidFill>
                  <a:srgbClr val="0000FF"/>
                </a:solidFill>
              </a:rPr>
              <a:t>True</a:t>
            </a:r>
            <a:r>
              <a:rPr>
                <a:solidFill>
                  <a:srgbClr val="000000"/>
                </a:solidFill>
              </a:rPr>
              <a:t>)</a:t>
            </a:r>
            <a:endParaRPr>
              <a:solidFill>
                <a:srgbClr val="000000"/>
              </a:solidFill>
            </a:endParaRPr>
          </a:p>
          <a:p>
            <a:pPr marL="0" indent="0" defTabSz="443484">
              <a:lnSpc>
                <a:spcPts val="3600"/>
              </a:lnSpc>
              <a:spcBef>
                <a:spcPts val="0"/>
              </a:spcBef>
              <a:buClrTx/>
              <a:buSzTx/>
              <a:buFontTx/>
              <a:buNone/>
              <a:defRPr sz="1358">
                <a:solidFill>
                  <a:srgbClr val="008000"/>
                </a:solidFill>
                <a:latin typeface="Monaco"/>
                <a:ea typeface="Monaco"/>
                <a:cs typeface="Monaco"/>
                <a:sym typeface="Monaco"/>
              </a:defRPr>
            </a:pPr>
            <a:r>
              <a:t># print(type(result))</a:t>
            </a:r>
            <a:endParaRPr>
              <a:solidFill>
                <a:srgbClr val="000000"/>
              </a:solidFill>
            </a:endParaRPr>
          </a:p>
          <a:p>
            <a:pPr marL="0" indent="0" defTabSz="443484">
              <a:lnSpc>
                <a:spcPts val="3600"/>
              </a:lnSpc>
              <a:spcBef>
                <a:spcPts val="0"/>
              </a:spcBef>
              <a:buClrTx/>
              <a:buSzTx/>
              <a:buFontTx/>
              <a:buNone/>
              <a:defRPr sz="1358">
                <a:solidFill>
                  <a:srgbClr val="000000"/>
                </a:solidFill>
                <a:latin typeface="Monaco"/>
                <a:ea typeface="Monaco"/>
                <a:cs typeface="Monaco"/>
                <a:sym typeface="Monaco"/>
              </a:defRPr>
            </a:pPr>
            <a:r>
              <a:rPr>
                <a:solidFill>
                  <a:srgbClr val="795E26"/>
                </a:solidFill>
              </a:rPr>
              <a:t>print</a:t>
            </a:r>
            <a:r>
              <a:t>(result.decode(</a:t>
            </a:r>
            <a:r>
              <a:rPr>
                <a:solidFill>
                  <a:srgbClr val="A31515"/>
                </a:solidFill>
              </a:rPr>
              <a:t>“utf-8"</a:t>
            </a:r>
            <a:r>
              <a:t>))</a:t>
            </a:r>
          </a:p>
        </p:txBody>
      </p:sp>
      <p:sp>
        <p:nvSpPr>
          <p:cNvPr id="252" name="#!/usr/local/bin/python3.6…"/>
          <p:cNvSpPr txBox="1"/>
          <p:nvPr/>
        </p:nvSpPr>
        <p:spPr>
          <a:xfrm>
            <a:off x="2333694" y="5735804"/>
            <a:ext cx="7796511" cy="21949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700"/>
              </a:lnSpc>
              <a:defRPr sz="1400">
                <a:solidFill>
                  <a:srgbClr val="008000"/>
                </a:solidFill>
                <a:latin typeface="Monaco"/>
                <a:ea typeface="Monaco"/>
                <a:cs typeface="Monaco"/>
                <a:sym typeface="Monaco"/>
              </a:defRPr>
            </a:pPr>
            <a:r>
              <a:t>#!/usr/local/bin/python3.6</a:t>
            </a:r>
            <a:endParaRPr>
              <a:solidFill>
                <a:srgbClr val="000000"/>
              </a:solidFill>
            </a:endParaRPr>
          </a:p>
          <a:p>
            <a:pPr algn="l" defTabSz="457200">
              <a:lnSpc>
                <a:spcPts val="3700"/>
              </a:lnSpc>
              <a:defRPr sz="1400">
                <a:solidFill>
                  <a:srgbClr val="000000"/>
                </a:solidFill>
                <a:latin typeface="Monaco"/>
                <a:ea typeface="Monaco"/>
                <a:cs typeface="Monaco"/>
                <a:sym typeface="Monaco"/>
              </a:defRPr>
            </a:pPr>
          </a:p>
          <a:p>
            <a:pPr algn="l" defTabSz="457200">
              <a:lnSpc>
                <a:spcPts val="3700"/>
              </a:lnSpc>
              <a:defRPr sz="1400">
                <a:solidFill>
                  <a:srgbClr val="000000"/>
                </a:solidFill>
                <a:latin typeface="Monaco"/>
                <a:ea typeface="Monaco"/>
                <a:cs typeface="Monaco"/>
                <a:sym typeface="Monaco"/>
              </a:defRPr>
            </a:pPr>
            <a:r>
              <a:rPr>
                <a:solidFill>
                  <a:srgbClr val="AF00DB"/>
                </a:solidFill>
              </a:rPr>
              <a:t>import</a:t>
            </a:r>
            <a:r>
              <a:t> subprocess</a:t>
            </a:r>
          </a:p>
          <a:p>
            <a:pPr algn="l" defTabSz="457200">
              <a:lnSpc>
                <a:spcPts val="3700"/>
              </a:lnSpc>
              <a:defRPr sz="1400">
                <a:solidFill>
                  <a:srgbClr val="008000"/>
                </a:solidFill>
                <a:latin typeface="Monaco"/>
                <a:ea typeface="Monaco"/>
                <a:cs typeface="Monaco"/>
                <a:sym typeface="Monaco"/>
              </a:defRPr>
            </a:pPr>
            <a:r>
              <a:t># result = subprocess.call(['df', '-h'])</a:t>
            </a:r>
            <a:endParaRPr>
              <a:solidFill>
                <a:srgbClr val="000000"/>
              </a:solidFill>
            </a:endParaRPr>
          </a:p>
          <a:p>
            <a:pPr algn="l" defTabSz="457200">
              <a:lnSpc>
                <a:spcPts val="3700"/>
              </a:lnSpc>
              <a:defRPr sz="1400">
                <a:solidFill>
                  <a:srgbClr val="000000"/>
                </a:solidFill>
                <a:latin typeface="Monaco"/>
                <a:ea typeface="Monaco"/>
                <a:cs typeface="Monaco"/>
                <a:sym typeface="Monaco"/>
              </a:defRPr>
            </a:pPr>
            <a:r>
              <a:t>p = subprocess.Popen([</a:t>
            </a:r>
            <a:r>
              <a:rPr>
                <a:solidFill>
                  <a:srgbClr val="A31515"/>
                </a:solidFill>
              </a:rPr>
              <a:t>"traceroute"</a:t>
            </a:r>
            <a:r>
              <a:t>, </a:t>
            </a:r>
            <a:r>
              <a:rPr>
                <a:solidFill>
                  <a:srgbClr val="A31515"/>
                </a:solidFill>
              </a:rPr>
              <a:t>"8.8.8.8"</a:t>
            </a:r>
            <a:r>
              <a:t>], </a:t>
            </a:r>
            <a:r>
              <a:rPr>
                <a:solidFill>
                  <a:srgbClr val="001080"/>
                </a:solidFill>
              </a:rPr>
              <a:t>stdout</a:t>
            </a:r>
            <a:r>
              <a:t>=subprocess.PIPE)</a:t>
            </a:r>
          </a:p>
          <a:p>
            <a:pPr algn="l" defTabSz="457200">
              <a:lnSpc>
                <a:spcPts val="3700"/>
              </a:lnSpc>
              <a:defRPr sz="1400">
                <a:solidFill>
                  <a:srgbClr val="000000"/>
                </a:solidFill>
                <a:latin typeface="Monaco"/>
                <a:ea typeface="Monaco"/>
                <a:cs typeface="Monaco"/>
                <a:sym typeface="Monaco"/>
              </a:defRPr>
            </a:pPr>
          </a:p>
          <a:p>
            <a:pPr algn="l" defTabSz="457200">
              <a:lnSpc>
                <a:spcPts val="3700"/>
              </a:lnSpc>
              <a:defRPr sz="1400">
                <a:solidFill>
                  <a:srgbClr val="000000"/>
                </a:solidFill>
                <a:latin typeface="Monaco"/>
                <a:ea typeface="Monaco"/>
                <a:cs typeface="Monaco"/>
                <a:sym typeface="Monaco"/>
              </a:defRPr>
            </a:pPr>
            <a:r>
              <a:rPr>
                <a:solidFill>
                  <a:srgbClr val="795E26"/>
                </a:solidFill>
              </a:rPr>
              <a:t>print</a:t>
            </a:r>
            <a:r>
              <a:t>(p.communicate())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ping+textfsm(lab18.py)"/>
          <p:cNvSpPr txBox="1"/>
          <p:nvPr>
            <p:ph type="title"/>
          </p:nvPr>
        </p:nvSpPr>
        <p:spPr>
          <a:prstGeom prst="rect">
            <a:avLst/>
          </a:prstGeom>
        </p:spPr>
        <p:txBody>
          <a:bodyPr/>
          <a:lstStyle/>
          <a:p>
            <a:pPr/>
            <a:r>
              <a:t>ping+textfsm(lab18.py)</a:t>
            </a:r>
          </a:p>
        </p:txBody>
      </p:sp>
      <p:sp>
        <p:nvSpPr>
          <p:cNvPr id="255" name="#!/usr/local/bin/python3.6…"/>
          <p:cNvSpPr txBox="1"/>
          <p:nvPr>
            <p:ph type="body" idx="1"/>
          </p:nvPr>
        </p:nvSpPr>
        <p:spPr>
          <a:xfrm>
            <a:off x="508000" y="2628900"/>
            <a:ext cx="11988800" cy="5324454"/>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#!/usr/local/bin/python3.6</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subprocess</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textfsm</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ipaddr = </a:t>
            </a:r>
            <a:r>
              <a:rPr>
                <a:solidFill>
                  <a:srgbClr val="A31515"/>
                </a:solidFill>
              </a:rPr>
              <a:t>"8.8.8.8"</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result = subprocess.check_output(</a:t>
            </a: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    </a:t>
            </a:r>
            <a:r>
              <a:t>"ping -c 3 </a:t>
            </a:r>
            <a:r>
              <a:rPr>
                <a:solidFill>
                  <a:srgbClr val="0000FF"/>
                </a:solidFill>
              </a:rPr>
              <a:t>%s</a:t>
            </a:r>
            <a:r>
              <a:t>"</a:t>
            </a:r>
            <a:r>
              <a:rPr>
                <a:solidFill>
                  <a:srgbClr val="000000"/>
                </a:solidFill>
              </a:rPr>
              <a:t> % ipaddr, </a:t>
            </a:r>
            <a:r>
              <a:rPr>
                <a:solidFill>
                  <a:srgbClr val="001080"/>
                </a:solidFill>
              </a:rPr>
              <a:t>shell</a:t>
            </a:r>
            <a:r>
              <a:rPr>
                <a:solidFill>
                  <a:srgbClr val="000000"/>
                </a:solidFill>
              </a:rPr>
              <a:t>=</a:t>
            </a:r>
            <a:r>
              <a:rPr>
                <a:solidFill>
                  <a:srgbClr val="0000FF"/>
                </a:solidFill>
              </a:rPr>
              <a:t>True</a:t>
            </a:r>
            <a:r>
              <a:rPr>
                <a:solidFill>
                  <a:srgbClr val="000000"/>
                </a:solidFill>
              </a:rPr>
              <a: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fsm = textfsm.TextFSM(</a:t>
            </a:r>
            <a:r>
              <a:rPr>
                <a:solidFill>
                  <a:srgbClr val="795E26"/>
                </a:solidFill>
              </a:rPr>
              <a:t>open</a:t>
            </a:r>
            <a:r>
              <a:t>(</a:t>
            </a:r>
            <a:r>
              <a:rPr>
                <a:solidFill>
                  <a:srgbClr val="A31515"/>
                </a:solidFill>
              </a:rPr>
              <a:t>"averageOfping.tmpl"</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fsm_results = fsm.ParseText(result.decode())</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average = </a:t>
            </a:r>
            <a:r>
              <a:rPr>
                <a:solidFill>
                  <a:srgbClr val="09885A"/>
                </a:solidFill>
              </a:rPr>
              <a:t>0</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795E26"/>
                </a:solidFill>
              </a:rPr>
              <a:t>print</a:t>
            </a:r>
            <a:r>
              <a:t>(fsm_results)</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795E26"/>
                </a:solidFill>
              </a:rPr>
              <a:t>print</a:t>
            </a:r>
            <a:r>
              <a:t>(</a:t>
            </a:r>
            <a:r>
              <a:rPr>
                <a:solidFill>
                  <a:srgbClr val="267F99"/>
                </a:solidFill>
              </a:rPr>
              <a:t>type</a:t>
            </a:r>
            <a:r>
              <a:t>(fsm_results))</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for</a:t>
            </a:r>
            <a:r>
              <a:t> row </a:t>
            </a:r>
            <a:r>
              <a:rPr>
                <a:solidFill>
                  <a:srgbClr val="0000FF"/>
                </a:solidFill>
              </a:rPr>
              <a:t>in</a:t>
            </a:r>
            <a:r>
              <a:t> fsm_results:</a:t>
            </a: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rPr>
                <a:solidFill>
                  <a:srgbClr val="000000"/>
                </a:solidFill>
              </a:rPr>
              <a:t>    </a:t>
            </a:r>
            <a:r>
              <a:t># print(row)</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average += </a:t>
            </a:r>
            <a:r>
              <a:rPr>
                <a:solidFill>
                  <a:srgbClr val="267F99"/>
                </a:solidFill>
              </a:rPr>
              <a:t>float</a:t>
            </a:r>
            <a:r>
              <a:t>(row[</a:t>
            </a:r>
            <a:r>
              <a:rPr>
                <a:solidFill>
                  <a:srgbClr val="09885A"/>
                </a:solidFill>
              </a:rPr>
              <a:t>0</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795E26"/>
                </a:solidFill>
              </a:rPr>
              <a:t>print</a:t>
            </a:r>
            <a:r>
              <a:t>(</a:t>
            </a:r>
            <a:r>
              <a:rPr>
                <a:solidFill>
                  <a:srgbClr val="A31515"/>
                </a:solidFill>
              </a:rPr>
              <a:t>"ค่าเฉลี่ย: </a:t>
            </a:r>
            <a:r>
              <a:rPr>
                <a:solidFill>
                  <a:srgbClr val="0000FF"/>
                </a:solidFill>
              </a:rPr>
              <a:t>%s</a:t>
            </a:r>
            <a:r>
              <a:rPr>
                <a:solidFill>
                  <a:srgbClr val="A31515"/>
                </a:solidFill>
              </a:rPr>
              <a:t> ms"</a:t>
            </a:r>
            <a:r>
              <a:t> % </a:t>
            </a:r>
            <a:r>
              <a:rPr>
                <a:solidFill>
                  <a:srgbClr val="267F99"/>
                </a:solidFill>
              </a:rPr>
              <a:t>str</a:t>
            </a:r>
            <a:r>
              <a:t>(</a:t>
            </a:r>
            <a:r>
              <a:rPr>
                <a:solidFill>
                  <a:srgbClr val="795E26"/>
                </a:solidFill>
              </a:rPr>
              <a:t>round</a:t>
            </a:r>
            <a:r>
              <a:t>((average % </a:t>
            </a:r>
            <a:r>
              <a:rPr>
                <a:solidFill>
                  <a:srgbClr val="795E26"/>
                </a:solidFill>
              </a:rPr>
              <a:t>len</a:t>
            </a:r>
            <a:r>
              <a:t>(fsm_results)), </a:t>
            </a:r>
            <a:r>
              <a:rPr>
                <a:solidFill>
                  <a:srgbClr val="09885A"/>
                </a:solidFill>
              </a:rPr>
              <a:t>3</a:t>
            </a: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การเรียกใช้งาน API สำเร็จรูป"/>
          <p:cNvSpPr txBox="1"/>
          <p:nvPr>
            <p:ph type="title"/>
          </p:nvPr>
        </p:nvSpPr>
        <p:spPr>
          <a:prstGeom prst="rect">
            <a:avLst/>
          </a:prstGeom>
        </p:spPr>
        <p:txBody>
          <a:bodyPr/>
          <a:lstStyle>
            <a:lvl1pPr>
              <a:defRPr sz="5000"/>
            </a:lvl1pPr>
          </a:lstStyle>
          <a:p>
            <a:pPr/>
            <a:r>
              <a:t>การเรียกใช้งาน API สำเร็จรูป</a:t>
            </a:r>
          </a:p>
        </p:txBody>
      </p:sp>
      <p:sp>
        <p:nvSpPr>
          <p:cNvPr id="258" name="tftpy paramiko RoboBrowser"/>
          <p:cNvSpPr txBox="1"/>
          <p:nvPr>
            <p:ph type="body" idx="1"/>
          </p:nvPr>
        </p:nvSpPr>
        <p:spPr>
          <a:prstGeom prst="rect">
            <a:avLst/>
          </a:prstGeom>
        </p:spPr>
        <p:txBody>
          <a:bodyPr/>
          <a:lstStyle/>
          <a:p>
            <a:pPr/>
          </a:p>
          <a:p>
            <a:pPr/>
            <a:r>
              <a:t>tftpy paramiko RoboBrowser </a:t>
            </a:r>
          </a:p>
        </p:txBody>
      </p:sp>
      <p:pic>
        <p:nvPicPr>
          <p:cNvPr id="259" name="Image" descr="Image"/>
          <p:cNvPicPr>
            <a:picLocks noChangeAspect="1"/>
          </p:cNvPicPr>
          <p:nvPr/>
        </p:nvPicPr>
        <p:blipFill>
          <a:blip r:embed="rId2">
            <a:extLst/>
          </a:blip>
          <a:stretch>
            <a:fillRect/>
          </a:stretch>
        </p:blipFill>
        <p:spPr>
          <a:xfrm>
            <a:off x="4252929" y="3027047"/>
            <a:ext cx="3048001" cy="17145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tftpy"/>
          <p:cNvSpPr txBox="1"/>
          <p:nvPr>
            <p:ph type="title"/>
          </p:nvPr>
        </p:nvSpPr>
        <p:spPr>
          <a:prstGeom prst="rect">
            <a:avLst/>
          </a:prstGeom>
        </p:spPr>
        <p:txBody>
          <a:bodyPr/>
          <a:lstStyle/>
          <a:p>
            <a:pPr/>
            <a:r>
              <a:t>tftpy</a:t>
            </a:r>
          </a:p>
        </p:txBody>
      </p:sp>
      <p:sp>
        <p:nvSpPr>
          <p:cNvPr id="262" name="import tftpy…"/>
          <p:cNvSpPr txBox="1"/>
          <p:nvPr>
            <p:ph type="body" sz="half" idx="1"/>
          </p:nvPr>
        </p:nvSpPr>
        <p:spPr>
          <a:xfrm>
            <a:off x="2191562" y="2914995"/>
            <a:ext cx="7298742" cy="3661051"/>
          </a:xfrm>
          <a:prstGeom prst="rect">
            <a:avLst/>
          </a:prstGeom>
          <a:solidFill>
            <a:srgbClr val="FFFFFF"/>
          </a:solidFill>
        </p:spPr>
        <p:txBody>
          <a:bodyPr anchor="t"/>
          <a:lstStyle/>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tftpy</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server = tftpy.TftpServer(</a:t>
            </a:r>
            <a:r>
              <a:rPr>
                <a:solidFill>
                  <a:srgbClr val="A31515"/>
                </a:solidFill>
              </a:rPr>
              <a:t>'.'</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server.listen(</a:t>
            </a:r>
            <a:r>
              <a:rPr>
                <a:solidFill>
                  <a:srgbClr val="A31515"/>
                </a:solidFill>
              </a:rPr>
              <a:t>'0.0.0.0'</a:t>
            </a:r>
            <a:r>
              <a:t>, </a:t>
            </a:r>
            <a:r>
              <a:rPr>
                <a:solidFill>
                  <a:srgbClr val="09885A"/>
                </a:solidFill>
              </a:rPr>
              <a:t>69</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8000"/>
                </a:solidFill>
                <a:latin typeface="Monaco"/>
                <a:ea typeface="Monaco"/>
                <a:cs typeface="Monaco"/>
                <a:sym typeface="Monaco"/>
              </a:defRPr>
            </a:pPr>
            <a:r>
              <a: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tftpy</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client = tftpy.TftpClient(</a:t>
            </a:r>
            <a:r>
              <a:rPr>
                <a:solidFill>
                  <a:srgbClr val="A31515"/>
                </a:solidFill>
              </a:rPr>
              <a:t>'tftp.digitaltorque.ca'</a:t>
            </a:r>
            <a:r>
              <a:t>, </a:t>
            </a:r>
            <a:r>
              <a:rPr>
                <a:solidFill>
                  <a:srgbClr val="09885A"/>
                </a:solidFill>
              </a:rPr>
              <a:t>69</a:t>
            </a:r>
            <a:r>
              <a:t>)</a:t>
            </a: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client.download(</a:t>
            </a:r>
            <a:r>
              <a:t>'remote_filename'</a:t>
            </a:r>
            <a:r>
              <a:rPr>
                <a:solidFill>
                  <a:srgbClr val="000000"/>
                </a:solidFill>
              </a:rPr>
              <a:t>, </a:t>
            </a:r>
            <a:r>
              <a:t>'local_filename'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paramiko http://docs.paramiko.org/en/2.4/"/>
          <p:cNvSpPr txBox="1"/>
          <p:nvPr>
            <p:ph type="title"/>
          </p:nvPr>
        </p:nvSpPr>
        <p:spPr>
          <a:prstGeom prst="rect">
            <a:avLst/>
          </a:prstGeom>
        </p:spPr>
        <p:txBody>
          <a:bodyPr/>
          <a:lstStyle/>
          <a:p>
            <a:pPr/>
            <a:r>
              <a:t>paramiko </a:t>
            </a:r>
            <a:r>
              <a:rPr sz="1800" u="sng">
                <a:solidFill>
                  <a:schemeClr val="accent1">
                    <a:hueOff val="369196"/>
                    <a:satOff val="13972"/>
                    <a:lumOff val="-24493"/>
                  </a:schemeClr>
                </a:solidFill>
              </a:rPr>
              <a:t>http://docs.paramiko.org/en/2.4/</a:t>
            </a:r>
          </a:p>
        </p:txBody>
      </p:sp>
      <p:sp>
        <p:nvSpPr>
          <p:cNvPr id="265" name="#!/usr/local/bin/python3.6…"/>
          <p:cNvSpPr txBox="1"/>
          <p:nvPr>
            <p:ph type="body" idx="1"/>
          </p:nvPr>
        </p:nvSpPr>
        <p:spPr>
          <a:prstGeom prst="rect">
            <a:avLst/>
          </a:prstGeom>
          <a:solidFill>
            <a:srgbClr val="FFFFFF"/>
          </a:solidFill>
        </p:spPr>
        <p:txBody>
          <a:bodyPr/>
          <a:lstStyle/>
          <a:p>
            <a:pPr marL="0" indent="0" defTabSz="379475">
              <a:lnSpc>
                <a:spcPts val="3100"/>
              </a:lnSpc>
              <a:spcBef>
                <a:spcPts val="0"/>
              </a:spcBef>
              <a:buClrTx/>
              <a:buSzTx/>
              <a:buFontTx/>
              <a:buNone/>
              <a:defRPr sz="1162">
                <a:solidFill>
                  <a:srgbClr val="008000"/>
                </a:solidFill>
                <a:latin typeface="Monaco"/>
                <a:ea typeface="Monaco"/>
                <a:cs typeface="Monaco"/>
                <a:sym typeface="Monaco"/>
              </a:defRPr>
            </a:pPr>
            <a:r>
              <a:t>#!/usr/local/bin/python3.6</a:t>
            </a:r>
            <a:endParaRPr>
              <a:solidFill>
                <a:srgbClr val="000000"/>
              </a:solidFill>
            </a:endParaR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rPr>
                <a:solidFill>
                  <a:srgbClr val="AF00DB"/>
                </a:solidFill>
              </a:rPr>
              <a:t>import</a:t>
            </a:r>
            <a:r>
              <a:t> paramiko</a:t>
            </a:r>
          </a:p>
          <a:p>
            <a:pPr marL="0" indent="0" defTabSz="379475">
              <a:lnSpc>
                <a:spcPts val="3100"/>
              </a:lnSpc>
              <a:spcBef>
                <a:spcPts val="0"/>
              </a:spcBef>
              <a:buClrTx/>
              <a:buSzTx/>
              <a:buFontTx/>
              <a:buNone/>
              <a:defRPr sz="1162">
                <a:solidFill>
                  <a:srgbClr val="AF00DB"/>
                </a:solidFill>
                <a:latin typeface="Monaco"/>
                <a:ea typeface="Monaco"/>
                <a:cs typeface="Monaco"/>
                <a:sym typeface="Monaco"/>
              </a:defRPr>
            </a:pPr>
            <a:r>
              <a:t>import</a:t>
            </a:r>
            <a:r>
              <a:rPr>
                <a:solidFill>
                  <a:srgbClr val="000000"/>
                </a:solidFill>
              </a:rPr>
              <a:t> time</a:t>
            </a:r>
            <a:endParaRPr>
              <a:solidFill>
                <a:srgbClr val="000000"/>
              </a:solidFill>
            </a:endParaRPr>
          </a:p>
          <a:p>
            <a:pPr marL="0" indent="0" defTabSz="379475">
              <a:lnSpc>
                <a:spcPts val="3100"/>
              </a:lnSpc>
              <a:spcBef>
                <a:spcPts val="0"/>
              </a:spcBef>
              <a:buClrTx/>
              <a:buSzTx/>
              <a:buFontTx/>
              <a:buNone/>
              <a:defRPr sz="1162">
                <a:solidFill>
                  <a:srgbClr val="AF00DB"/>
                </a:solidFill>
                <a:latin typeface="Monaco"/>
                <a:ea typeface="Monaco"/>
                <a:cs typeface="Monaco"/>
                <a:sym typeface="Monaco"/>
              </a:defRPr>
            </a:pPr>
            <a:r>
              <a:t>import</a:t>
            </a:r>
            <a:r>
              <a:rPr>
                <a:solidFill>
                  <a:srgbClr val="000000"/>
                </a:solidFill>
              </a:rPr>
              <a:t> re</a:t>
            </a:r>
            <a:endParaRPr>
              <a:solidFill>
                <a:srgbClr val="000000"/>
              </a:solidFill>
            </a:endParaR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p>
          <a:p>
            <a:pPr marL="0" indent="0" defTabSz="379475">
              <a:lnSpc>
                <a:spcPts val="3100"/>
              </a:lnSpc>
              <a:spcBef>
                <a:spcPts val="0"/>
              </a:spcBef>
              <a:buClrTx/>
              <a:buSzTx/>
              <a:buFontTx/>
              <a:buNone/>
              <a:defRPr sz="1162">
                <a:solidFill>
                  <a:srgbClr val="A31515"/>
                </a:solidFill>
                <a:latin typeface="Monaco"/>
                <a:ea typeface="Monaco"/>
                <a:cs typeface="Monaco"/>
                <a:sym typeface="Monaco"/>
              </a:defRPr>
            </a:pPr>
            <a:r>
              <a:rPr>
                <a:solidFill>
                  <a:srgbClr val="000000"/>
                </a:solidFill>
              </a:rPr>
              <a:t>ip = </a:t>
            </a:r>
            <a:r>
              <a:t>‘192.168.2.245’</a:t>
            </a:r>
            <a:endParaRPr>
              <a:solidFill>
                <a:srgbClr val="000000"/>
              </a:solidFill>
            </a:endParaRPr>
          </a:p>
          <a:p>
            <a:pPr marL="0" indent="0" defTabSz="379475">
              <a:lnSpc>
                <a:spcPts val="3100"/>
              </a:lnSpc>
              <a:spcBef>
                <a:spcPts val="0"/>
              </a:spcBef>
              <a:buClrTx/>
              <a:buSzTx/>
              <a:buFontTx/>
              <a:buNone/>
              <a:defRPr sz="1162">
                <a:solidFill>
                  <a:srgbClr val="A31515"/>
                </a:solidFill>
                <a:latin typeface="Monaco"/>
                <a:ea typeface="Monaco"/>
                <a:cs typeface="Monaco"/>
                <a:sym typeface="Monaco"/>
              </a:defRPr>
            </a:pPr>
            <a:r>
              <a:rPr>
                <a:solidFill>
                  <a:srgbClr val="000000"/>
                </a:solidFill>
              </a:rPr>
              <a:t>user = </a:t>
            </a:r>
            <a:r>
              <a:t>'admin'</a:t>
            </a:r>
            <a:endParaRPr>
              <a:solidFill>
                <a:srgbClr val="000000"/>
              </a:solidFill>
            </a:endParaRPr>
          </a:p>
          <a:p>
            <a:pPr marL="0" indent="0" defTabSz="379475">
              <a:lnSpc>
                <a:spcPts val="3100"/>
              </a:lnSpc>
              <a:spcBef>
                <a:spcPts val="0"/>
              </a:spcBef>
              <a:buClrTx/>
              <a:buSzTx/>
              <a:buFontTx/>
              <a:buNone/>
              <a:defRPr sz="1162">
                <a:solidFill>
                  <a:srgbClr val="A31515"/>
                </a:solidFill>
                <a:latin typeface="Monaco"/>
                <a:ea typeface="Monaco"/>
                <a:cs typeface="Monaco"/>
                <a:sym typeface="Monaco"/>
              </a:defRPr>
            </a:pPr>
            <a:r>
              <a:rPr>
                <a:solidFill>
                  <a:srgbClr val="000000"/>
                </a:solidFill>
              </a:rPr>
              <a:t>passwd = </a:t>
            </a:r>
            <a:r>
              <a:t>'1234'</a:t>
            </a:r>
            <a:endParaRPr>
              <a:solidFill>
                <a:srgbClr val="000000"/>
              </a:solidFill>
            </a:endParaR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client = paramiko.SSHClient()  </a:t>
            </a:r>
            <a:r>
              <a:rPr>
                <a:solidFill>
                  <a:srgbClr val="008000"/>
                </a:solidFill>
              </a:rPr>
              <a:t># Open the session</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client.set_missing_host_key_policy(paramiko.AutoAddPolicy())</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client.connect(ip, </a:t>
            </a:r>
            <a:r>
              <a:rPr>
                <a:solidFill>
                  <a:srgbClr val="001080"/>
                </a:solidFill>
              </a:rPr>
              <a:t>username</a:t>
            </a:r>
            <a:r>
              <a:t>=user, </a:t>
            </a:r>
            <a:r>
              <a:rPr>
                <a:solidFill>
                  <a:srgbClr val="001080"/>
                </a:solidFill>
              </a:rPr>
              <a:t>password</a:t>
            </a:r>
            <a:r>
              <a:t>=passwd)</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stdin, stdout, stderr = client.exec_command(</a:t>
            </a:r>
            <a:r>
              <a:rPr>
                <a:solidFill>
                  <a:srgbClr val="A31515"/>
                </a:solidFill>
              </a:rPr>
              <a:t>'show full-configuration\n'</a:t>
            </a:r>
            <a:r>
              <a:t>)</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rPr>
                <a:solidFill>
                  <a:srgbClr val="AF00DB"/>
                </a:solidFill>
              </a:rPr>
              <a:t>with</a:t>
            </a:r>
            <a:r>
              <a:t> </a:t>
            </a:r>
            <a:r>
              <a:rPr>
                <a:solidFill>
                  <a:srgbClr val="795E26"/>
                </a:solidFill>
              </a:rPr>
              <a:t>open</a:t>
            </a:r>
            <a:r>
              <a:t>(</a:t>
            </a:r>
            <a:r>
              <a:rPr>
                <a:solidFill>
                  <a:srgbClr val="A31515"/>
                </a:solidFill>
              </a:rPr>
              <a:t>'backup.tmp'</a:t>
            </a:r>
            <a:r>
              <a:t>, </a:t>
            </a:r>
            <a:r>
              <a:rPr>
                <a:solidFill>
                  <a:srgbClr val="A31515"/>
                </a:solidFill>
              </a:rPr>
              <a:t>'w'</a:t>
            </a:r>
            <a:r>
              <a:t>) </a:t>
            </a:r>
            <a:r>
              <a:rPr>
                <a:solidFill>
                  <a:srgbClr val="AF00DB"/>
                </a:solidFill>
              </a:rPr>
              <a:t>as</a:t>
            </a:r>
            <a:r>
              <a:t> backup_tmp:</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    </a:t>
            </a:r>
            <a:r>
              <a:rPr>
                <a:solidFill>
                  <a:srgbClr val="AF00DB"/>
                </a:solidFill>
              </a:rPr>
              <a:t>for</a:t>
            </a:r>
            <a:r>
              <a:t> line </a:t>
            </a:r>
            <a:r>
              <a:rPr>
                <a:solidFill>
                  <a:srgbClr val="0000FF"/>
                </a:solidFill>
              </a:rPr>
              <a:t>in</a:t>
            </a:r>
            <a:r>
              <a:t> stdout:</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        backup_tmp.write(line)</a:t>
            </a:r>
          </a:p>
          <a:p>
            <a:pPr marL="0" indent="0" defTabSz="379475">
              <a:lnSpc>
                <a:spcPts val="3100"/>
              </a:lnSpc>
              <a:spcBef>
                <a:spcPts val="0"/>
              </a:spcBef>
              <a:buClrTx/>
              <a:buSzTx/>
              <a:buFontTx/>
              <a:buNone/>
              <a:defRPr sz="1162">
                <a:solidFill>
                  <a:srgbClr val="A31515"/>
                </a:solidFill>
                <a:latin typeface="Monaco"/>
                <a:ea typeface="Monaco"/>
                <a:cs typeface="Monaco"/>
                <a:sym typeface="Monaco"/>
              </a:defRPr>
            </a:pPr>
            <a:r>
              <a:rPr>
                <a:solidFill>
                  <a:srgbClr val="AF00DB"/>
                </a:solidFill>
              </a:rPr>
              <a:t>with</a:t>
            </a:r>
            <a:r>
              <a:rPr>
                <a:solidFill>
                  <a:srgbClr val="000000"/>
                </a:solidFill>
              </a:rPr>
              <a:t> </a:t>
            </a:r>
            <a:r>
              <a:rPr>
                <a:solidFill>
                  <a:srgbClr val="795E26"/>
                </a:solidFill>
              </a:rPr>
              <a:t>open</a:t>
            </a:r>
            <a:r>
              <a:rPr>
                <a:solidFill>
                  <a:srgbClr val="000000"/>
                </a:solidFill>
              </a:rPr>
              <a:t>(</a:t>
            </a:r>
            <a:r>
              <a:t>'backup.tmp'</a:t>
            </a:r>
            <a:r>
              <a:rPr>
                <a:solidFill>
                  <a:srgbClr val="000000"/>
                </a:solidFill>
              </a:rPr>
              <a:t>, </a:t>
            </a:r>
            <a:r>
              <a:t>'r'</a:t>
            </a:r>
            <a:r>
              <a:rPr>
                <a:solidFill>
                  <a:srgbClr val="000000"/>
                </a:solidFill>
              </a:rPr>
              <a:t>) </a:t>
            </a:r>
            <a:r>
              <a:rPr>
                <a:solidFill>
                  <a:srgbClr val="AF00DB"/>
                </a:solidFill>
              </a:rPr>
              <a:t>as</a:t>
            </a:r>
            <a:r>
              <a:rPr>
                <a:solidFill>
                  <a:srgbClr val="000000"/>
                </a:solidFill>
              </a:rPr>
              <a:t> f:</a:t>
            </a:r>
            <a:endParaRPr>
              <a:solidFill>
                <a:srgbClr val="000000"/>
              </a:solidFill>
            </a:endParaR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    content = f.read()</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content_new = re.sub(</a:t>
            </a:r>
            <a:r>
              <a:rPr>
                <a:solidFill>
                  <a:srgbClr val="A31515"/>
                </a:solidFill>
              </a:rPr>
              <a:t>'^.*--More--\s+\n'</a:t>
            </a:r>
            <a:r>
              <a:t>,</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                     </a:t>
            </a:r>
            <a:r>
              <a:rPr>
                <a:solidFill>
                  <a:srgbClr val="0000FF"/>
                </a:solidFill>
              </a:rPr>
              <a:t>r</a:t>
            </a:r>
            <a:r>
              <a:rPr>
                <a:solidFill>
                  <a:srgbClr val="811F3F"/>
                </a:solidFill>
              </a:rPr>
              <a:t>''</a:t>
            </a:r>
            <a:r>
              <a:t>, content, </a:t>
            </a:r>
            <a:r>
              <a:rPr>
                <a:solidFill>
                  <a:srgbClr val="001080"/>
                </a:solidFill>
              </a:rPr>
              <a:t>flags</a:t>
            </a:r>
            <a:r>
              <a:t>=re.M)</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p>
          <a:p>
            <a:pPr marL="0" indent="0" defTabSz="379475">
              <a:lnSpc>
                <a:spcPts val="3100"/>
              </a:lnSpc>
              <a:spcBef>
                <a:spcPts val="0"/>
              </a:spcBef>
              <a:buClrTx/>
              <a:buSzTx/>
              <a:buFontTx/>
              <a:buNone/>
              <a:defRPr sz="1162">
                <a:solidFill>
                  <a:srgbClr val="A31515"/>
                </a:solidFill>
                <a:latin typeface="Monaco"/>
                <a:ea typeface="Monaco"/>
                <a:cs typeface="Monaco"/>
                <a:sym typeface="Monaco"/>
              </a:defRPr>
            </a:pPr>
            <a:r>
              <a:rPr>
                <a:solidFill>
                  <a:srgbClr val="AF00DB"/>
                </a:solidFill>
              </a:rPr>
              <a:t>with</a:t>
            </a:r>
            <a:r>
              <a:rPr>
                <a:solidFill>
                  <a:srgbClr val="000000"/>
                </a:solidFill>
              </a:rPr>
              <a:t> </a:t>
            </a:r>
            <a:r>
              <a:rPr>
                <a:solidFill>
                  <a:srgbClr val="795E26"/>
                </a:solidFill>
              </a:rPr>
              <a:t>open</a:t>
            </a:r>
            <a:r>
              <a:rPr>
                <a:solidFill>
                  <a:srgbClr val="000000"/>
                </a:solidFill>
              </a:rPr>
              <a:t>(</a:t>
            </a:r>
            <a:r>
              <a:t>'backup.conf'</a:t>
            </a:r>
            <a:r>
              <a:rPr>
                <a:solidFill>
                  <a:srgbClr val="000000"/>
                </a:solidFill>
              </a:rPr>
              <a:t>, </a:t>
            </a:r>
            <a:r>
              <a:t>'w'</a:t>
            </a:r>
            <a:r>
              <a:rPr>
                <a:solidFill>
                  <a:srgbClr val="000000"/>
                </a:solidFill>
              </a:rPr>
              <a:t>) </a:t>
            </a:r>
            <a:r>
              <a:rPr>
                <a:solidFill>
                  <a:srgbClr val="AF00DB"/>
                </a:solidFill>
              </a:rPr>
              <a:t>as</a:t>
            </a:r>
            <a:r>
              <a:rPr>
                <a:solidFill>
                  <a:srgbClr val="000000"/>
                </a:solidFill>
              </a:rPr>
              <a:t> backup:</a:t>
            </a:r>
            <a:endParaRPr>
              <a:solidFill>
                <a:srgbClr val="000000"/>
              </a:solidFill>
            </a:endParaR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    backup.write(content_new)</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rPr>
                <a:solidFill>
                  <a:srgbClr val="795E26"/>
                </a:solidFill>
              </a:rPr>
              <a:t>print</a:t>
            </a:r>
            <a:r>
              <a:t>(content_new)</a:t>
            </a:r>
          </a:p>
          <a:p>
            <a:pPr marL="0" indent="0" defTabSz="379475">
              <a:lnSpc>
                <a:spcPts val="3100"/>
              </a:lnSpc>
              <a:spcBef>
                <a:spcPts val="0"/>
              </a:spcBef>
              <a:buClrTx/>
              <a:buSzTx/>
              <a:buFontTx/>
              <a:buNone/>
              <a:defRPr sz="1162">
                <a:solidFill>
                  <a:srgbClr val="000000"/>
                </a:solidFill>
                <a:latin typeface="Monaco"/>
                <a:ea typeface="Monaco"/>
                <a:cs typeface="Monaco"/>
                <a:sym typeface="Monaco"/>
              </a:defRPr>
            </a:pPr>
            <a:r>
              <a:t>client.close()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1. แนวโน้มของการทำ Network Automation กำลังมาแรง การทำ Network Automation นั้นกลายเป็นหนึ่งในเทรนด์ที่แพร่กระจายไปในแทบทุกแขนงของเทคโนโลยีสาย IT Infrastructure ไม่ว่าจะเป็นการทำระบบ Cloud, ระบบ Orchestration, ระบบ Container หรือแม้แต่การวางระบบเครือข่ายภายในองค์กรเองก็เริ่มต้องมีการทำ Network Automation ในบางส่วนกันบ้างแล้ว สาเหตุที่การทำ Network Automation ได้รับความนิยมเพิ่มขึ้นนั้น ก็เป็นเพราะว่าระบบ IT Infrastructure นับวันจะยิ่งมีการเติบโตอย่างรวดเร็ว และมีความซับซ้อนสูงขึ้นเรื่อยๆ ดังนั้นถ้าหากผู้ดูแลระบบเครือข่ายจะทำการปรับแต่งค่าต่างๆ แบบ Manual อยู่ตลอดเวลา นอกจากจะทำให้งานช้าแล้วโอกาสการเกิดความผิดพลาดก็จะสูงอีกด้วย ดังนั้นถ้าหากมีโอากสก็ควรทดลองทำ Script ขึ้นมาควบคุมการตั้งค่าต่างๆ ดูก็เป็นการเริ่มต้นที่ดีนั่นเอง…"/>
          <p:cNvSpPr txBox="1"/>
          <p:nvPr>
            <p:ph type="body" idx="1"/>
          </p:nvPr>
        </p:nvSpPr>
        <p:spPr>
          <a:prstGeom prst="rect">
            <a:avLst/>
          </a:prstGeom>
        </p:spPr>
        <p:txBody>
          <a:bodyPr/>
          <a:lstStyle/>
          <a:p>
            <a:pPr marL="277240" indent="-277240" defTabSz="344677">
              <a:spcBef>
                <a:spcPts val="1400"/>
              </a:spcBef>
              <a:defRPr sz="2124"/>
            </a:pPr>
            <a:r>
              <a:t>1.</a:t>
            </a:r>
            <a:r>
              <a:rPr>
                <a:solidFill>
                  <a:schemeClr val="accent5">
                    <a:hueOff val="-411174"/>
                    <a:satOff val="4030"/>
                    <a:lumOff val="-29867"/>
                  </a:schemeClr>
                </a:solidFill>
              </a:rPr>
              <a:t> </a:t>
            </a:r>
            <a:r>
              <a:rPr b="1">
                <a:solidFill>
                  <a:schemeClr val="accent5">
                    <a:hueOff val="-411174"/>
                    <a:satOff val="4030"/>
                    <a:lumOff val="-29867"/>
                  </a:schemeClr>
                </a:solidFill>
              </a:rPr>
              <a:t>แนวโน้มของการทำ Network Automation กำลังมาแรง</a:t>
            </a:r>
            <a:r>
              <a:t> </a:t>
            </a:r>
            <a:r>
              <a:rPr>
                <a:solidFill>
                  <a:srgbClr val="414141">
                    <a:alpha val="28361"/>
                  </a:srgbClr>
                </a:solidFill>
              </a:rPr>
              <a:t>การทำ Network Automation นั้นกลายเป็นหนึ่งในเทรนด์ที่แพร่กระจายไปในแทบทุกแขนงของเทคโนโลยีสาย IT Infrastructure ไม่ว่าจะเป็นการทำระบบ Cloud, ระบบ Orchestration, ระบบ Container หรือแม้แต่การวางระบบเครือข่ายภายในองค์กรเองก็เริ่มต้องมีการทำ Network Automation ในบางส่วนกันบ้างแล้ว สาเหตุที่การทำ Network Automation ได้รับความนิยมเพิ่มขึ้นนั้น ก็เป็นเพราะว่าระบบ IT Infrastructure นับวันจะยิ่งมีการเติบโตอย่างรวดเร็ว และมีความซับซ้อนสูงขึ้นเรื่อยๆ ดังนั้นถ้าหากผู้ดูแลระบบเครือข่ายจะทำการปรับแต่งค่าต่างๆ แบบ Manual อยู่ตลอดเวลา นอกจากจะทำให้งานช้าแล้ว</a:t>
            </a:r>
            <a:r>
              <a:rPr>
                <a:solidFill>
                  <a:srgbClr val="414141">
                    <a:alpha val="28000"/>
                  </a:srgbClr>
                </a:solidFill>
              </a:rPr>
              <a:t>โอกาส</a:t>
            </a:r>
            <a:r>
              <a:rPr>
                <a:solidFill>
                  <a:srgbClr val="414141">
                    <a:alpha val="28361"/>
                  </a:srgbClr>
                </a:solidFill>
              </a:rPr>
              <a:t>การเกิดความผิดพลาดก็จะสูงอีกด้วย ดังนั้นถ้าหากมีโอากสก็ควรทดลองทำ Script ขึ้นมาควบคุมการตั้งค่าต่างๆ ดูก็เป็นการเริ่มต้นที่ดีนั่นเอง</a:t>
            </a:r>
          </a:p>
          <a:p>
            <a:pPr marL="277240" indent="-277240" defTabSz="344677">
              <a:spcBef>
                <a:spcPts val="1400"/>
              </a:spcBef>
              <a:defRPr sz="2124"/>
            </a:pPr>
            <a:r>
              <a:t>2. </a:t>
            </a:r>
            <a:r>
              <a:rPr b="1">
                <a:solidFill>
                  <a:schemeClr val="accent5">
                    <a:hueOff val="-411174"/>
                    <a:satOff val="4030"/>
                    <a:lumOff val="-29867"/>
                  </a:schemeClr>
                </a:solidFill>
              </a:rPr>
              <a:t>เตรียมรับมือกับ Software Defined Networking</a:t>
            </a:r>
            <a:r>
              <a:t> </a:t>
            </a:r>
            <a:r>
              <a:rPr>
                <a:solidFill>
                  <a:srgbClr val="414141">
                    <a:alpha val="30000"/>
                  </a:srgbClr>
                </a:solidFill>
              </a:rPr>
              <a:t>ต่อยอดจากการทำ Network Automation ไปถึงการทำ Software Defined Networking ที่จะเป็นอีกระดับที่ยิ่งทำให้เหล่าผู้ดูแลระบบหลีกเลี่ยงการเขียนโปรแกรมต่างๆ ไม่ได้ขึ้นไปอีก เพราะ Software Defined Networking นี้ไม่ได้จำกัดเฉพาะอุปกรณ์พื้นฐานอย่าง Switch และ Router แต่กลับครอบคลุมไปถึง Load Balancer, Application Delivery Controller, Firewall, IPS, Network Management และอื่นๆ อีกมากมาย โดยทั่วไปแล้วระบบ Software Defined Networking นั้นจะมี Software กลางสำหรับทำหน้าที่เป็น Controller อยู่แล้ว แต่ในการนำ Controller เหล่านั้นมาใช้ให้ได้ประสิทธิภาพสูงสุด ร่วมกับอุปกรณ์เครือข่ายต่างๆ ที่มีอยู่ การเขียน Script เพิ่มเติม หรือการพัฒนาโมดูลสำหรับเชื่อมต่อกับ API ของอุปกรณ์จาก Vendor รายต่างๆ ก็เป็นอีกงานที่สำคัญที่ผู้ดูแลระบบเครือข่ายจะหลีกเลี่ยงไม่ได้ในการปรับปรุงระบบเครือข่ายขององค์กรไปสู่การทำ Software Defined อย่างเต็มตัว</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end config  by ssh(lab20.py)"/>
          <p:cNvSpPr txBox="1"/>
          <p:nvPr>
            <p:ph type="title"/>
          </p:nvPr>
        </p:nvSpPr>
        <p:spPr>
          <a:prstGeom prst="rect">
            <a:avLst/>
          </a:prstGeom>
        </p:spPr>
        <p:txBody>
          <a:bodyPr/>
          <a:lstStyle/>
          <a:p>
            <a:pPr/>
            <a:r>
              <a:t>send config  by ssh(lab20.py)</a:t>
            </a:r>
          </a:p>
        </p:txBody>
      </p:sp>
      <p:sp>
        <p:nvSpPr>
          <p:cNvPr id="268" name="import paramiko…"/>
          <p:cNvSpPr txBox="1"/>
          <p:nvPr>
            <p:ph type="body" idx="1"/>
          </p:nvPr>
        </p:nvSpPr>
        <p:spPr>
          <a:prstGeom prst="rect">
            <a:avLst/>
          </a:prstGeom>
          <a:solidFill>
            <a:srgbClr val="FFFFFF"/>
          </a:solidFill>
        </p:spPr>
        <p:txBody>
          <a:bodyPr/>
          <a:lstStyle/>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rPr>
                <a:solidFill>
                  <a:srgbClr val="AF00DB"/>
                </a:solidFill>
              </a:rPr>
              <a:t>import</a:t>
            </a:r>
            <a:r>
              <a:t> paramiko</a:t>
            </a:r>
          </a:p>
          <a:p>
            <a:pPr marL="0" indent="0" defTabSz="457200">
              <a:lnSpc>
                <a:spcPts val="3700"/>
              </a:lnSpc>
              <a:spcBef>
                <a:spcPts val="0"/>
              </a:spcBef>
              <a:buClrTx/>
              <a:buSzTx/>
              <a:buFontTx/>
              <a:buNone/>
              <a:defRPr sz="1400">
                <a:solidFill>
                  <a:srgbClr val="AF00DB"/>
                </a:solidFill>
                <a:latin typeface="Monaco"/>
                <a:ea typeface="Monaco"/>
                <a:cs typeface="Monaco"/>
                <a:sym typeface="Monaco"/>
              </a:defRPr>
            </a:pPr>
            <a:r>
              <a:t>import</a:t>
            </a:r>
            <a:r>
              <a:rPr>
                <a:solidFill>
                  <a:srgbClr val="000000"/>
                </a:solidFill>
              </a:rPr>
              <a:t> time</a:t>
            </a:r>
            <a:endParaRPr>
              <a:solidFill>
                <a:srgbClr val="000000"/>
              </a:solidFill>
            </a:endParaRPr>
          </a:p>
          <a:p>
            <a:pPr marL="0" indent="0" defTabSz="457200">
              <a:lnSpc>
                <a:spcPts val="3700"/>
              </a:lnSpc>
              <a:spcBef>
                <a:spcPts val="0"/>
              </a:spcBef>
              <a:buClrTx/>
              <a:buSzTx/>
              <a:buFontTx/>
              <a:buNone/>
              <a:defRPr sz="1400">
                <a:solidFill>
                  <a:srgbClr val="AF00DB"/>
                </a:solidFill>
                <a:latin typeface="Monaco"/>
                <a:ea typeface="Monaco"/>
                <a:cs typeface="Monaco"/>
                <a:sym typeface="Monaco"/>
              </a:defRPr>
            </a:pPr>
            <a:r>
              <a:t>import</a:t>
            </a:r>
            <a:r>
              <a:rPr>
                <a:solidFill>
                  <a:srgbClr val="000000"/>
                </a:solidFill>
              </a:rPr>
              <a:t> csv</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ip = </a:t>
            </a:r>
            <a:r>
              <a:t>‘192.168.2.245’</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user = </a:t>
            </a:r>
            <a:r>
              <a:t>'admin'</a:t>
            </a:r>
            <a:endParaRPr>
              <a:solidFill>
                <a:srgbClr val="000000"/>
              </a:solidFill>
            </a:endParaRP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passwd = </a:t>
            </a:r>
            <a:r>
              <a:t>'1234'</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session = paramiko.SSHClient()  </a:t>
            </a:r>
            <a:r>
              <a:rPr>
                <a:solidFill>
                  <a:srgbClr val="008000"/>
                </a:solidFill>
              </a:rPr>
              <a:t># Open the session</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session.set_missing_host_key_policy(paramiko.AutoAddPolicy())</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session.connect(ip, </a:t>
            </a:r>
            <a:r>
              <a:rPr>
                <a:solidFill>
                  <a:srgbClr val="001080"/>
                </a:solidFill>
              </a:rPr>
              <a:t>username</a:t>
            </a:r>
            <a:r>
              <a:t>=user, </a:t>
            </a:r>
            <a:r>
              <a:rPr>
                <a:solidFill>
                  <a:srgbClr val="001080"/>
                </a:solidFill>
              </a:rPr>
              <a:t>password</a:t>
            </a:r>
            <a:r>
              <a:t>=passwd)</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connection = session.invoke_shell()</a:t>
            </a: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000000"/>
                </a:solidFill>
              </a:rPr>
              <a:t>connection.send(</a:t>
            </a:r>
            <a:r>
              <a:t>"config firewall address\n\n\n"</a:t>
            </a:r>
            <a:r>
              <a:rPr>
                <a:solidFill>
                  <a:srgbClr val="000000"/>
                </a:solidFill>
              </a:rPr>
              <a:t>)</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time.sleep(</a:t>
            </a:r>
            <a:r>
              <a:rPr>
                <a:solidFill>
                  <a:srgbClr val="09885A"/>
                </a:solidFill>
              </a:rPr>
              <a:t>1</a:t>
            </a:r>
            <a:r>
              <a:t>)</a:t>
            </a:r>
          </a:p>
          <a:p>
            <a:pPr marL="0" indent="0" defTabSz="457200">
              <a:lnSpc>
                <a:spcPts val="3700"/>
              </a:lnSpc>
              <a:spcBef>
                <a:spcPts val="0"/>
              </a:spcBef>
              <a:buClrTx/>
              <a:buSzTx/>
              <a:buFontTx/>
              <a:buNone/>
              <a:defRPr sz="1400">
                <a:solidFill>
                  <a:srgbClr val="A31515"/>
                </a:solidFill>
                <a:latin typeface="Monaco"/>
                <a:ea typeface="Monaco"/>
                <a:cs typeface="Monaco"/>
                <a:sym typeface="Monaco"/>
              </a:defRPr>
            </a:pPr>
            <a:r>
              <a:rPr>
                <a:solidFill>
                  <a:srgbClr val="AF00DB"/>
                </a:solidFill>
              </a:rPr>
              <a:t>with</a:t>
            </a:r>
            <a:r>
              <a:rPr>
                <a:solidFill>
                  <a:srgbClr val="000000"/>
                </a:solidFill>
              </a:rPr>
              <a:t> </a:t>
            </a:r>
            <a:r>
              <a:rPr>
                <a:solidFill>
                  <a:srgbClr val="795E26"/>
                </a:solidFill>
              </a:rPr>
              <a:t>open</a:t>
            </a:r>
            <a:r>
              <a:rPr>
                <a:solidFill>
                  <a:srgbClr val="000000"/>
                </a:solidFill>
              </a:rPr>
              <a:t>(</a:t>
            </a:r>
            <a:r>
              <a:t>"addr.csv"</a:t>
            </a:r>
            <a:r>
              <a:rPr>
                <a:solidFill>
                  <a:srgbClr val="000000"/>
                </a:solidFill>
              </a:rPr>
              <a:t>, </a:t>
            </a:r>
            <a:r>
              <a:rPr>
                <a:solidFill>
                  <a:srgbClr val="001080"/>
                </a:solidFill>
              </a:rPr>
              <a:t>newline</a:t>
            </a:r>
            <a:r>
              <a:rPr>
                <a:solidFill>
                  <a:srgbClr val="000000"/>
                </a:solidFill>
              </a:rPr>
              <a:t>=</a:t>
            </a:r>
            <a:r>
              <a:t>''</a:t>
            </a:r>
            <a:r>
              <a:rPr>
                <a:solidFill>
                  <a:srgbClr val="000000"/>
                </a:solidFill>
              </a:rPr>
              <a:t>) </a:t>
            </a:r>
            <a:r>
              <a:rPr>
                <a:solidFill>
                  <a:srgbClr val="AF00DB"/>
                </a:solidFill>
              </a:rPr>
              <a:t>as</a:t>
            </a:r>
            <a:r>
              <a:rPr>
                <a:solidFill>
                  <a:srgbClr val="000000"/>
                </a:solidFill>
              </a:rPr>
              <a:t> f:</a:t>
            </a:r>
            <a:endParaRPr>
              <a:solidFill>
                <a:srgbClr val="000000"/>
              </a:solidFill>
            </a:endParaRP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reader = csv.reader(f)</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a:t>
            </a:r>
            <a:r>
              <a:rPr>
                <a:solidFill>
                  <a:srgbClr val="AF00DB"/>
                </a:solidFill>
              </a:rPr>
              <a:t>for</a:t>
            </a:r>
            <a:r>
              <a:t> row </a:t>
            </a:r>
            <a:r>
              <a:rPr>
                <a:solidFill>
                  <a:srgbClr val="0000FF"/>
                </a:solidFill>
              </a:rPr>
              <a:t>in</a:t>
            </a:r>
            <a:r>
              <a:t> reader:</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connection.send(</a:t>
            </a:r>
            <a:r>
              <a:rPr>
                <a:solidFill>
                  <a:srgbClr val="A31515"/>
                </a:solidFill>
              </a:rPr>
              <a:t>"edit ts_</a:t>
            </a:r>
            <a:r>
              <a:rPr>
                <a:solidFill>
                  <a:srgbClr val="0000FF"/>
                </a:solidFill>
              </a:rPr>
              <a:t>%s</a:t>
            </a:r>
            <a:r>
              <a:rPr>
                <a:solidFill>
                  <a:srgbClr val="A31515"/>
                </a:solidFill>
              </a:rPr>
              <a:t>\n\n\n"</a:t>
            </a:r>
            <a:r>
              <a:t> % row[</a:t>
            </a:r>
            <a:r>
              <a:rPr>
                <a:solidFill>
                  <a:srgbClr val="09885A"/>
                </a:solidFill>
              </a:rPr>
              <a:t>0</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connection.send(</a:t>
            </a:r>
            <a:r>
              <a:rPr>
                <a:solidFill>
                  <a:srgbClr val="A31515"/>
                </a:solidFill>
              </a:rPr>
              <a:t>"set subnet </a:t>
            </a:r>
            <a:r>
              <a:rPr>
                <a:solidFill>
                  <a:srgbClr val="0000FF"/>
                </a:solidFill>
              </a:rPr>
              <a:t>%s</a:t>
            </a:r>
            <a:r>
              <a:rPr>
                <a:solidFill>
                  <a:srgbClr val="A31515"/>
                </a:solidFill>
              </a:rPr>
              <a:t>\n\n\n"</a:t>
            </a:r>
            <a:r>
              <a:t> % row[</a:t>
            </a:r>
            <a:r>
              <a:rPr>
                <a:solidFill>
                  <a:srgbClr val="09885A"/>
                </a:solidFill>
              </a:rPr>
              <a:t>1</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        connection.send(</a:t>
            </a:r>
            <a:r>
              <a:rPr>
                <a:solidFill>
                  <a:srgbClr val="A31515"/>
                </a:solidFill>
              </a:rPr>
              <a:t>"next\n\n\n"</a:t>
            </a:r>
            <a:r>
              <a:t>)</a:t>
            </a:r>
          </a:p>
          <a:p>
            <a:pPr marL="0" indent="0" defTabSz="457200">
              <a:lnSpc>
                <a:spcPts val="3700"/>
              </a:lnSpc>
              <a:spcBef>
                <a:spcPts val="0"/>
              </a:spcBef>
              <a:buClrTx/>
              <a:buSzTx/>
              <a:buFontTx/>
              <a:buNone/>
              <a:defRPr sz="1400">
                <a:solidFill>
                  <a:srgbClr val="000000"/>
                </a:solidFill>
                <a:latin typeface="Monaco"/>
                <a:ea typeface="Monaco"/>
                <a:cs typeface="Monaco"/>
                <a:sym typeface="Monaco"/>
              </a:defRPr>
            </a:pPr>
            <a:r>
              <a:t>connection.send(</a:t>
            </a:r>
            <a:r>
              <a:rPr>
                <a:solidFill>
                  <a:srgbClr val="A31515"/>
                </a:solidFill>
              </a:rPr>
              <a:t>“end\n\n\n"</a:t>
            </a: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0" name="Image" descr="Image"/>
          <p:cNvPicPr>
            <a:picLocks noChangeAspect="1"/>
          </p:cNvPicPr>
          <p:nvPr/>
        </p:nvPicPr>
        <p:blipFill>
          <a:blip r:embed="rId2">
            <a:extLst/>
          </a:blip>
          <a:stretch>
            <a:fillRect/>
          </a:stretch>
        </p:blipFill>
        <p:spPr>
          <a:xfrm>
            <a:off x="4254500" y="3975100"/>
            <a:ext cx="4495800" cy="180340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xpop.it"/>
          <p:cNvSpPr txBox="1"/>
          <p:nvPr>
            <p:ph type="body" idx="13"/>
          </p:nvPr>
        </p:nvSpPr>
        <p:spPr>
          <a:prstGeom prst="rect">
            <a:avLst/>
          </a:prstGeom>
        </p:spPr>
        <p:txBody>
          <a:bodyPr/>
          <a:lstStyle/>
          <a:p>
            <a:pPr/>
            <a:r>
              <a:t>–</a:t>
            </a:r>
            <a:r>
              <a:rPr u="sng">
                <a:hlinkClick r:id="rId2" invalidUrl="" action="" tgtFrame="" tooltip="" history="1" highlightClick="0" endSnd="0"/>
              </a:rPr>
              <a:t>xpop.it</a:t>
            </a:r>
          </a:p>
        </p:txBody>
      </p:sp>
      <p:sp>
        <p:nvSpPr>
          <p:cNvPr id="273" name="“ต่อภาค2”…"/>
          <p:cNvSpPr txBox="1"/>
          <p:nvPr>
            <p:ph type="body" idx="14"/>
          </p:nvPr>
        </p:nvSpPr>
        <p:spPr>
          <a:xfrm>
            <a:off x="1270000" y="3932097"/>
            <a:ext cx="10464800" cy="1356006"/>
          </a:xfrm>
          <a:prstGeom prst="rect">
            <a:avLst/>
          </a:prstGeom>
        </p:spPr>
        <p:txBody>
          <a:bodyPr/>
          <a:lstStyle/>
          <a:p>
            <a:pPr/>
            <a:r>
              <a:t>“ต่อภาค2”</a:t>
            </a:r>
          </a:p>
          <a:p>
            <a:pPr/>
            <a:r>
              <a:t>“web $ restful”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elenium-python"/>
          <p:cNvSpPr txBox="1"/>
          <p:nvPr>
            <p:ph type="title"/>
          </p:nvPr>
        </p:nvSpPr>
        <p:spPr>
          <a:prstGeom prst="rect">
            <a:avLst/>
          </a:prstGeom>
        </p:spPr>
        <p:txBody>
          <a:bodyPr/>
          <a:lstStyle>
            <a:lvl1pPr>
              <a:defRPr sz="3600"/>
            </a:lvl1pPr>
          </a:lstStyle>
          <a:p>
            <a:pPr/>
            <a:r>
              <a:t>selenium-python</a:t>
            </a:r>
          </a:p>
        </p:txBody>
      </p:sp>
      <p:sp>
        <p:nvSpPr>
          <p:cNvPr id="276" name="http://selenium-python.readthedocs.io/…"/>
          <p:cNvSpPr txBox="1"/>
          <p:nvPr>
            <p:ph type="body" idx="1"/>
          </p:nvPr>
        </p:nvSpPr>
        <p:spPr>
          <a:prstGeom prst="rect">
            <a:avLst/>
          </a:prstGeom>
        </p:spPr>
        <p:txBody>
          <a:bodyPr/>
          <a:lstStyle/>
          <a:p>
            <a:pPr/>
            <a:r>
              <a:rPr u="sng">
                <a:hlinkClick r:id="rId2" invalidUrl="" action="" tgtFrame="" tooltip="" history="1" highlightClick="0" endSnd="0"/>
              </a:rPr>
              <a:t>http://selenium-python.readthedocs.io/</a:t>
            </a:r>
          </a:p>
          <a:p>
            <a:pPr/>
            <a:r>
              <a:rPr u="sng">
                <a:hlinkClick r:id="rId3" invalidUrl="" action="" tgtFrame="" tooltip="" history="1" highlightClick="0" endSnd="0"/>
              </a:rPr>
              <a:t>https://www.youtube.com/watch?v=zRrubJ13I8s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Fortigate Api(restful)"/>
          <p:cNvSpPr txBox="1"/>
          <p:nvPr>
            <p:ph type="title"/>
          </p:nvPr>
        </p:nvSpPr>
        <p:spPr>
          <a:prstGeom prst="rect">
            <a:avLst/>
          </a:prstGeom>
        </p:spPr>
        <p:txBody>
          <a:bodyPr/>
          <a:lstStyle/>
          <a:p>
            <a:pPr/>
            <a:r>
              <a:t>Fortigate Api(restful)</a:t>
            </a:r>
          </a:p>
        </p:txBody>
      </p:sp>
      <p:sp>
        <p:nvSpPr>
          <p:cNvPr id="279" name="https://saixiii.com/what-is-restful/…"/>
          <p:cNvSpPr txBox="1"/>
          <p:nvPr>
            <p:ph type="body" idx="1"/>
          </p:nvPr>
        </p:nvSpPr>
        <p:spPr>
          <a:prstGeom prst="rect">
            <a:avLst/>
          </a:prstGeom>
        </p:spPr>
        <p:txBody>
          <a:bodyPr/>
          <a:lstStyle/>
          <a:p>
            <a:pPr/>
            <a:r>
              <a:t>https://saixiii.com/what-is-restful/</a:t>
            </a:r>
          </a:p>
          <a:p>
            <a:pPr/>
            <a:r>
              <a:t>https://github.com/fortinet-solutions-cse/fortiosapi</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git clone https://github.com/openstack/networking-fortinet.git…"/>
          <p:cNvSpPr txBox="1"/>
          <p:nvPr>
            <p:ph type="body" idx="1"/>
          </p:nvPr>
        </p:nvSpPr>
        <p:spPr>
          <a:prstGeom prst="rect">
            <a:avLst/>
          </a:prstGeom>
        </p:spPr>
        <p:txBody>
          <a:bodyPr/>
          <a:lstStyle/>
          <a:p>
            <a:pPr/>
            <a:r>
              <a:t>git clone </a:t>
            </a:r>
            <a:r>
              <a:rPr u="sng">
                <a:hlinkClick r:id="rId2" invalidUrl="" action="" tgtFrame="" tooltip="" history="1" highlightClick="0" endSnd="0"/>
              </a:rPr>
              <a:t>https://github.com/openstack/networking-fortinet.git</a:t>
            </a:r>
          </a:p>
          <a:p>
            <a:pPr/>
            <a:r>
              <a:t>cd fortiosapi</a:t>
            </a:r>
          </a:p>
          <a:p>
            <a:pPr/>
            <a:r>
              <a:t>python3 setup.py install</a:t>
            </a:r>
          </a:p>
          <a:p>
            <a:pPr/>
            <a:r>
              <a:t>edit examples/testlogin.py(username password)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3. เตรียมเป็นส่วนหนึ่งของการทำ DevOps DevOps นั้นเป็นอีกหนึ่งแนวโน้มที่มาแรงมากขององค์กรที่ต้องการจะนำเทคโนโลยีทางด้าน IT เข้ามาเป็นส่วนหนึ่งของธุรกิจอย่างแท้จริง ด้วยการวางกระบวนการการพัฒนาระบบ Application ใดๆ ให้มีความรวดเร็วสูง, มีความผิดพลาดน้อย และมีความอัตโนมัติสูงสุด ดังนั้นถ้าหากระบบเครือข่ายเป็นส่วนเดียวที่ไม่สามารถผสานเข้ากับการทำ Automation ต่างๆ ได้แล้ว ระบบเครือข่ายก็จะกลายเป็นคอขวดของการทำ DevOps นั่นเองโดยทั่วไปแล้วการทำ DevOps ในปัจจุบันนี้ยังไม่ต้องอาศัยการเปลี่ยนแปลงเกี่ยวกับระบบเครือข่ายมากนัก แต่ในอนาคตที่จะเริ่มมีประเด็นทางด้านการควบคุมสิทธิ์การเชื่อมต่อเครือข่าย, ประเด็นทางด้านความปลอดภัย และอื่นๆ อีกมากมายเข้ามานั้น ทีม Network Engineer จะต้องเข้ามาเกี่ยวข้องด้วยอย่างหลีกเลี่ยงไม่ได้อย่างแน่นอน…"/>
          <p:cNvSpPr txBox="1"/>
          <p:nvPr>
            <p:ph type="body" idx="1"/>
          </p:nvPr>
        </p:nvSpPr>
        <p:spPr>
          <a:prstGeom prst="rect">
            <a:avLst/>
          </a:prstGeom>
        </p:spPr>
        <p:txBody>
          <a:bodyPr/>
          <a:lstStyle/>
          <a:p>
            <a:pPr marL="286638" indent="-286638" defTabSz="356362">
              <a:spcBef>
                <a:spcPts val="1400"/>
              </a:spcBef>
              <a:defRPr sz="2196"/>
            </a:pPr>
            <a:r>
              <a:t>3. </a:t>
            </a:r>
            <a:r>
              <a:rPr b="1">
                <a:solidFill>
                  <a:schemeClr val="accent5">
                    <a:hueOff val="-411174"/>
                    <a:satOff val="4030"/>
                    <a:lumOff val="-29867"/>
                  </a:schemeClr>
                </a:solidFill>
              </a:rPr>
              <a:t>เตรียมเป็นส่วนหนึ่งของการทำ DevOps</a:t>
            </a:r>
            <a:r>
              <a:t> </a:t>
            </a:r>
            <a:r>
              <a:rPr>
                <a:solidFill>
                  <a:srgbClr val="414141">
                    <a:alpha val="30000"/>
                  </a:srgbClr>
                </a:solidFill>
              </a:rPr>
              <a:t>DevOps นั้นเป็นอีกหนึ่งแนวโน้มที่มาแรงมากขององค์กรที่ต้องการจะนำเทคโนโลยีทางด้าน IT เข้ามาเป็นส่วนหนึ่งของธุรกิจอย่างแท้จริง ด้วยการวางกระบวนการการพัฒนาระบบ Application ใดๆ ให้มีความรวดเร็วสูง, มีความผิดพลาดน้อย และมีความอัตโนมัติสูงสุด ดังนั้นถ้าหากระบบเครือข่ายเป็นส่วนเดียวที่ไม่สามารถผสานเข้ากับการทำ Automation ต่างๆ ได้แล้ว ระบบเครือข่ายก็จะกลายเป็นคอขวดของการทำ DevOps นั่นเองโดยทั่วไปแล้วการทำ DevOps ในปัจจุบันนี้ยังไม่ต้องอาศัยการเปลี่ยนแปลงเกี่ยวกับระบบเครือข่ายมากนัก แต่ในอนาคตที่จะเริ่มมีประเด็นทางด้านการควบคุมสิทธิ์การเชื่อมต่อเครือข่าย, ประเด็นทางด้านความปลอดภัย และอื่นๆ อีกมากมายเข้ามานั้น ทีม Network Engineer จะต้องเข้ามาเกี่ยวข้องด้วยอย่างหลีกเลี่ยงไม่ได้อย่างแน่นอน</a:t>
            </a:r>
          </a:p>
          <a:p>
            <a:pPr marL="286638" indent="-286638" defTabSz="356362">
              <a:spcBef>
                <a:spcPts val="1400"/>
              </a:spcBef>
              <a:defRPr sz="2196"/>
            </a:pPr>
            <a:r>
              <a:t>4. </a:t>
            </a:r>
            <a:r>
              <a:rPr b="1">
                <a:solidFill>
                  <a:schemeClr val="accent5">
                    <a:hueOff val="-411174"/>
                    <a:satOff val="4030"/>
                    <a:lumOff val="-29867"/>
                  </a:schemeClr>
                </a:solidFill>
              </a:rPr>
              <a:t>อนาคตที่เปลี่ยนไปของระบบ Network Analyzer จากการมาของ Big Data Analytics</a:t>
            </a:r>
            <a:r>
              <a:rPr b="1"/>
              <a:t> </a:t>
            </a:r>
            <a:r>
              <a:rPr>
                <a:solidFill>
                  <a:srgbClr val="414141">
                    <a:alpha val="30000"/>
                  </a:srgbClr>
                </a:solidFill>
              </a:rPr>
              <a:t>Big Data Analytics ได้เข้ามามีบทบาททางด้าน IT Infrastructure มากขึ้นเรื่อยๆ ไม่ว่าจะเป็นการรวบรวมและวิเคราะห์ข้อมูลจากระบบเครือข่าย, Application, Log, Cloud และอื่นๆ อีกมากมายร่วมกัน เพื่อตรวจสอบการทำงานของระบบต่างๆ, วิเคราะห์ปัญหา, เตรียมวางแผนขยายระบบ, ตรวจสอบการโจมตีต่างๆ รวมไปถึงการต่อยอดด้วยการทำ Machine Learning เพื่อค้นหา Trend และตรวจสอบสิ่งผิดปกติที่เกิดขึ้นได้โดยอัตโนมัติ เป็นที่ค่อนข้างจะแน่นอนแล้วว่า Big Data Analytics จะเข้ามามีบทบาทเป็นอย่างมากในวงการ Network และ Security ดังนั้นเหล่าผู้ดูแลทั้งสองสายนั้นก็จะหลีกเลี่ยงการเขียนโปรแกรมไม่ได้อีกต่อไป ไม่ว่าจะเป็นการเขียนโค้ดเพื่อตรวจสอบและวิเคราะห์ข้อมูล, สร้าง Visualization Dashboard หรือแม้แต่การทำ Machine Learning ก็ตาม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5. Internet of Things ที่กำลังมา จะไม่สำเร็จรูปอย่างที่คุ้นเคยกันอีกต่อไป Internet of Things หรือ IoT นั้นเป็นเทคโนโลยีที่เริ่มต้นมาโดยไม่มีมาตรฐาน และถึงแม้ต่อไปจะเริ่มมีการวางมาตรฐาน แต่ละค่ายเองก็คงมีแนวคิดที่แตกต่างกัน และคงต้องใช้เวลาอีกระยะใหญ่ๆ กว่าผู้ผลิตทั้งโลกจะหันไปในทิศทางเดียวกัน ดังนั้นหนทางเดียวที่ IoT จะเดินหน้าต่อไปในช่วงระยะเวลานี้ได้ก็คือการทำ Customization ทั้งนี้เหล่า Network Engineer เองก็ไม่สามารถหนีแนวโน้มของ IoT นี้ได้อย่างแน่นอน และก็จะต้องเข้าไปมีส่วนเกี่ยวข้องในโครงการเหล่านี้ไม่ทางใดก็ทางหนึ่ง โดยเฉพาะเหล่าอุปกรณ์ IoT Gateway ที่น่าจะต้องตกมาเป็นหน้าที่ของ Network Engineer เต็มๆ และการทำให้ IoT Gateway นั้นรับข้อมูลจาก IoT Sensor ต่างๆ จากผู้ผลิตให้ได้หลากหลาย ก็คงต้องอาศัยความสามารถในการเขียนโปรแกรมหรือเขียน Script เช่นกัน…"/>
          <p:cNvSpPr txBox="1"/>
          <p:nvPr>
            <p:ph type="body" idx="1"/>
          </p:nvPr>
        </p:nvSpPr>
        <p:spPr>
          <a:prstGeom prst="rect">
            <a:avLst/>
          </a:prstGeom>
        </p:spPr>
        <p:txBody>
          <a:bodyPr/>
          <a:lstStyle/>
          <a:p>
            <a:pPr marL="281940" indent="-281940" defTabSz="350520">
              <a:spcBef>
                <a:spcPts val="1400"/>
              </a:spcBef>
              <a:defRPr sz="2160"/>
            </a:pPr>
            <a:r>
              <a:t>5. </a:t>
            </a:r>
            <a:r>
              <a:rPr b="1">
                <a:solidFill>
                  <a:schemeClr val="accent5">
                    <a:hueOff val="-411174"/>
                    <a:satOff val="4030"/>
                    <a:lumOff val="-29867"/>
                  </a:schemeClr>
                </a:solidFill>
              </a:rPr>
              <a:t>Internet of Things ที่กำลังมา จะไม่สำเร็จรูปอย่างที่คุ้นเคยกันอีกต่อไป</a:t>
            </a:r>
            <a:r>
              <a:rPr b="1"/>
              <a:t> </a:t>
            </a:r>
            <a:r>
              <a:rPr>
                <a:solidFill>
                  <a:srgbClr val="414141">
                    <a:alpha val="30000"/>
                  </a:srgbClr>
                </a:solidFill>
              </a:rPr>
              <a:t>Internet of Things หรือ IoT นั้นเป็นเทคโนโลยีที่เริ่มต้นมาโดยไม่มีมาตรฐาน และถึงแม้ต่อไปจะเริ่มมีการวางมาตรฐาน แต่ละค่ายเองก็คงมีแนวคิดที่แตกต่างกัน และคงต้องใช้เวลาอีกระยะใหญ่ๆ กว่าผู้ผลิตทั้งโลกจะหันไปในทิศทางเดียวกัน ดังนั้นหนทางเดียวที่ IoT จะเดินหน้าต่อไปในช่วงระยะเวลานี้ได้ก็คือการทำ Customization ทั้งนี้เหล่า Network Engineer เองก็ไม่สามารถหนีแนวโน้มของ IoT นี้ได้อย่างแน่นอน และก็จะต้องเข้าไปมีส่วนเกี่ยวข้องในโครงการเหล่านี้ไม่ทางใดก็ทางหนึ่ง โดยเฉพาะเหล่าอุปกรณ์ IoT Gateway ที่น่าจะต้องตกมาเป็นหน้าที่ของ Network Engineer เต็มๆ และการทำให้ IoT Gateway นั้นรับข้อมูลจาก IoT Sensor ต่างๆ จากผู้ผลิตให้ได้หลากหลาย ก็คงต้องอาศัยความสามารถในการเขียนโปรแกรมหรือเขียน Script เช่นกัน</a:t>
            </a:r>
          </a:p>
          <a:p>
            <a:pPr marL="281940" indent="-281940" defTabSz="350520">
              <a:spcBef>
                <a:spcPts val="1400"/>
              </a:spcBef>
              <a:defRPr sz="2160"/>
            </a:pPr>
            <a:r>
              <a:t>6. </a:t>
            </a:r>
            <a:r>
              <a:rPr b="1">
                <a:solidFill>
                  <a:schemeClr val="accent5">
                    <a:hueOff val="-411174"/>
                    <a:satOff val="4030"/>
                    <a:lumOff val="-29867"/>
                  </a:schemeClr>
                </a:solidFill>
              </a:rPr>
              <a:t>เปิดโอกาสทางการงานใหม่ๆ ให้กับตัวเอง</a:t>
            </a:r>
            <a:r>
              <a:rPr>
                <a:solidFill>
                  <a:srgbClr val="414141">
                    <a:alpha val="30000"/>
                  </a:srgbClr>
                </a:solidFill>
              </a:rPr>
              <a:t> นอกจากจะต่อยอดวิชาชีพทางสาย Network แล้ว การหัดเขียนโปรแกรมให้เป็นนั้นจะยังช่วยเปิดโอกาสใหม่ๆ ให้กับแต่ละคนค่อนข้างมาก ไม่ว่าจะเป็นการผันตัวไปทำ Business Intelligence และ Data Analytics หรือการพัฒนา Software เฉพาะทางต่างๆ หรือแม้แต่การร่วมงานกับ Vendor ทั้งผู้ผลิตชาวไทยและชาวต่างชาติโดยตรง อีกสิ่งหนึ่งที่ควรคำนึงเอาไว้ก็คือ โลกของเราถัดจากนี้ไปจะเป็นยุคของการเขียนโปรแกรม ที่แม้แต่ในหลายๆ ประเทศเองก็เริ่มมีแนวโน้มจะบังคับให้การเขียนโปรแกรมกลายเป็นหลักสูตรพื้นฐานสำหรับเด็กประถมหรือมัธยมแล้ว ในขณะที่โลกของการทำงานเองผู้คนจากทุกสายก็กำลังเตรียมเข้าสู่การเขียนโปรแกรมเพื่อการทำ Data Analytics สำหรับใช้ในสายงานตัวเอง ดังนั้นในฐานะของบุคลากรสาย IT การเขียนโปรแกรมให้เป็นก็คงเป็นเรื่องที่หลีกเลี่ยงไม่ได้อีกต่อไปแล้ว</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ใช้งานอย่างไร"/>
          <p:cNvSpPr txBox="1"/>
          <p:nvPr>
            <p:ph type="title"/>
          </p:nvPr>
        </p:nvSpPr>
        <p:spPr>
          <a:prstGeom prst="rect">
            <a:avLst/>
          </a:prstGeom>
        </p:spPr>
        <p:txBody>
          <a:bodyPr/>
          <a:lstStyle/>
          <a:p>
            <a:pPr/>
            <a:r>
              <a:t>ใช้งานอย่างไร</a:t>
            </a:r>
          </a:p>
        </p:txBody>
      </p:sp>
      <p:pic>
        <p:nvPicPr>
          <p:cNvPr id="151" name="Image" descr="Image"/>
          <p:cNvPicPr>
            <a:picLocks noChangeAspect="1"/>
          </p:cNvPicPr>
          <p:nvPr/>
        </p:nvPicPr>
        <p:blipFill>
          <a:blip r:embed="rId2">
            <a:extLst/>
          </a:blip>
          <a:stretch>
            <a:fillRect/>
          </a:stretch>
        </p:blipFill>
        <p:spPr>
          <a:xfrm>
            <a:off x="6809134" y="2048082"/>
            <a:ext cx="5333551" cy="354923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upport All Brand(ssh,telnet,web)"/>
          <p:cNvSpPr txBox="1"/>
          <p:nvPr>
            <p:ph type="title"/>
          </p:nvPr>
        </p:nvSpPr>
        <p:spPr>
          <a:prstGeom prst="rect">
            <a:avLst/>
          </a:prstGeom>
        </p:spPr>
        <p:txBody>
          <a:bodyPr/>
          <a:lstStyle/>
          <a:p>
            <a:pPr/>
            <a:r>
              <a:t>Support All Brand(ssh,telnet,web)</a:t>
            </a:r>
          </a:p>
        </p:txBody>
      </p:sp>
      <p:pic>
        <p:nvPicPr>
          <p:cNvPr id="154" name="Image" descr="Image"/>
          <p:cNvPicPr>
            <a:picLocks noChangeAspect="1"/>
          </p:cNvPicPr>
          <p:nvPr/>
        </p:nvPicPr>
        <p:blipFill>
          <a:blip r:embed="rId2">
            <a:extLst/>
          </a:blip>
          <a:stretch>
            <a:fillRect/>
          </a:stretch>
        </p:blipFill>
        <p:spPr>
          <a:xfrm>
            <a:off x="387473" y="4542730"/>
            <a:ext cx="3676503" cy="1219201"/>
          </a:xfrm>
          <a:prstGeom prst="rect">
            <a:avLst/>
          </a:prstGeom>
          <a:ln w="12700">
            <a:miter lim="400000"/>
          </a:ln>
        </p:spPr>
      </p:pic>
      <p:pic>
        <p:nvPicPr>
          <p:cNvPr id="155" name="Image" descr="Image"/>
          <p:cNvPicPr>
            <a:picLocks noChangeAspect="1"/>
          </p:cNvPicPr>
          <p:nvPr/>
        </p:nvPicPr>
        <p:blipFill>
          <a:blip r:embed="rId3">
            <a:extLst/>
          </a:blip>
          <a:stretch>
            <a:fillRect/>
          </a:stretch>
        </p:blipFill>
        <p:spPr>
          <a:xfrm>
            <a:off x="6413007" y="7012675"/>
            <a:ext cx="5547665" cy="857988"/>
          </a:xfrm>
          <a:prstGeom prst="rect">
            <a:avLst/>
          </a:prstGeom>
          <a:ln w="12700">
            <a:miter lim="400000"/>
          </a:ln>
        </p:spPr>
      </p:pic>
      <p:pic>
        <p:nvPicPr>
          <p:cNvPr id="156" name="Image" descr="Image"/>
          <p:cNvPicPr>
            <a:picLocks noChangeAspect="1"/>
          </p:cNvPicPr>
          <p:nvPr/>
        </p:nvPicPr>
        <p:blipFill>
          <a:blip r:embed="rId4">
            <a:extLst/>
          </a:blip>
          <a:stretch>
            <a:fillRect/>
          </a:stretch>
        </p:blipFill>
        <p:spPr>
          <a:xfrm>
            <a:off x="605532" y="6339954"/>
            <a:ext cx="4635501" cy="1752601"/>
          </a:xfrm>
          <a:prstGeom prst="rect">
            <a:avLst/>
          </a:prstGeom>
          <a:ln w="12700">
            <a:miter lim="400000"/>
          </a:ln>
        </p:spPr>
      </p:pic>
      <p:pic>
        <p:nvPicPr>
          <p:cNvPr id="157" name="Image" descr="Image"/>
          <p:cNvPicPr>
            <a:picLocks noChangeAspect="1"/>
          </p:cNvPicPr>
          <p:nvPr/>
        </p:nvPicPr>
        <p:blipFill>
          <a:blip r:embed="rId5">
            <a:extLst/>
          </a:blip>
          <a:stretch>
            <a:fillRect/>
          </a:stretch>
        </p:blipFill>
        <p:spPr>
          <a:xfrm>
            <a:off x="9623405" y="2541928"/>
            <a:ext cx="3110777" cy="1296158"/>
          </a:xfrm>
          <a:prstGeom prst="rect">
            <a:avLst/>
          </a:prstGeom>
          <a:ln w="12700">
            <a:miter lim="400000"/>
          </a:ln>
        </p:spPr>
      </p:pic>
      <p:pic>
        <p:nvPicPr>
          <p:cNvPr id="158" name="Image" descr="Image"/>
          <p:cNvPicPr>
            <a:picLocks noChangeAspect="1"/>
          </p:cNvPicPr>
          <p:nvPr/>
        </p:nvPicPr>
        <p:blipFill>
          <a:blip r:embed="rId6">
            <a:extLst/>
          </a:blip>
          <a:stretch>
            <a:fillRect/>
          </a:stretch>
        </p:blipFill>
        <p:spPr>
          <a:xfrm>
            <a:off x="9595005" y="4377630"/>
            <a:ext cx="2068530" cy="1549401"/>
          </a:xfrm>
          <a:prstGeom prst="rect">
            <a:avLst/>
          </a:prstGeom>
          <a:ln w="12700">
            <a:miter lim="400000"/>
          </a:ln>
        </p:spPr>
      </p:pic>
      <p:pic>
        <p:nvPicPr>
          <p:cNvPr id="159" name="Image" descr="Image"/>
          <p:cNvPicPr>
            <a:picLocks noChangeAspect="1"/>
          </p:cNvPicPr>
          <p:nvPr/>
        </p:nvPicPr>
        <p:blipFill>
          <a:blip r:embed="rId7">
            <a:extLst/>
          </a:blip>
          <a:stretch>
            <a:fillRect/>
          </a:stretch>
        </p:blipFill>
        <p:spPr>
          <a:xfrm>
            <a:off x="5237236" y="4360713"/>
            <a:ext cx="2530328" cy="1518197"/>
          </a:xfrm>
          <a:prstGeom prst="rect">
            <a:avLst/>
          </a:prstGeom>
          <a:ln w="12700">
            <a:miter lim="400000"/>
          </a:ln>
        </p:spPr>
      </p:pic>
      <p:pic>
        <p:nvPicPr>
          <p:cNvPr id="160" name="Image" descr="Image"/>
          <p:cNvPicPr>
            <a:picLocks noChangeAspect="1"/>
          </p:cNvPicPr>
          <p:nvPr/>
        </p:nvPicPr>
        <p:blipFill>
          <a:blip r:embed="rId8">
            <a:extLst/>
          </a:blip>
          <a:stretch>
            <a:fillRect/>
          </a:stretch>
        </p:blipFill>
        <p:spPr>
          <a:xfrm>
            <a:off x="6358213" y="2631206"/>
            <a:ext cx="2285030" cy="1117601"/>
          </a:xfrm>
          <a:prstGeom prst="rect">
            <a:avLst/>
          </a:prstGeom>
          <a:ln w="12700">
            <a:miter lim="400000"/>
          </a:ln>
        </p:spPr>
      </p:pic>
      <p:pic>
        <p:nvPicPr>
          <p:cNvPr id="161" name="Image" descr="Image"/>
          <p:cNvPicPr>
            <a:picLocks noChangeAspect="1"/>
          </p:cNvPicPr>
          <p:nvPr/>
        </p:nvPicPr>
        <p:blipFill>
          <a:blip r:embed="rId9">
            <a:extLst/>
          </a:blip>
          <a:stretch>
            <a:fillRect/>
          </a:stretch>
        </p:blipFill>
        <p:spPr>
          <a:xfrm>
            <a:off x="512415" y="2415306"/>
            <a:ext cx="5257801" cy="15494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Flow Dev"/>
          <p:cNvSpPr txBox="1"/>
          <p:nvPr>
            <p:ph type="title"/>
          </p:nvPr>
        </p:nvSpPr>
        <p:spPr>
          <a:prstGeom prst="rect">
            <a:avLst/>
          </a:prstGeom>
        </p:spPr>
        <p:txBody>
          <a:bodyPr/>
          <a:lstStyle/>
          <a:p>
            <a:pPr/>
            <a:r>
              <a:t>Flow Dev</a:t>
            </a:r>
          </a:p>
        </p:txBody>
      </p:sp>
      <p:pic>
        <p:nvPicPr>
          <p:cNvPr id="164" name="Image" descr="Image"/>
          <p:cNvPicPr>
            <a:picLocks noChangeAspect="1"/>
          </p:cNvPicPr>
          <p:nvPr/>
        </p:nvPicPr>
        <p:blipFill>
          <a:blip r:embed="rId2">
            <a:extLst/>
          </a:blip>
          <a:stretch>
            <a:fillRect/>
          </a:stretch>
        </p:blipFill>
        <p:spPr>
          <a:xfrm>
            <a:off x="572914" y="2870381"/>
            <a:ext cx="2124550" cy="1525319"/>
          </a:xfrm>
          <a:prstGeom prst="rect">
            <a:avLst/>
          </a:prstGeom>
          <a:ln w="12700">
            <a:miter lim="400000"/>
          </a:ln>
        </p:spPr>
      </p:pic>
      <p:pic>
        <p:nvPicPr>
          <p:cNvPr id="165" name="Image" descr="Image"/>
          <p:cNvPicPr>
            <a:picLocks noChangeAspect="1"/>
          </p:cNvPicPr>
          <p:nvPr/>
        </p:nvPicPr>
        <p:blipFill>
          <a:blip r:embed="rId3">
            <a:extLst/>
          </a:blip>
          <a:stretch>
            <a:fillRect/>
          </a:stretch>
        </p:blipFill>
        <p:spPr>
          <a:xfrm>
            <a:off x="4407714" y="3060960"/>
            <a:ext cx="3279933" cy="1525318"/>
          </a:xfrm>
          <a:prstGeom prst="rect">
            <a:avLst/>
          </a:prstGeom>
          <a:ln w="12700">
            <a:miter lim="400000"/>
          </a:ln>
        </p:spPr>
      </p:pic>
      <p:pic>
        <p:nvPicPr>
          <p:cNvPr id="166" name="Image" descr="Image"/>
          <p:cNvPicPr>
            <a:picLocks noChangeAspect="1"/>
          </p:cNvPicPr>
          <p:nvPr/>
        </p:nvPicPr>
        <p:blipFill>
          <a:blip r:embed="rId4">
            <a:extLst/>
          </a:blip>
          <a:stretch>
            <a:fillRect/>
          </a:stretch>
        </p:blipFill>
        <p:spPr>
          <a:xfrm>
            <a:off x="8555172" y="4540529"/>
            <a:ext cx="4270532" cy="1453091"/>
          </a:xfrm>
          <a:prstGeom prst="rect">
            <a:avLst/>
          </a:prstGeom>
          <a:ln w="12700">
            <a:miter lim="400000"/>
          </a:ln>
        </p:spPr>
      </p:pic>
      <p:sp>
        <p:nvSpPr>
          <p:cNvPr id="167" name="Line"/>
          <p:cNvSpPr/>
          <p:nvPr/>
        </p:nvSpPr>
        <p:spPr>
          <a:xfrm>
            <a:off x="2692399" y="3633040"/>
            <a:ext cx="1720380" cy="381158"/>
          </a:xfrm>
          <a:prstGeom prst="line">
            <a:avLst/>
          </a:prstGeom>
          <a:ln w="25400">
            <a:solidFill>
              <a:srgbClr val="414141"/>
            </a:solidFill>
            <a:miter lim="400000"/>
            <a:headEnd type="arrow"/>
            <a:tailEnd type="arrow"/>
          </a:ln>
        </p:spPr>
        <p:txBody>
          <a:bodyPr lIns="50800" tIns="50800" rIns="50800" bIns="50800" anchor="ctr"/>
          <a:lstStyle/>
          <a:p>
            <a:pPr>
              <a:defRPr sz="3200"/>
            </a:pPr>
          </a:p>
        </p:txBody>
      </p:sp>
      <p:sp>
        <p:nvSpPr>
          <p:cNvPr id="168" name="Line"/>
          <p:cNvSpPr/>
          <p:nvPr/>
        </p:nvSpPr>
        <p:spPr>
          <a:xfrm>
            <a:off x="7732435" y="5267074"/>
            <a:ext cx="676263" cy="1"/>
          </a:xfrm>
          <a:prstGeom prst="line">
            <a:avLst/>
          </a:prstGeom>
          <a:ln w="25400">
            <a:solidFill>
              <a:srgbClr val="414141"/>
            </a:solidFill>
            <a:miter lim="400000"/>
            <a:headEnd type="arrow"/>
            <a:tailEnd type="arrow"/>
          </a:ln>
        </p:spPr>
        <p:txBody>
          <a:bodyPr lIns="50800" tIns="50800" rIns="50800" bIns="50800" anchor="ctr"/>
          <a:lstStyle/>
          <a:p>
            <a:pPr>
              <a:defRPr sz="3200"/>
            </a:pPr>
          </a:p>
        </p:txBody>
      </p:sp>
      <p:pic>
        <p:nvPicPr>
          <p:cNvPr id="169" name="Image" descr="Image"/>
          <p:cNvPicPr>
            <a:picLocks noChangeAspect="1"/>
          </p:cNvPicPr>
          <p:nvPr/>
        </p:nvPicPr>
        <p:blipFill>
          <a:blip r:embed="rId5">
            <a:extLst/>
          </a:blip>
          <a:stretch>
            <a:fillRect/>
          </a:stretch>
        </p:blipFill>
        <p:spPr>
          <a:xfrm>
            <a:off x="174688" y="4946650"/>
            <a:ext cx="2921001" cy="1460500"/>
          </a:xfrm>
          <a:prstGeom prst="rect">
            <a:avLst/>
          </a:prstGeom>
          <a:ln w="12700">
            <a:miter lim="400000"/>
          </a:ln>
        </p:spPr>
      </p:pic>
      <p:sp>
        <p:nvSpPr>
          <p:cNvPr id="170" name="Line"/>
          <p:cNvSpPr/>
          <p:nvPr/>
        </p:nvSpPr>
        <p:spPr>
          <a:xfrm flipV="1">
            <a:off x="3161326" y="5660625"/>
            <a:ext cx="1176068" cy="398117"/>
          </a:xfrm>
          <a:prstGeom prst="line">
            <a:avLst/>
          </a:prstGeom>
          <a:ln w="25400">
            <a:solidFill>
              <a:srgbClr val="414141"/>
            </a:solidFill>
            <a:miter lim="400000"/>
            <a:headEnd type="arrow"/>
            <a:tailEnd type="arrow"/>
          </a:ln>
        </p:spPr>
        <p:txBody>
          <a:bodyPr lIns="50800" tIns="50800" rIns="50800" bIns="50800" anchor="ctr"/>
          <a:lstStyle/>
          <a:p>
            <a:pPr>
              <a:defRPr sz="3200"/>
            </a:pPr>
          </a:p>
        </p:txBody>
      </p:sp>
      <p:pic>
        <p:nvPicPr>
          <p:cNvPr id="171" name="Image" descr="Image"/>
          <p:cNvPicPr>
            <a:picLocks noChangeAspect="1"/>
          </p:cNvPicPr>
          <p:nvPr/>
        </p:nvPicPr>
        <p:blipFill>
          <a:blip r:embed="rId6">
            <a:extLst/>
          </a:blip>
          <a:stretch>
            <a:fillRect/>
          </a:stretch>
        </p:blipFill>
        <p:spPr>
          <a:xfrm>
            <a:off x="4403030" y="4627783"/>
            <a:ext cx="3289301" cy="2463801"/>
          </a:xfrm>
          <a:prstGeom prst="rect">
            <a:avLst/>
          </a:prstGeom>
          <a:ln w="12700">
            <a:miter lim="400000"/>
          </a:ln>
        </p:spPr>
      </p:pic>
      <p:pic>
        <p:nvPicPr>
          <p:cNvPr id="172" name="Image" descr="Image"/>
          <p:cNvPicPr>
            <a:picLocks noChangeAspect="1"/>
          </p:cNvPicPr>
          <p:nvPr/>
        </p:nvPicPr>
        <p:blipFill>
          <a:blip r:embed="rId7">
            <a:extLst/>
          </a:blip>
          <a:stretch>
            <a:fillRect/>
          </a:stretch>
        </p:blipFill>
        <p:spPr>
          <a:xfrm>
            <a:off x="165100" y="6412000"/>
            <a:ext cx="3133698" cy="1273065"/>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