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75" r:id="rId3"/>
    <p:sldId id="261" r:id="rId4"/>
    <p:sldId id="258" r:id="rId5"/>
    <p:sldId id="260" r:id="rId6"/>
    <p:sldId id="262" r:id="rId7"/>
    <p:sldId id="257" r:id="rId8"/>
    <p:sldId id="259" r:id="rId9"/>
    <p:sldId id="264" r:id="rId10"/>
    <p:sldId id="265" r:id="rId11"/>
    <p:sldId id="266" r:id="rId12"/>
    <p:sldId id="276" r:id="rId13"/>
    <p:sldId id="277" r:id="rId14"/>
    <p:sldId id="278" r:id="rId15"/>
    <p:sldId id="279" r:id="rId16"/>
    <p:sldId id="280" r:id="rId17"/>
    <p:sldId id="281" r:id="rId18"/>
    <p:sldId id="282" r:id="rId19"/>
    <p:sldId id="267" r:id="rId20"/>
    <p:sldId id="268" r:id="rId21"/>
    <p:sldId id="272" r:id="rId22"/>
    <p:sldId id="273" r:id="rId23"/>
    <p:sldId id="274" r:id="rId24"/>
    <p:sldId id="269" r:id="rId25"/>
    <p:sldId id="283" r:id="rId26"/>
    <p:sldId id="284" r:id="rId27"/>
    <p:sldId id="285" r:id="rId28"/>
    <p:sldId id="286" r:id="rId29"/>
    <p:sldId id="287" r:id="rId30"/>
    <p:sldId id="288" r:id="rId31"/>
    <p:sldId id="27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249AFB-D113-405F-95F3-CEC50BE0E5E0}" type="datetimeFigureOut">
              <a:rPr lang="en-IN" smtClean="0"/>
              <a:t>03-04-2021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E3A00-41E0-4161-9AE7-97256085CF2B}" type="slidenum">
              <a:rPr lang="en-IN" smtClean="0"/>
              <a:t>‹#›</a:t>
            </a:fld>
            <a:endParaRPr lang="en-IN"/>
          </a:p>
        </p:txBody>
      </p:sp>
    </p:spTree>
    <p:extLst>
      <p:ext uri="{BB962C8B-B14F-4D97-AF65-F5344CB8AC3E}">
        <p14:creationId xmlns:p14="http://schemas.microsoft.com/office/powerpoint/2010/main" val="77690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a:prstGeom prst="rect">
            <a:avLst/>
          </a:prstGeo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a:prstGeom prst="rect">
            <a:avLst/>
          </a:prstGeo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a:prstGeom prst="rect">
            <a:avLst/>
          </a:prstGeom>
        </p:spPr>
        <p:txBody>
          <a:bodyPr/>
          <a:lstStyle/>
          <a:p>
            <a:fld id="{AD18BC89-496B-4AA5-8FF2-E7F0225870A0}" type="datetime1">
              <a:rPr lang="en-IN" smtClean="0"/>
              <a:t>03-04-2021</a:t>
            </a:fld>
            <a:endParaRPr lang="en-IN"/>
          </a:p>
        </p:txBody>
      </p:sp>
      <p:sp>
        <p:nvSpPr>
          <p:cNvPr id="5" name="Footer Placeholder 4"/>
          <p:cNvSpPr>
            <a:spLocks noGrp="1"/>
          </p:cNvSpPr>
          <p:nvPr>
            <p:ph type="ftr" sz="quarter" idx="11"/>
          </p:nvPr>
        </p:nvSpPr>
        <p:spPr>
          <a:xfrm>
            <a:off x="3962399" y="5870575"/>
            <a:ext cx="4893958" cy="377825"/>
          </a:xfrm>
          <a:prstGeom prst="rect">
            <a:avLst/>
          </a:prstGeom>
        </p:spPr>
        <p:txBody>
          <a:bodyPr/>
          <a:lstStyle/>
          <a:p>
            <a:endParaRPr lang="en-IN"/>
          </a:p>
        </p:txBody>
      </p:sp>
      <p:sp>
        <p:nvSpPr>
          <p:cNvPr id="6" name="Slide Number Placeholder 5"/>
          <p:cNvSpPr>
            <a:spLocks noGrp="1"/>
          </p:cNvSpPr>
          <p:nvPr>
            <p:ph type="sldNum" sz="quarter" idx="12"/>
          </p:nvPr>
        </p:nvSpPr>
        <p:spPr>
          <a:xfrm>
            <a:off x="10608958" y="5870575"/>
            <a:ext cx="551167" cy="377825"/>
          </a:xfrm>
          <a:prstGeom prst="rect">
            <a:avLst/>
          </a:prstGeom>
        </p:spPr>
        <p:txBody>
          <a:bodyPr/>
          <a:lstStyle/>
          <a:p>
            <a:fld id="{2A10D4A5-DC90-4910-87A9-B00D1760B18B}" type="slidenum">
              <a:rPr lang="en-IN" smtClean="0"/>
              <a:t>‹#›</a:t>
            </a:fld>
            <a:endParaRPr lang="en-IN"/>
          </a:p>
        </p:txBody>
      </p:sp>
    </p:spTree>
    <p:extLst>
      <p:ext uri="{BB962C8B-B14F-4D97-AF65-F5344CB8AC3E}">
        <p14:creationId xmlns:p14="http://schemas.microsoft.com/office/powerpoint/2010/main" val="29626694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a:prstGeom prst="rect">
            <a:avLst/>
          </a:prstGeo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589660" y="5870575"/>
            <a:ext cx="1600200" cy="377825"/>
          </a:xfrm>
          <a:prstGeom prst="rect">
            <a:avLst/>
          </a:prstGeom>
        </p:spPr>
        <p:txBody>
          <a:bodyPr/>
          <a:lstStyle/>
          <a:p>
            <a:fld id="{89E22DE1-25A0-4C12-8055-CC875677A789}" type="datetime1">
              <a:rPr lang="en-IN" smtClean="0"/>
              <a:t>03-04-2021</a:t>
            </a:fld>
            <a:endParaRPr lang="en-IN"/>
          </a:p>
        </p:txBody>
      </p:sp>
      <p:sp>
        <p:nvSpPr>
          <p:cNvPr id="6" name="Footer Placeholder 5"/>
          <p:cNvSpPr>
            <a:spLocks noGrp="1"/>
          </p:cNvSpPr>
          <p:nvPr>
            <p:ph type="ftr" sz="quarter" idx="11"/>
          </p:nvPr>
        </p:nvSpPr>
        <p:spPr>
          <a:xfrm>
            <a:off x="685800" y="5870575"/>
            <a:ext cx="7827659" cy="377825"/>
          </a:xfrm>
          <a:prstGeom prst="rect">
            <a:avLst/>
          </a:prstGeom>
        </p:spPr>
        <p:txBody>
          <a:bodyPr/>
          <a:lstStyle/>
          <a:p>
            <a:endParaRPr lang="en-IN"/>
          </a:p>
        </p:txBody>
      </p:sp>
      <p:sp>
        <p:nvSpPr>
          <p:cNvPr id="7" name="Slide Number Placeholder 6"/>
          <p:cNvSpPr>
            <a:spLocks noGrp="1"/>
          </p:cNvSpPr>
          <p:nvPr>
            <p:ph type="sldNum" sz="quarter" idx="12"/>
          </p:nvPr>
        </p:nvSpPr>
        <p:spPr>
          <a:xfrm>
            <a:off x="11426644" y="94028"/>
            <a:ext cx="551167" cy="377825"/>
          </a:xfrm>
          <a:prstGeom prst="rect">
            <a:avLst/>
          </a:prstGeom>
        </p:spPr>
        <p:txBody>
          <a:bodyPr/>
          <a:lstStyle/>
          <a:p>
            <a:fld id="{2A10D4A5-DC90-4910-87A9-B00D1760B18B}" type="slidenum">
              <a:rPr lang="en-IN" smtClean="0"/>
              <a:t>‹#›</a:t>
            </a:fld>
            <a:endParaRPr lang="en-IN"/>
          </a:p>
        </p:txBody>
      </p:sp>
    </p:spTree>
    <p:extLst>
      <p:ext uri="{BB962C8B-B14F-4D97-AF65-F5344CB8AC3E}">
        <p14:creationId xmlns:p14="http://schemas.microsoft.com/office/powerpoint/2010/main" val="23381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a:prstGeom prst="rect">
            <a:avLst/>
          </a:prstGeo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a:prstGeom prst="rect">
            <a:avLst/>
          </a:prstGeo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CD3DAA6C-2D5B-40C6-94F9-2E6B5D09B66A}" type="datetime1">
              <a:rPr lang="en-IN" smtClean="0"/>
              <a:t>03-04-2021</a:t>
            </a:fld>
            <a:endParaRPr lang="en-IN"/>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en-IN"/>
          </a:p>
        </p:txBody>
      </p:sp>
      <p:sp>
        <p:nvSpPr>
          <p:cNvPr id="6" name="Slide Number Placeholder 5"/>
          <p:cNvSpPr>
            <a:spLocks noGrp="1"/>
          </p:cNvSpPr>
          <p:nvPr>
            <p:ph type="sldNum" sz="quarter" idx="12"/>
          </p:nvPr>
        </p:nvSpPr>
        <p:spPr>
          <a:xfrm>
            <a:off x="11426644" y="94028"/>
            <a:ext cx="551167" cy="377825"/>
          </a:xfrm>
          <a:prstGeom prst="rect">
            <a:avLst/>
          </a:prstGeom>
        </p:spPr>
        <p:txBody>
          <a:bodyPr/>
          <a:lstStyle/>
          <a:p>
            <a:fld id="{2A10D4A5-DC90-4910-87A9-B00D1760B18B}" type="slidenum">
              <a:rPr lang="en-IN" smtClean="0"/>
              <a:t>‹#›</a:t>
            </a:fld>
            <a:endParaRPr lang="en-IN"/>
          </a:p>
        </p:txBody>
      </p:sp>
    </p:spTree>
    <p:extLst>
      <p:ext uri="{BB962C8B-B14F-4D97-AF65-F5344CB8AC3E}">
        <p14:creationId xmlns:p14="http://schemas.microsoft.com/office/powerpoint/2010/main" val="88205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a:prstGeom prst="rect">
            <a:avLst/>
          </a:prstGeo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a:prstGeom prst="rect">
            <a:avLst/>
          </a:prstGeo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a:prstGeom prst="rect">
            <a:avLst/>
          </a:prstGeo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ADAC8C65-D6A5-4AB4-87BC-9EF0EFB2B420}" type="datetime1">
              <a:rPr lang="en-IN" smtClean="0"/>
              <a:t>03-04-2021</a:t>
            </a:fld>
            <a:endParaRPr lang="en-IN"/>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en-IN"/>
          </a:p>
        </p:txBody>
      </p:sp>
      <p:sp>
        <p:nvSpPr>
          <p:cNvPr id="6" name="Slide Number Placeholder 5"/>
          <p:cNvSpPr>
            <a:spLocks noGrp="1"/>
          </p:cNvSpPr>
          <p:nvPr>
            <p:ph type="sldNum" sz="quarter" idx="12"/>
          </p:nvPr>
        </p:nvSpPr>
        <p:spPr>
          <a:xfrm>
            <a:off x="11426644" y="94028"/>
            <a:ext cx="551167" cy="377825"/>
          </a:xfrm>
          <a:prstGeom prst="rect">
            <a:avLst/>
          </a:prstGeom>
        </p:spPr>
        <p:txBody>
          <a:bodyPr/>
          <a:lstStyle/>
          <a:p>
            <a:fld id="{2A10D4A5-DC90-4910-87A9-B00D1760B18B}" type="slidenum">
              <a:rPr lang="en-IN" smtClean="0"/>
              <a:t>‹#›</a:t>
            </a:fld>
            <a:endParaRPr lang="en-IN"/>
          </a:p>
        </p:txBody>
      </p:sp>
    </p:spTree>
    <p:extLst>
      <p:ext uri="{BB962C8B-B14F-4D97-AF65-F5344CB8AC3E}">
        <p14:creationId xmlns:p14="http://schemas.microsoft.com/office/powerpoint/2010/main" val="695951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a:prstGeom prst="rect">
            <a:avLst/>
          </a:prstGeo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a:prstGeom prst="rect">
            <a:avLst/>
          </a:prstGeo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A706676C-29CF-4ACC-A0F1-1CCA4C272B2B}" type="datetime1">
              <a:rPr lang="en-IN" smtClean="0"/>
              <a:t>03-04-2021</a:t>
            </a:fld>
            <a:endParaRPr lang="en-IN"/>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en-IN"/>
          </a:p>
        </p:txBody>
      </p:sp>
      <p:sp>
        <p:nvSpPr>
          <p:cNvPr id="6" name="Slide Number Placeholder 5"/>
          <p:cNvSpPr>
            <a:spLocks noGrp="1"/>
          </p:cNvSpPr>
          <p:nvPr>
            <p:ph type="sldNum" sz="quarter" idx="12"/>
          </p:nvPr>
        </p:nvSpPr>
        <p:spPr>
          <a:xfrm>
            <a:off x="11426644" y="94028"/>
            <a:ext cx="551167" cy="377825"/>
          </a:xfrm>
          <a:prstGeom prst="rect">
            <a:avLst/>
          </a:prstGeom>
        </p:spPr>
        <p:txBody>
          <a:bodyPr/>
          <a:lstStyle/>
          <a:p>
            <a:fld id="{2A10D4A5-DC90-4910-87A9-B00D1760B18B}" type="slidenum">
              <a:rPr lang="en-IN" smtClean="0"/>
              <a:t>‹#›</a:t>
            </a:fld>
            <a:endParaRPr lang="en-IN"/>
          </a:p>
        </p:txBody>
      </p:sp>
    </p:spTree>
    <p:extLst>
      <p:ext uri="{BB962C8B-B14F-4D97-AF65-F5344CB8AC3E}">
        <p14:creationId xmlns:p14="http://schemas.microsoft.com/office/powerpoint/2010/main" val="466077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a:prstGeom prst="rect">
            <a:avLst/>
          </a:prstGeo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a:prstGeom prst="rect">
            <a:avLst/>
          </a:prstGeo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DB690BFD-03C2-4AA1-BC84-CECEFF6AD5BB}" type="datetime1">
              <a:rPr lang="en-IN" smtClean="0"/>
              <a:t>03-04-2021</a:t>
            </a:fld>
            <a:endParaRPr lang="en-IN"/>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en-IN"/>
          </a:p>
        </p:txBody>
      </p:sp>
      <p:sp>
        <p:nvSpPr>
          <p:cNvPr id="6" name="Slide Number Placeholder 5"/>
          <p:cNvSpPr>
            <a:spLocks noGrp="1"/>
          </p:cNvSpPr>
          <p:nvPr>
            <p:ph type="sldNum" sz="quarter" idx="12"/>
          </p:nvPr>
        </p:nvSpPr>
        <p:spPr>
          <a:xfrm>
            <a:off x="11426644" y="94028"/>
            <a:ext cx="551167" cy="377825"/>
          </a:xfrm>
          <a:prstGeom prst="rect">
            <a:avLst/>
          </a:prstGeom>
        </p:spPr>
        <p:txBody>
          <a:bodyPr/>
          <a:lstStyle/>
          <a:p>
            <a:fld id="{2A10D4A5-DC90-4910-87A9-B00D1760B18B}" type="slidenum">
              <a:rPr lang="en-IN" smtClean="0"/>
              <a:t>‹#›</a:t>
            </a:fld>
            <a:endParaRPr lang="en-IN"/>
          </a:p>
        </p:txBody>
      </p:sp>
    </p:spTree>
    <p:extLst>
      <p:ext uri="{BB962C8B-B14F-4D97-AF65-F5344CB8AC3E}">
        <p14:creationId xmlns:p14="http://schemas.microsoft.com/office/powerpoint/2010/main" val="3493253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a:prstGeom prst="rect">
            <a:avLst/>
          </a:prstGeo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a:prstGeom prst="rect">
            <a:avLst/>
          </a:prstGeo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1B5FF54F-FA4A-4A3D-A750-3232E7446455}" type="datetime1">
              <a:rPr lang="en-IN" smtClean="0"/>
              <a:t>03-04-2021</a:t>
            </a:fld>
            <a:endParaRPr lang="en-IN"/>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en-IN"/>
          </a:p>
        </p:txBody>
      </p:sp>
      <p:sp>
        <p:nvSpPr>
          <p:cNvPr id="6" name="Slide Number Placeholder 5"/>
          <p:cNvSpPr>
            <a:spLocks noGrp="1"/>
          </p:cNvSpPr>
          <p:nvPr>
            <p:ph type="sldNum" sz="quarter" idx="12"/>
          </p:nvPr>
        </p:nvSpPr>
        <p:spPr>
          <a:xfrm>
            <a:off x="11426644" y="94028"/>
            <a:ext cx="551167" cy="377825"/>
          </a:xfrm>
          <a:prstGeom prst="rect">
            <a:avLst/>
          </a:prstGeom>
        </p:spPr>
        <p:txBody>
          <a:bodyPr/>
          <a:lstStyle/>
          <a:p>
            <a:fld id="{2A10D4A5-DC90-4910-87A9-B00D1760B18B}" type="slidenum">
              <a:rPr lang="en-IN" smtClean="0"/>
              <a:t>‹#›</a:t>
            </a:fld>
            <a:endParaRPr lang="en-IN"/>
          </a:p>
        </p:txBody>
      </p:sp>
    </p:spTree>
    <p:extLst>
      <p:ext uri="{BB962C8B-B14F-4D97-AF65-F5344CB8AC3E}">
        <p14:creationId xmlns:p14="http://schemas.microsoft.com/office/powerpoint/2010/main" val="3625379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a:xfrm>
            <a:off x="685801" y="2142067"/>
            <a:ext cx="10131425" cy="3649133"/>
          </a:xfrm>
          <a:prstGeom prst="rect">
            <a:avLst/>
          </a:prstGeo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B3AF9672-2839-4D4F-A7E1-AD3FBF7BB49B}" type="datetime1">
              <a:rPr lang="en-IN" smtClean="0"/>
              <a:t>03-04-2021</a:t>
            </a:fld>
            <a:endParaRPr lang="en-IN"/>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en-IN"/>
          </a:p>
        </p:txBody>
      </p:sp>
      <p:sp>
        <p:nvSpPr>
          <p:cNvPr id="6" name="Slide Number Placeholder 5"/>
          <p:cNvSpPr>
            <a:spLocks noGrp="1"/>
          </p:cNvSpPr>
          <p:nvPr>
            <p:ph type="sldNum" sz="quarter" idx="12"/>
          </p:nvPr>
        </p:nvSpPr>
        <p:spPr>
          <a:xfrm>
            <a:off x="11426644" y="94028"/>
            <a:ext cx="551167" cy="377825"/>
          </a:xfrm>
          <a:prstGeom prst="rect">
            <a:avLst/>
          </a:prstGeom>
        </p:spPr>
        <p:txBody>
          <a:bodyPr/>
          <a:lstStyle/>
          <a:p>
            <a:fld id="{2A10D4A5-DC90-4910-87A9-B00D1760B18B}" type="slidenum">
              <a:rPr lang="en-IN" smtClean="0"/>
              <a:t>‹#›</a:t>
            </a:fld>
            <a:endParaRPr lang="en-IN"/>
          </a:p>
        </p:txBody>
      </p:sp>
      <p:sp>
        <p:nvSpPr>
          <p:cNvPr id="8" name="Title 1"/>
          <p:cNvSpPr>
            <a:spLocks noGrp="1"/>
          </p:cNvSpPr>
          <p:nvPr>
            <p:ph type="title"/>
          </p:nvPr>
        </p:nvSpPr>
        <p:spPr>
          <a:xfrm>
            <a:off x="685801" y="609600"/>
            <a:ext cx="10131425" cy="1456267"/>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360260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a:prstGeom prst="rect">
            <a:avLst/>
          </a:prstGeo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BD0EF42F-3BF7-4642-8CEC-245298FA4706}" type="datetime1">
              <a:rPr lang="en-IN" smtClean="0"/>
              <a:t>03-04-2021</a:t>
            </a:fld>
            <a:endParaRPr lang="en-IN"/>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en-IN"/>
          </a:p>
        </p:txBody>
      </p:sp>
      <p:sp>
        <p:nvSpPr>
          <p:cNvPr id="6" name="Slide Number Placeholder 5"/>
          <p:cNvSpPr>
            <a:spLocks noGrp="1"/>
          </p:cNvSpPr>
          <p:nvPr>
            <p:ph type="sldNum" sz="quarter" idx="12"/>
          </p:nvPr>
        </p:nvSpPr>
        <p:spPr>
          <a:xfrm>
            <a:off x="11426644" y="94028"/>
            <a:ext cx="551167" cy="377825"/>
          </a:xfrm>
          <a:prstGeom prst="rect">
            <a:avLst/>
          </a:prstGeom>
        </p:spPr>
        <p:txBody>
          <a:bodyPr/>
          <a:lstStyle/>
          <a:p>
            <a:fld id="{2A10D4A5-DC90-4910-87A9-B00D1760B18B}" type="slidenum">
              <a:rPr lang="en-IN" smtClean="0"/>
              <a:t>‹#›</a:t>
            </a:fld>
            <a:endParaRPr lang="en-IN"/>
          </a:p>
        </p:txBody>
      </p:sp>
    </p:spTree>
    <p:extLst>
      <p:ext uri="{BB962C8B-B14F-4D97-AF65-F5344CB8AC3E}">
        <p14:creationId xmlns:p14="http://schemas.microsoft.com/office/powerpoint/2010/main" val="2470661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131425" cy="1456267"/>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85801" y="2142067"/>
            <a:ext cx="10131425" cy="3649133"/>
          </a:xfrm>
          <a:prstGeom prst="rect">
            <a:avLst/>
          </a:prstGeo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EF185E38-2784-4B4F-B1EA-069EC6D6E085}" type="datetime1">
              <a:rPr lang="en-IN" smtClean="0"/>
              <a:t>03-04-2021</a:t>
            </a:fld>
            <a:endParaRPr lang="en-IN"/>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en-IN"/>
          </a:p>
        </p:txBody>
      </p:sp>
      <p:sp>
        <p:nvSpPr>
          <p:cNvPr id="6" name="Slide Number Placeholder 5"/>
          <p:cNvSpPr>
            <a:spLocks noGrp="1"/>
          </p:cNvSpPr>
          <p:nvPr>
            <p:ph type="sldNum" sz="quarter" idx="12"/>
          </p:nvPr>
        </p:nvSpPr>
        <p:spPr>
          <a:xfrm>
            <a:off x="11426644" y="94028"/>
            <a:ext cx="551167" cy="377825"/>
          </a:xfrm>
          <a:prstGeom prst="rect">
            <a:avLst/>
          </a:prstGeom>
        </p:spPr>
        <p:txBody>
          <a:bodyPr/>
          <a:lstStyle/>
          <a:p>
            <a:fld id="{2A10D4A5-DC90-4910-87A9-B00D1760B18B}" type="slidenum">
              <a:rPr lang="en-IN" smtClean="0"/>
              <a:t>‹#›</a:t>
            </a:fld>
            <a:endParaRPr lang="en-IN"/>
          </a:p>
        </p:txBody>
      </p:sp>
    </p:spTree>
    <p:extLst>
      <p:ext uri="{BB962C8B-B14F-4D97-AF65-F5344CB8AC3E}">
        <p14:creationId xmlns:p14="http://schemas.microsoft.com/office/powerpoint/2010/main" val="225591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a:prstGeom prst="rect">
            <a:avLst/>
          </a:prstGeo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a:prstGeom prst="rect">
            <a:avLst/>
          </a:prstGeo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89660" y="5870575"/>
            <a:ext cx="1600200" cy="377825"/>
          </a:xfrm>
          <a:prstGeom prst="rect">
            <a:avLst/>
          </a:prstGeom>
        </p:spPr>
        <p:txBody>
          <a:bodyPr/>
          <a:lstStyle/>
          <a:p>
            <a:fld id="{7D42BC8A-ABDA-44A9-B5D7-095B231CF6E8}" type="datetime1">
              <a:rPr lang="en-IN" smtClean="0"/>
              <a:t>03-04-2021</a:t>
            </a:fld>
            <a:endParaRPr lang="en-IN"/>
          </a:p>
        </p:txBody>
      </p:sp>
      <p:sp>
        <p:nvSpPr>
          <p:cNvPr id="5" name="Footer Placeholder 4"/>
          <p:cNvSpPr>
            <a:spLocks noGrp="1"/>
          </p:cNvSpPr>
          <p:nvPr>
            <p:ph type="ftr" sz="quarter" idx="11"/>
          </p:nvPr>
        </p:nvSpPr>
        <p:spPr>
          <a:xfrm>
            <a:off x="685800" y="5870575"/>
            <a:ext cx="7827659" cy="377825"/>
          </a:xfrm>
          <a:prstGeom prst="rect">
            <a:avLst/>
          </a:prstGeom>
        </p:spPr>
        <p:txBody>
          <a:bodyPr/>
          <a:lstStyle/>
          <a:p>
            <a:endParaRPr lang="en-IN"/>
          </a:p>
        </p:txBody>
      </p:sp>
      <p:sp>
        <p:nvSpPr>
          <p:cNvPr id="6" name="Slide Number Placeholder 5"/>
          <p:cNvSpPr>
            <a:spLocks noGrp="1"/>
          </p:cNvSpPr>
          <p:nvPr>
            <p:ph type="sldNum" sz="quarter" idx="12"/>
          </p:nvPr>
        </p:nvSpPr>
        <p:spPr>
          <a:xfrm>
            <a:off x="11426644" y="94028"/>
            <a:ext cx="551167" cy="377825"/>
          </a:xfrm>
          <a:prstGeom prst="rect">
            <a:avLst/>
          </a:prstGeom>
        </p:spPr>
        <p:txBody>
          <a:bodyPr/>
          <a:lstStyle/>
          <a:p>
            <a:fld id="{2A10D4A5-DC90-4910-87A9-B00D1760B18B}" type="slidenum">
              <a:rPr lang="en-IN" smtClean="0"/>
              <a:t>‹#›</a:t>
            </a:fld>
            <a:endParaRPr lang="en-IN"/>
          </a:p>
        </p:txBody>
      </p:sp>
    </p:spTree>
    <p:extLst>
      <p:ext uri="{BB962C8B-B14F-4D97-AF65-F5344CB8AC3E}">
        <p14:creationId xmlns:p14="http://schemas.microsoft.com/office/powerpoint/2010/main" val="3343533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131425" cy="1456267"/>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589660" y="5870575"/>
            <a:ext cx="1600200" cy="377825"/>
          </a:xfrm>
          <a:prstGeom prst="rect">
            <a:avLst/>
          </a:prstGeom>
        </p:spPr>
        <p:txBody>
          <a:bodyPr/>
          <a:lstStyle/>
          <a:p>
            <a:fld id="{A3F29DE1-8CF3-48FA-A6B7-4C1AEF6ECB97}" type="datetime1">
              <a:rPr lang="en-IN" smtClean="0"/>
              <a:t>03-04-2021</a:t>
            </a:fld>
            <a:endParaRPr lang="en-IN"/>
          </a:p>
        </p:txBody>
      </p:sp>
      <p:sp>
        <p:nvSpPr>
          <p:cNvPr id="6" name="Footer Placeholder 5"/>
          <p:cNvSpPr>
            <a:spLocks noGrp="1"/>
          </p:cNvSpPr>
          <p:nvPr>
            <p:ph type="ftr" sz="quarter" idx="11"/>
          </p:nvPr>
        </p:nvSpPr>
        <p:spPr>
          <a:xfrm>
            <a:off x="685800" y="5870575"/>
            <a:ext cx="7827659" cy="377825"/>
          </a:xfrm>
          <a:prstGeom prst="rect">
            <a:avLst/>
          </a:prstGeom>
        </p:spPr>
        <p:txBody>
          <a:bodyPr/>
          <a:lstStyle/>
          <a:p>
            <a:endParaRPr lang="en-IN"/>
          </a:p>
        </p:txBody>
      </p:sp>
      <p:sp>
        <p:nvSpPr>
          <p:cNvPr id="7" name="Slide Number Placeholder 6"/>
          <p:cNvSpPr>
            <a:spLocks noGrp="1"/>
          </p:cNvSpPr>
          <p:nvPr>
            <p:ph type="sldNum" sz="quarter" idx="12"/>
          </p:nvPr>
        </p:nvSpPr>
        <p:spPr>
          <a:xfrm>
            <a:off x="11426644" y="94028"/>
            <a:ext cx="551167" cy="377825"/>
          </a:xfrm>
          <a:prstGeom prst="rect">
            <a:avLst/>
          </a:prstGeom>
        </p:spPr>
        <p:txBody>
          <a:bodyPr/>
          <a:lstStyle/>
          <a:p>
            <a:fld id="{2A10D4A5-DC90-4910-87A9-B00D1760B18B}" type="slidenum">
              <a:rPr lang="en-IN" smtClean="0"/>
              <a:t>‹#›</a:t>
            </a:fld>
            <a:endParaRPr lang="en-IN"/>
          </a:p>
        </p:txBody>
      </p:sp>
    </p:spTree>
    <p:extLst>
      <p:ext uri="{BB962C8B-B14F-4D97-AF65-F5344CB8AC3E}">
        <p14:creationId xmlns:p14="http://schemas.microsoft.com/office/powerpoint/2010/main" val="4289837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456267"/>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a:prstGeom prst="rect">
            <a:avLst/>
          </a:prstGeo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a:prstGeom prst="rect">
            <a:avLst/>
          </a:prstGeo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a:prstGeom prst="rect">
            <a:avLst/>
          </a:prstGeo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a:prstGeom prst="rect">
            <a:avLst/>
          </a:prstGeo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589660" y="5870575"/>
            <a:ext cx="1600200" cy="377825"/>
          </a:xfrm>
          <a:prstGeom prst="rect">
            <a:avLst/>
          </a:prstGeom>
        </p:spPr>
        <p:txBody>
          <a:bodyPr/>
          <a:lstStyle/>
          <a:p>
            <a:fld id="{2EED35E3-6CAE-496F-A592-F50561615960}" type="datetime1">
              <a:rPr lang="en-IN" smtClean="0"/>
              <a:t>03-04-2021</a:t>
            </a:fld>
            <a:endParaRPr lang="en-IN"/>
          </a:p>
        </p:txBody>
      </p:sp>
      <p:sp>
        <p:nvSpPr>
          <p:cNvPr id="8" name="Footer Placeholder 7"/>
          <p:cNvSpPr>
            <a:spLocks noGrp="1"/>
          </p:cNvSpPr>
          <p:nvPr>
            <p:ph type="ftr" sz="quarter" idx="11"/>
          </p:nvPr>
        </p:nvSpPr>
        <p:spPr>
          <a:xfrm>
            <a:off x="685800" y="5870575"/>
            <a:ext cx="7827659" cy="377825"/>
          </a:xfrm>
          <a:prstGeom prst="rect">
            <a:avLst/>
          </a:prstGeom>
        </p:spPr>
        <p:txBody>
          <a:bodyPr/>
          <a:lstStyle/>
          <a:p>
            <a:endParaRPr lang="en-IN"/>
          </a:p>
        </p:txBody>
      </p:sp>
      <p:sp>
        <p:nvSpPr>
          <p:cNvPr id="9" name="Slide Number Placeholder 8"/>
          <p:cNvSpPr>
            <a:spLocks noGrp="1"/>
          </p:cNvSpPr>
          <p:nvPr>
            <p:ph type="sldNum" sz="quarter" idx="12"/>
          </p:nvPr>
        </p:nvSpPr>
        <p:spPr>
          <a:xfrm>
            <a:off x="11426644" y="94028"/>
            <a:ext cx="551167" cy="377825"/>
          </a:xfrm>
          <a:prstGeom prst="rect">
            <a:avLst/>
          </a:prstGeom>
        </p:spPr>
        <p:txBody>
          <a:bodyPr/>
          <a:lstStyle/>
          <a:p>
            <a:fld id="{2A10D4A5-DC90-4910-87A9-B00D1760B18B}" type="slidenum">
              <a:rPr lang="en-IN" smtClean="0"/>
              <a:t>‹#›</a:t>
            </a:fld>
            <a:endParaRPr lang="en-IN"/>
          </a:p>
        </p:txBody>
      </p:sp>
    </p:spTree>
    <p:extLst>
      <p:ext uri="{BB962C8B-B14F-4D97-AF65-F5344CB8AC3E}">
        <p14:creationId xmlns:p14="http://schemas.microsoft.com/office/powerpoint/2010/main" val="283821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131425" cy="1456267"/>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589660" y="5870575"/>
            <a:ext cx="1600200" cy="377825"/>
          </a:xfrm>
          <a:prstGeom prst="rect">
            <a:avLst/>
          </a:prstGeom>
        </p:spPr>
        <p:txBody>
          <a:bodyPr/>
          <a:lstStyle/>
          <a:p>
            <a:fld id="{864244EA-C78E-4287-B4E8-83522209EC8D}" type="datetime1">
              <a:rPr lang="en-IN" smtClean="0"/>
              <a:t>03-04-2021</a:t>
            </a:fld>
            <a:endParaRPr lang="en-IN"/>
          </a:p>
        </p:txBody>
      </p:sp>
      <p:sp>
        <p:nvSpPr>
          <p:cNvPr id="4" name="Footer Placeholder 3"/>
          <p:cNvSpPr>
            <a:spLocks noGrp="1"/>
          </p:cNvSpPr>
          <p:nvPr>
            <p:ph type="ftr" sz="quarter" idx="11"/>
          </p:nvPr>
        </p:nvSpPr>
        <p:spPr>
          <a:xfrm>
            <a:off x="685800" y="5870575"/>
            <a:ext cx="7827659" cy="377825"/>
          </a:xfrm>
          <a:prstGeom prst="rect">
            <a:avLst/>
          </a:prstGeom>
        </p:spPr>
        <p:txBody>
          <a:bodyPr/>
          <a:lstStyle/>
          <a:p>
            <a:endParaRPr lang="en-IN"/>
          </a:p>
        </p:txBody>
      </p:sp>
      <p:sp>
        <p:nvSpPr>
          <p:cNvPr id="5" name="Slide Number Placeholder 4"/>
          <p:cNvSpPr>
            <a:spLocks noGrp="1"/>
          </p:cNvSpPr>
          <p:nvPr>
            <p:ph type="sldNum" sz="quarter" idx="12"/>
          </p:nvPr>
        </p:nvSpPr>
        <p:spPr>
          <a:xfrm>
            <a:off x="11426644" y="94028"/>
            <a:ext cx="551167" cy="377825"/>
          </a:xfrm>
          <a:prstGeom prst="rect">
            <a:avLst/>
          </a:prstGeom>
        </p:spPr>
        <p:txBody>
          <a:bodyPr/>
          <a:lstStyle/>
          <a:p>
            <a:fld id="{2A10D4A5-DC90-4910-87A9-B00D1760B18B}" type="slidenum">
              <a:rPr lang="en-IN" smtClean="0"/>
              <a:t>‹#›</a:t>
            </a:fld>
            <a:endParaRPr lang="en-IN"/>
          </a:p>
        </p:txBody>
      </p:sp>
    </p:spTree>
    <p:extLst>
      <p:ext uri="{BB962C8B-B14F-4D97-AF65-F5344CB8AC3E}">
        <p14:creationId xmlns:p14="http://schemas.microsoft.com/office/powerpoint/2010/main" val="3448770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a:xfrm>
            <a:off x="8589660" y="5870575"/>
            <a:ext cx="1600200" cy="377825"/>
          </a:xfrm>
          <a:prstGeom prst="rect">
            <a:avLst/>
          </a:prstGeom>
        </p:spPr>
        <p:txBody>
          <a:bodyPr/>
          <a:lstStyle/>
          <a:p>
            <a:fld id="{7A6344FA-5AD2-4A29-BD17-89446033C975}" type="datetime1">
              <a:rPr lang="en-IN" smtClean="0"/>
              <a:t>03-04-2021</a:t>
            </a:fld>
            <a:endParaRPr lang="en-IN"/>
          </a:p>
        </p:txBody>
      </p:sp>
      <p:sp>
        <p:nvSpPr>
          <p:cNvPr id="3" name="Footer Placeholder 2"/>
          <p:cNvSpPr>
            <a:spLocks noGrp="1"/>
          </p:cNvSpPr>
          <p:nvPr>
            <p:ph type="ftr" sz="quarter" idx="11"/>
          </p:nvPr>
        </p:nvSpPr>
        <p:spPr>
          <a:xfrm>
            <a:off x="685800" y="5870575"/>
            <a:ext cx="7827659" cy="377825"/>
          </a:xfrm>
          <a:prstGeom prst="rect">
            <a:avLst/>
          </a:prstGeom>
        </p:spPr>
        <p:txBody>
          <a:bodyPr/>
          <a:lstStyle/>
          <a:p>
            <a:endParaRPr lang="en-IN"/>
          </a:p>
        </p:txBody>
      </p:sp>
      <p:sp>
        <p:nvSpPr>
          <p:cNvPr id="4" name="Slide Number Placeholder 3"/>
          <p:cNvSpPr>
            <a:spLocks noGrp="1"/>
          </p:cNvSpPr>
          <p:nvPr>
            <p:ph type="sldNum" sz="quarter" idx="12"/>
          </p:nvPr>
        </p:nvSpPr>
        <p:spPr>
          <a:xfrm>
            <a:off x="11426644" y="94028"/>
            <a:ext cx="551167" cy="377825"/>
          </a:xfrm>
          <a:prstGeom prst="rect">
            <a:avLst/>
          </a:prstGeom>
        </p:spPr>
        <p:txBody>
          <a:bodyPr/>
          <a:lstStyle/>
          <a:p>
            <a:fld id="{2A10D4A5-DC90-4910-87A9-B00D1760B18B}" type="slidenum">
              <a:rPr lang="en-IN" smtClean="0"/>
              <a:t>‹#›</a:t>
            </a:fld>
            <a:endParaRPr lang="en-IN"/>
          </a:p>
        </p:txBody>
      </p:sp>
    </p:spTree>
    <p:extLst>
      <p:ext uri="{BB962C8B-B14F-4D97-AF65-F5344CB8AC3E}">
        <p14:creationId xmlns:p14="http://schemas.microsoft.com/office/powerpoint/2010/main" val="405150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a:prstGeom prst="rect">
            <a:avLst/>
          </a:prstGeo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a:prstGeom prst="rect">
            <a:avLst/>
          </a:prstGeo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589660" y="5870575"/>
            <a:ext cx="1600200" cy="377825"/>
          </a:xfrm>
          <a:prstGeom prst="rect">
            <a:avLst/>
          </a:prstGeom>
        </p:spPr>
        <p:txBody>
          <a:bodyPr/>
          <a:lstStyle/>
          <a:p>
            <a:fld id="{E535D7D3-E1A4-4331-B409-C9BC92450CD2}" type="datetime1">
              <a:rPr lang="en-IN" smtClean="0"/>
              <a:t>03-04-2021</a:t>
            </a:fld>
            <a:endParaRPr lang="en-IN"/>
          </a:p>
        </p:txBody>
      </p:sp>
      <p:sp>
        <p:nvSpPr>
          <p:cNvPr id="6" name="Footer Placeholder 5"/>
          <p:cNvSpPr>
            <a:spLocks noGrp="1"/>
          </p:cNvSpPr>
          <p:nvPr>
            <p:ph type="ftr" sz="quarter" idx="11"/>
          </p:nvPr>
        </p:nvSpPr>
        <p:spPr>
          <a:xfrm>
            <a:off x="685800" y="5870575"/>
            <a:ext cx="7827659" cy="377825"/>
          </a:xfrm>
          <a:prstGeom prst="rect">
            <a:avLst/>
          </a:prstGeom>
        </p:spPr>
        <p:txBody>
          <a:bodyPr/>
          <a:lstStyle/>
          <a:p>
            <a:endParaRPr lang="en-IN"/>
          </a:p>
        </p:txBody>
      </p:sp>
      <p:sp>
        <p:nvSpPr>
          <p:cNvPr id="7" name="Slide Number Placeholder 6"/>
          <p:cNvSpPr>
            <a:spLocks noGrp="1"/>
          </p:cNvSpPr>
          <p:nvPr>
            <p:ph type="sldNum" sz="quarter" idx="12"/>
          </p:nvPr>
        </p:nvSpPr>
        <p:spPr>
          <a:xfrm>
            <a:off x="11426644" y="94028"/>
            <a:ext cx="551167" cy="377825"/>
          </a:xfrm>
          <a:prstGeom prst="rect">
            <a:avLst/>
          </a:prstGeom>
        </p:spPr>
        <p:txBody>
          <a:bodyPr/>
          <a:lstStyle/>
          <a:p>
            <a:fld id="{2A10D4A5-DC90-4910-87A9-B00D1760B18B}" type="slidenum">
              <a:rPr lang="en-IN" smtClean="0"/>
              <a:t>‹#›</a:t>
            </a:fld>
            <a:endParaRPr lang="en-IN"/>
          </a:p>
        </p:txBody>
      </p:sp>
    </p:spTree>
    <p:extLst>
      <p:ext uri="{BB962C8B-B14F-4D97-AF65-F5344CB8AC3E}">
        <p14:creationId xmlns:p14="http://schemas.microsoft.com/office/powerpoint/2010/main" val="2828853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a:prstGeom prst="rect">
            <a:avLst/>
          </a:prstGeo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a:prstGeom prst="rect">
            <a:avLst/>
          </a:prstGeo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589660" y="5870575"/>
            <a:ext cx="1600200" cy="377825"/>
          </a:xfrm>
          <a:prstGeom prst="rect">
            <a:avLst/>
          </a:prstGeom>
        </p:spPr>
        <p:txBody>
          <a:bodyPr/>
          <a:lstStyle/>
          <a:p>
            <a:fld id="{F7F1EC28-2742-4AB7-8F5F-83E2A5FAF0BF}" type="datetime1">
              <a:rPr lang="en-IN" smtClean="0"/>
              <a:t>03-04-2021</a:t>
            </a:fld>
            <a:endParaRPr lang="en-IN"/>
          </a:p>
        </p:txBody>
      </p:sp>
      <p:sp>
        <p:nvSpPr>
          <p:cNvPr id="6" name="Footer Placeholder 5"/>
          <p:cNvSpPr>
            <a:spLocks noGrp="1"/>
          </p:cNvSpPr>
          <p:nvPr>
            <p:ph type="ftr" sz="quarter" idx="11"/>
          </p:nvPr>
        </p:nvSpPr>
        <p:spPr>
          <a:xfrm>
            <a:off x="685800" y="5870575"/>
            <a:ext cx="7827659" cy="377825"/>
          </a:xfrm>
          <a:prstGeom prst="rect">
            <a:avLst/>
          </a:prstGeom>
        </p:spPr>
        <p:txBody>
          <a:bodyPr/>
          <a:lstStyle/>
          <a:p>
            <a:endParaRPr lang="en-IN"/>
          </a:p>
        </p:txBody>
      </p:sp>
      <p:sp>
        <p:nvSpPr>
          <p:cNvPr id="7" name="Slide Number Placeholder 6"/>
          <p:cNvSpPr>
            <a:spLocks noGrp="1"/>
          </p:cNvSpPr>
          <p:nvPr>
            <p:ph type="sldNum" sz="quarter" idx="12"/>
          </p:nvPr>
        </p:nvSpPr>
        <p:spPr>
          <a:xfrm>
            <a:off x="11426644" y="94028"/>
            <a:ext cx="551167" cy="377825"/>
          </a:xfrm>
          <a:prstGeom prst="rect">
            <a:avLst/>
          </a:prstGeom>
        </p:spPr>
        <p:txBody>
          <a:bodyPr/>
          <a:lstStyle/>
          <a:p>
            <a:fld id="{2A10D4A5-DC90-4910-87A9-B00D1760B18B}" type="slidenum">
              <a:rPr lang="en-IN" smtClean="0"/>
              <a:t>‹#›</a:t>
            </a:fld>
            <a:endParaRPr lang="en-IN"/>
          </a:p>
        </p:txBody>
      </p:sp>
    </p:spTree>
    <p:extLst>
      <p:ext uri="{BB962C8B-B14F-4D97-AF65-F5344CB8AC3E}">
        <p14:creationId xmlns:p14="http://schemas.microsoft.com/office/powerpoint/2010/main" val="44993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002AE91-6AE6-407D-9C8A-9EC28A9BB69D}"/>
              </a:ext>
            </a:extLst>
          </p:cNvPr>
          <p:cNvSpPr>
            <a:spLocks noGrp="1"/>
          </p:cNvSpPr>
          <p:nvPr>
            <p:ph type="sldNum" sz="quarter" idx="4"/>
          </p:nvPr>
        </p:nvSpPr>
        <p:spPr>
          <a:xfrm>
            <a:off x="9296400" y="6226888"/>
            <a:ext cx="2743200" cy="365125"/>
          </a:xfrm>
          <a:prstGeom prst="rect">
            <a:avLst/>
          </a:prstGeom>
        </p:spPr>
        <p:txBody>
          <a:bodyPr vert="horz" lIns="91440" tIns="45720" rIns="91440" bIns="45720" rtlCol="0" anchor="ctr"/>
          <a:lstStyle>
            <a:lvl1pPr algn="r">
              <a:defRPr sz="2800">
                <a:solidFill>
                  <a:srgbClr val="FF0000"/>
                </a:solidFill>
              </a:defRPr>
            </a:lvl1pPr>
          </a:lstStyle>
          <a:p>
            <a:fld id="{31BAF9C6-3852-4FE7-BA36-3013177EC38F}" type="slidenum">
              <a:rPr lang="en-IN" smtClean="0"/>
              <a:pPr/>
              <a:t>‹#›</a:t>
            </a:fld>
            <a:endParaRPr lang="en-IN" dirty="0"/>
          </a:p>
        </p:txBody>
      </p:sp>
    </p:spTree>
    <p:extLst>
      <p:ext uri="{BB962C8B-B14F-4D97-AF65-F5344CB8AC3E}">
        <p14:creationId xmlns:p14="http://schemas.microsoft.com/office/powerpoint/2010/main" val="41163668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8B3BAE-EF4F-48F6-881F-FDB6C8093E11}"/>
              </a:ext>
            </a:extLst>
          </p:cNvPr>
          <p:cNvSpPr txBox="1"/>
          <p:nvPr/>
        </p:nvSpPr>
        <p:spPr>
          <a:xfrm>
            <a:off x="119743" y="545841"/>
            <a:ext cx="11952513" cy="1658018"/>
          </a:xfrm>
          <a:prstGeom prst="rect">
            <a:avLst/>
          </a:prstGeom>
          <a:noFill/>
        </p:spPr>
        <p:txBody>
          <a:bodyPr wrap="square" rtlCol="0">
            <a:spAutoFit/>
          </a:bodyPr>
          <a:lstStyle/>
          <a:p>
            <a:pPr algn="ctr">
              <a:lnSpc>
                <a:spcPct val="150000"/>
              </a:lnSpc>
            </a:pPr>
            <a:r>
              <a:rPr lang="en-US" sz="3600" b="1" dirty="0">
                <a:solidFill>
                  <a:schemeClr val="accent6">
                    <a:lumMod val="40000"/>
                    <a:lumOff val="60000"/>
                  </a:schemeClr>
                </a:solidFill>
                <a:latin typeface="Algerian" panose="04020705040A02060702" pitchFamily="82" charset="0"/>
              </a:rPr>
              <a:t>AUTOMATIC ROOM LIGHT INTENSITY BASED WINDOW BLIND CONTROL SYSTEM</a:t>
            </a:r>
            <a:endParaRPr lang="en-IN" sz="3600" b="1" dirty="0">
              <a:solidFill>
                <a:schemeClr val="accent6">
                  <a:lumMod val="40000"/>
                  <a:lumOff val="60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CAEAEBA0-79A1-463C-AB53-DD34A16A4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845" y="2203859"/>
            <a:ext cx="2469308" cy="3457031"/>
          </a:xfrm>
          <a:prstGeom prst="rect">
            <a:avLst/>
          </a:prstGeom>
        </p:spPr>
      </p:pic>
      <p:pic>
        <p:nvPicPr>
          <p:cNvPr id="6" name="Picture 5">
            <a:extLst>
              <a:ext uri="{FF2B5EF4-FFF2-40B4-BE49-F238E27FC236}">
                <a16:creationId xmlns:a16="http://schemas.microsoft.com/office/drawing/2014/main" id="{4DE4FEA6-2994-4351-998F-8D9AE5EF9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8070" y="2503747"/>
            <a:ext cx="3654186" cy="2827975"/>
          </a:xfrm>
          <a:prstGeom prst="rect">
            <a:avLst/>
          </a:prstGeom>
        </p:spPr>
      </p:pic>
      <p:pic>
        <p:nvPicPr>
          <p:cNvPr id="8" name="Picture 7">
            <a:extLst>
              <a:ext uri="{FF2B5EF4-FFF2-40B4-BE49-F238E27FC236}">
                <a16:creationId xmlns:a16="http://schemas.microsoft.com/office/drawing/2014/main" id="{CCF6F8DF-E115-4C66-A756-0003C83213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3931" y="2655899"/>
            <a:ext cx="3572361" cy="2675823"/>
          </a:xfrm>
          <a:prstGeom prst="rect">
            <a:avLst/>
          </a:prstGeom>
        </p:spPr>
      </p:pic>
      <p:sp>
        <p:nvSpPr>
          <p:cNvPr id="9" name="TextBox 8">
            <a:extLst>
              <a:ext uri="{FF2B5EF4-FFF2-40B4-BE49-F238E27FC236}">
                <a16:creationId xmlns:a16="http://schemas.microsoft.com/office/drawing/2014/main" id="{BBAB5F96-31D0-451A-9114-1AFAC34CF65D}"/>
              </a:ext>
            </a:extLst>
          </p:cNvPr>
          <p:cNvSpPr txBox="1"/>
          <p:nvPr/>
        </p:nvSpPr>
        <p:spPr>
          <a:xfrm>
            <a:off x="6747406" y="5428102"/>
            <a:ext cx="4645272" cy="1425903"/>
          </a:xfrm>
          <a:prstGeom prst="rect">
            <a:avLst/>
          </a:prstGeom>
          <a:noFill/>
        </p:spPr>
        <p:txBody>
          <a:bodyPr wrap="square">
            <a:spAutoFit/>
          </a:bodyPr>
          <a:lstStyle/>
          <a:p>
            <a:pPr>
              <a:lnSpc>
                <a:spcPct val="107000"/>
              </a:lnSpc>
              <a:spcAft>
                <a:spcPts val="800"/>
              </a:spcAft>
            </a:pPr>
            <a:r>
              <a:rPr lang="en-US" sz="2000" b="1" dirty="0">
                <a:effectLst/>
                <a:latin typeface="Algerian" panose="04020705040A02060702" pitchFamily="82" charset="0"/>
                <a:ea typeface="Calibri" panose="020F0502020204030204" pitchFamily="34" charset="0"/>
                <a:cs typeface="Times New Roman" panose="02020603050405020304" pitchFamily="18" charset="0"/>
              </a:rPr>
              <a:t>Group Members:</a:t>
            </a:r>
            <a:endParaRPr lang="en-IN" sz="1400" dirty="0">
              <a:effectLst/>
              <a:latin typeface="Algerian" panose="04020705040A02060702" pitchFamily="82"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dirty="0">
                <a:effectLst/>
                <a:latin typeface="Algerian" panose="04020705040A02060702" pitchFamily="82" charset="0"/>
                <a:ea typeface="Calibri" panose="020F0502020204030204" pitchFamily="34" charset="0"/>
                <a:cs typeface="Times New Roman" panose="02020603050405020304" pitchFamily="18" charset="0"/>
              </a:rPr>
              <a:t>Kush B. Patel (EC-50, A3)</a:t>
            </a:r>
            <a:endParaRPr lang="en-IN" sz="1400" dirty="0">
              <a:effectLst/>
              <a:latin typeface="Algerian" panose="04020705040A02060702" pitchFamily="82"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dirty="0">
                <a:effectLst/>
                <a:latin typeface="Algerian" panose="04020705040A02060702" pitchFamily="82" charset="0"/>
                <a:ea typeface="Calibri" panose="020F0502020204030204" pitchFamily="34" charset="0"/>
                <a:cs typeface="Times New Roman" panose="02020603050405020304" pitchFamily="18" charset="0"/>
              </a:rPr>
              <a:t>Sahilkumar S. Katiriya (EC-26, A2)</a:t>
            </a:r>
            <a:endParaRPr lang="en-IN" sz="1400" dirty="0">
              <a:effectLst/>
              <a:latin typeface="Algerian" panose="04020705040A02060702" pitchFamily="82"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dirty="0">
                <a:effectLst/>
                <a:latin typeface="Algerian" panose="04020705040A02060702" pitchFamily="82" charset="0"/>
                <a:ea typeface="Calibri" panose="020F0502020204030204" pitchFamily="34" charset="0"/>
                <a:cs typeface="Times New Roman" panose="02020603050405020304" pitchFamily="18" charset="0"/>
              </a:rPr>
              <a:t>Gurvir Singh Ratann (EC-22, A2)</a:t>
            </a:r>
            <a:endParaRPr lang="en-IN" sz="1400" dirty="0">
              <a:effectLst/>
              <a:latin typeface="Algerian" panose="04020705040A02060702" pitchFamily="8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2743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E6D2F34-1581-46CB-A8AE-AF26C10DC720}"/>
              </a:ext>
            </a:extLst>
          </p:cNvPr>
          <p:cNvSpPr txBox="1"/>
          <p:nvPr/>
        </p:nvSpPr>
        <p:spPr>
          <a:xfrm>
            <a:off x="4873709" y="185352"/>
            <a:ext cx="2444579" cy="523220"/>
          </a:xfrm>
          <a:prstGeom prst="rect">
            <a:avLst/>
          </a:prstGeom>
          <a:noFill/>
        </p:spPr>
        <p:txBody>
          <a:bodyPr wrap="square" rtlCol="0">
            <a:spAutoFit/>
          </a:bodyPr>
          <a:lstStyle/>
          <a:p>
            <a:r>
              <a:rPr lang="en-IN" sz="2800" b="1" dirty="0">
                <a:solidFill>
                  <a:srgbClr val="FF0000"/>
                </a:solidFill>
              </a:rPr>
              <a:t>Arduino Pinout</a:t>
            </a:r>
          </a:p>
        </p:txBody>
      </p:sp>
      <p:pic>
        <p:nvPicPr>
          <p:cNvPr id="3" name="Picture 2">
            <a:extLst>
              <a:ext uri="{FF2B5EF4-FFF2-40B4-BE49-F238E27FC236}">
                <a16:creationId xmlns:a16="http://schemas.microsoft.com/office/drawing/2014/main" id="{80DFC022-A1B3-4106-9AA8-176335835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4444" y="1189169"/>
            <a:ext cx="7623111" cy="5347555"/>
          </a:xfrm>
          <a:prstGeom prst="rect">
            <a:avLst/>
          </a:prstGeom>
        </p:spPr>
      </p:pic>
    </p:spTree>
    <p:extLst>
      <p:ext uri="{BB962C8B-B14F-4D97-AF65-F5344CB8AC3E}">
        <p14:creationId xmlns:p14="http://schemas.microsoft.com/office/powerpoint/2010/main" val="2857114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BF1941-CE54-4FFE-847A-BF42E8017E53}"/>
              </a:ext>
            </a:extLst>
          </p:cNvPr>
          <p:cNvSpPr txBox="1"/>
          <p:nvPr/>
        </p:nvSpPr>
        <p:spPr>
          <a:xfrm>
            <a:off x="2347784" y="1155681"/>
            <a:ext cx="7933038" cy="3737946"/>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IN" sz="2000" dirty="0"/>
              <a:t>Microcontroller: ATmega328</a:t>
            </a:r>
          </a:p>
          <a:p>
            <a:pPr marL="342900" indent="-342900">
              <a:lnSpc>
                <a:spcPct val="150000"/>
              </a:lnSpc>
              <a:buFont typeface="Wingdings" panose="05000000000000000000" pitchFamily="2" charset="2"/>
              <a:buChar char="§"/>
            </a:pPr>
            <a:r>
              <a:rPr lang="en-IN" sz="2000" dirty="0"/>
              <a:t>Operating Voltage: 5V </a:t>
            </a:r>
          </a:p>
          <a:p>
            <a:pPr marL="342900" indent="-342900">
              <a:lnSpc>
                <a:spcPct val="150000"/>
              </a:lnSpc>
              <a:buFont typeface="Wingdings" panose="05000000000000000000" pitchFamily="2" charset="2"/>
              <a:buChar char="§"/>
            </a:pPr>
            <a:r>
              <a:rPr lang="en-IN" sz="2000" dirty="0"/>
              <a:t>Input Voltage: 7-12V </a:t>
            </a:r>
          </a:p>
          <a:p>
            <a:pPr marL="342900" indent="-342900">
              <a:lnSpc>
                <a:spcPct val="150000"/>
              </a:lnSpc>
              <a:buFont typeface="Wingdings" panose="05000000000000000000" pitchFamily="2" charset="2"/>
              <a:buChar char="§"/>
            </a:pPr>
            <a:r>
              <a:rPr lang="en-IN" sz="2000" dirty="0"/>
              <a:t>Digital I/O Pins: 14 </a:t>
            </a:r>
          </a:p>
          <a:p>
            <a:pPr marL="342900" indent="-342900">
              <a:lnSpc>
                <a:spcPct val="150000"/>
              </a:lnSpc>
              <a:buFont typeface="Wingdings" panose="05000000000000000000" pitchFamily="2" charset="2"/>
              <a:buChar char="§"/>
            </a:pPr>
            <a:r>
              <a:rPr lang="en-IN" sz="2000" dirty="0"/>
              <a:t>Analog Input Pins: 6 </a:t>
            </a:r>
          </a:p>
          <a:p>
            <a:pPr marL="342900" indent="-342900">
              <a:lnSpc>
                <a:spcPct val="150000"/>
              </a:lnSpc>
              <a:buFont typeface="Wingdings" panose="05000000000000000000" pitchFamily="2" charset="2"/>
              <a:buChar char="§"/>
            </a:pPr>
            <a:r>
              <a:rPr lang="en-IN" sz="2000" dirty="0"/>
              <a:t>DC Current per I/O Pin: 40 mA </a:t>
            </a:r>
          </a:p>
          <a:p>
            <a:pPr marL="342900" indent="-342900">
              <a:lnSpc>
                <a:spcPct val="150000"/>
              </a:lnSpc>
              <a:buFont typeface="Wingdings" panose="05000000000000000000" pitchFamily="2" charset="2"/>
              <a:buChar char="§"/>
            </a:pPr>
            <a:r>
              <a:rPr lang="en-IN" sz="2000" dirty="0"/>
              <a:t>Flash Memory: 32 KB (ATmega328)</a:t>
            </a:r>
          </a:p>
          <a:p>
            <a:pPr marL="342900" indent="-342900">
              <a:lnSpc>
                <a:spcPct val="150000"/>
              </a:lnSpc>
              <a:buFont typeface="Wingdings" panose="05000000000000000000" pitchFamily="2" charset="2"/>
              <a:buChar char="§"/>
            </a:pPr>
            <a:r>
              <a:rPr lang="en-IN" sz="2000" dirty="0"/>
              <a:t>Clock Speed: 16 MHz </a:t>
            </a:r>
          </a:p>
        </p:txBody>
      </p:sp>
      <p:sp>
        <p:nvSpPr>
          <p:cNvPr id="4" name="TextBox 3">
            <a:extLst>
              <a:ext uri="{FF2B5EF4-FFF2-40B4-BE49-F238E27FC236}">
                <a16:creationId xmlns:a16="http://schemas.microsoft.com/office/drawing/2014/main" id="{5DFFCFE2-6676-4F2C-B190-7E01AAC59442}"/>
              </a:ext>
            </a:extLst>
          </p:cNvPr>
          <p:cNvSpPr txBox="1"/>
          <p:nvPr/>
        </p:nvSpPr>
        <p:spPr>
          <a:xfrm>
            <a:off x="3475337" y="125951"/>
            <a:ext cx="5241326" cy="646331"/>
          </a:xfrm>
          <a:prstGeom prst="rect">
            <a:avLst/>
          </a:prstGeom>
          <a:noFill/>
        </p:spPr>
        <p:txBody>
          <a:bodyPr wrap="square" rtlCol="0">
            <a:spAutoFit/>
          </a:bodyPr>
          <a:lstStyle/>
          <a:p>
            <a:r>
              <a:rPr lang="en-US" sz="3600" b="1" dirty="0">
                <a:solidFill>
                  <a:srgbClr val="FF0000"/>
                </a:solidFill>
              </a:rPr>
              <a:t>ARDUINO SPECIFICATIONS</a:t>
            </a:r>
            <a:endParaRPr lang="en-IN" sz="3600" b="1" dirty="0">
              <a:solidFill>
                <a:srgbClr val="FF0000"/>
              </a:solidFill>
            </a:endParaRPr>
          </a:p>
        </p:txBody>
      </p:sp>
    </p:spTree>
    <p:extLst>
      <p:ext uri="{BB962C8B-B14F-4D97-AF65-F5344CB8AC3E}">
        <p14:creationId xmlns:p14="http://schemas.microsoft.com/office/powerpoint/2010/main" val="4287986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FB5259-00DE-4C3E-BDE9-AF55495440B3}"/>
              </a:ext>
            </a:extLst>
          </p:cNvPr>
          <p:cNvSpPr txBox="1"/>
          <p:nvPr/>
        </p:nvSpPr>
        <p:spPr>
          <a:xfrm>
            <a:off x="4484472" y="271850"/>
            <a:ext cx="3223055" cy="1200329"/>
          </a:xfrm>
          <a:prstGeom prst="rect">
            <a:avLst/>
          </a:prstGeom>
          <a:noFill/>
        </p:spPr>
        <p:txBody>
          <a:bodyPr wrap="square" rtlCol="0">
            <a:spAutoFit/>
          </a:bodyPr>
          <a:lstStyle/>
          <a:p>
            <a:pPr algn="ctr"/>
            <a:r>
              <a:rPr lang="en-US" sz="3600" b="1" dirty="0">
                <a:solidFill>
                  <a:srgbClr val="FF0000"/>
                </a:solidFill>
              </a:rPr>
              <a:t>MOTOR DRIVER</a:t>
            </a:r>
          </a:p>
          <a:p>
            <a:pPr algn="ctr"/>
            <a:r>
              <a:rPr lang="en-US" sz="3600" b="1" dirty="0">
                <a:solidFill>
                  <a:srgbClr val="FF0000"/>
                </a:solidFill>
              </a:rPr>
              <a:t>IC L293D</a:t>
            </a:r>
            <a:endParaRPr lang="en-IN" sz="3600" b="1" dirty="0">
              <a:solidFill>
                <a:srgbClr val="FF0000"/>
              </a:solidFill>
            </a:endParaRPr>
          </a:p>
        </p:txBody>
      </p:sp>
      <p:pic>
        <p:nvPicPr>
          <p:cNvPr id="4" name="Picture 3">
            <a:extLst>
              <a:ext uri="{FF2B5EF4-FFF2-40B4-BE49-F238E27FC236}">
                <a16:creationId xmlns:a16="http://schemas.microsoft.com/office/drawing/2014/main" id="{BD3414F3-844D-4D7A-AB24-4202A68CA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32" y="2423845"/>
            <a:ext cx="4327340" cy="2395290"/>
          </a:xfrm>
          <a:prstGeom prst="rect">
            <a:avLst/>
          </a:prstGeom>
        </p:spPr>
      </p:pic>
      <p:pic>
        <p:nvPicPr>
          <p:cNvPr id="6" name="Picture 5">
            <a:extLst>
              <a:ext uri="{FF2B5EF4-FFF2-40B4-BE49-F238E27FC236}">
                <a16:creationId xmlns:a16="http://schemas.microsoft.com/office/drawing/2014/main" id="{33FA0741-B7C6-4DA9-B2D9-2D83265A2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125" y="1987240"/>
            <a:ext cx="7497875" cy="3268500"/>
          </a:xfrm>
          <a:prstGeom prst="rect">
            <a:avLst/>
          </a:prstGeom>
        </p:spPr>
      </p:pic>
      <p:sp>
        <p:nvSpPr>
          <p:cNvPr id="7" name="TextBox 6">
            <a:extLst>
              <a:ext uri="{FF2B5EF4-FFF2-40B4-BE49-F238E27FC236}">
                <a16:creationId xmlns:a16="http://schemas.microsoft.com/office/drawing/2014/main" id="{10E1E9B9-F262-404A-9D32-F6BACEA8CBD9}"/>
              </a:ext>
            </a:extLst>
          </p:cNvPr>
          <p:cNvSpPr txBox="1"/>
          <p:nvPr/>
        </p:nvSpPr>
        <p:spPr>
          <a:xfrm>
            <a:off x="1261385" y="5807329"/>
            <a:ext cx="1983282" cy="523220"/>
          </a:xfrm>
          <a:prstGeom prst="rect">
            <a:avLst/>
          </a:prstGeom>
          <a:noFill/>
        </p:spPr>
        <p:txBody>
          <a:bodyPr wrap="square" rtlCol="0">
            <a:spAutoFit/>
          </a:bodyPr>
          <a:lstStyle/>
          <a:p>
            <a:r>
              <a:rPr lang="en-US" sz="2800" b="1" dirty="0">
                <a:solidFill>
                  <a:srgbClr val="FF0000"/>
                </a:solidFill>
              </a:rPr>
              <a:t>Pin Diagram</a:t>
            </a:r>
            <a:endParaRPr lang="en-IN" sz="2800" b="1" dirty="0">
              <a:solidFill>
                <a:srgbClr val="FF0000"/>
              </a:solidFill>
            </a:endParaRPr>
          </a:p>
        </p:txBody>
      </p:sp>
      <p:sp>
        <p:nvSpPr>
          <p:cNvPr id="8" name="TextBox 7">
            <a:extLst>
              <a:ext uri="{FF2B5EF4-FFF2-40B4-BE49-F238E27FC236}">
                <a16:creationId xmlns:a16="http://schemas.microsoft.com/office/drawing/2014/main" id="{99E48589-2DBB-4DCC-A50C-AC95F0207E85}"/>
              </a:ext>
            </a:extLst>
          </p:cNvPr>
          <p:cNvSpPr txBox="1"/>
          <p:nvPr/>
        </p:nvSpPr>
        <p:spPr>
          <a:xfrm>
            <a:off x="7316686" y="5811219"/>
            <a:ext cx="2252752" cy="523220"/>
          </a:xfrm>
          <a:prstGeom prst="rect">
            <a:avLst/>
          </a:prstGeom>
          <a:noFill/>
        </p:spPr>
        <p:txBody>
          <a:bodyPr wrap="square" rtlCol="0">
            <a:spAutoFit/>
          </a:bodyPr>
          <a:lstStyle/>
          <a:p>
            <a:r>
              <a:rPr lang="en-US" sz="2800" b="1" dirty="0">
                <a:solidFill>
                  <a:srgbClr val="FF0000"/>
                </a:solidFill>
              </a:rPr>
              <a:t>Pin Functions</a:t>
            </a:r>
            <a:endParaRPr lang="en-IN" sz="2800" b="1" dirty="0">
              <a:solidFill>
                <a:srgbClr val="FF0000"/>
              </a:solidFill>
            </a:endParaRPr>
          </a:p>
        </p:txBody>
      </p:sp>
    </p:spTree>
    <p:extLst>
      <p:ext uri="{BB962C8B-B14F-4D97-AF65-F5344CB8AC3E}">
        <p14:creationId xmlns:p14="http://schemas.microsoft.com/office/powerpoint/2010/main" val="2307655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294B2C0-84FA-436A-AB14-676A23DD7600}"/>
              </a:ext>
            </a:extLst>
          </p:cNvPr>
          <p:cNvGrpSpPr/>
          <p:nvPr/>
        </p:nvGrpSpPr>
        <p:grpSpPr>
          <a:xfrm>
            <a:off x="2547721" y="440892"/>
            <a:ext cx="7096557" cy="3216708"/>
            <a:chOff x="2887702" y="2071984"/>
            <a:chExt cx="6416596" cy="1583037"/>
          </a:xfrm>
        </p:grpSpPr>
        <p:pic>
          <p:nvPicPr>
            <p:cNvPr id="3" name="Picture 2">
              <a:extLst>
                <a:ext uri="{FF2B5EF4-FFF2-40B4-BE49-F238E27FC236}">
                  <a16:creationId xmlns:a16="http://schemas.microsoft.com/office/drawing/2014/main" id="{AE7B7368-772C-4514-9A4E-340D38727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702" y="2071984"/>
              <a:ext cx="6416596" cy="868755"/>
            </a:xfrm>
            <a:prstGeom prst="rect">
              <a:avLst/>
            </a:prstGeom>
          </p:spPr>
        </p:pic>
        <p:pic>
          <p:nvPicPr>
            <p:cNvPr id="5" name="Picture 4">
              <a:extLst>
                <a:ext uri="{FF2B5EF4-FFF2-40B4-BE49-F238E27FC236}">
                  <a16:creationId xmlns:a16="http://schemas.microsoft.com/office/drawing/2014/main" id="{F70522BD-E8A8-482B-85A0-B0C325457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7702" y="2938679"/>
              <a:ext cx="6401355" cy="182896"/>
            </a:xfrm>
            <a:prstGeom prst="rect">
              <a:avLst/>
            </a:prstGeom>
          </p:spPr>
        </p:pic>
        <p:pic>
          <p:nvPicPr>
            <p:cNvPr id="7" name="Picture 6">
              <a:extLst>
                <a:ext uri="{FF2B5EF4-FFF2-40B4-BE49-F238E27FC236}">
                  <a16:creationId xmlns:a16="http://schemas.microsoft.com/office/drawing/2014/main" id="{C6900030-3FA1-43A3-B9C3-05F8697B86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7702" y="3121575"/>
              <a:ext cx="6416596" cy="533446"/>
            </a:xfrm>
            <a:prstGeom prst="rect">
              <a:avLst/>
            </a:prstGeom>
          </p:spPr>
        </p:pic>
      </p:grpSp>
      <p:sp>
        <p:nvSpPr>
          <p:cNvPr id="9" name="TextBox 8">
            <a:extLst>
              <a:ext uri="{FF2B5EF4-FFF2-40B4-BE49-F238E27FC236}">
                <a16:creationId xmlns:a16="http://schemas.microsoft.com/office/drawing/2014/main" id="{4441CEBD-7EA7-49ED-8AF8-F2A8FF56BC76}"/>
              </a:ext>
            </a:extLst>
          </p:cNvPr>
          <p:cNvSpPr txBox="1"/>
          <p:nvPr/>
        </p:nvSpPr>
        <p:spPr>
          <a:xfrm>
            <a:off x="4755005" y="4025057"/>
            <a:ext cx="2665132" cy="523220"/>
          </a:xfrm>
          <a:prstGeom prst="rect">
            <a:avLst/>
          </a:prstGeom>
          <a:noFill/>
        </p:spPr>
        <p:txBody>
          <a:bodyPr wrap="square" rtlCol="0">
            <a:spAutoFit/>
          </a:bodyPr>
          <a:lstStyle/>
          <a:p>
            <a:r>
              <a:rPr lang="en-US" sz="2800" b="1" dirty="0">
                <a:solidFill>
                  <a:srgbClr val="FF0000"/>
                </a:solidFill>
              </a:rPr>
              <a:t>IC L293D Ratings</a:t>
            </a:r>
            <a:endParaRPr lang="en-IN" sz="2800" b="1" dirty="0">
              <a:solidFill>
                <a:srgbClr val="FF0000"/>
              </a:solidFill>
            </a:endParaRPr>
          </a:p>
        </p:txBody>
      </p:sp>
    </p:spTree>
    <p:extLst>
      <p:ext uri="{BB962C8B-B14F-4D97-AF65-F5344CB8AC3E}">
        <p14:creationId xmlns:p14="http://schemas.microsoft.com/office/powerpoint/2010/main" val="171754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01DB53-10C5-43F6-92AC-D4C5BE2B1F24}"/>
              </a:ext>
            </a:extLst>
          </p:cNvPr>
          <p:cNvSpPr txBox="1"/>
          <p:nvPr/>
        </p:nvSpPr>
        <p:spPr>
          <a:xfrm>
            <a:off x="4384074" y="123569"/>
            <a:ext cx="3423852" cy="1200329"/>
          </a:xfrm>
          <a:prstGeom prst="rect">
            <a:avLst/>
          </a:prstGeom>
          <a:noFill/>
        </p:spPr>
        <p:txBody>
          <a:bodyPr wrap="square" rtlCol="0">
            <a:spAutoFit/>
          </a:bodyPr>
          <a:lstStyle/>
          <a:p>
            <a:pPr algn="ctr"/>
            <a:r>
              <a:rPr lang="en-US" sz="3600" b="1" dirty="0">
                <a:solidFill>
                  <a:srgbClr val="FF0000"/>
                </a:solidFill>
              </a:rPr>
              <a:t>STEPPER MOTOR</a:t>
            </a:r>
          </a:p>
          <a:p>
            <a:pPr algn="ctr"/>
            <a:r>
              <a:rPr lang="en-US" sz="3600" b="1" dirty="0">
                <a:solidFill>
                  <a:srgbClr val="FF0000"/>
                </a:solidFill>
              </a:rPr>
              <a:t>28BYJ-48</a:t>
            </a:r>
            <a:endParaRPr lang="en-IN" sz="3600" b="1" dirty="0">
              <a:solidFill>
                <a:srgbClr val="FF0000"/>
              </a:solidFill>
            </a:endParaRPr>
          </a:p>
        </p:txBody>
      </p:sp>
      <p:sp>
        <p:nvSpPr>
          <p:cNvPr id="5" name="TextBox 4">
            <a:extLst>
              <a:ext uri="{FF2B5EF4-FFF2-40B4-BE49-F238E27FC236}">
                <a16:creationId xmlns:a16="http://schemas.microsoft.com/office/drawing/2014/main" id="{E9789B2A-CC99-402C-B95C-421D9356706C}"/>
              </a:ext>
            </a:extLst>
          </p:cNvPr>
          <p:cNvSpPr txBox="1"/>
          <p:nvPr/>
        </p:nvSpPr>
        <p:spPr>
          <a:xfrm>
            <a:off x="3048000" y="2069926"/>
            <a:ext cx="6096000" cy="2814617"/>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US" sz="2000" dirty="0"/>
              <a:t>Rated voltage ：                    5VDC</a:t>
            </a:r>
          </a:p>
          <a:p>
            <a:pPr marL="342900" indent="-342900">
              <a:lnSpc>
                <a:spcPct val="150000"/>
              </a:lnSpc>
              <a:buFont typeface="Wingdings" panose="05000000000000000000" pitchFamily="2" charset="2"/>
              <a:buChar char="§"/>
            </a:pPr>
            <a:r>
              <a:rPr lang="en-US" sz="2000" dirty="0"/>
              <a:t> Number of Phase :               4</a:t>
            </a:r>
          </a:p>
          <a:p>
            <a:pPr marL="342900" indent="-342900">
              <a:lnSpc>
                <a:spcPct val="150000"/>
              </a:lnSpc>
              <a:buFont typeface="Wingdings" panose="05000000000000000000" pitchFamily="2" charset="2"/>
              <a:buChar char="§"/>
            </a:pPr>
            <a:r>
              <a:rPr lang="en-US" sz="2000" dirty="0"/>
              <a:t>Stride Angle :                         5.625° /64</a:t>
            </a:r>
          </a:p>
          <a:p>
            <a:pPr marL="342900" indent="-342900">
              <a:lnSpc>
                <a:spcPct val="150000"/>
              </a:lnSpc>
              <a:buFont typeface="Wingdings" panose="05000000000000000000" pitchFamily="2" charset="2"/>
              <a:buChar char="§"/>
            </a:pPr>
            <a:r>
              <a:rPr lang="en-IN" sz="2000" dirty="0"/>
              <a:t>DC resistance :                      50</a:t>
            </a:r>
            <a:r>
              <a:rPr lang="el-GR" sz="2000" dirty="0"/>
              <a:t>Ω±7%(25℃)</a:t>
            </a:r>
            <a:endParaRPr lang="en-US" sz="2000" dirty="0"/>
          </a:p>
          <a:p>
            <a:pPr marL="342900" indent="-342900">
              <a:lnSpc>
                <a:spcPct val="150000"/>
              </a:lnSpc>
              <a:buFont typeface="Wingdings" panose="05000000000000000000" pitchFamily="2" charset="2"/>
              <a:buChar char="§"/>
            </a:pPr>
            <a:r>
              <a:rPr lang="en-IN" sz="2000" dirty="0"/>
              <a:t>In-traction Torque :              &gt;34.3mN.m</a:t>
            </a:r>
          </a:p>
          <a:p>
            <a:pPr marL="342900" indent="-342900">
              <a:lnSpc>
                <a:spcPct val="150000"/>
              </a:lnSpc>
              <a:buFont typeface="Wingdings" panose="05000000000000000000" pitchFamily="2" charset="2"/>
              <a:buChar char="§"/>
            </a:pPr>
            <a:r>
              <a:rPr lang="en-IN" sz="2000" dirty="0"/>
              <a:t>Rise in Temperature:            &lt;40K</a:t>
            </a:r>
            <a:r>
              <a:rPr lang="fr-FR" sz="2000" dirty="0"/>
              <a:t> </a:t>
            </a:r>
            <a:endParaRPr lang="en-IN" sz="2000" dirty="0"/>
          </a:p>
        </p:txBody>
      </p:sp>
    </p:spTree>
    <p:extLst>
      <p:ext uri="{BB962C8B-B14F-4D97-AF65-F5344CB8AC3E}">
        <p14:creationId xmlns:p14="http://schemas.microsoft.com/office/powerpoint/2010/main" val="372582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7BBC0-9E02-42C7-9EB2-D19E27269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5207" y="675739"/>
            <a:ext cx="4101586" cy="2539077"/>
          </a:xfrm>
          <a:prstGeom prst="rect">
            <a:avLst/>
          </a:prstGeom>
        </p:spPr>
      </p:pic>
      <p:sp>
        <p:nvSpPr>
          <p:cNvPr id="4" name="TextBox 3">
            <a:extLst>
              <a:ext uri="{FF2B5EF4-FFF2-40B4-BE49-F238E27FC236}">
                <a16:creationId xmlns:a16="http://schemas.microsoft.com/office/drawing/2014/main" id="{0364EDF1-1857-4EA8-BF17-6A06010BB84F}"/>
              </a:ext>
            </a:extLst>
          </p:cNvPr>
          <p:cNvSpPr txBox="1"/>
          <p:nvPr/>
        </p:nvSpPr>
        <p:spPr>
          <a:xfrm>
            <a:off x="4206445" y="4349580"/>
            <a:ext cx="3779110" cy="461665"/>
          </a:xfrm>
          <a:prstGeom prst="rect">
            <a:avLst/>
          </a:prstGeom>
          <a:noFill/>
        </p:spPr>
        <p:txBody>
          <a:bodyPr wrap="square" rtlCol="0">
            <a:spAutoFit/>
          </a:bodyPr>
          <a:lstStyle/>
          <a:p>
            <a:r>
              <a:rPr lang="en-US" sz="2400" b="1" dirty="0">
                <a:solidFill>
                  <a:srgbClr val="FF0000"/>
                </a:solidFill>
              </a:rPr>
              <a:t>28BYJ-48  MOTOR DIAGRAM</a:t>
            </a:r>
            <a:endParaRPr lang="en-IN" sz="2400" b="1" dirty="0">
              <a:solidFill>
                <a:srgbClr val="FF0000"/>
              </a:solidFill>
            </a:endParaRPr>
          </a:p>
        </p:txBody>
      </p:sp>
    </p:spTree>
    <p:extLst>
      <p:ext uri="{BB962C8B-B14F-4D97-AF65-F5344CB8AC3E}">
        <p14:creationId xmlns:p14="http://schemas.microsoft.com/office/powerpoint/2010/main" val="1193772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81667E-2C8D-4886-B33C-FBD693E3E989}"/>
              </a:ext>
            </a:extLst>
          </p:cNvPr>
          <p:cNvSpPr txBox="1"/>
          <p:nvPr/>
        </p:nvSpPr>
        <p:spPr>
          <a:xfrm>
            <a:off x="4355757" y="304800"/>
            <a:ext cx="3480486" cy="523220"/>
          </a:xfrm>
          <a:prstGeom prst="rect">
            <a:avLst/>
          </a:prstGeom>
          <a:noFill/>
        </p:spPr>
        <p:txBody>
          <a:bodyPr wrap="square" rtlCol="0">
            <a:spAutoFit/>
          </a:bodyPr>
          <a:lstStyle/>
          <a:p>
            <a:r>
              <a:rPr lang="en-US" sz="2800" b="1" dirty="0">
                <a:solidFill>
                  <a:srgbClr val="FF0000"/>
                </a:solidFill>
              </a:rPr>
              <a:t>Why Stepper Motor ?</a:t>
            </a:r>
            <a:endParaRPr lang="en-IN" sz="2800" b="1" dirty="0">
              <a:solidFill>
                <a:srgbClr val="FF0000"/>
              </a:solidFill>
            </a:endParaRPr>
          </a:p>
        </p:txBody>
      </p:sp>
      <p:graphicFrame>
        <p:nvGraphicFramePr>
          <p:cNvPr id="4" name="Table 4">
            <a:extLst>
              <a:ext uri="{FF2B5EF4-FFF2-40B4-BE49-F238E27FC236}">
                <a16:creationId xmlns:a16="http://schemas.microsoft.com/office/drawing/2014/main" id="{76E49B02-62D7-4CFD-9A6D-EFDBD958C20C}"/>
              </a:ext>
            </a:extLst>
          </p:cNvPr>
          <p:cNvGraphicFramePr>
            <a:graphicFrameLocks noGrp="1"/>
          </p:cNvGraphicFramePr>
          <p:nvPr>
            <p:extLst>
              <p:ext uri="{D42A27DB-BD31-4B8C-83A1-F6EECF244321}">
                <p14:modId xmlns:p14="http://schemas.microsoft.com/office/powerpoint/2010/main" val="4026246601"/>
              </p:ext>
            </p:extLst>
          </p:nvPr>
        </p:nvGraphicFramePr>
        <p:xfrm>
          <a:off x="2032000" y="2316480"/>
          <a:ext cx="8127999" cy="23977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29883012"/>
                    </a:ext>
                  </a:extLst>
                </a:gridCol>
                <a:gridCol w="2709333">
                  <a:extLst>
                    <a:ext uri="{9D8B030D-6E8A-4147-A177-3AD203B41FA5}">
                      <a16:colId xmlns:a16="http://schemas.microsoft.com/office/drawing/2014/main" val="2530813908"/>
                    </a:ext>
                  </a:extLst>
                </a:gridCol>
                <a:gridCol w="2709333">
                  <a:extLst>
                    <a:ext uri="{9D8B030D-6E8A-4147-A177-3AD203B41FA5}">
                      <a16:colId xmlns:a16="http://schemas.microsoft.com/office/drawing/2014/main" val="1786032693"/>
                    </a:ext>
                  </a:extLst>
                </a:gridCol>
              </a:tblGrid>
              <a:tr h="370840">
                <a:tc>
                  <a:txBody>
                    <a:bodyPr/>
                    <a:lstStyle/>
                    <a:p>
                      <a:pPr algn="ctr"/>
                      <a:r>
                        <a:rPr lang="en-US" dirty="0"/>
                        <a:t>STEPPER MOTOR</a:t>
                      </a:r>
                      <a:endParaRPr lang="en-IN" dirty="0"/>
                    </a:p>
                  </a:txBody>
                  <a:tcPr/>
                </a:tc>
                <a:tc>
                  <a:txBody>
                    <a:bodyPr/>
                    <a:lstStyle/>
                    <a:p>
                      <a:pPr algn="ctr"/>
                      <a:r>
                        <a:rPr lang="en-US" dirty="0"/>
                        <a:t>SERVO MOTOR</a:t>
                      </a:r>
                      <a:endParaRPr lang="en-IN" dirty="0"/>
                    </a:p>
                  </a:txBody>
                  <a:tcPr/>
                </a:tc>
                <a:tc>
                  <a:txBody>
                    <a:bodyPr/>
                    <a:lstStyle/>
                    <a:p>
                      <a:pPr algn="ctr"/>
                      <a:r>
                        <a:rPr lang="en-US" dirty="0"/>
                        <a:t>OBJECTIVE</a:t>
                      </a:r>
                      <a:endParaRPr lang="en-IN" dirty="0"/>
                    </a:p>
                  </a:txBody>
                  <a:tcPr/>
                </a:tc>
                <a:extLst>
                  <a:ext uri="{0D108BD9-81ED-4DB2-BD59-A6C34878D82A}">
                    <a16:rowId xmlns:a16="http://schemas.microsoft.com/office/drawing/2014/main" val="393804617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High pole count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Low pole count</a:t>
                      </a:r>
                    </a:p>
                  </a:txBody>
                  <a:tcPr/>
                </a:tc>
                <a:tc>
                  <a:txBody>
                    <a:bodyPr/>
                    <a:lstStyle/>
                    <a:p>
                      <a:r>
                        <a:rPr lang="en-US" dirty="0"/>
                        <a:t>Effective</a:t>
                      </a:r>
                      <a:endParaRPr lang="en-IN" dirty="0"/>
                    </a:p>
                  </a:txBody>
                  <a:tcPr/>
                </a:tc>
                <a:extLst>
                  <a:ext uri="{0D108BD9-81ED-4DB2-BD59-A6C34878D82A}">
                    <a16:rowId xmlns:a16="http://schemas.microsoft.com/office/drawing/2014/main" val="232748221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High torque at zero speed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Very high speed</a:t>
                      </a:r>
                    </a:p>
                  </a:txBody>
                  <a:tcPr/>
                </a:tc>
                <a:tc>
                  <a:txBody>
                    <a:bodyPr/>
                    <a:lstStyle/>
                    <a:p>
                      <a:r>
                        <a:rPr lang="en-US" dirty="0"/>
                        <a:t>High speed is not essential</a:t>
                      </a:r>
                      <a:endParaRPr lang="en-IN" dirty="0"/>
                    </a:p>
                  </a:txBody>
                  <a:tcPr/>
                </a:tc>
                <a:extLst>
                  <a:ext uri="{0D108BD9-81ED-4DB2-BD59-A6C34878D82A}">
                    <a16:rowId xmlns:a16="http://schemas.microsoft.com/office/drawing/2014/main" val="287049349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Economical</a:t>
                      </a:r>
                      <a:endParaRPr lang="en-IN" dirty="0"/>
                    </a:p>
                  </a:txBody>
                  <a:tcPr/>
                </a:tc>
                <a:tc>
                  <a:txBody>
                    <a:bodyPr/>
                    <a:lstStyle/>
                    <a:p>
                      <a:r>
                        <a:rPr lang="en-US" dirty="0"/>
                        <a:t>Costly</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1482636914"/>
                  </a:ext>
                </a:extLst>
              </a:tr>
              <a:tr h="370840">
                <a:tc>
                  <a:txBody>
                    <a:bodyPr/>
                    <a:lstStyle/>
                    <a:p>
                      <a:r>
                        <a:rPr lang="en-US" dirty="0" err="1"/>
                        <a:t>Upto</a:t>
                      </a:r>
                      <a:r>
                        <a:rPr lang="en-US" dirty="0"/>
                        <a:t> the mark accuracy and acceleration</a:t>
                      </a:r>
                      <a:endParaRPr lang="en-IN" dirty="0"/>
                    </a:p>
                  </a:txBody>
                  <a:tcPr/>
                </a:tc>
                <a:tc>
                  <a:txBody>
                    <a:bodyPr/>
                    <a:lstStyle/>
                    <a:p>
                      <a:r>
                        <a:rPr lang="en-US" dirty="0"/>
                        <a:t>High accuracy and acceleration</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High accuracy and acceleration</a:t>
                      </a:r>
                      <a:r>
                        <a:rPr lang="en-IN" dirty="0"/>
                        <a:t> is not required</a:t>
                      </a:r>
                    </a:p>
                  </a:txBody>
                  <a:tcPr/>
                </a:tc>
                <a:extLst>
                  <a:ext uri="{0D108BD9-81ED-4DB2-BD59-A6C34878D82A}">
                    <a16:rowId xmlns:a16="http://schemas.microsoft.com/office/drawing/2014/main" val="373743727"/>
                  </a:ext>
                </a:extLst>
              </a:tr>
            </a:tbl>
          </a:graphicData>
        </a:graphic>
      </p:graphicFrame>
    </p:spTree>
    <p:extLst>
      <p:ext uri="{BB962C8B-B14F-4D97-AF65-F5344CB8AC3E}">
        <p14:creationId xmlns:p14="http://schemas.microsoft.com/office/powerpoint/2010/main" val="3524749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81667E-2C8D-4886-B33C-FBD693E3E989}"/>
              </a:ext>
            </a:extLst>
          </p:cNvPr>
          <p:cNvSpPr txBox="1"/>
          <p:nvPr/>
        </p:nvSpPr>
        <p:spPr>
          <a:xfrm>
            <a:off x="4355757" y="304800"/>
            <a:ext cx="3480486" cy="523220"/>
          </a:xfrm>
          <a:prstGeom prst="rect">
            <a:avLst/>
          </a:prstGeom>
          <a:noFill/>
        </p:spPr>
        <p:txBody>
          <a:bodyPr wrap="square" rtlCol="0">
            <a:spAutoFit/>
          </a:bodyPr>
          <a:lstStyle/>
          <a:p>
            <a:r>
              <a:rPr lang="en-US" sz="2800" b="1" dirty="0">
                <a:solidFill>
                  <a:srgbClr val="FF0000"/>
                </a:solidFill>
              </a:rPr>
              <a:t>Why Stepper Motor ?</a:t>
            </a:r>
            <a:endParaRPr lang="en-IN" sz="2800" b="1" dirty="0">
              <a:solidFill>
                <a:srgbClr val="FF0000"/>
              </a:solidFill>
            </a:endParaRPr>
          </a:p>
        </p:txBody>
      </p:sp>
      <p:graphicFrame>
        <p:nvGraphicFramePr>
          <p:cNvPr id="4" name="Table 4">
            <a:extLst>
              <a:ext uri="{FF2B5EF4-FFF2-40B4-BE49-F238E27FC236}">
                <a16:creationId xmlns:a16="http://schemas.microsoft.com/office/drawing/2014/main" id="{76E49B02-62D7-4CFD-9A6D-EFDBD958C20C}"/>
              </a:ext>
            </a:extLst>
          </p:cNvPr>
          <p:cNvGraphicFramePr>
            <a:graphicFrameLocks noGrp="1"/>
          </p:cNvGraphicFramePr>
          <p:nvPr>
            <p:extLst>
              <p:ext uri="{D42A27DB-BD31-4B8C-83A1-F6EECF244321}">
                <p14:modId xmlns:p14="http://schemas.microsoft.com/office/powerpoint/2010/main" val="2652725346"/>
              </p:ext>
            </p:extLst>
          </p:nvPr>
        </p:nvGraphicFramePr>
        <p:xfrm>
          <a:off x="2032000" y="2316480"/>
          <a:ext cx="8127999" cy="1752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29883012"/>
                    </a:ext>
                  </a:extLst>
                </a:gridCol>
                <a:gridCol w="2709333">
                  <a:extLst>
                    <a:ext uri="{9D8B030D-6E8A-4147-A177-3AD203B41FA5}">
                      <a16:colId xmlns:a16="http://schemas.microsoft.com/office/drawing/2014/main" val="2530813908"/>
                    </a:ext>
                  </a:extLst>
                </a:gridCol>
                <a:gridCol w="2709333">
                  <a:extLst>
                    <a:ext uri="{9D8B030D-6E8A-4147-A177-3AD203B41FA5}">
                      <a16:colId xmlns:a16="http://schemas.microsoft.com/office/drawing/2014/main" val="1786032693"/>
                    </a:ext>
                  </a:extLst>
                </a:gridCol>
              </a:tblGrid>
              <a:tr h="370840">
                <a:tc>
                  <a:txBody>
                    <a:bodyPr/>
                    <a:lstStyle/>
                    <a:p>
                      <a:pPr algn="ctr"/>
                      <a:r>
                        <a:rPr lang="en-US" dirty="0"/>
                        <a:t>STEPPER MOTOR</a:t>
                      </a:r>
                      <a:endParaRPr lang="en-IN" dirty="0"/>
                    </a:p>
                  </a:txBody>
                  <a:tcPr/>
                </a:tc>
                <a:tc>
                  <a:txBody>
                    <a:bodyPr/>
                    <a:lstStyle/>
                    <a:p>
                      <a:pPr algn="ctr"/>
                      <a:r>
                        <a:rPr lang="en-US" dirty="0"/>
                        <a:t>DC MOTOR</a:t>
                      </a:r>
                      <a:endParaRPr lang="en-IN" dirty="0"/>
                    </a:p>
                  </a:txBody>
                  <a:tcPr/>
                </a:tc>
                <a:tc>
                  <a:txBody>
                    <a:bodyPr/>
                    <a:lstStyle/>
                    <a:p>
                      <a:pPr algn="ctr"/>
                      <a:r>
                        <a:rPr lang="en-US" dirty="0"/>
                        <a:t>OBJECTIVE</a:t>
                      </a:r>
                      <a:endParaRPr lang="en-IN" dirty="0"/>
                    </a:p>
                  </a:txBody>
                  <a:tcPr/>
                </a:tc>
                <a:extLst>
                  <a:ext uri="{0D108BD9-81ED-4DB2-BD59-A6C34878D82A}">
                    <a16:rowId xmlns:a16="http://schemas.microsoft.com/office/drawing/2014/main" val="393804617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0" i="0" dirty="0">
                          <a:solidFill>
                            <a:srgbClr val="2A2A2A"/>
                          </a:solidFill>
                          <a:effectLst/>
                          <a:latin typeface="Source Sans Pro" panose="020B0503030403020204" pitchFamily="34" charset="0"/>
                        </a:rPr>
                        <a:t>Precise positioning</a:t>
                      </a:r>
                    </a:p>
                  </a:txBody>
                  <a:tcPr/>
                </a:tc>
                <a:tc>
                  <a:txBody>
                    <a:bodyPr/>
                    <a:lstStyle/>
                    <a:p>
                      <a:r>
                        <a:rPr lang="en-IN" b="0" dirty="0">
                          <a:effectLst/>
                        </a:rPr>
                        <a:t>Noisy</a:t>
                      </a:r>
                    </a:p>
                  </a:txBody>
                  <a:tcPr/>
                </a:tc>
                <a:tc>
                  <a:txBody>
                    <a:bodyPr/>
                    <a:lstStyle/>
                    <a:p>
                      <a:r>
                        <a:rPr lang="en-US" dirty="0"/>
                        <a:t>Good position of opening </a:t>
                      </a:r>
                      <a:endParaRPr lang="en-IN" dirty="0"/>
                    </a:p>
                  </a:txBody>
                  <a:tcPr/>
                </a:tc>
                <a:extLst>
                  <a:ext uri="{0D108BD9-81ED-4DB2-BD59-A6C34878D82A}">
                    <a16:rowId xmlns:a16="http://schemas.microsoft.com/office/drawing/2014/main" val="2327482214"/>
                  </a:ext>
                </a:extLst>
              </a:tr>
              <a:tr h="370840">
                <a:tc>
                  <a:txBody>
                    <a:bodyPr/>
                    <a:lstStyle/>
                    <a:p>
                      <a:r>
                        <a:rPr lang="en-IN" b="0" i="0" dirty="0">
                          <a:solidFill>
                            <a:srgbClr val="2A2A2A"/>
                          </a:solidFill>
                          <a:effectLst/>
                          <a:latin typeface="Source Sans Pro" panose="020B0503030403020204" pitchFamily="34" charset="0"/>
                        </a:rPr>
                        <a:t>Easy to control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Requires </a:t>
                      </a:r>
                      <a:r>
                        <a:rPr lang="en-IN" b="0" dirty="0"/>
                        <a:t>Specific controller/regulator</a:t>
                      </a:r>
                      <a:endParaRPr lang="en-US" dirty="0"/>
                    </a:p>
                  </a:txBody>
                  <a:tcPr/>
                </a:tc>
                <a:tc>
                  <a:txBody>
                    <a:bodyPr/>
                    <a:lstStyle/>
                    <a:p>
                      <a:r>
                        <a:rPr lang="en-US" dirty="0"/>
                        <a:t>Can be replaced easily</a:t>
                      </a:r>
                      <a:endParaRPr lang="en-IN" dirty="0"/>
                    </a:p>
                  </a:txBody>
                  <a:tcPr/>
                </a:tc>
                <a:extLst>
                  <a:ext uri="{0D108BD9-81ED-4DB2-BD59-A6C34878D82A}">
                    <a16:rowId xmlns:a16="http://schemas.microsoft.com/office/drawing/2014/main" val="287049349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0" i="0" dirty="0">
                          <a:solidFill>
                            <a:srgbClr val="2A2A2A"/>
                          </a:solidFill>
                          <a:effectLst/>
                          <a:latin typeface="Source Sans Pro" panose="020B0503030403020204" pitchFamily="34" charset="0"/>
                        </a:rPr>
                        <a:t>Reliable</a:t>
                      </a:r>
                      <a:endParaRPr lang="en-IN" b="0" dirty="0">
                        <a:solidFill>
                          <a:srgbClr val="2A2A2A"/>
                        </a:solidFill>
                        <a:latin typeface="Source Sans Pro" panose="020B0503030403020204" pitchFamily="34" charset="0"/>
                      </a:endParaRPr>
                    </a:p>
                  </a:txBody>
                  <a:tcPr/>
                </a:tc>
                <a:tc>
                  <a:txBody>
                    <a:bodyPr/>
                    <a:lstStyle/>
                    <a:p>
                      <a:r>
                        <a:rPr lang="en-IN" b="0" dirty="0">
                          <a:effectLst/>
                        </a:rPr>
                        <a:t>Constant Maintenance</a:t>
                      </a:r>
                    </a:p>
                  </a:txBody>
                  <a:tcPr/>
                </a:tc>
                <a:tc>
                  <a:txBody>
                    <a:bodyPr/>
                    <a:lstStyle/>
                    <a:p>
                      <a:r>
                        <a:rPr lang="en-US" dirty="0"/>
                        <a:t>Long Life</a:t>
                      </a:r>
                      <a:endParaRPr lang="en-IN" dirty="0"/>
                    </a:p>
                  </a:txBody>
                  <a:tcPr/>
                </a:tc>
                <a:extLst>
                  <a:ext uri="{0D108BD9-81ED-4DB2-BD59-A6C34878D82A}">
                    <a16:rowId xmlns:a16="http://schemas.microsoft.com/office/drawing/2014/main" val="1482636914"/>
                  </a:ext>
                </a:extLst>
              </a:tr>
            </a:tbl>
          </a:graphicData>
        </a:graphic>
      </p:graphicFrame>
    </p:spTree>
    <p:extLst>
      <p:ext uri="{BB962C8B-B14F-4D97-AF65-F5344CB8AC3E}">
        <p14:creationId xmlns:p14="http://schemas.microsoft.com/office/powerpoint/2010/main" val="1809000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CE7E15-74BD-4454-8AA3-624D33B7B4AD}"/>
              </a:ext>
            </a:extLst>
          </p:cNvPr>
          <p:cNvSpPr txBox="1"/>
          <p:nvPr/>
        </p:nvSpPr>
        <p:spPr>
          <a:xfrm>
            <a:off x="3655540" y="313038"/>
            <a:ext cx="4880919" cy="523220"/>
          </a:xfrm>
          <a:prstGeom prst="rect">
            <a:avLst/>
          </a:prstGeom>
          <a:noFill/>
        </p:spPr>
        <p:txBody>
          <a:bodyPr wrap="square" rtlCol="0">
            <a:spAutoFit/>
          </a:bodyPr>
          <a:lstStyle/>
          <a:p>
            <a:r>
              <a:rPr lang="en-US" sz="2800" b="1" dirty="0">
                <a:solidFill>
                  <a:srgbClr val="FF0000"/>
                </a:solidFill>
              </a:rPr>
              <a:t>SELECTION OF STEPPER MOTOR</a:t>
            </a:r>
            <a:endParaRPr lang="en-IN" sz="2800" b="1" dirty="0">
              <a:solidFill>
                <a:srgbClr val="FF0000"/>
              </a:solidFill>
            </a:endParaRPr>
          </a:p>
        </p:txBody>
      </p:sp>
      <p:sp>
        <p:nvSpPr>
          <p:cNvPr id="3" name="TextBox 2">
            <a:extLst>
              <a:ext uri="{FF2B5EF4-FFF2-40B4-BE49-F238E27FC236}">
                <a16:creationId xmlns:a16="http://schemas.microsoft.com/office/drawing/2014/main" id="{666C1BC9-BC0A-4B3E-9AE7-D7C91A2F14D7}"/>
              </a:ext>
            </a:extLst>
          </p:cNvPr>
          <p:cNvSpPr txBox="1"/>
          <p:nvPr/>
        </p:nvSpPr>
        <p:spPr>
          <a:xfrm>
            <a:off x="1824680" y="2075935"/>
            <a:ext cx="8542637" cy="4524315"/>
          </a:xfrm>
          <a:prstGeom prst="rect">
            <a:avLst/>
          </a:prstGeom>
          <a:noFill/>
        </p:spPr>
        <p:txBody>
          <a:bodyPr wrap="square" rtlCol="0">
            <a:spAutoFit/>
          </a:bodyPr>
          <a:lstStyle/>
          <a:p>
            <a:r>
              <a:rPr lang="en-US" sz="2400" dirty="0"/>
              <a:t>Stepper Motor can be selected by the Torque produced by the motor.</a:t>
            </a:r>
            <a:endParaRPr lang="en-IN" sz="2400" dirty="0"/>
          </a:p>
          <a:p>
            <a:r>
              <a:rPr lang="en-IN" sz="2400" dirty="0"/>
              <a:t>For general Households and Office purposes the curtains may weigh from 1.5 kg to 2.5 kg.</a:t>
            </a:r>
          </a:p>
          <a:p>
            <a:r>
              <a:rPr lang="en-IN" sz="2400" dirty="0"/>
              <a:t>So it can be obtained that Torque produce = Mass of The Curtain * Radius of the Shaft</a:t>
            </a:r>
          </a:p>
          <a:p>
            <a:r>
              <a:rPr lang="en-IN" sz="2400" dirty="0"/>
              <a:t>For example:</a:t>
            </a:r>
          </a:p>
          <a:p>
            <a:r>
              <a:rPr lang="en-IN" sz="2400" dirty="0"/>
              <a:t> 		NEMA 14 Stepper Motor has torque of 7kg-mm and Radius of its shaft is 2.5mm</a:t>
            </a:r>
          </a:p>
          <a:p>
            <a:r>
              <a:rPr lang="en-IN" sz="2400" dirty="0"/>
              <a:t>		Therefore,                  7 kg-mm  = Mass * 2.5mm</a:t>
            </a:r>
          </a:p>
          <a:p>
            <a:r>
              <a:rPr lang="en-IN" sz="2400" dirty="0"/>
              <a:t>		Maximum Mass permissible is = 7/2.5</a:t>
            </a:r>
          </a:p>
          <a:p>
            <a:r>
              <a:rPr lang="en-IN" sz="2400" dirty="0"/>
              <a:t>					  			               =  2.8 Kg</a:t>
            </a:r>
          </a:p>
        </p:txBody>
      </p:sp>
    </p:spTree>
    <p:extLst>
      <p:ext uri="{BB962C8B-B14F-4D97-AF65-F5344CB8AC3E}">
        <p14:creationId xmlns:p14="http://schemas.microsoft.com/office/powerpoint/2010/main" val="1998928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Alternate Process 4">
            <a:extLst>
              <a:ext uri="{FF2B5EF4-FFF2-40B4-BE49-F238E27FC236}">
                <a16:creationId xmlns:a16="http://schemas.microsoft.com/office/drawing/2014/main" id="{B6740F86-1BA1-43E0-8B31-3D9F1265687D}"/>
              </a:ext>
            </a:extLst>
          </p:cNvPr>
          <p:cNvSpPr/>
          <p:nvPr/>
        </p:nvSpPr>
        <p:spPr>
          <a:xfrm>
            <a:off x="4749107" y="1945494"/>
            <a:ext cx="1495174" cy="646331"/>
          </a:xfrm>
          <a:prstGeom prst="flowChartAlternate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a:t>
            </a:r>
            <a:endParaRPr lang="en-IN" dirty="0"/>
          </a:p>
        </p:txBody>
      </p:sp>
      <p:sp>
        <p:nvSpPr>
          <p:cNvPr id="6" name="Flowchart: Alternate Process 5">
            <a:extLst>
              <a:ext uri="{FF2B5EF4-FFF2-40B4-BE49-F238E27FC236}">
                <a16:creationId xmlns:a16="http://schemas.microsoft.com/office/drawing/2014/main" id="{9371DB5C-402A-49DC-993E-237C43E2639B}"/>
              </a:ext>
            </a:extLst>
          </p:cNvPr>
          <p:cNvSpPr/>
          <p:nvPr/>
        </p:nvSpPr>
        <p:spPr>
          <a:xfrm>
            <a:off x="4749107" y="3363444"/>
            <a:ext cx="1503414" cy="803892"/>
          </a:xfrm>
          <a:prstGeom prst="flowChartAlternate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MOTOR DRIVER</a:t>
            </a:r>
            <a:endParaRPr lang="en-IN" dirty="0"/>
          </a:p>
        </p:txBody>
      </p:sp>
      <p:sp>
        <p:nvSpPr>
          <p:cNvPr id="7" name="Flowchart: Alternate Process 6">
            <a:extLst>
              <a:ext uri="{FF2B5EF4-FFF2-40B4-BE49-F238E27FC236}">
                <a16:creationId xmlns:a16="http://schemas.microsoft.com/office/drawing/2014/main" id="{754E07E4-D671-4E11-8157-D05DCC792B6A}"/>
              </a:ext>
            </a:extLst>
          </p:cNvPr>
          <p:cNvSpPr/>
          <p:nvPr/>
        </p:nvSpPr>
        <p:spPr>
          <a:xfrm>
            <a:off x="7047469" y="3363453"/>
            <a:ext cx="1503414" cy="803892"/>
          </a:xfrm>
          <a:prstGeom prst="flowChartAlternate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STEPPER MOTOR</a:t>
            </a:r>
            <a:endParaRPr lang="en-IN" dirty="0"/>
          </a:p>
        </p:txBody>
      </p:sp>
      <p:sp>
        <p:nvSpPr>
          <p:cNvPr id="8" name="Flowchart: Alternate Process 7">
            <a:extLst>
              <a:ext uri="{FF2B5EF4-FFF2-40B4-BE49-F238E27FC236}">
                <a16:creationId xmlns:a16="http://schemas.microsoft.com/office/drawing/2014/main" id="{34B64EC7-013D-4C9D-99C0-2F9B7B149680}"/>
              </a:ext>
            </a:extLst>
          </p:cNvPr>
          <p:cNvSpPr/>
          <p:nvPr/>
        </p:nvSpPr>
        <p:spPr>
          <a:xfrm>
            <a:off x="7047469" y="4676844"/>
            <a:ext cx="1503414" cy="803892"/>
          </a:xfrm>
          <a:prstGeom prst="flowChartAlternate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CURTAINS</a:t>
            </a:r>
            <a:endParaRPr lang="en-IN" dirty="0"/>
          </a:p>
        </p:txBody>
      </p:sp>
      <p:sp>
        <p:nvSpPr>
          <p:cNvPr id="10" name="Arrow: Right 9">
            <a:extLst>
              <a:ext uri="{FF2B5EF4-FFF2-40B4-BE49-F238E27FC236}">
                <a16:creationId xmlns:a16="http://schemas.microsoft.com/office/drawing/2014/main" id="{3BF0C355-C8C7-4E6B-BE75-B777ACA36361}"/>
              </a:ext>
            </a:extLst>
          </p:cNvPr>
          <p:cNvSpPr/>
          <p:nvPr/>
        </p:nvSpPr>
        <p:spPr>
          <a:xfrm rot="5400000">
            <a:off x="3109762" y="1558036"/>
            <a:ext cx="374851" cy="233625"/>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highlight>
                <a:srgbClr val="00FFFF"/>
              </a:highlight>
            </a:endParaRPr>
          </a:p>
        </p:txBody>
      </p:sp>
      <p:sp>
        <p:nvSpPr>
          <p:cNvPr id="11" name="Arrow: Right 10">
            <a:extLst>
              <a:ext uri="{FF2B5EF4-FFF2-40B4-BE49-F238E27FC236}">
                <a16:creationId xmlns:a16="http://schemas.microsoft.com/office/drawing/2014/main" id="{A1AB616F-85DE-468A-8854-CBA1C8F66280}"/>
              </a:ext>
            </a:extLst>
          </p:cNvPr>
          <p:cNvSpPr/>
          <p:nvPr/>
        </p:nvSpPr>
        <p:spPr>
          <a:xfrm>
            <a:off x="4190995" y="2175042"/>
            <a:ext cx="411892" cy="256918"/>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highlight>
                <a:srgbClr val="00FFFF"/>
              </a:highlight>
            </a:endParaRPr>
          </a:p>
        </p:txBody>
      </p:sp>
      <p:sp>
        <p:nvSpPr>
          <p:cNvPr id="12" name="Arrow: Right 11">
            <a:extLst>
              <a:ext uri="{FF2B5EF4-FFF2-40B4-BE49-F238E27FC236}">
                <a16:creationId xmlns:a16="http://schemas.microsoft.com/office/drawing/2014/main" id="{6D4C98E4-C828-4869-B10B-07BE2578E874}"/>
              </a:ext>
            </a:extLst>
          </p:cNvPr>
          <p:cNvSpPr/>
          <p:nvPr/>
        </p:nvSpPr>
        <p:spPr>
          <a:xfrm>
            <a:off x="6355489" y="3641822"/>
            <a:ext cx="576648" cy="247136"/>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highlight>
                <a:srgbClr val="00FFFF"/>
              </a:highlight>
            </a:endParaRPr>
          </a:p>
        </p:txBody>
      </p:sp>
      <p:sp>
        <p:nvSpPr>
          <p:cNvPr id="13" name="Arrow: Right 12">
            <a:extLst>
              <a:ext uri="{FF2B5EF4-FFF2-40B4-BE49-F238E27FC236}">
                <a16:creationId xmlns:a16="http://schemas.microsoft.com/office/drawing/2014/main" id="{6A0E3DF8-B688-43F6-BEC9-F88D6E0C2981}"/>
              </a:ext>
            </a:extLst>
          </p:cNvPr>
          <p:cNvSpPr/>
          <p:nvPr/>
        </p:nvSpPr>
        <p:spPr>
          <a:xfrm rot="5400000">
            <a:off x="5208370" y="2863668"/>
            <a:ext cx="576648" cy="247136"/>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highlight>
                <a:srgbClr val="00FFFF"/>
              </a:highlight>
            </a:endParaRPr>
          </a:p>
        </p:txBody>
      </p:sp>
      <p:sp>
        <p:nvSpPr>
          <p:cNvPr id="2" name="TextBox 1">
            <a:extLst>
              <a:ext uri="{FF2B5EF4-FFF2-40B4-BE49-F238E27FC236}">
                <a16:creationId xmlns:a16="http://schemas.microsoft.com/office/drawing/2014/main" id="{716E5061-648F-4208-983A-823457757D08}"/>
              </a:ext>
            </a:extLst>
          </p:cNvPr>
          <p:cNvSpPr txBox="1"/>
          <p:nvPr/>
        </p:nvSpPr>
        <p:spPr>
          <a:xfrm>
            <a:off x="5023021" y="183285"/>
            <a:ext cx="2145957" cy="646331"/>
          </a:xfrm>
          <a:prstGeom prst="rect">
            <a:avLst/>
          </a:prstGeom>
          <a:noFill/>
        </p:spPr>
        <p:txBody>
          <a:bodyPr wrap="square" rtlCol="0">
            <a:spAutoFit/>
          </a:bodyPr>
          <a:lstStyle/>
          <a:p>
            <a:r>
              <a:rPr lang="en-US" sz="3600" b="1" dirty="0">
                <a:solidFill>
                  <a:srgbClr val="FF0000"/>
                </a:solidFill>
              </a:rPr>
              <a:t>Flowchart</a:t>
            </a:r>
            <a:endParaRPr lang="en-IN" sz="3600" b="1" dirty="0">
              <a:solidFill>
                <a:srgbClr val="FF0000"/>
              </a:solidFill>
            </a:endParaRPr>
          </a:p>
        </p:txBody>
      </p:sp>
      <p:sp>
        <p:nvSpPr>
          <p:cNvPr id="16" name="Flowchart: Terminator 15">
            <a:extLst>
              <a:ext uri="{FF2B5EF4-FFF2-40B4-BE49-F238E27FC236}">
                <a16:creationId xmlns:a16="http://schemas.microsoft.com/office/drawing/2014/main" id="{EC37BF38-F758-4905-BCB2-D3196BDF6B16}"/>
              </a:ext>
            </a:extLst>
          </p:cNvPr>
          <p:cNvSpPr/>
          <p:nvPr/>
        </p:nvSpPr>
        <p:spPr>
          <a:xfrm>
            <a:off x="2549602" y="887617"/>
            <a:ext cx="1495173" cy="51641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IN" dirty="0"/>
          </a:p>
        </p:txBody>
      </p:sp>
      <p:sp>
        <p:nvSpPr>
          <p:cNvPr id="17" name="Diamond 16">
            <a:extLst>
              <a:ext uri="{FF2B5EF4-FFF2-40B4-BE49-F238E27FC236}">
                <a16:creationId xmlns:a16="http://schemas.microsoft.com/office/drawing/2014/main" id="{7B8F9063-A334-43CA-966B-FE323F323EFD}"/>
              </a:ext>
            </a:extLst>
          </p:cNvPr>
          <p:cNvSpPr/>
          <p:nvPr/>
        </p:nvSpPr>
        <p:spPr>
          <a:xfrm>
            <a:off x="2549601" y="1908071"/>
            <a:ext cx="1495174" cy="73883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LDR</a:t>
            </a:r>
            <a:endParaRPr lang="en-IN" dirty="0"/>
          </a:p>
        </p:txBody>
      </p:sp>
      <p:sp>
        <p:nvSpPr>
          <p:cNvPr id="18" name="Flowchart: Terminator 17">
            <a:extLst>
              <a:ext uri="{FF2B5EF4-FFF2-40B4-BE49-F238E27FC236}">
                <a16:creationId xmlns:a16="http://schemas.microsoft.com/office/drawing/2014/main" id="{4D1734AA-42FD-4D8C-9561-6FF5DA6B1B67}"/>
              </a:ext>
            </a:extLst>
          </p:cNvPr>
          <p:cNvSpPr/>
          <p:nvPr/>
        </p:nvSpPr>
        <p:spPr>
          <a:xfrm>
            <a:off x="7051589" y="6002073"/>
            <a:ext cx="1495173" cy="51641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endParaRPr lang="en-IN" dirty="0"/>
          </a:p>
        </p:txBody>
      </p:sp>
      <p:sp>
        <p:nvSpPr>
          <p:cNvPr id="19" name="Arrow: Right 18">
            <a:extLst>
              <a:ext uri="{FF2B5EF4-FFF2-40B4-BE49-F238E27FC236}">
                <a16:creationId xmlns:a16="http://schemas.microsoft.com/office/drawing/2014/main" id="{96B06F0C-CFDC-4BD8-A78D-264FDD055346}"/>
              </a:ext>
            </a:extLst>
          </p:cNvPr>
          <p:cNvSpPr/>
          <p:nvPr/>
        </p:nvSpPr>
        <p:spPr>
          <a:xfrm rot="5400000">
            <a:off x="7601589" y="4292608"/>
            <a:ext cx="395172" cy="247137"/>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highlight>
                <a:srgbClr val="00FFFF"/>
              </a:highlight>
            </a:endParaRPr>
          </a:p>
        </p:txBody>
      </p:sp>
      <p:sp>
        <p:nvSpPr>
          <p:cNvPr id="20" name="Arrow: Right 19">
            <a:extLst>
              <a:ext uri="{FF2B5EF4-FFF2-40B4-BE49-F238E27FC236}">
                <a16:creationId xmlns:a16="http://schemas.microsoft.com/office/drawing/2014/main" id="{8480E10D-94B7-4E8B-B62F-516B3ABE95E6}"/>
              </a:ext>
            </a:extLst>
          </p:cNvPr>
          <p:cNvSpPr/>
          <p:nvPr/>
        </p:nvSpPr>
        <p:spPr>
          <a:xfrm rot="5400000">
            <a:off x="7630156" y="5617836"/>
            <a:ext cx="338036" cy="247137"/>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highlight>
                <a:srgbClr val="00FFFF"/>
              </a:highlight>
            </a:endParaRPr>
          </a:p>
        </p:txBody>
      </p:sp>
    </p:spTree>
    <p:extLst>
      <p:ext uri="{BB962C8B-B14F-4D97-AF65-F5344CB8AC3E}">
        <p14:creationId xmlns:p14="http://schemas.microsoft.com/office/powerpoint/2010/main" val="279444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2A0F4E0-7DE1-416B-94C1-A24AAFF11009}"/>
              </a:ext>
            </a:extLst>
          </p:cNvPr>
          <p:cNvGrpSpPr/>
          <p:nvPr/>
        </p:nvGrpSpPr>
        <p:grpSpPr>
          <a:xfrm>
            <a:off x="1630175" y="678039"/>
            <a:ext cx="8931649" cy="5501921"/>
            <a:chOff x="1641655" y="442174"/>
            <a:chExt cx="9062907" cy="6222722"/>
          </a:xfrm>
        </p:grpSpPr>
        <p:grpSp>
          <p:nvGrpSpPr>
            <p:cNvPr id="3" name="Group 2">
              <a:extLst>
                <a:ext uri="{FF2B5EF4-FFF2-40B4-BE49-F238E27FC236}">
                  <a16:creationId xmlns:a16="http://schemas.microsoft.com/office/drawing/2014/main" id="{CAB7624D-3E61-49F6-A07C-EFA74D7E093B}"/>
                </a:ext>
              </a:extLst>
            </p:cNvPr>
            <p:cNvGrpSpPr/>
            <p:nvPr/>
          </p:nvGrpSpPr>
          <p:grpSpPr>
            <a:xfrm>
              <a:off x="2033847" y="3116357"/>
              <a:ext cx="8259548" cy="3030475"/>
              <a:chOff x="2386602" y="3054213"/>
              <a:chExt cx="8259548" cy="3030475"/>
            </a:xfrm>
          </p:grpSpPr>
          <p:grpSp>
            <p:nvGrpSpPr>
              <p:cNvPr id="21" name="Group 20">
                <a:extLst>
                  <a:ext uri="{FF2B5EF4-FFF2-40B4-BE49-F238E27FC236}">
                    <a16:creationId xmlns:a16="http://schemas.microsoft.com/office/drawing/2014/main" id="{1168DFB6-30BF-47AD-9F9E-9379B0A8F2BB}"/>
                  </a:ext>
                </a:extLst>
              </p:cNvPr>
              <p:cNvGrpSpPr/>
              <p:nvPr/>
            </p:nvGrpSpPr>
            <p:grpSpPr>
              <a:xfrm>
                <a:off x="2386602" y="3054213"/>
                <a:ext cx="7512344" cy="3030475"/>
                <a:chOff x="2315416" y="3388051"/>
                <a:chExt cx="4618784" cy="1612574"/>
              </a:xfrm>
            </p:grpSpPr>
            <p:sp>
              <p:nvSpPr>
                <p:cNvPr id="25" name="Freeform 10">
                  <a:extLst>
                    <a:ext uri="{FF2B5EF4-FFF2-40B4-BE49-F238E27FC236}">
                      <a16:creationId xmlns:a16="http://schemas.microsoft.com/office/drawing/2014/main" id="{D0567964-86C4-4E74-A040-2CC324E9CDCE}"/>
                    </a:ext>
                  </a:extLst>
                </p:cNvPr>
                <p:cNvSpPr>
                  <a:spLocks/>
                </p:cNvSpPr>
                <p:nvPr/>
              </p:nvSpPr>
              <p:spPr bwMode="auto">
                <a:xfrm>
                  <a:off x="3677236" y="3388051"/>
                  <a:ext cx="1233175" cy="1420300"/>
                </a:xfrm>
                <a:custGeom>
                  <a:avLst/>
                  <a:gdLst/>
                  <a:ahLst/>
                  <a:cxnLst>
                    <a:cxn ang="0">
                      <a:pos x="317" y="728"/>
                    </a:cxn>
                    <a:cxn ang="0">
                      <a:pos x="300" y="323"/>
                    </a:cxn>
                    <a:cxn ang="0">
                      <a:pos x="393" y="116"/>
                    </a:cxn>
                    <a:cxn ang="0">
                      <a:pos x="348" y="125"/>
                    </a:cxn>
                    <a:cxn ang="0">
                      <a:pos x="264" y="184"/>
                    </a:cxn>
                    <a:cxn ang="0">
                      <a:pos x="196" y="15"/>
                    </a:cxn>
                    <a:cxn ang="0">
                      <a:pos x="187" y="126"/>
                    </a:cxn>
                    <a:cxn ang="0">
                      <a:pos x="117" y="81"/>
                    </a:cxn>
                    <a:cxn ang="0">
                      <a:pos x="65" y="40"/>
                    </a:cxn>
                    <a:cxn ang="0">
                      <a:pos x="126" y="182"/>
                    </a:cxn>
                    <a:cxn ang="0">
                      <a:pos x="24" y="86"/>
                    </a:cxn>
                    <a:cxn ang="0">
                      <a:pos x="21" y="129"/>
                    </a:cxn>
                    <a:cxn ang="0">
                      <a:pos x="104" y="227"/>
                    </a:cxn>
                    <a:cxn ang="0">
                      <a:pos x="24" y="184"/>
                    </a:cxn>
                    <a:cxn ang="0">
                      <a:pos x="48" y="238"/>
                    </a:cxn>
                    <a:cxn ang="0">
                      <a:pos x="173" y="392"/>
                    </a:cxn>
                    <a:cxn ang="0">
                      <a:pos x="152" y="728"/>
                    </a:cxn>
                    <a:cxn ang="0">
                      <a:pos x="317" y="728"/>
                    </a:cxn>
                  </a:cxnLst>
                  <a:rect l="0" t="0" r="r" b="b"/>
                  <a:pathLst>
                    <a:path w="398" h="728">
                      <a:moveTo>
                        <a:pt x="317" y="728"/>
                      </a:moveTo>
                      <a:cubicBezTo>
                        <a:pt x="317" y="728"/>
                        <a:pt x="261" y="475"/>
                        <a:pt x="300" y="323"/>
                      </a:cubicBezTo>
                      <a:cubicBezTo>
                        <a:pt x="339" y="171"/>
                        <a:pt x="398" y="140"/>
                        <a:pt x="393" y="116"/>
                      </a:cubicBezTo>
                      <a:cubicBezTo>
                        <a:pt x="387" y="93"/>
                        <a:pt x="358" y="103"/>
                        <a:pt x="348" y="125"/>
                      </a:cubicBezTo>
                      <a:cubicBezTo>
                        <a:pt x="338" y="146"/>
                        <a:pt x="299" y="192"/>
                        <a:pt x="264" y="184"/>
                      </a:cubicBezTo>
                      <a:cubicBezTo>
                        <a:pt x="228" y="176"/>
                        <a:pt x="221" y="30"/>
                        <a:pt x="196" y="15"/>
                      </a:cubicBezTo>
                      <a:cubicBezTo>
                        <a:pt x="170" y="0"/>
                        <a:pt x="178" y="68"/>
                        <a:pt x="187" y="126"/>
                      </a:cubicBezTo>
                      <a:cubicBezTo>
                        <a:pt x="196" y="184"/>
                        <a:pt x="147" y="151"/>
                        <a:pt x="117" y="81"/>
                      </a:cubicBezTo>
                      <a:cubicBezTo>
                        <a:pt x="87" y="10"/>
                        <a:pt x="69" y="31"/>
                        <a:pt x="65" y="40"/>
                      </a:cubicBezTo>
                      <a:cubicBezTo>
                        <a:pt x="62" y="50"/>
                        <a:pt x="131" y="176"/>
                        <a:pt x="126" y="182"/>
                      </a:cubicBezTo>
                      <a:cubicBezTo>
                        <a:pt x="120" y="188"/>
                        <a:pt x="33" y="83"/>
                        <a:pt x="24" y="86"/>
                      </a:cubicBezTo>
                      <a:cubicBezTo>
                        <a:pt x="15" y="89"/>
                        <a:pt x="0" y="96"/>
                        <a:pt x="21" y="129"/>
                      </a:cubicBezTo>
                      <a:cubicBezTo>
                        <a:pt x="42" y="162"/>
                        <a:pt x="108" y="218"/>
                        <a:pt x="104" y="227"/>
                      </a:cubicBezTo>
                      <a:cubicBezTo>
                        <a:pt x="99" y="236"/>
                        <a:pt x="45" y="185"/>
                        <a:pt x="24" y="184"/>
                      </a:cubicBezTo>
                      <a:cubicBezTo>
                        <a:pt x="4" y="182"/>
                        <a:pt x="12" y="211"/>
                        <a:pt x="48" y="238"/>
                      </a:cubicBezTo>
                      <a:cubicBezTo>
                        <a:pt x="84" y="264"/>
                        <a:pt x="172" y="294"/>
                        <a:pt x="173" y="392"/>
                      </a:cubicBezTo>
                      <a:cubicBezTo>
                        <a:pt x="174" y="491"/>
                        <a:pt x="152" y="728"/>
                        <a:pt x="152" y="728"/>
                      </a:cubicBezTo>
                      <a:lnTo>
                        <a:pt x="317" y="728"/>
                      </a:lnTo>
                      <a:close/>
                    </a:path>
                  </a:pathLst>
                </a:custGeom>
                <a:solidFill>
                  <a:srgbClr val="262626">
                    <a:lumMod val="75000"/>
                    <a:lumOff val="25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31626"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262626"/>
                    </a:solidFill>
                    <a:effectLst/>
                    <a:uLnTx/>
                    <a:uFillTx/>
                    <a:latin typeface="Roboto Condensed"/>
                  </a:endParaRPr>
                </a:p>
              </p:txBody>
            </p:sp>
            <p:sp>
              <p:nvSpPr>
                <p:cNvPr id="26" name="Freeform 11">
                  <a:extLst>
                    <a:ext uri="{FF2B5EF4-FFF2-40B4-BE49-F238E27FC236}">
                      <a16:creationId xmlns:a16="http://schemas.microsoft.com/office/drawing/2014/main" id="{6F839FF4-AA74-4307-BDB3-6709C0AC63DB}"/>
                    </a:ext>
                  </a:extLst>
                </p:cNvPr>
                <p:cNvSpPr>
                  <a:spLocks/>
                </p:cNvSpPr>
                <p:nvPr/>
              </p:nvSpPr>
              <p:spPr bwMode="auto">
                <a:xfrm>
                  <a:off x="2315416" y="4470118"/>
                  <a:ext cx="4618784" cy="530507"/>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rgbClr val="262626">
                    <a:lumMod val="75000"/>
                    <a:lumOff val="25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31626"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262626"/>
                    </a:solidFill>
                    <a:effectLst/>
                    <a:uLnTx/>
                    <a:uFillTx/>
                    <a:latin typeface="Roboto Condensed"/>
                  </a:endParaRPr>
                </a:p>
              </p:txBody>
            </p:sp>
          </p:grpSp>
          <p:grpSp>
            <p:nvGrpSpPr>
              <p:cNvPr id="22" name="Group 21">
                <a:extLst>
                  <a:ext uri="{FF2B5EF4-FFF2-40B4-BE49-F238E27FC236}">
                    <a16:creationId xmlns:a16="http://schemas.microsoft.com/office/drawing/2014/main" id="{FCAABFD0-5D7B-40BC-871D-DFF41324815E}"/>
                  </a:ext>
                </a:extLst>
              </p:cNvPr>
              <p:cNvGrpSpPr/>
              <p:nvPr/>
            </p:nvGrpSpPr>
            <p:grpSpPr>
              <a:xfrm flipH="1">
                <a:off x="3133806" y="3054213"/>
                <a:ext cx="7512344" cy="3030475"/>
                <a:chOff x="2315416" y="3388051"/>
                <a:chExt cx="4618784" cy="1612574"/>
              </a:xfrm>
            </p:grpSpPr>
            <p:sp>
              <p:nvSpPr>
                <p:cNvPr id="23" name="Freeform 10">
                  <a:extLst>
                    <a:ext uri="{FF2B5EF4-FFF2-40B4-BE49-F238E27FC236}">
                      <a16:creationId xmlns:a16="http://schemas.microsoft.com/office/drawing/2014/main" id="{8E60A9B5-3E60-448A-A796-0E8CC0986702}"/>
                    </a:ext>
                  </a:extLst>
                </p:cNvPr>
                <p:cNvSpPr>
                  <a:spLocks/>
                </p:cNvSpPr>
                <p:nvPr/>
              </p:nvSpPr>
              <p:spPr bwMode="auto">
                <a:xfrm>
                  <a:off x="3677236" y="3388051"/>
                  <a:ext cx="1233175" cy="1420300"/>
                </a:xfrm>
                <a:custGeom>
                  <a:avLst/>
                  <a:gdLst/>
                  <a:ahLst/>
                  <a:cxnLst>
                    <a:cxn ang="0">
                      <a:pos x="317" y="728"/>
                    </a:cxn>
                    <a:cxn ang="0">
                      <a:pos x="300" y="323"/>
                    </a:cxn>
                    <a:cxn ang="0">
                      <a:pos x="393" y="116"/>
                    </a:cxn>
                    <a:cxn ang="0">
                      <a:pos x="348" y="125"/>
                    </a:cxn>
                    <a:cxn ang="0">
                      <a:pos x="264" y="184"/>
                    </a:cxn>
                    <a:cxn ang="0">
                      <a:pos x="196" y="15"/>
                    </a:cxn>
                    <a:cxn ang="0">
                      <a:pos x="187" y="126"/>
                    </a:cxn>
                    <a:cxn ang="0">
                      <a:pos x="117" y="81"/>
                    </a:cxn>
                    <a:cxn ang="0">
                      <a:pos x="65" y="40"/>
                    </a:cxn>
                    <a:cxn ang="0">
                      <a:pos x="126" y="182"/>
                    </a:cxn>
                    <a:cxn ang="0">
                      <a:pos x="24" y="86"/>
                    </a:cxn>
                    <a:cxn ang="0">
                      <a:pos x="21" y="129"/>
                    </a:cxn>
                    <a:cxn ang="0">
                      <a:pos x="104" y="227"/>
                    </a:cxn>
                    <a:cxn ang="0">
                      <a:pos x="24" y="184"/>
                    </a:cxn>
                    <a:cxn ang="0">
                      <a:pos x="48" y="238"/>
                    </a:cxn>
                    <a:cxn ang="0">
                      <a:pos x="173" y="392"/>
                    </a:cxn>
                    <a:cxn ang="0">
                      <a:pos x="152" y="728"/>
                    </a:cxn>
                    <a:cxn ang="0">
                      <a:pos x="317" y="728"/>
                    </a:cxn>
                  </a:cxnLst>
                  <a:rect l="0" t="0" r="r" b="b"/>
                  <a:pathLst>
                    <a:path w="398" h="728">
                      <a:moveTo>
                        <a:pt x="317" y="728"/>
                      </a:moveTo>
                      <a:cubicBezTo>
                        <a:pt x="317" y="728"/>
                        <a:pt x="261" y="475"/>
                        <a:pt x="300" y="323"/>
                      </a:cubicBezTo>
                      <a:cubicBezTo>
                        <a:pt x="339" y="171"/>
                        <a:pt x="398" y="140"/>
                        <a:pt x="393" y="116"/>
                      </a:cubicBezTo>
                      <a:cubicBezTo>
                        <a:pt x="387" y="93"/>
                        <a:pt x="358" y="103"/>
                        <a:pt x="348" y="125"/>
                      </a:cubicBezTo>
                      <a:cubicBezTo>
                        <a:pt x="338" y="146"/>
                        <a:pt x="299" y="192"/>
                        <a:pt x="264" y="184"/>
                      </a:cubicBezTo>
                      <a:cubicBezTo>
                        <a:pt x="228" y="176"/>
                        <a:pt x="221" y="30"/>
                        <a:pt x="196" y="15"/>
                      </a:cubicBezTo>
                      <a:cubicBezTo>
                        <a:pt x="170" y="0"/>
                        <a:pt x="178" y="68"/>
                        <a:pt x="187" y="126"/>
                      </a:cubicBezTo>
                      <a:cubicBezTo>
                        <a:pt x="196" y="184"/>
                        <a:pt x="147" y="151"/>
                        <a:pt x="117" y="81"/>
                      </a:cubicBezTo>
                      <a:cubicBezTo>
                        <a:pt x="87" y="10"/>
                        <a:pt x="69" y="31"/>
                        <a:pt x="65" y="40"/>
                      </a:cubicBezTo>
                      <a:cubicBezTo>
                        <a:pt x="62" y="50"/>
                        <a:pt x="131" y="176"/>
                        <a:pt x="126" y="182"/>
                      </a:cubicBezTo>
                      <a:cubicBezTo>
                        <a:pt x="120" y="188"/>
                        <a:pt x="33" y="83"/>
                        <a:pt x="24" y="86"/>
                      </a:cubicBezTo>
                      <a:cubicBezTo>
                        <a:pt x="15" y="89"/>
                        <a:pt x="0" y="96"/>
                        <a:pt x="21" y="129"/>
                      </a:cubicBezTo>
                      <a:cubicBezTo>
                        <a:pt x="42" y="162"/>
                        <a:pt x="108" y="218"/>
                        <a:pt x="104" y="227"/>
                      </a:cubicBezTo>
                      <a:cubicBezTo>
                        <a:pt x="99" y="236"/>
                        <a:pt x="45" y="185"/>
                        <a:pt x="24" y="184"/>
                      </a:cubicBezTo>
                      <a:cubicBezTo>
                        <a:pt x="4" y="182"/>
                        <a:pt x="12" y="211"/>
                        <a:pt x="48" y="238"/>
                      </a:cubicBezTo>
                      <a:cubicBezTo>
                        <a:pt x="84" y="264"/>
                        <a:pt x="172" y="294"/>
                        <a:pt x="173" y="392"/>
                      </a:cubicBezTo>
                      <a:cubicBezTo>
                        <a:pt x="174" y="491"/>
                        <a:pt x="152" y="728"/>
                        <a:pt x="152" y="728"/>
                      </a:cubicBezTo>
                      <a:lnTo>
                        <a:pt x="317" y="728"/>
                      </a:lnTo>
                      <a:close/>
                    </a:path>
                  </a:pathLst>
                </a:custGeom>
                <a:solidFill>
                  <a:srgbClr val="262626">
                    <a:lumMod val="75000"/>
                    <a:lumOff val="25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31626"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262626"/>
                    </a:solidFill>
                    <a:effectLst/>
                    <a:uLnTx/>
                    <a:uFillTx/>
                    <a:latin typeface="Roboto Condensed"/>
                  </a:endParaRPr>
                </a:p>
              </p:txBody>
            </p:sp>
            <p:sp>
              <p:nvSpPr>
                <p:cNvPr id="24" name="Freeform 11">
                  <a:extLst>
                    <a:ext uri="{FF2B5EF4-FFF2-40B4-BE49-F238E27FC236}">
                      <a16:creationId xmlns:a16="http://schemas.microsoft.com/office/drawing/2014/main" id="{6D8A5352-353A-487A-B3EA-808A400955CF}"/>
                    </a:ext>
                  </a:extLst>
                </p:cNvPr>
                <p:cNvSpPr>
                  <a:spLocks/>
                </p:cNvSpPr>
                <p:nvPr/>
              </p:nvSpPr>
              <p:spPr bwMode="auto">
                <a:xfrm>
                  <a:off x="2315416" y="4470118"/>
                  <a:ext cx="4618784" cy="530507"/>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rgbClr val="262626">
                    <a:lumMod val="75000"/>
                    <a:lumOff val="25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31626"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262626"/>
                    </a:solidFill>
                    <a:effectLst/>
                    <a:uLnTx/>
                    <a:uFillTx/>
                    <a:latin typeface="Roboto Condensed"/>
                  </a:endParaRPr>
                </a:p>
              </p:txBody>
            </p:sp>
          </p:grpSp>
        </p:grpSp>
        <p:sp>
          <p:nvSpPr>
            <p:cNvPr id="4" name="TextBox 6">
              <a:extLst>
                <a:ext uri="{FF2B5EF4-FFF2-40B4-BE49-F238E27FC236}">
                  <a16:creationId xmlns:a16="http://schemas.microsoft.com/office/drawing/2014/main" id="{5BB64E7A-FBD4-4CB2-A70A-90F119F9993C}"/>
                </a:ext>
              </a:extLst>
            </p:cNvPr>
            <p:cNvSpPr txBox="1"/>
            <p:nvPr/>
          </p:nvSpPr>
          <p:spPr>
            <a:xfrm>
              <a:off x="4809361" y="6018565"/>
              <a:ext cx="252666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3600" b="1" i="1" dirty="0">
                  <a:solidFill>
                    <a:srgbClr val="FF0000"/>
                  </a:solidFill>
                </a:rPr>
                <a:t>CONTENTS</a:t>
              </a:r>
            </a:p>
          </p:txBody>
        </p:sp>
        <p:sp>
          <p:nvSpPr>
            <p:cNvPr id="5" name="Freeform 9">
              <a:extLst>
                <a:ext uri="{FF2B5EF4-FFF2-40B4-BE49-F238E27FC236}">
                  <a16:creationId xmlns:a16="http://schemas.microsoft.com/office/drawing/2014/main" id="{47BE0CE6-A024-4C81-A638-AAE0A1DFF944}"/>
                </a:ext>
              </a:extLst>
            </p:cNvPr>
            <p:cNvSpPr>
              <a:spLocks/>
            </p:cNvSpPr>
            <p:nvPr/>
          </p:nvSpPr>
          <p:spPr bwMode="auto">
            <a:xfrm rot="1290113">
              <a:off x="7924034" y="3931602"/>
              <a:ext cx="2523753" cy="725027"/>
            </a:xfrm>
            <a:custGeom>
              <a:avLst/>
              <a:gdLst/>
              <a:ahLst/>
              <a:cxnLst>
                <a:cxn ang="0">
                  <a:pos x="325" y="0"/>
                </a:cxn>
                <a:cxn ang="0">
                  <a:pos x="0" y="153"/>
                </a:cxn>
                <a:cxn ang="0">
                  <a:pos x="310" y="277"/>
                </a:cxn>
                <a:cxn ang="0">
                  <a:pos x="641" y="125"/>
                </a:cxn>
                <a:cxn ang="0">
                  <a:pos x="325" y="0"/>
                </a:cxn>
              </a:cxnLst>
              <a:rect l="0" t="0" r="r" b="b"/>
              <a:pathLst>
                <a:path w="641" h="277">
                  <a:moveTo>
                    <a:pt x="325" y="0"/>
                  </a:moveTo>
                  <a:cubicBezTo>
                    <a:pt x="126" y="0"/>
                    <a:pt x="0" y="153"/>
                    <a:pt x="0" y="153"/>
                  </a:cubicBezTo>
                  <a:cubicBezTo>
                    <a:pt x="113" y="245"/>
                    <a:pt x="218" y="277"/>
                    <a:pt x="310" y="277"/>
                  </a:cubicBezTo>
                  <a:cubicBezTo>
                    <a:pt x="509" y="277"/>
                    <a:pt x="641" y="125"/>
                    <a:pt x="641" y="125"/>
                  </a:cubicBezTo>
                  <a:cubicBezTo>
                    <a:pt x="524" y="32"/>
                    <a:pt x="417" y="0"/>
                    <a:pt x="325" y="0"/>
                  </a:cubicBezTo>
                </a:path>
              </a:pathLst>
            </a:custGeom>
            <a:solidFill>
              <a:srgbClr val="2993FF"/>
            </a:solidFill>
            <a:ln w="9525">
              <a:noFill/>
              <a:round/>
              <a:headEnd/>
              <a:tailEnd/>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316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262626"/>
                  </a:solidFill>
                  <a:effectLst/>
                  <a:uLnTx/>
                  <a:uFillTx/>
                  <a:latin typeface="Roboto Condensed"/>
                </a:rPr>
                <a:t>Working</a:t>
              </a:r>
            </a:p>
          </p:txBody>
        </p:sp>
        <p:sp>
          <p:nvSpPr>
            <p:cNvPr id="6" name="Freeform 8">
              <a:extLst>
                <a:ext uri="{FF2B5EF4-FFF2-40B4-BE49-F238E27FC236}">
                  <a16:creationId xmlns:a16="http://schemas.microsoft.com/office/drawing/2014/main" id="{F17C3503-4F27-494D-836A-A9F1C2548813}"/>
                </a:ext>
              </a:extLst>
            </p:cNvPr>
            <p:cNvSpPr>
              <a:spLocks/>
            </p:cNvSpPr>
            <p:nvPr/>
          </p:nvSpPr>
          <p:spPr bwMode="auto">
            <a:xfrm rot="19298085">
              <a:off x="4187286" y="621542"/>
              <a:ext cx="1492569" cy="2339996"/>
            </a:xfrm>
            <a:custGeom>
              <a:avLst/>
              <a:gdLst/>
              <a:ahLst/>
              <a:cxnLst>
                <a:cxn ang="0">
                  <a:pos x="476" y="0"/>
                </a:cxn>
                <a:cxn ang="0">
                  <a:pos x="40" y="470"/>
                </a:cxn>
                <a:cxn ang="0">
                  <a:pos x="476" y="0"/>
                </a:cxn>
              </a:cxnLst>
              <a:rect l="0" t="0" r="r" b="b"/>
              <a:pathLst>
                <a:path w="503" h="470">
                  <a:moveTo>
                    <a:pt x="476" y="0"/>
                  </a:moveTo>
                  <a:cubicBezTo>
                    <a:pt x="0" y="51"/>
                    <a:pt x="40" y="470"/>
                    <a:pt x="40" y="470"/>
                  </a:cubicBezTo>
                  <a:cubicBezTo>
                    <a:pt x="503" y="427"/>
                    <a:pt x="476" y="0"/>
                    <a:pt x="476" y="0"/>
                  </a:cubicBezTo>
                </a:path>
              </a:pathLst>
            </a:custGeom>
            <a:solidFill>
              <a:srgbClr val="FFFF0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31626"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262626"/>
                </a:solidFill>
                <a:effectLst/>
                <a:uLnTx/>
                <a:uFillTx/>
                <a:latin typeface="Roboto Condensed"/>
              </a:endParaRPr>
            </a:p>
          </p:txBody>
        </p:sp>
        <p:sp>
          <p:nvSpPr>
            <p:cNvPr id="7" name="Freeform 7">
              <a:extLst>
                <a:ext uri="{FF2B5EF4-FFF2-40B4-BE49-F238E27FC236}">
                  <a16:creationId xmlns:a16="http://schemas.microsoft.com/office/drawing/2014/main" id="{8E2F1922-8D2C-4F28-8F0B-2CC583DCC060}"/>
                </a:ext>
              </a:extLst>
            </p:cNvPr>
            <p:cNvSpPr>
              <a:spLocks/>
            </p:cNvSpPr>
            <p:nvPr/>
          </p:nvSpPr>
          <p:spPr bwMode="auto">
            <a:xfrm rot="2298711">
              <a:off x="7355677" y="883321"/>
              <a:ext cx="2373524" cy="2512267"/>
            </a:xfrm>
            <a:custGeom>
              <a:avLst/>
              <a:gdLst/>
              <a:ahLst/>
              <a:cxnLst>
                <a:cxn ang="0">
                  <a:pos x="303" y="0"/>
                </a:cxn>
                <a:cxn ang="0">
                  <a:pos x="322" y="641"/>
                </a:cxn>
                <a:cxn ang="0">
                  <a:pos x="303" y="0"/>
                </a:cxn>
              </a:cxnLst>
              <a:rect l="0" t="0" r="r" b="b"/>
              <a:pathLst>
                <a:path w="621" h="641">
                  <a:moveTo>
                    <a:pt x="303" y="0"/>
                  </a:moveTo>
                  <a:cubicBezTo>
                    <a:pt x="0" y="371"/>
                    <a:pt x="322" y="641"/>
                    <a:pt x="322" y="641"/>
                  </a:cubicBezTo>
                  <a:cubicBezTo>
                    <a:pt x="621" y="285"/>
                    <a:pt x="303" y="0"/>
                    <a:pt x="303" y="0"/>
                  </a:cubicBezTo>
                </a:path>
              </a:pathLst>
            </a:custGeom>
            <a:solidFill>
              <a:srgbClr val="92D05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31626"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262626"/>
                </a:solidFill>
                <a:effectLst/>
                <a:uLnTx/>
                <a:uFillTx/>
                <a:latin typeface="Roboto Condensed"/>
              </a:endParaRPr>
            </a:p>
          </p:txBody>
        </p:sp>
        <p:sp>
          <p:nvSpPr>
            <p:cNvPr id="8" name="Freeform 6">
              <a:extLst>
                <a:ext uri="{FF2B5EF4-FFF2-40B4-BE49-F238E27FC236}">
                  <a16:creationId xmlns:a16="http://schemas.microsoft.com/office/drawing/2014/main" id="{D047A3EF-A2F1-420A-83E2-64552DFA3C40}"/>
                </a:ext>
              </a:extLst>
            </p:cNvPr>
            <p:cNvSpPr>
              <a:spLocks/>
            </p:cNvSpPr>
            <p:nvPr/>
          </p:nvSpPr>
          <p:spPr bwMode="auto">
            <a:xfrm rot="8371701">
              <a:off x="8254628" y="2458791"/>
              <a:ext cx="2449934" cy="1315131"/>
            </a:xfrm>
            <a:custGeom>
              <a:avLst/>
              <a:gdLst/>
              <a:ahLst/>
              <a:cxnLst>
                <a:cxn ang="0">
                  <a:pos x="8" y="0"/>
                </a:cxn>
                <a:cxn ang="0">
                  <a:pos x="0" y="0"/>
                </a:cxn>
                <a:cxn ang="0">
                  <a:pos x="446" y="444"/>
                </a:cxn>
                <a:cxn ang="0">
                  <a:pos x="464" y="443"/>
                </a:cxn>
                <a:cxn ang="0">
                  <a:pos x="8" y="0"/>
                </a:cxn>
              </a:cxnLst>
              <a:rect l="0" t="0" r="r" b="b"/>
              <a:pathLst>
                <a:path w="464" h="444">
                  <a:moveTo>
                    <a:pt x="8" y="0"/>
                  </a:moveTo>
                  <a:cubicBezTo>
                    <a:pt x="3" y="0"/>
                    <a:pt x="0" y="0"/>
                    <a:pt x="0" y="0"/>
                  </a:cubicBezTo>
                  <a:cubicBezTo>
                    <a:pt x="39" y="418"/>
                    <a:pt x="365" y="444"/>
                    <a:pt x="446" y="444"/>
                  </a:cubicBezTo>
                  <a:cubicBezTo>
                    <a:pt x="457" y="444"/>
                    <a:pt x="464" y="443"/>
                    <a:pt x="464" y="443"/>
                  </a:cubicBezTo>
                  <a:cubicBezTo>
                    <a:pt x="430" y="18"/>
                    <a:pt x="68" y="0"/>
                    <a:pt x="8" y="0"/>
                  </a:cubicBezTo>
                </a:path>
              </a:pathLst>
            </a:custGeom>
            <a:solidFill>
              <a:srgbClr val="FF3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31626"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262626"/>
                </a:solidFill>
                <a:effectLst/>
                <a:uLnTx/>
                <a:uFillTx/>
                <a:latin typeface="Roboto Condensed"/>
              </a:endParaRPr>
            </a:p>
          </p:txBody>
        </p:sp>
        <p:sp>
          <p:nvSpPr>
            <p:cNvPr id="9" name="Freeform 9">
              <a:extLst>
                <a:ext uri="{FF2B5EF4-FFF2-40B4-BE49-F238E27FC236}">
                  <a16:creationId xmlns:a16="http://schemas.microsoft.com/office/drawing/2014/main" id="{523D1276-C602-49F8-9AE7-32E96C8DB3A8}"/>
                </a:ext>
              </a:extLst>
            </p:cNvPr>
            <p:cNvSpPr>
              <a:spLocks/>
            </p:cNvSpPr>
            <p:nvPr/>
          </p:nvSpPr>
          <p:spPr bwMode="auto">
            <a:xfrm rot="20468998">
              <a:off x="1857334" y="3882573"/>
              <a:ext cx="2523753" cy="725027"/>
            </a:xfrm>
            <a:custGeom>
              <a:avLst/>
              <a:gdLst/>
              <a:ahLst/>
              <a:cxnLst>
                <a:cxn ang="0">
                  <a:pos x="325" y="0"/>
                </a:cxn>
                <a:cxn ang="0">
                  <a:pos x="0" y="153"/>
                </a:cxn>
                <a:cxn ang="0">
                  <a:pos x="310" y="277"/>
                </a:cxn>
                <a:cxn ang="0">
                  <a:pos x="641" y="125"/>
                </a:cxn>
                <a:cxn ang="0">
                  <a:pos x="325" y="0"/>
                </a:cxn>
              </a:cxnLst>
              <a:rect l="0" t="0" r="r" b="b"/>
              <a:pathLst>
                <a:path w="641" h="277">
                  <a:moveTo>
                    <a:pt x="325" y="0"/>
                  </a:moveTo>
                  <a:cubicBezTo>
                    <a:pt x="126" y="0"/>
                    <a:pt x="0" y="153"/>
                    <a:pt x="0" y="153"/>
                  </a:cubicBezTo>
                  <a:cubicBezTo>
                    <a:pt x="113" y="245"/>
                    <a:pt x="218" y="277"/>
                    <a:pt x="310" y="277"/>
                  </a:cubicBezTo>
                  <a:cubicBezTo>
                    <a:pt x="509" y="277"/>
                    <a:pt x="641" y="125"/>
                    <a:pt x="641" y="125"/>
                  </a:cubicBezTo>
                  <a:cubicBezTo>
                    <a:pt x="524" y="32"/>
                    <a:pt x="417" y="0"/>
                    <a:pt x="325" y="0"/>
                  </a:cubicBezTo>
                </a:path>
              </a:pathLst>
            </a:custGeom>
            <a:solidFill>
              <a:srgbClr val="2993FF"/>
            </a:solidFill>
            <a:ln w="9525">
              <a:noFill/>
              <a:round/>
              <a:headEnd/>
              <a:tailEnd/>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316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262626"/>
                  </a:solidFill>
                  <a:effectLst/>
                  <a:uLnTx/>
                  <a:uFillTx/>
                  <a:latin typeface="Roboto Condensed"/>
                </a:rPr>
                <a:t>Abstract</a:t>
              </a:r>
            </a:p>
          </p:txBody>
        </p:sp>
        <p:sp>
          <p:nvSpPr>
            <p:cNvPr id="10" name="Freeform 6">
              <a:extLst>
                <a:ext uri="{FF2B5EF4-FFF2-40B4-BE49-F238E27FC236}">
                  <a16:creationId xmlns:a16="http://schemas.microsoft.com/office/drawing/2014/main" id="{1D04E2B4-D3B7-464B-AE55-031B6CBF0BAF}"/>
                </a:ext>
              </a:extLst>
            </p:cNvPr>
            <p:cNvSpPr>
              <a:spLocks/>
            </p:cNvSpPr>
            <p:nvPr/>
          </p:nvSpPr>
          <p:spPr bwMode="auto">
            <a:xfrm rot="20754008">
              <a:off x="1641655" y="2458791"/>
              <a:ext cx="2449934" cy="1315131"/>
            </a:xfrm>
            <a:custGeom>
              <a:avLst/>
              <a:gdLst/>
              <a:ahLst/>
              <a:cxnLst>
                <a:cxn ang="0">
                  <a:pos x="8" y="0"/>
                </a:cxn>
                <a:cxn ang="0">
                  <a:pos x="0" y="0"/>
                </a:cxn>
                <a:cxn ang="0">
                  <a:pos x="446" y="444"/>
                </a:cxn>
                <a:cxn ang="0">
                  <a:pos x="464" y="443"/>
                </a:cxn>
                <a:cxn ang="0">
                  <a:pos x="8" y="0"/>
                </a:cxn>
              </a:cxnLst>
              <a:rect l="0" t="0" r="r" b="b"/>
              <a:pathLst>
                <a:path w="464" h="444">
                  <a:moveTo>
                    <a:pt x="8" y="0"/>
                  </a:moveTo>
                  <a:cubicBezTo>
                    <a:pt x="3" y="0"/>
                    <a:pt x="0" y="0"/>
                    <a:pt x="0" y="0"/>
                  </a:cubicBezTo>
                  <a:cubicBezTo>
                    <a:pt x="39" y="418"/>
                    <a:pt x="365" y="444"/>
                    <a:pt x="446" y="444"/>
                  </a:cubicBezTo>
                  <a:cubicBezTo>
                    <a:pt x="457" y="444"/>
                    <a:pt x="464" y="443"/>
                    <a:pt x="464" y="443"/>
                  </a:cubicBezTo>
                  <a:cubicBezTo>
                    <a:pt x="430" y="18"/>
                    <a:pt x="68" y="0"/>
                    <a:pt x="8" y="0"/>
                  </a:cubicBezTo>
                </a:path>
              </a:pathLst>
            </a:custGeom>
            <a:solidFill>
              <a:srgbClr val="FF3F5F"/>
            </a:solidFill>
            <a:ln w="9525">
              <a:noFill/>
              <a:round/>
              <a:headEnd/>
              <a:tailEnd/>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31626"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262626"/>
                </a:solidFill>
                <a:effectLst/>
                <a:uLnTx/>
                <a:uFillTx/>
                <a:latin typeface="Roboto Condensed"/>
              </a:endParaRPr>
            </a:p>
          </p:txBody>
        </p:sp>
        <p:sp>
          <p:nvSpPr>
            <p:cNvPr id="11" name="Freeform 7">
              <a:extLst>
                <a:ext uri="{FF2B5EF4-FFF2-40B4-BE49-F238E27FC236}">
                  <a16:creationId xmlns:a16="http://schemas.microsoft.com/office/drawing/2014/main" id="{C9501930-59CC-4FFC-B4D8-04024EAD2CF0}"/>
                </a:ext>
              </a:extLst>
            </p:cNvPr>
            <p:cNvSpPr>
              <a:spLocks/>
            </p:cNvSpPr>
            <p:nvPr/>
          </p:nvSpPr>
          <p:spPr bwMode="auto">
            <a:xfrm rot="19679582">
              <a:off x="2670965" y="819290"/>
              <a:ext cx="2373524" cy="2512267"/>
            </a:xfrm>
            <a:custGeom>
              <a:avLst/>
              <a:gdLst/>
              <a:ahLst/>
              <a:cxnLst>
                <a:cxn ang="0">
                  <a:pos x="303" y="0"/>
                </a:cxn>
                <a:cxn ang="0">
                  <a:pos x="322" y="641"/>
                </a:cxn>
                <a:cxn ang="0">
                  <a:pos x="303" y="0"/>
                </a:cxn>
              </a:cxnLst>
              <a:rect l="0" t="0" r="r" b="b"/>
              <a:pathLst>
                <a:path w="621" h="641">
                  <a:moveTo>
                    <a:pt x="303" y="0"/>
                  </a:moveTo>
                  <a:cubicBezTo>
                    <a:pt x="0" y="371"/>
                    <a:pt x="322" y="641"/>
                    <a:pt x="322" y="641"/>
                  </a:cubicBezTo>
                  <a:cubicBezTo>
                    <a:pt x="621" y="285"/>
                    <a:pt x="303" y="0"/>
                    <a:pt x="303" y="0"/>
                  </a:cubicBezTo>
                </a:path>
              </a:pathLst>
            </a:custGeom>
            <a:solidFill>
              <a:srgbClr val="92D050"/>
            </a:solidFill>
            <a:ln w="9525">
              <a:solidFill>
                <a:srgbClr val="00B0F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31626"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262626"/>
                </a:solidFill>
                <a:effectLst/>
                <a:uLnTx/>
                <a:uFillTx/>
                <a:latin typeface="Roboto Condensed"/>
              </a:endParaRPr>
            </a:p>
          </p:txBody>
        </p:sp>
        <p:sp>
          <p:nvSpPr>
            <p:cNvPr id="12" name="Freeform 8">
              <a:extLst>
                <a:ext uri="{FF2B5EF4-FFF2-40B4-BE49-F238E27FC236}">
                  <a16:creationId xmlns:a16="http://schemas.microsoft.com/office/drawing/2014/main" id="{6DDB80AF-18BC-452E-BC1C-858FD29C3358}"/>
                </a:ext>
              </a:extLst>
            </p:cNvPr>
            <p:cNvSpPr>
              <a:spLocks/>
            </p:cNvSpPr>
            <p:nvPr/>
          </p:nvSpPr>
          <p:spPr bwMode="auto">
            <a:xfrm rot="2301915" flipH="1">
              <a:off x="6628215" y="649514"/>
              <a:ext cx="1492569" cy="2339996"/>
            </a:xfrm>
            <a:custGeom>
              <a:avLst/>
              <a:gdLst/>
              <a:ahLst/>
              <a:cxnLst>
                <a:cxn ang="0">
                  <a:pos x="476" y="0"/>
                </a:cxn>
                <a:cxn ang="0">
                  <a:pos x="40" y="470"/>
                </a:cxn>
                <a:cxn ang="0">
                  <a:pos x="476" y="0"/>
                </a:cxn>
              </a:cxnLst>
              <a:rect l="0" t="0" r="r" b="b"/>
              <a:pathLst>
                <a:path w="503" h="470">
                  <a:moveTo>
                    <a:pt x="476" y="0"/>
                  </a:moveTo>
                  <a:cubicBezTo>
                    <a:pt x="0" y="51"/>
                    <a:pt x="40" y="470"/>
                    <a:pt x="40" y="470"/>
                  </a:cubicBezTo>
                  <a:cubicBezTo>
                    <a:pt x="503" y="427"/>
                    <a:pt x="476" y="0"/>
                    <a:pt x="476" y="0"/>
                  </a:cubicBezTo>
                </a:path>
              </a:pathLst>
            </a:custGeom>
            <a:solidFill>
              <a:srgbClr val="FFFF0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31626"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262626"/>
                </a:solidFill>
                <a:effectLst/>
                <a:uLnTx/>
                <a:uFillTx/>
                <a:latin typeface="Roboto Condensed"/>
              </a:endParaRPr>
            </a:p>
          </p:txBody>
        </p:sp>
        <p:sp>
          <p:nvSpPr>
            <p:cNvPr id="13" name="Freeform 7">
              <a:extLst>
                <a:ext uri="{FF2B5EF4-FFF2-40B4-BE49-F238E27FC236}">
                  <a16:creationId xmlns:a16="http://schemas.microsoft.com/office/drawing/2014/main" id="{66DF9E2E-FBA7-432B-952C-CB26F76C4A77}"/>
                </a:ext>
              </a:extLst>
            </p:cNvPr>
            <p:cNvSpPr>
              <a:spLocks/>
            </p:cNvSpPr>
            <p:nvPr/>
          </p:nvSpPr>
          <p:spPr bwMode="auto">
            <a:xfrm rot="375115">
              <a:off x="5023510" y="442174"/>
              <a:ext cx="2373524" cy="2959226"/>
            </a:xfrm>
            <a:custGeom>
              <a:avLst/>
              <a:gdLst/>
              <a:ahLst/>
              <a:cxnLst>
                <a:cxn ang="0">
                  <a:pos x="303" y="0"/>
                </a:cxn>
                <a:cxn ang="0">
                  <a:pos x="322" y="641"/>
                </a:cxn>
                <a:cxn ang="0">
                  <a:pos x="303" y="0"/>
                </a:cxn>
              </a:cxnLst>
              <a:rect l="0" t="0" r="r" b="b"/>
              <a:pathLst>
                <a:path w="621" h="641">
                  <a:moveTo>
                    <a:pt x="303" y="0"/>
                  </a:moveTo>
                  <a:cubicBezTo>
                    <a:pt x="0" y="371"/>
                    <a:pt x="322" y="641"/>
                    <a:pt x="322" y="641"/>
                  </a:cubicBezTo>
                  <a:cubicBezTo>
                    <a:pt x="621" y="285"/>
                    <a:pt x="303" y="0"/>
                    <a:pt x="303" y="0"/>
                  </a:cubicBezTo>
                </a:path>
              </a:pathLst>
            </a:custGeom>
            <a:solidFill>
              <a:srgbClr val="FF0000"/>
            </a:solidFill>
            <a:ln w="9525">
              <a:solidFill>
                <a:srgbClr val="00B0F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1031626"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262626"/>
                </a:solidFill>
                <a:effectLst/>
                <a:uLnTx/>
                <a:uFillTx/>
                <a:latin typeface="Roboto Condensed"/>
              </a:endParaRPr>
            </a:p>
          </p:txBody>
        </p:sp>
        <p:sp>
          <p:nvSpPr>
            <p:cNvPr id="14" name="TextBox 13">
              <a:extLst>
                <a:ext uri="{FF2B5EF4-FFF2-40B4-BE49-F238E27FC236}">
                  <a16:creationId xmlns:a16="http://schemas.microsoft.com/office/drawing/2014/main" id="{4F43EADF-CED3-4DEB-9E17-DF8820293ADF}"/>
                </a:ext>
              </a:extLst>
            </p:cNvPr>
            <p:cNvSpPr txBox="1"/>
            <p:nvPr/>
          </p:nvSpPr>
          <p:spPr>
            <a:xfrm rot="604112">
              <a:off x="1675647" y="2845846"/>
              <a:ext cx="2375104" cy="522147"/>
            </a:xfrm>
            <a:prstGeom prst="rect">
              <a:avLst/>
            </a:prstGeom>
            <a:noFill/>
          </p:spPr>
          <p:txBody>
            <a:bodyPr wrap="none" rtlCol="0">
              <a:spAutoFit/>
            </a:bodyPr>
            <a:lstStyle/>
            <a:p>
              <a:r>
                <a:rPr lang="en-US" sz="2400" b="1" dirty="0">
                  <a:solidFill>
                    <a:schemeClr val="bg1"/>
                  </a:solidFill>
                  <a:latin typeface="Roboto Condensed"/>
                </a:rPr>
                <a:t>Block Diagram</a:t>
              </a:r>
              <a:endParaRPr lang="en-IN" sz="2400" b="1" dirty="0">
                <a:solidFill>
                  <a:schemeClr val="bg1"/>
                </a:solidFill>
                <a:latin typeface="Roboto Condensed"/>
              </a:endParaRPr>
            </a:p>
          </p:txBody>
        </p:sp>
        <p:sp>
          <p:nvSpPr>
            <p:cNvPr id="15" name="TextBox 14">
              <a:extLst>
                <a:ext uri="{FF2B5EF4-FFF2-40B4-BE49-F238E27FC236}">
                  <a16:creationId xmlns:a16="http://schemas.microsoft.com/office/drawing/2014/main" id="{2AFA88BA-B72A-46BF-949F-9DCD1D0C7315}"/>
                </a:ext>
              </a:extLst>
            </p:cNvPr>
            <p:cNvSpPr txBox="1"/>
            <p:nvPr/>
          </p:nvSpPr>
          <p:spPr>
            <a:xfrm rot="3541873">
              <a:off x="2789503" y="1822970"/>
              <a:ext cx="2283699" cy="468450"/>
            </a:xfrm>
            <a:prstGeom prst="rect">
              <a:avLst/>
            </a:prstGeom>
            <a:noFill/>
          </p:spPr>
          <p:txBody>
            <a:bodyPr wrap="square" rtlCol="0">
              <a:spAutoFit/>
            </a:bodyPr>
            <a:lstStyle/>
            <a:p>
              <a:pPr marL="0" marR="0" lvl="0" indent="0" algn="ctr" defTabSz="10316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262626"/>
                  </a:solidFill>
                  <a:effectLst/>
                  <a:uLnTx/>
                  <a:uFillTx/>
                  <a:latin typeface="Roboto Condensed"/>
                </a:rPr>
                <a:t>Description</a:t>
              </a:r>
            </a:p>
          </p:txBody>
        </p:sp>
        <p:sp>
          <p:nvSpPr>
            <p:cNvPr id="16" name="TextBox 15">
              <a:extLst>
                <a:ext uri="{FF2B5EF4-FFF2-40B4-BE49-F238E27FC236}">
                  <a16:creationId xmlns:a16="http://schemas.microsoft.com/office/drawing/2014/main" id="{0E49A916-DA74-42E6-86EA-EFFBE4843637}"/>
                </a:ext>
              </a:extLst>
            </p:cNvPr>
            <p:cNvSpPr txBox="1"/>
            <p:nvPr/>
          </p:nvSpPr>
          <p:spPr>
            <a:xfrm rot="4471432">
              <a:off x="3821626" y="1444010"/>
              <a:ext cx="2539059" cy="843209"/>
            </a:xfrm>
            <a:prstGeom prst="rect">
              <a:avLst/>
            </a:prstGeom>
            <a:noFill/>
          </p:spPr>
          <p:txBody>
            <a:bodyPr wrap="square" rtlCol="0">
              <a:spAutoFit/>
            </a:bodyPr>
            <a:lstStyle/>
            <a:p>
              <a:pPr algn="ctr"/>
              <a:r>
                <a:rPr lang="en-US" sz="2400" b="1" dirty="0">
                  <a:solidFill>
                    <a:schemeClr val="bg1"/>
                  </a:solidFill>
                </a:rPr>
                <a:t>Sensor Specifications</a:t>
              </a:r>
              <a:endParaRPr lang="en-IN" sz="2400" b="1" dirty="0">
                <a:solidFill>
                  <a:schemeClr val="bg1"/>
                </a:solidFill>
              </a:endParaRPr>
            </a:p>
          </p:txBody>
        </p:sp>
        <p:sp>
          <p:nvSpPr>
            <p:cNvPr id="17" name="TextBox 16">
              <a:extLst>
                <a:ext uri="{FF2B5EF4-FFF2-40B4-BE49-F238E27FC236}">
                  <a16:creationId xmlns:a16="http://schemas.microsoft.com/office/drawing/2014/main" id="{C7FB1709-CBCA-4277-BC04-2D5BA6ADC2AB}"/>
                </a:ext>
              </a:extLst>
            </p:cNvPr>
            <p:cNvSpPr txBox="1"/>
            <p:nvPr/>
          </p:nvSpPr>
          <p:spPr>
            <a:xfrm rot="16581607">
              <a:off x="5270442" y="1536186"/>
              <a:ext cx="1876963" cy="468450"/>
            </a:xfrm>
            <a:prstGeom prst="rect">
              <a:avLst/>
            </a:prstGeom>
            <a:noFill/>
          </p:spPr>
          <p:txBody>
            <a:bodyPr wrap="square" rtlCol="0">
              <a:spAutoFit/>
            </a:bodyPr>
            <a:lstStyle/>
            <a:p>
              <a:pPr algn="ctr"/>
              <a:r>
                <a:rPr lang="en-US" sz="2400" b="1" dirty="0">
                  <a:latin typeface="Roboto Condensed"/>
                </a:rPr>
                <a:t>Arduino</a:t>
              </a:r>
              <a:endParaRPr lang="en-IN" sz="2400" b="1" dirty="0">
                <a:latin typeface="Roboto Condensed"/>
              </a:endParaRPr>
            </a:p>
          </p:txBody>
        </p:sp>
        <p:sp>
          <p:nvSpPr>
            <p:cNvPr id="18" name="TextBox 17">
              <a:extLst>
                <a:ext uri="{FF2B5EF4-FFF2-40B4-BE49-F238E27FC236}">
                  <a16:creationId xmlns:a16="http://schemas.microsoft.com/office/drawing/2014/main" id="{25D72270-59D4-4825-A9B9-9BAFAD7B4E50}"/>
                </a:ext>
              </a:extLst>
            </p:cNvPr>
            <p:cNvSpPr txBox="1"/>
            <p:nvPr/>
          </p:nvSpPr>
          <p:spPr>
            <a:xfrm rot="17512468">
              <a:off x="6410942" y="1569733"/>
              <a:ext cx="1876963" cy="468450"/>
            </a:xfrm>
            <a:prstGeom prst="rect">
              <a:avLst/>
            </a:prstGeom>
            <a:noFill/>
          </p:spPr>
          <p:txBody>
            <a:bodyPr wrap="square" rtlCol="0">
              <a:spAutoFit/>
            </a:bodyPr>
            <a:lstStyle/>
            <a:p>
              <a:pPr algn="ctr"/>
              <a:r>
                <a:rPr lang="en-US" sz="2400" b="1" dirty="0">
                  <a:solidFill>
                    <a:schemeClr val="bg1"/>
                  </a:solidFill>
                  <a:latin typeface="Roboto Condensed"/>
                </a:rPr>
                <a:t>Flowchart</a:t>
              </a:r>
              <a:endParaRPr lang="en-IN" sz="2400" b="1" dirty="0">
                <a:solidFill>
                  <a:schemeClr val="bg1"/>
                </a:solidFill>
                <a:latin typeface="Roboto Condensed"/>
              </a:endParaRPr>
            </a:p>
          </p:txBody>
        </p:sp>
        <p:sp>
          <p:nvSpPr>
            <p:cNvPr id="19" name="TextBox 18">
              <a:extLst>
                <a:ext uri="{FF2B5EF4-FFF2-40B4-BE49-F238E27FC236}">
                  <a16:creationId xmlns:a16="http://schemas.microsoft.com/office/drawing/2014/main" id="{6D59D1D0-C6B2-47AA-8FAC-0018A4B1B05A}"/>
                </a:ext>
              </a:extLst>
            </p:cNvPr>
            <p:cNvSpPr txBox="1"/>
            <p:nvPr/>
          </p:nvSpPr>
          <p:spPr>
            <a:xfrm rot="18573080">
              <a:off x="7769898" y="1784234"/>
              <a:ext cx="1517465" cy="843209"/>
            </a:xfrm>
            <a:prstGeom prst="rect">
              <a:avLst/>
            </a:prstGeom>
            <a:noFill/>
          </p:spPr>
          <p:txBody>
            <a:bodyPr wrap="square" rtlCol="0">
              <a:spAutoFit/>
            </a:bodyPr>
            <a:lstStyle/>
            <a:p>
              <a:pPr algn="ctr"/>
              <a:r>
                <a:rPr lang="en-US" sz="2400" b="1" dirty="0">
                  <a:solidFill>
                    <a:schemeClr val="bg1"/>
                  </a:solidFill>
                </a:rPr>
                <a:t>Circuit Diagram</a:t>
              </a:r>
              <a:endParaRPr lang="en-IN" sz="2400" b="1" dirty="0">
                <a:solidFill>
                  <a:schemeClr val="bg1"/>
                </a:solidFill>
              </a:endParaRPr>
            </a:p>
          </p:txBody>
        </p:sp>
        <p:sp>
          <p:nvSpPr>
            <p:cNvPr id="20" name="TextBox 19">
              <a:extLst>
                <a:ext uri="{FF2B5EF4-FFF2-40B4-BE49-F238E27FC236}">
                  <a16:creationId xmlns:a16="http://schemas.microsoft.com/office/drawing/2014/main" id="{5B709B70-9E23-470E-9AFF-34718848B6FA}"/>
                </a:ext>
              </a:extLst>
            </p:cNvPr>
            <p:cNvSpPr txBox="1"/>
            <p:nvPr/>
          </p:nvSpPr>
          <p:spPr>
            <a:xfrm rot="20150485">
              <a:off x="8620705" y="2865082"/>
              <a:ext cx="1860328" cy="452528"/>
            </a:xfrm>
            <a:prstGeom prst="rect">
              <a:avLst/>
            </a:prstGeom>
            <a:noFill/>
          </p:spPr>
          <p:txBody>
            <a:bodyPr wrap="square" rtlCol="0">
              <a:spAutoFit/>
            </a:bodyPr>
            <a:lstStyle/>
            <a:p>
              <a:pPr algn="ctr"/>
              <a:r>
                <a:rPr lang="en-US" sz="2000" b="1" dirty="0">
                  <a:solidFill>
                    <a:schemeClr val="bg1"/>
                  </a:solidFill>
                </a:rPr>
                <a:t>Arduino Code</a:t>
              </a:r>
              <a:endParaRPr lang="en-IN" sz="2000" b="1" dirty="0">
                <a:solidFill>
                  <a:schemeClr val="bg1"/>
                </a:solidFill>
              </a:endParaRPr>
            </a:p>
          </p:txBody>
        </p:sp>
      </p:grpSp>
    </p:spTree>
    <p:extLst>
      <p:ext uri="{BB962C8B-B14F-4D97-AF65-F5344CB8AC3E}">
        <p14:creationId xmlns:p14="http://schemas.microsoft.com/office/powerpoint/2010/main" val="1674913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168E18-6F67-444D-824E-0DDD6CD08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084" y="161810"/>
            <a:ext cx="9293831" cy="6534380"/>
          </a:xfrm>
          <a:prstGeom prst="rect">
            <a:avLst/>
          </a:prstGeom>
        </p:spPr>
      </p:pic>
    </p:spTree>
    <p:extLst>
      <p:ext uri="{BB962C8B-B14F-4D97-AF65-F5344CB8AC3E}">
        <p14:creationId xmlns:p14="http://schemas.microsoft.com/office/powerpoint/2010/main" val="696857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141631-C46A-480C-9337-C23ADD170FDC}"/>
              </a:ext>
            </a:extLst>
          </p:cNvPr>
          <p:cNvSpPr txBox="1"/>
          <p:nvPr/>
        </p:nvSpPr>
        <p:spPr>
          <a:xfrm>
            <a:off x="2866768" y="856357"/>
            <a:ext cx="6096000" cy="6001643"/>
          </a:xfrm>
          <a:prstGeom prst="rect">
            <a:avLst/>
          </a:prstGeom>
          <a:noFill/>
        </p:spPr>
        <p:txBody>
          <a:bodyPr wrap="square">
            <a:spAutoFit/>
          </a:bodyPr>
          <a:lstStyle/>
          <a:p>
            <a:r>
              <a:rPr lang="en-IN" sz="1600" b="1" dirty="0"/>
              <a:t>#define up A4</a:t>
            </a:r>
          </a:p>
          <a:p>
            <a:r>
              <a:rPr lang="en-IN" sz="1600" b="1" dirty="0"/>
              <a:t>#define down A3</a:t>
            </a:r>
          </a:p>
          <a:p>
            <a:r>
              <a:rPr lang="en-IN" sz="1600" b="1" dirty="0"/>
              <a:t>#define automanual A2</a:t>
            </a:r>
          </a:p>
          <a:p>
            <a:r>
              <a:rPr lang="en-IN" sz="1600" b="1" dirty="0"/>
              <a:t>#define ledAuto A1</a:t>
            </a:r>
          </a:p>
          <a:p>
            <a:r>
              <a:rPr lang="en-IN" sz="1600" b="1" dirty="0"/>
              <a:t>#define ledManual A0</a:t>
            </a:r>
          </a:p>
          <a:p>
            <a:r>
              <a:rPr lang="en-IN" sz="1600" b="1" dirty="0"/>
              <a:t>#define led 13</a:t>
            </a:r>
          </a:p>
          <a:p>
            <a:r>
              <a:rPr lang="en-IN" sz="1600" b="1" dirty="0"/>
              <a:t>#include &lt;Stepper.h&gt;</a:t>
            </a:r>
          </a:p>
          <a:p>
            <a:r>
              <a:rPr lang="en-IN" sz="1600" b="1" dirty="0"/>
              <a:t>int previous = 0;</a:t>
            </a:r>
          </a:p>
          <a:p>
            <a:r>
              <a:rPr lang="en-IN" sz="1600" b="1" dirty="0"/>
              <a:t>int val = 0;</a:t>
            </a:r>
          </a:p>
          <a:p>
            <a:endParaRPr lang="en-IN" sz="1600" b="1" dirty="0"/>
          </a:p>
          <a:p>
            <a:r>
              <a:rPr lang="en-IN" sz="1600" b="1" dirty="0"/>
              <a:t>const int stepsPerRevolution = 200;</a:t>
            </a:r>
          </a:p>
          <a:p>
            <a:endParaRPr lang="en-IN" sz="1600" b="1" dirty="0"/>
          </a:p>
          <a:p>
            <a:r>
              <a:rPr lang="en-IN" sz="1600" b="1" dirty="0"/>
              <a:t>Stepper myStepper(stepsPerRevolution, 4, 5, 6, 7);</a:t>
            </a:r>
          </a:p>
          <a:p>
            <a:endParaRPr lang="en-IN" sz="1600" b="1" dirty="0"/>
          </a:p>
          <a:p>
            <a:r>
              <a:rPr lang="en-IN" sz="1600" b="1" dirty="0"/>
              <a:t>void setup() {</a:t>
            </a:r>
          </a:p>
          <a:p>
            <a:r>
              <a:rPr lang="en-IN" sz="1600" b="1" dirty="0"/>
              <a:t>  myStepper.setSpeed(5);</a:t>
            </a:r>
          </a:p>
          <a:p>
            <a:r>
              <a:rPr lang="en-IN" sz="1600" b="1" dirty="0"/>
              <a:t>  pinMode(up,INPUT);</a:t>
            </a:r>
          </a:p>
          <a:p>
            <a:r>
              <a:rPr lang="en-IN" sz="1600" b="1" dirty="0"/>
              <a:t>  pinMode(down,INPUT);</a:t>
            </a:r>
          </a:p>
          <a:p>
            <a:r>
              <a:rPr lang="en-IN" sz="1600" b="1" dirty="0"/>
              <a:t>  pinMode(automanual,INPUT);</a:t>
            </a:r>
          </a:p>
          <a:p>
            <a:r>
              <a:rPr lang="en-IN" sz="1600" b="1" dirty="0"/>
              <a:t>  pinMode(ledAuto,OUTPUT);</a:t>
            </a:r>
          </a:p>
          <a:p>
            <a:r>
              <a:rPr lang="en-IN" sz="1600" b="1" dirty="0"/>
              <a:t>  pinMode(ledManual,OUTPUT);</a:t>
            </a:r>
          </a:p>
          <a:p>
            <a:r>
              <a:rPr lang="en-IN" sz="1600" b="1" dirty="0"/>
              <a:t>  pinMode(led,OUTPUT);</a:t>
            </a:r>
          </a:p>
          <a:p>
            <a:r>
              <a:rPr lang="en-IN" sz="1600" b="1" dirty="0"/>
              <a:t>  Serial.begin(9600);</a:t>
            </a:r>
          </a:p>
          <a:p>
            <a:r>
              <a:rPr lang="en-IN" sz="1600" b="1" dirty="0"/>
              <a:t>}</a:t>
            </a:r>
          </a:p>
        </p:txBody>
      </p:sp>
      <p:sp>
        <p:nvSpPr>
          <p:cNvPr id="6" name="TextBox 5">
            <a:extLst>
              <a:ext uri="{FF2B5EF4-FFF2-40B4-BE49-F238E27FC236}">
                <a16:creationId xmlns:a16="http://schemas.microsoft.com/office/drawing/2014/main" id="{38E5B9FD-0FFA-4CF3-A5A5-859B78F93520}"/>
              </a:ext>
            </a:extLst>
          </p:cNvPr>
          <p:cNvSpPr txBox="1"/>
          <p:nvPr/>
        </p:nvSpPr>
        <p:spPr>
          <a:xfrm>
            <a:off x="4735727" y="177114"/>
            <a:ext cx="2720546" cy="523220"/>
          </a:xfrm>
          <a:prstGeom prst="rect">
            <a:avLst/>
          </a:prstGeom>
          <a:noFill/>
        </p:spPr>
        <p:txBody>
          <a:bodyPr wrap="square" rtlCol="0">
            <a:spAutoFit/>
          </a:bodyPr>
          <a:lstStyle/>
          <a:p>
            <a:r>
              <a:rPr lang="en-US" sz="2800" b="1" dirty="0">
                <a:solidFill>
                  <a:srgbClr val="FF0000"/>
                </a:solidFill>
              </a:rPr>
              <a:t>ARDUINO CODE</a:t>
            </a:r>
            <a:endParaRPr lang="en-IN" sz="2800" b="1" dirty="0">
              <a:solidFill>
                <a:srgbClr val="FF0000"/>
              </a:solidFill>
            </a:endParaRPr>
          </a:p>
        </p:txBody>
      </p:sp>
    </p:spTree>
    <p:extLst>
      <p:ext uri="{BB962C8B-B14F-4D97-AF65-F5344CB8AC3E}">
        <p14:creationId xmlns:p14="http://schemas.microsoft.com/office/powerpoint/2010/main" val="346710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B56F06-9F5A-49D4-BB66-279CBCFA693B}"/>
              </a:ext>
            </a:extLst>
          </p:cNvPr>
          <p:cNvSpPr txBox="1"/>
          <p:nvPr/>
        </p:nvSpPr>
        <p:spPr>
          <a:xfrm>
            <a:off x="3048000" y="1110322"/>
            <a:ext cx="6096000" cy="5539978"/>
          </a:xfrm>
          <a:prstGeom prst="rect">
            <a:avLst/>
          </a:prstGeom>
          <a:noFill/>
        </p:spPr>
        <p:txBody>
          <a:bodyPr wrap="square">
            <a:spAutoFit/>
          </a:bodyPr>
          <a:lstStyle/>
          <a:p>
            <a:r>
              <a:rPr lang="en-IN" b="1" dirty="0"/>
              <a:t>void loop() {</a:t>
            </a:r>
          </a:p>
          <a:p>
            <a:r>
              <a:rPr lang="en-IN" b="1" dirty="0"/>
              <a:t>  // step one revolution  in one direction:</a:t>
            </a:r>
          </a:p>
          <a:p>
            <a:r>
              <a:rPr lang="en-IN" b="1" dirty="0"/>
              <a:t>  if(digitalRead(automanual)==LOW){</a:t>
            </a:r>
          </a:p>
          <a:p>
            <a:r>
              <a:rPr lang="en-IN" b="1" dirty="0"/>
              <a:t>    digitalWrite(ledManual,HIGH);</a:t>
            </a:r>
          </a:p>
          <a:p>
            <a:r>
              <a:rPr lang="en-IN" b="1" dirty="0"/>
              <a:t>    digitalWrite(ledAuto,LOW);</a:t>
            </a:r>
          </a:p>
          <a:p>
            <a:r>
              <a:rPr lang="en-IN" b="1" dirty="0"/>
              <a:t>    digitalWrite(led,LOW);</a:t>
            </a:r>
          </a:p>
          <a:p>
            <a:r>
              <a:rPr lang="en-IN" b="1" dirty="0"/>
              <a:t>    if(digitalRead(up)==LOW){</a:t>
            </a:r>
          </a:p>
          <a:p>
            <a:r>
              <a:rPr lang="en-IN" b="1" dirty="0"/>
              <a:t>       myStepper.step(1);</a:t>
            </a:r>
          </a:p>
          <a:p>
            <a:r>
              <a:rPr lang="en-IN" b="1" dirty="0"/>
              <a:t>       while(digitalRead(up)==LOW);</a:t>
            </a:r>
          </a:p>
          <a:p>
            <a:r>
              <a:rPr lang="en-IN" b="1" dirty="0"/>
              <a:t>       delay(100);</a:t>
            </a:r>
          </a:p>
          <a:p>
            <a:r>
              <a:rPr lang="en-IN" b="1" dirty="0"/>
              <a:t>     }</a:t>
            </a:r>
          </a:p>
          <a:p>
            <a:r>
              <a:rPr lang="en-IN" b="1" dirty="0"/>
              <a:t>    else if(digitalRead(down)==LOW){</a:t>
            </a:r>
          </a:p>
          <a:p>
            <a:r>
              <a:rPr lang="en-IN" b="1" dirty="0"/>
              <a:t>      myStepper.step(-1);</a:t>
            </a:r>
          </a:p>
          <a:p>
            <a:r>
              <a:rPr lang="en-IN" b="1" dirty="0"/>
              <a:t>      while(digitalRead(down)==LOW);</a:t>
            </a:r>
          </a:p>
          <a:p>
            <a:r>
              <a:rPr lang="en-IN" b="1" dirty="0"/>
              <a:t>      delay(100);</a:t>
            </a:r>
          </a:p>
          <a:p>
            <a:r>
              <a:rPr lang="en-IN" b="1" dirty="0"/>
              <a:t>    }</a:t>
            </a:r>
          </a:p>
          <a:p>
            <a:r>
              <a:rPr lang="en-IN" b="1" dirty="0"/>
              <a:t>  }</a:t>
            </a:r>
          </a:p>
          <a:p>
            <a:endParaRPr lang="en-IN" sz="4800" b="1" dirty="0"/>
          </a:p>
        </p:txBody>
      </p:sp>
    </p:spTree>
    <p:extLst>
      <p:ext uri="{BB962C8B-B14F-4D97-AF65-F5344CB8AC3E}">
        <p14:creationId xmlns:p14="http://schemas.microsoft.com/office/powerpoint/2010/main" val="183673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4FAE22-FAF0-456F-87E5-A52F9377D625}"/>
              </a:ext>
            </a:extLst>
          </p:cNvPr>
          <p:cNvSpPr txBox="1"/>
          <p:nvPr/>
        </p:nvSpPr>
        <p:spPr>
          <a:xfrm>
            <a:off x="3048000" y="1307401"/>
            <a:ext cx="6096000" cy="4247317"/>
          </a:xfrm>
          <a:prstGeom prst="rect">
            <a:avLst/>
          </a:prstGeom>
          <a:noFill/>
        </p:spPr>
        <p:txBody>
          <a:bodyPr wrap="square">
            <a:spAutoFit/>
          </a:bodyPr>
          <a:lstStyle/>
          <a:p>
            <a:r>
              <a:rPr lang="en-IN" sz="1800" b="1" dirty="0"/>
              <a:t> else{</a:t>
            </a:r>
          </a:p>
          <a:p>
            <a:r>
              <a:rPr lang="en-IN" sz="1800" b="1" dirty="0"/>
              <a:t>      digitalWrite(ledManual,LOW);</a:t>
            </a:r>
          </a:p>
          <a:p>
            <a:r>
              <a:rPr lang="en-IN" sz="1800" b="1" dirty="0"/>
              <a:t>      digitalWrite(ledAuto,HIGH);</a:t>
            </a:r>
          </a:p>
          <a:p>
            <a:r>
              <a:rPr lang="en-IN" sz="1800" b="1" dirty="0"/>
              <a:t>      val = (analogRead(5)/20);</a:t>
            </a:r>
          </a:p>
          <a:p>
            <a:r>
              <a:rPr lang="en-IN" sz="1800" b="1" dirty="0"/>
              <a:t>      if(val&lt;5){</a:t>
            </a:r>
          </a:p>
          <a:p>
            <a:r>
              <a:rPr lang="en-IN" sz="1800" b="1" dirty="0"/>
              <a:t>        digitalWrite(led,(!digitalRead(led)));</a:t>
            </a:r>
          </a:p>
          <a:p>
            <a:r>
              <a:rPr lang="en-IN" sz="1800" b="1" dirty="0"/>
              <a:t>        delay(500);</a:t>
            </a:r>
          </a:p>
          <a:p>
            <a:r>
              <a:rPr lang="en-IN" sz="1800" b="1" dirty="0"/>
              <a:t>      }</a:t>
            </a:r>
          </a:p>
          <a:p>
            <a:r>
              <a:rPr lang="en-IN" sz="1800" b="1" dirty="0"/>
              <a:t>      else{</a:t>
            </a:r>
          </a:p>
          <a:p>
            <a:r>
              <a:rPr lang="en-IN" sz="1800" b="1" dirty="0"/>
              <a:t>        digitalWrite(led,LOW);</a:t>
            </a:r>
          </a:p>
          <a:p>
            <a:r>
              <a:rPr lang="en-IN" sz="1800" b="1" dirty="0"/>
              <a:t>      }</a:t>
            </a:r>
          </a:p>
          <a:p>
            <a:r>
              <a:rPr lang="en-IN" sz="1800" b="1" dirty="0"/>
              <a:t>      myStepper.step(val - previous);</a:t>
            </a:r>
          </a:p>
          <a:p>
            <a:r>
              <a:rPr lang="en-IN" sz="1800" b="1" dirty="0"/>
              <a:t>      previous = val;</a:t>
            </a:r>
          </a:p>
          <a:p>
            <a:r>
              <a:rPr lang="en-IN" sz="1800" b="1" dirty="0"/>
              <a:t>  }</a:t>
            </a:r>
          </a:p>
          <a:p>
            <a:r>
              <a:rPr lang="en-IN" sz="1800" b="1" dirty="0"/>
              <a:t>}</a:t>
            </a:r>
            <a:endParaRPr lang="en-IN" dirty="0"/>
          </a:p>
        </p:txBody>
      </p:sp>
    </p:spTree>
    <p:extLst>
      <p:ext uri="{BB962C8B-B14F-4D97-AF65-F5344CB8AC3E}">
        <p14:creationId xmlns:p14="http://schemas.microsoft.com/office/powerpoint/2010/main" val="3668350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F698DF-F887-4BF4-89FD-F78CFB8BF1F1}"/>
              </a:ext>
            </a:extLst>
          </p:cNvPr>
          <p:cNvSpPr txBox="1"/>
          <p:nvPr/>
        </p:nvSpPr>
        <p:spPr>
          <a:xfrm>
            <a:off x="4915929" y="115329"/>
            <a:ext cx="2360141" cy="707886"/>
          </a:xfrm>
          <a:prstGeom prst="rect">
            <a:avLst/>
          </a:prstGeom>
          <a:noFill/>
        </p:spPr>
        <p:txBody>
          <a:bodyPr wrap="square" rtlCol="0">
            <a:spAutoFit/>
          </a:bodyPr>
          <a:lstStyle/>
          <a:p>
            <a:r>
              <a:rPr lang="en-US" sz="4000" b="1" dirty="0">
                <a:solidFill>
                  <a:srgbClr val="FF0000"/>
                </a:solidFill>
              </a:rPr>
              <a:t>WORKING</a:t>
            </a:r>
            <a:endParaRPr lang="en-IN" sz="4000" b="1" dirty="0">
              <a:solidFill>
                <a:srgbClr val="FF0000"/>
              </a:solidFill>
            </a:endParaRPr>
          </a:p>
        </p:txBody>
      </p:sp>
      <p:sp>
        <p:nvSpPr>
          <p:cNvPr id="3" name="TextBox 2">
            <a:extLst>
              <a:ext uri="{FF2B5EF4-FFF2-40B4-BE49-F238E27FC236}">
                <a16:creationId xmlns:a16="http://schemas.microsoft.com/office/drawing/2014/main" id="{C5FCD5FB-01E1-408C-B3F5-6E5FAD852E96}"/>
              </a:ext>
            </a:extLst>
          </p:cNvPr>
          <p:cNvSpPr txBox="1"/>
          <p:nvPr/>
        </p:nvSpPr>
        <p:spPr>
          <a:xfrm>
            <a:off x="354228" y="1005015"/>
            <a:ext cx="11837772" cy="5035353"/>
          </a:xfrm>
          <a:prstGeom prst="rect">
            <a:avLst/>
          </a:prstGeom>
          <a:noFill/>
        </p:spPr>
        <p:txBody>
          <a:bodyPr wrap="square" rtlCol="0">
            <a:spAutoFit/>
          </a:bodyPr>
          <a:lstStyle/>
          <a:p>
            <a:pPr>
              <a:lnSpc>
                <a:spcPct val="150000"/>
              </a:lnSpc>
            </a:pPr>
            <a:r>
              <a:rPr lang="en-US" dirty="0"/>
              <a:t>The above  descripted setup of Automatic Room Light Intensity Based Window Blind Control System works on the principle of Light dependency. The procedure goes through the following way:</a:t>
            </a:r>
          </a:p>
          <a:p>
            <a:pPr marL="285750" indent="-285750">
              <a:lnSpc>
                <a:spcPct val="150000"/>
              </a:lnSpc>
              <a:buFont typeface="Wingdings" panose="05000000000000000000" pitchFamily="2" charset="2"/>
              <a:buChar char="Ø"/>
            </a:pPr>
            <a:r>
              <a:rPr lang="en-US" dirty="0"/>
              <a:t>The Sunlight outside is luminous and if its intensity is enough to light a room then the resistance of LDR (NORPS-12) on which the light is incident changes accordingly.</a:t>
            </a:r>
          </a:p>
          <a:p>
            <a:pPr marL="285750" indent="-285750">
              <a:lnSpc>
                <a:spcPct val="150000"/>
              </a:lnSpc>
              <a:buFont typeface="Wingdings" panose="05000000000000000000" pitchFamily="2" charset="2"/>
              <a:buChar char="Ø"/>
            </a:pPr>
            <a:r>
              <a:rPr lang="en-US" dirty="0"/>
              <a:t>As the resistance of the LDR changes accordingly a signal is also generated proportionally to the change in Resistance.</a:t>
            </a:r>
          </a:p>
          <a:p>
            <a:pPr marL="285750" indent="-285750">
              <a:lnSpc>
                <a:spcPct val="150000"/>
              </a:lnSpc>
              <a:buFont typeface="Wingdings" panose="05000000000000000000" pitchFamily="2" charset="2"/>
              <a:buChar char="Ø"/>
            </a:pPr>
            <a:r>
              <a:rPr lang="en-US" dirty="0"/>
              <a:t>The signal is then fed to the analog port of the Arduino.</a:t>
            </a:r>
          </a:p>
          <a:p>
            <a:pPr marL="285750" indent="-285750">
              <a:lnSpc>
                <a:spcPct val="150000"/>
              </a:lnSpc>
              <a:buFont typeface="Wingdings" panose="05000000000000000000" pitchFamily="2" charset="2"/>
              <a:buChar char="Ø"/>
            </a:pPr>
            <a:r>
              <a:rPr lang="en-US" dirty="0"/>
              <a:t>It further converts the signal to Digital form and then feeds to the Motor Driver.</a:t>
            </a:r>
          </a:p>
          <a:p>
            <a:pPr marL="285750" indent="-285750">
              <a:lnSpc>
                <a:spcPct val="150000"/>
              </a:lnSpc>
              <a:buFont typeface="Wingdings" panose="05000000000000000000" pitchFamily="2" charset="2"/>
              <a:buChar char="Ø"/>
            </a:pPr>
            <a:r>
              <a:rPr lang="en-US" dirty="0"/>
              <a:t>The Motor Driver feeds the respective signal to the Stepper Motor and it rotates and moves the curtains according to the luminance of the light outside.</a:t>
            </a:r>
          </a:p>
          <a:p>
            <a:pPr marL="285750" indent="-285750">
              <a:lnSpc>
                <a:spcPct val="150000"/>
              </a:lnSpc>
              <a:buFont typeface="Wingdings" panose="05000000000000000000" pitchFamily="2" charset="2"/>
              <a:buChar char="Ø"/>
            </a:pPr>
            <a:r>
              <a:rPr lang="en-US" dirty="0"/>
              <a:t>Another part is that we can move the curtain manually as well.</a:t>
            </a:r>
          </a:p>
          <a:p>
            <a:pPr marL="285750" indent="-285750">
              <a:lnSpc>
                <a:spcPct val="150000"/>
              </a:lnSpc>
              <a:buFont typeface="Wingdings" panose="05000000000000000000" pitchFamily="2" charset="2"/>
              <a:buChar char="Ø"/>
            </a:pPr>
            <a:r>
              <a:rPr lang="en-US" dirty="0"/>
              <a:t>A switch has been placed there that chooses which mode has to be applied.</a:t>
            </a:r>
          </a:p>
          <a:p>
            <a:pPr marL="285750" indent="-285750">
              <a:lnSpc>
                <a:spcPct val="150000"/>
              </a:lnSpc>
              <a:buFont typeface="Wingdings" panose="05000000000000000000" pitchFamily="2" charset="2"/>
              <a:buChar char="Ø"/>
            </a:pPr>
            <a:r>
              <a:rPr lang="en-US" dirty="0"/>
              <a:t>Two Push Buttons have been placed one for opening and other for closing the curtains.</a:t>
            </a:r>
          </a:p>
        </p:txBody>
      </p:sp>
    </p:spTree>
    <p:extLst>
      <p:ext uri="{BB962C8B-B14F-4D97-AF65-F5344CB8AC3E}">
        <p14:creationId xmlns:p14="http://schemas.microsoft.com/office/powerpoint/2010/main" val="3473948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3B894-D256-435F-B9F5-7A4D38C5DB1C}"/>
              </a:ext>
            </a:extLst>
          </p:cNvPr>
          <p:cNvSpPr txBox="1"/>
          <p:nvPr/>
        </p:nvSpPr>
        <p:spPr>
          <a:xfrm>
            <a:off x="4269259" y="255373"/>
            <a:ext cx="3653481" cy="584775"/>
          </a:xfrm>
          <a:prstGeom prst="rect">
            <a:avLst/>
          </a:prstGeom>
          <a:noFill/>
        </p:spPr>
        <p:txBody>
          <a:bodyPr wrap="square" rtlCol="0">
            <a:spAutoFit/>
          </a:bodyPr>
          <a:lstStyle/>
          <a:p>
            <a:pPr algn="ctr"/>
            <a:r>
              <a:rPr lang="en-US" sz="3200" b="1" dirty="0">
                <a:solidFill>
                  <a:srgbClr val="FF0000"/>
                </a:solidFill>
              </a:rPr>
              <a:t>PROJECT TIMELINE</a:t>
            </a:r>
            <a:endParaRPr lang="en-IN" sz="3200" b="1" dirty="0">
              <a:solidFill>
                <a:srgbClr val="FF0000"/>
              </a:solidFill>
            </a:endParaRPr>
          </a:p>
        </p:txBody>
      </p:sp>
      <p:graphicFrame>
        <p:nvGraphicFramePr>
          <p:cNvPr id="3" name="Table 3">
            <a:extLst>
              <a:ext uri="{FF2B5EF4-FFF2-40B4-BE49-F238E27FC236}">
                <a16:creationId xmlns:a16="http://schemas.microsoft.com/office/drawing/2014/main" id="{91631338-768D-4C54-921E-01A5D1DB4D8D}"/>
              </a:ext>
            </a:extLst>
          </p:cNvPr>
          <p:cNvGraphicFramePr>
            <a:graphicFrameLocks noGrp="1"/>
          </p:cNvGraphicFramePr>
          <p:nvPr/>
        </p:nvGraphicFramePr>
        <p:xfrm>
          <a:off x="2141838" y="1592877"/>
          <a:ext cx="8018161" cy="4820920"/>
        </p:xfrm>
        <a:graphic>
          <a:graphicData uri="http://schemas.openxmlformats.org/drawingml/2006/table">
            <a:tbl>
              <a:tblPr firstRow="1" bandRow="1">
                <a:tableStyleId>{5C22544A-7EE6-4342-B048-85BDC9FD1C3A}</a:tableStyleId>
              </a:tblPr>
              <a:tblGrid>
                <a:gridCol w="1589903">
                  <a:extLst>
                    <a:ext uri="{9D8B030D-6E8A-4147-A177-3AD203B41FA5}">
                      <a16:colId xmlns:a16="http://schemas.microsoft.com/office/drawing/2014/main" val="2003673491"/>
                    </a:ext>
                  </a:extLst>
                </a:gridCol>
                <a:gridCol w="6428258">
                  <a:extLst>
                    <a:ext uri="{9D8B030D-6E8A-4147-A177-3AD203B41FA5}">
                      <a16:colId xmlns:a16="http://schemas.microsoft.com/office/drawing/2014/main" val="690442166"/>
                    </a:ext>
                  </a:extLst>
                </a:gridCol>
              </a:tblGrid>
              <a:tr h="370840">
                <a:tc>
                  <a:txBody>
                    <a:bodyPr/>
                    <a:lstStyle/>
                    <a:p>
                      <a:pPr algn="ctr"/>
                      <a:r>
                        <a:rPr lang="en-US" dirty="0"/>
                        <a:t>WEEK</a:t>
                      </a:r>
                      <a:endParaRPr lang="en-IN" dirty="0"/>
                    </a:p>
                  </a:txBody>
                  <a:tcPr/>
                </a:tc>
                <a:tc>
                  <a:txBody>
                    <a:bodyPr/>
                    <a:lstStyle/>
                    <a:p>
                      <a:pPr algn="ctr"/>
                      <a:r>
                        <a:rPr lang="en-US" dirty="0"/>
                        <a:t>WORK DONE</a:t>
                      </a:r>
                      <a:endParaRPr lang="en-IN" dirty="0"/>
                    </a:p>
                  </a:txBody>
                  <a:tcPr/>
                </a:tc>
                <a:extLst>
                  <a:ext uri="{0D108BD9-81ED-4DB2-BD59-A6C34878D82A}">
                    <a16:rowId xmlns:a16="http://schemas.microsoft.com/office/drawing/2014/main" val="599944788"/>
                  </a:ext>
                </a:extLst>
              </a:tr>
              <a:tr h="370840">
                <a:tc>
                  <a:txBody>
                    <a:bodyPr/>
                    <a:lstStyle/>
                    <a:p>
                      <a:pPr algn="ctr"/>
                      <a:r>
                        <a:rPr lang="en-US" dirty="0"/>
                        <a:t>1</a:t>
                      </a:r>
                      <a:r>
                        <a:rPr lang="en-IN" dirty="0"/>
                        <a:t>.</a:t>
                      </a:r>
                      <a:endParaRPr lang="en-US" dirty="0"/>
                    </a:p>
                  </a:txBody>
                  <a:tcPr/>
                </a:tc>
                <a:tc>
                  <a:txBody>
                    <a:bodyPr/>
                    <a:lstStyle/>
                    <a:p>
                      <a:r>
                        <a:rPr lang="en-US" dirty="0"/>
                        <a:t>Project Definition</a:t>
                      </a:r>
                      <a:endParaRPr lang="en-IN" dirty="0"/>
                    </a:p>
                  </a:txBody>
                  <a:tcPr/>
                </a:tc>
                <a:extLst>
                  <a:ext uri="{0D108BD9-81ED-4DB2-BD59-A6C34878D82A}">
                    <a16:rowId xmlns:a16="http://schemas.microsoft.com/office/drawing/2014/main" val="3790303694"/>
                  </a:ext>
                </a:extLst>
              </a:tr>
              <a:tr h="370840">
                <a:tc>
                  <a:txBody>
                    <a:bodyPr/>
                    <a:lstStyle/>
                    <a:p>
                      <a:pPr algn="ctr"/>
                      <a:r>
                        <a:rPr lang="en-US" dirty="0"/>
                        <a:t>2.</a:t>
                      </a:r>
                      <a:endParaRPr lang="en-IN" dirty="0"/>
                    </a:p>
                  </a:txBody>
                  <a:tcPr/>
                </a:tc>
                <a:tc>
                  <a:txBody>
                    <a:bodyPr/>
                    <a:lstStyle/>
                    <a:p>
                      <a:r>
                        <a:rPr lang="en-US" dirty="0"/>
                        <a:t>Sensor Specification and Working</a:t>
                      </a:r>
                      <a:endParaRPr lang="en-IN" dirty="0"/>
                    </a:p>
                  </a:txBody>
                  <a:tcPr/>
                </a:tc>
                <a:extLst>
                  <a:ext uri="{0D108BD9-81ED-4DB2-BD59-A6C34878D82A}">
                    <a16:rowId xmlns:a16="http://schemas.microsoft.com/office/drawing/2014/main" val="399185302"/>
                  </a:ext>
                </a:extLst>
              </a:tr>
              <a:tr h="370840">
                <a:tc>
                  <a:txBody>
                    <a:bodyPr/>
                    <a:lstStyle/>
                    <a:p>
                      <a:pPr algn="ctr"/>
                      <a:r>
                        <a:rPr lang="en-US" dirty="0"/>
                        <a:t>3.</a:t>
                      </a:r>
                      <a:endParaRPr lang="en-IN" dirty="0"/>
                    </a:p>
                  </a:txBody>
                  <a:tcPr/>
                </a:tc>
                <a:tc>
                  <a:txBody>
                    <a:bodyPr/>
                    <a:lstStyle/>
                    <a:p>
                      <a:r>
                        <a:rPr lang="en-US" dirty="0"/>
                        <a:t>Verification of Sensor and Assortment of Microcontroller</a:t>
                      </a:r>
                      <a:endParaRPr lang="en-IN" dirty="0"/>
                    </a:p>
                  </a:txBody>
                  <a:tcPr/>
                </a:tc>
                <a:extLst>
                  <a:ext uri="{0D108BD9-81ED-4DB2-BD59-A6C34878D82A}">
                    <a16:rowId xmlns:a16="http://schemas.microsoft.com/office/drawing/2014/main" val="81063867"/>
                  </a:ext>
                </a:extLst>
              </a:tr>
              <a:tr h="370840">
                <a:tc>
                  <a:txBody>
                    <a:bodyPr/>
                    <a:lstStyle/>
                    <a:p>
                      <a:pPr algn="ctr"/>
                      <a:r>
                        <a:rPr lang="en-US" dirty="0"/>
                        <a:t>4.</a:t>
                      </a:r>
                      <a:endParaRPr lang="en-IN" dirty="0"/>
                    </a:p>
                  </a:txBody>
                  <a:tcPr/>
                </a:tc>
                <a:tc>
                  <a:txBody>
                    <a:bodyPr/>
                    <a:lstStyle/>
                    <a:p>
                      <a:r>
                        <a:rPr lang="en-US" dirty="0"/>
                        <a:t>Program Design Flow</a:t>
                      </a:r>
                      <a:endParaRPr lang="en-IN" dirty="0"/>
                    </a:p>
                  </a:txBody>
                  <a:tcPr/>
                </a:tc>
                <a:extLst>
                  <a:ext uri="{0D108BD9-81ED-4DB2-BD59-A6C34878D82A}">
                    <a16:rowId xmlns:a16="http://schemas.microsoft.com/office/drawing/2014/main" val="1696568369"/>
                  </a:ext>
                </a:extLst>
              </a:tr>
              <a:tr h="370840">
                <a:tc>
                  <a:txBody>
                    <a:bodyPr/>
                    <a:lstStyle/>
                    <a:p>
                      <a:pPr algn="ctr"/>
                      <a:r>
                        <a:rPr lang="en-US" dirty="0"/>
                        <a:t>5.</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Circuit Diagram</a:t>
                      </a:r>
                      <a:endParaRPr lang="en-IN" dirty="0"/>
                    </a:p>
                  </a:txBody>
                  <a:tcPr/>
                </a:tc>
                <a:extLst>
                  <a:ext uri="{0D108BD9-81ED-4DB2-BD59-A6C34878D82A}">
                    <a16:rowId xmlns:a16="http://schemas.microsoft.com/office/drawing/2014/main" val="1792811209"/>
                  </a:ext>
                </a:extLst>
              </a:tr>
              <a:tr h="370840">
                <a:tc>
                  <a:txBody>
                    <a:bodyPr/>
                    <a:lstStyle/>
                    <a:p>
                      <a:pPr algn="ctr"/>
                      <a:r>
                        <a:rPr lang="en-US" dirty="0"/>
                        <a:t>6.</a:t>
                      </a:r>
                      <a:endParaRPr lang="en-IN" dirty="0"/>
                    </a:p>
                  </a:txBody>
                  <a:tcPr/>
                </a:tc>
                <a:tc>
                  <a:txBody>
                    <a:bodyPr/>
                    <a:lstStyle/>
                    <a:p>
                      <a:r>
                        <a:rPr lang="en-US" dirty="0"/>
                        <a:t>Selection of required peripherals of Microcontroller</a:t>
                      </a:r>
                      <a:endParaRPr lang="en-IN" dirty="0"/>
                    </a:p>
                  </a:txBody>
                  <a:tcPr/>
                </a:tc>
                <a:extLst>
                  <a:ext uri="{0D108BD9-81ED-4DB2-BD59-A6C34878D82A}">
                    <a16:rowId xmlns:a16="http://schemas.microsoft.com/office/drawing/2014/main" val="1666249441"/>
                  </a:ext>
                </a:extLst>
              </a:tr>
              <a:tr h="370840">
                <a:tc>
                  <a:txBody>
                    <a:bodyPr/>
                    <a:lstStyle/>
                    <a:p>
                      <a:pPr algn="ctr"/>
                      <a:r>
                        <a:rPr lang="en-US" dirty="0"/>
                        <a:t>7.</a:t>
                      </a:r>
                      <a:endParaRPr lang="en-IN" dirty="0"/>
                    </a:p>
                  </a:txBody>
                  <a:tcPr/>
                </a:tc>
                <a:tc>
                  <a:txBody>
                    <a:bodyPr/>
                    <a:lstStyle/>
                    <a:p>
                      <a:r>
                        <a:rPr lang="en-US" dirty="0"/>
                        <a:t>Implementation of Circuit in Proteus and Market Survey</a:t>
                      </a:r>
                      <a:endParaRPr lang="en-IN" dirty="0"/>
                    </a:p>
                  </a:txBody>
                  <a:tcPr/>
                </a:tc>
                <a:extLst>
                  <a:ext uri="{0D108BD9-81ED-4DB2-BD59-A6C34878D82A}">
                    <a16:rowId xmlns:a16="http://schemas.microsoft.com/office/drawing/2014/main" val="1269957759"/>
                  </a:ext>
                </a:extLst>
              </a:tr>
              <a:tr h="370840">
                <a:tc>
                  <a:txBody>
                    <a:bodyPr/>
                    <a:lstStyle/>
                    <a:p>
                      <a:pPr algn="ctr"/>
                      <a:r>
                        <a:rPr lang="en-US" dirty="0"/>
                        <a:t>8.</a:t>
                      </a:r>
                      <a:endParaRPr lang="en-IN" dirty="0"/>
                    </a:p>
                  </a:txBody>
                  <a:tcPr/>
                </a:tc>
                <a:tc>
                  <a:txBody>
                    <a:bodyPr/>
                    <a:lstStyle/>
                    <a:p>
                      <a:r>
                        <a:rPr lang="en-US" dirty="0"/>
                        <a:t>Coding </a:t>
                      </a:r>
                      <a:r>
                        <a:rPr lang="en-US"/>
                        <a:t>in Arduino</a:t>
                      </a:r>
                      <a:endParaRPr lang="en-IN" dirty="0"/>
                    </a:p>
                  </a:txBody>
                  <a:tcPr/>
                </a:tc>
                <a:extLst>
                  <a:ext uri="{0D108BD9-81ED-4DB2-BD59-A6C34878D82A}">
                    <a16:rowId xmlns:a16="http://schemas.microsoft.com/office/drawing/2014/main" val="3674353141"/>
                  </a:ext>
                </a:extLst>
              </a:tr>
              <a:tr h="370840">
                <a:tc>
                  <a:txBody>
                    <a:bodyPr/>
                    <a:lstStyle/>
                    <a:p>
                      <a:pPr algn="ctr"/>
                      <a:r>
                        <a:rPr lang="en-US" dirty="0"/>
                        <a:t>9.</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Debugging of Arduino Code</a:t>
                      </a:r>
                      <a:endParaRPr lang="en-IN" dirty="0"/>
                    </a:p>
                  </a:txBody>
                  <a:tcPr/>
                </a:tc>
                <a:extLst>
                  <a:ext uri="{0D108BD9-81ED-4DB2-BD59-A6C34878D82A}">
                    <a16:rowId xmlns:a16="http://schemas.microsoft.com/office/drawing/2014/main" val="1061307279"/>
                  </a:ext>
                </a:extLst>
              </a:tr>
              <a:tr h="370840">
                <a:tc>
                  <a:txBody>
                    <a:bodyPr/>
                    <a:lstStyle/>
                    <a:p>
                      <a:pPr algn="ctr"/>
                      <a:r>
                        <a:rPr lang="en-US" dirty="0"/>
                        <a:t>10.</a:t>
                      </a:r>
                      <a:endParaRPr lang="en-IN" dirty="0"/>
                    </a:p>
                  </a:txBody>
                  <a:tcPr/>
                </a:tc>
                <a:tc>
                  <a:txBody>
                    <a:bodyPr/>
                    <a:lstStyle/>
                    <a:p>
                      <a:r>
                        <a:rPr lang="en-US" dirty="0"/>
                        <a:t>Documentation</a:t>
                      </a:r>
                      <a:endParaRPr lang="en-IN" dirty="0"/>
                    </a:p>
                  </a:txBody>
                  <a:tcPr/>
                </a:tc>
                <a:extLst>
                  <a:ext uri="{0D108BD9-81ED-4DB2-BD59-A6C34878D82A}">
                    <a16:rowId xmlns:a16="http://schemas.microsoft.com/office/drawing/2014/main" val="1936057251"/>
                  </a:ext>
                </a:extLst>
              </a:tr>
              <a:tr h="370840">
                <a:tc>
                  <a:txBody>
                    <a:bodyPr/>
                    <a:lstStyle/>
                    <a:p>
                      <a:pPr algn="ctr"/>
                      <a:r>
                        <a:rPr lang="en-US" dirty="0"/>
                        <a:t>11.</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Energy Calculations and Comparisons among different Motors</a:t>
                      </a:r>
                      <a:endParaRPr lang="en-IN" dirty="0"/>
                    </a:p>
                  </a:txBody>
                  <a:tcPr/>
                </a:tc>
                <a:extLst>
                  <a:ext uri="{0D108BD9-81ED-4DB2-BD59-A6C34878D82A}">
                    <a16:rowId xmlns:a16="http://schemas.microsoft.com/office/drawing/2014/main" val="3190570444"/>
                  </a:ext>
                </a:extLst>
              </a:tr>
              <a:tr h="370840">
                <a:tc>
                  <a:txBody>
                    <a:bodyPr/>
                    <a:lstStyle/>
                    <a:p>
                      <a:pPr algn="ctr"/>
                      <a:r>
                        <a:rPr lang="en-US" dirty="0"/>
                        <a:t>12.</a:t>
                      </a:r>
                      <a:endParaRPr lang="en-IN" dirty="0"/>
                    </a:p>
                  </a:txBody>
                  <a:tcPr/>
                </a:tc>
                <a:tc>
                  <a:txBody>
                    <a:bodyPr/>
                    <a:lstStyle/>
                    <a:p>
                      <a:r>
                        <a:rPr lang="en-US" dirty="0"/>
                        <a:t>Final Report</a:t>
                      </a:r>
                      <a:endParaRPr lang="en-IN" dirty="0"/>
                    </a:p>
                  </a:txBody>
                  <a:tcPr/>
                </a:tc>
                <a:extLst>
                  <a:ext uri="{0D108BD9-81ED-4DB2-BD59-A6C34878D82A}">
                    <a16:rowId xmlns:a16="http://schemas.microsoft.com/office/drawing/2014/main" val="3453031170"/>
                  </a:ext>
                </a:extLst>
              </a:tr>
            </a:tbl>
          </a:graphicData>
        </a:graphic>
      </p:graphicFrame>
    </p:spTree>
    <p:extLst>
      <p:ext uri="{BB962C8B-B14F-4D97-AF65-F5344CB8AC3E}">
        <p14:creationId xmlns:p14="http://schemas.microsoft.com/office/powerpoint/2010/main" val="368471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3BBD1-D607-4595-BD2D-2C96D9B7E02C}"/>
              </a:ext>
            </a:extLst>
          </p:cNvPr>
          <p:cNvSpPr txBox="1"/>
          <p:nvPr/>
        </p:nvSpPr>
        <p:spPr>
          <a:xfrm>
            <a:off x="3128319" y="263611"/>
            <a:ext cx="5935362" cy="523220"/>
          </a:xfrm>
          <a:prstGeom prst="rect">
            <a:avLst/>
          </a:prstGeom>
          <a:noFill/>
        </p:spPr>
        <p:txBody>
          <a:bodyPr wrap="square" rtlCol="0">
            <a:spAutoFit/>
          </a:bodyPr>
          <a:lstStyle/>
          <a:p>
            <a:r>
              <a:rPr lang="en-US" sz="2800" b="1" dirty="0">
                <a:solidFill>
                  <a:srgbClr val="FF0000"/>
                </a:solidFill>
              </a:rPr>
              <a:t>CALCULATION OF ELECTRICITY BENEFIT</a:t>
            </a:r>
            <a:endParaRPr lang="en-IN" sz="2800" b="1" dirty="0">
              <a:solidFill>
                <a:srgbClr val="FF0000"/>
              </a:solidFill>
            </a:endParaRPr>
          </a:p>
        </p:txBody>
      </p:sp>
      <p:sp>
        <p:nvSpPr>
          <p:cNvPr id="3" name="TextBox 2">
            <a:extLst>
              <a:ext uri="{FF2B5EF4-FFF2-40B4-BE49-F238E27FC236}">
                <a16:creationId xmlns:a16="http://schemas.microsoft.com/office/drawing/2014/main" id="{E194301A-E4F0-4E46-AE1E-019B5CBBBBDB}"/>
              </a:ext>
            </a:extLst>
          </p:cNvPr>
          <p:cNvSpPr txBox="1"/>
          <p:nvPr/>
        </p:nvSpPr>
        <p:spPr>
          <a:xfrm>
            <a:off x="3628768" y="1367480"/>
            <a:ext cx="4633784" cy="3373359"/>
          </a:xfrm>
          <a:prstGeom prst="rect">
            <a:avLst/>
          </a:prstGeom>
          <a:noFill/>
        </p:spPr>
        <p:txBody>
          <a:bodyPr wrap="square" rtlCol="0">
            <a:spAutoFit/>
          </a:bodyPr>
          <a:lstStyle/>
          <a:p>
            <a:pPr>
              <a:lnSpc>
                <a:spcPct val="150000"/>
              </a:lnSpc>
            </a:pPr>
            <a:r>
              <a:rPr lang="en-US" dirty="0"/>
              <a:t>Power consumed by 1 </a:t>
            </a:r>
            <a:r>
              <a:rPr lang="en-US" dirty="0" err="1"/>
              <a:t>Tubelight</a:t>
            </a:r>
            <a:endParaRPr lang="en-US" dirty="0"/>
          </a:p>
          <a:p>
            <a:pPr>
              <a:lnSpc>
                <a:spcPct val="150000"/>
              </a:lnSpc>
            </a:pPr>
            <a:r>
              <a:rPr lang="en-US" dirty="0"/>
              <a:t>(Working entire year for 10 hours each day)</a:t>
            </a:r>
          </a:p>
          <a:p>
            <a:pPr>
              <a:lnSpc>
                <a:spcPct val="150000"/>
              </a:lnSpc>
            </a:pPr>
            <a:r>
              <a:rPr lang="en-US" dirty="0"/>
              <a:t>55 W-h</a:t>
            </a:r>
          </a:p>
          <a:p>
            <a:pPr>
              <a:lnSpc>
                <a:spcPct val="150000"/>
              </a:lnSpc>
            </a:pPr>
            <a:r>
              <a:rPr lang="en-US" dirty="0"/>
              <a:t>0.055 kWh</a:t>
            </a:r>
          </a:p>
          <a:p>
            <a:pPr>
              <a:lnSpc>
                <a:spcPct val="150000"/>
              </a:lnSpc>
            </a:pPr>
            <a:r>
              <a:rPr lang="en-US" dirty="0"/>
              <a:t>0.055*10*365 //Units consumed in 1 year</a:t>
            </a:r>
          </a:p>
          <a:p>
            <a:pPr>
              <a:lnSpc>
                <a:spcPct val="150000"/>
              </a:lnSpc>
            </a:pPr>
            <a:r>
              <a:rPr lang="en-US" dirty="0"/>
              <a:t>	=200.75 kWh</a:t>
            </a:r>
          </a:p>
          <a:p>
            <a:pPr>
              <a:lnSpc>
                <a:spcPct val="150000"/>
              </a:lnSpc>
            </a:pPr>
            <a:r>
              <a:rPr lang="en-US" dirty="0"/>
              <a:t>200.75 *2.62 // 2.62</a:t>
            </a:r>
            <a:r>
              <a:rPr lang="en-US" dirty="0">
                <a:sym typeface="Wingdings" panose="05000000000000000000" pitchFamily="2" charset="2"/>
              </a:rPr>
              <a:t> Cost per unit consumed</a:t>
            </a:r>
            <a:endParaRPr lang="en-US" dirty="0"/>
          </a:p>
          <a:p>
            <a:pPr>
              <a:lnSpc>
                <a:spcPct val="150000"/>
              </a:lnSpc>
            </a:pPr>
            <a:r>
              <a:rPr lang="en-US" dirty="0"/>
              <a:t>Rs. 526/year for 1 </a:t>
            </a:r>
            <a:r>
              <a:rPr lang="en-US" dirty="0" err="1"/>
              <a:t>Tubelight</a:t>
            </a:r>
            <a:endParaRPr lang="en-IN" dirty="0"/>
          </a:p>
        </p:txBody>
      </p:sp>
    </p:spTree>
    <p:extLst>
      <p:ext uri="{BB962C8B-B14F-4D97-AF65-F5344CB8AC3E}">
        <p14:creationId xmlns:p14="http://schemas.microsoft.com/office/powerpoint/2010/main" val="2869938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3BBD1-D607-4595-BD2D-2C96D9B7E02C}"/>
              </a:ext>
            </a:extLst>
          </p:cNvPr>
          <p:cNvSpPr txBox="1"/>
          <p:nvPr/>
        </p:nvSpPr>
        <p:spPr>
          <a:xfrm>
            <a:off x="3128319" y="263611"/>
            <a:ext cx="5935362" cy="523220"/>
          </a:xfrm>
          <a:prstGeom prst="rect">
            <a:avLst/>
          </a:prstGeom>
          <a:noFill/>
        </p:spPr>
        <p:txBody>
          <a:bodyPr wrap="square" rtlCol="0">
            <a:spAutoFit/>
          </a:bodyPr>
          <a:lstStyle/>
          <a:p>
            <a:r>
              <a:rPr lang="en-US" sz="2800" b="1" dirty="0">
                <a:solidFill>
                  <a:srgbClr val="FF0000"/>
                </a:solidFill>
              </a:rPr>
              <a:t>CALCULATION OF ELECTRICITY BENEFIT</a:t>
            </a:r>
            <a:endParaRPr lang="en-IN" sz="2800" b="1" dirty="0">
              <a:solidFill>
                <a:srgbClr val="FF0000"/>
              </a:solidFill>
            </a:endParaRPr>
          </a:p>
        </p:txBody>
      </p:sp>
      <p:sp>
        <p:nvSpPr>
          <p:cNvPr id="4" name="TextBox 3">
            <a:extLst>
              <a:ext uri="{FF2B5EF4-FFF2-40B4-BE49-F238E27FC236}">
                <a16:creationId xmlns:a16="http://schemas.microsoft.com/office/drawing/2014/main" id="{3C3816AD-2859-45A9-93B1-3D6A3DFF8FDD}"/>
              </a:ext>
            </a:extLst>
          </p:cNvPr>
          <p:cNvSpPr txBox="1"/>
          <p:nvPr/>
        </p:nvSpPr>
        <p:spPr>
          <a:xfrm>
            <a:off x="3628767" y="1367480"/>
            <a:ext cx="5434913" cy="3788858"/>
          </a:xfrm>
          <a:prstGeom prst="rect">
            <a:avLst/>
          </a:prstGeom>
          <a:noFill/>
        </p:spPr>
        <p:txBody>
          <a:bodyPr wrap="square" rtlCol="0">
            <a:spAutoFit/>
          </a:bodyPr>
          <a:lstStyle/>
          <a:p>
            <a:pPr>
              <a:lnSpc>
                <a:spcPct val="150000"/>
              </a:lnSpc>
            </a:pPr>
            <a:r>
              <a:rPr lang="en-US" dirty="0"/>
              <a:t>Power consumed by Arduino Uno</a:t>
            </a:r>
          </a:p>
          <a:p>
            <a:pPr>
              <a:lnSpc>
                <a:spcPct val="150000"/>
              </a:lnSpc>
            </a:pPr>
            <a:r>
              <a:rPr lang="en-US" dirty="0"/>
              <a:t>40 mA/pin and 20 pins</a:t>
            </a:r>
          </a:p>
          <a:p>
            <a:pPr>
              <a:lnSpc>
                <a:spcPct val="150000"/>
              </a:lnSpc>
            </a:pPr>
            <a:r>
              <a:rPr lang="en-US" dirty="0"/>
              <a:t>		=0.8 A</a:t>
            </a:r>
          </a:p>
          <a:p>
            <a:pPr>
              <a:lnSpc>
                <a:spcPct val="150000"/>
              </a:lnSpc>
            </a:pPr>
            <a:r>
              <a:rPr lang="en-US" dirty="0"/>
              <a:t>5V // Operating Voltage</a:t>
            </a:r>
          </a:p>
          <a:p>
            <a:pPr>
              <a:lnSpc>
                <a:spcPct val="150000"/>
              </a:lnSpc>
            </a:pPr>
            <a:r>
              <a:rPr lang="en-US" dirty="0"/>
              <a:t>0.8*5=4W</a:t>
            </a:r>
          </a:p>
          <a:p>
            <a:pPr>
              <a:lnSpc>
                <a:spcPct val="150000"/>
              </a:lnSpc>
            </a:pPr>
            <a:r>
              <a:rPr lang="en-US" dirty="0"/>
              <a:t>0.004kW*10*365 //Total number of Units consumed</a:t>
            </a:r>
          </a:p>
          <a:p>
            <a:pPr>
              <a:lnSpc>
                <a:spcPct val="150000"/>
              </a:lnSpc>
            </a:pPr>
            <a:r>
              <a:rPr lang="en-US" dirty="0"/>
              <a:t>		=14.6 kWh</a:t>
            </a:r>
          </a:p>
          <a:p>
            <a:pPr>
              <a:lnSpc>
                <a:spcPct val="150000"/>
              </a:lnSpc>
            </a:pPr>
            <a:r>
              <a:rPr lang="en-US" dirty="0"/>
              <a:t>14.6 kWh*2.62</a:t>
            </a:r>
          </a:p>
          <a:p>
            <a:pPr>
              <a:lnSpc>
                <a:spcPct val="150000"/>
              </a:lnSpc>
            </a:pPr>
            <a:r>
              <a:rPr lang="en-US" dirty="0"/>
              <a:t>Rs. 38.25/year</a:t>
            </a:r>
          </a:p>
        </p:txBody>
      </p:sp>
    </p:spTree>
    <p:extLst>
      <p:ext uri="{BB962C8B-B14F-4D97-AF65-F5344CB8AC3E}">
        <p14:creationId xmlns:p14="http://schemas.microsoft.com/office/powerpoint/2010/main" val="1752421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3BBD1-D607-4595-BD2D-2C96D9B7E02C}"/>
              </a:ext>
            </a:extLst>
          </p:cNvPr>
          <p:cNvSpPr txBox="1"/>
          <p:nvPr/>
        </p:nvSpPr>
        <p:spPr>
          <a:xfrm>
            <a:off x="3128319" y="263611"/>
            <a:ext cx="5935362" cy="523220"/>
          </a:xfrm>
          <a:prstGeom prst="rect">
            <a:avLst/>
          </a:prstGeom>
          <a:noFill/>
        </p:spPr>
        <p:txBody>
          <a:bodyPr wrap="square" rtlCol="0">
            <a:spAutoFit/>
          </a:bodyPr>
          <a:lstStyle/>
          <a:p>
            <a:r>
              <a:rPr lang="en-US" sz="2800" b="1" dirty="0">
                <a:solidFill>
                  <a:srgbClr val="FF0000"/>
                </a:solidFill>
              </a:rPr>
              <a:t>CALCULATION OF ELECTRICITY BENEFIT</a:t>
            </a:r>
            <a:endParaRPr lang="en-IN" sz="2800" b="1" dirty="0">
              <a:solidFill>
                <a:srgbClr val="FF0000"/>
              </a:solidFill>
            </a:endParaRPr>
          </a:p>
        </p:txBody>
      </p:sp>
      <p:sp>
        <p:nvSpPr>
          <p:cNvPr id="4" name="TextBox 3">
            <a:extLst>
              <a:ext uri="{FF2B5EF4-FFF2-40B4-BE49-F238E27FC236}">
                <a16:creationId xmlns:a16="http://schemas.microsoft.com/office/drawing/2014/main" id="{3C3816AD-2859-45A9-93B1-3D6A3DFF8FDD}"/>
              </a:ext>
            </a:extLst>
          </p:cNvPr>
          <p:cNvSpPr txBox="1"/>
          <p:nvPr/>
        </p:nvSpPr>
        <p:spPr>
          <a:xfrm>
            <a:off x="3628767" y="1367480"/>
            <a:ext cx="5434913" cy="3788858"/>
          </a:xfrm>
          <a:prstGeom prst="rect">
            <a:avLst/>
          </a:prstGeom>
          <a:noFill/>
        </p:spPr>
        <p:txBody>
          <a:bodyPr wrap="square" rtlCol="0">
            <a:spAutoFit/>
          </a:bodyPr>
          <a:lstStyle/>
          <a:p>
            <a:pPr>
              <a:lnSpc>
                <a:spcPct val="150000"/>
              </a:lnSpc>
            </a:pPr>
            <a:r>
              <a:rPr lang="en-US" dirty="0"/>
              <a:t>Power consumed by Stepper Motor (NEMA-14)</a:t>
            </a:r>
          </a:p>
          <a:p>
            <a:pPr>
              <a:lnSpc>
                <a:spcPct val="150000"/>
              </a:lnSpc>
            </a:pPr>
            <a:r>
              <a:rPr lang="en-US" dirty="0"/>
              <a:t>=0.75 A</a:t>
            </a:r>
          </a:p>
          <a:p>
            <a:pPr>
              <a:lnSpc>
                <a:spcPct val="150000"/>
              </a:lnSpc>
            </a:pPr>
            <a:r>
              <a:rPr lang="en-US" dirty="0"/>
              <a:t>9V // Operating Voltage</a:t>
            </a:r>
          </a:p>
          <a:p>
            <a:pPr>
              <a:lnSpc>
                <a:spcPct val="150000"/>
              </a:lnSpc>
            </a:pPr>
            <a:r>
              <a:rPr lang="en-US" dirty="0"/>
              <a:t>0.75*9=6.75W</a:t>
            </a:r>
          </a:p>
          <a:p>
            <a:pPr>
              <a:lnSpc>
                <a:spcPct val="150000"/>
              </a:lnSpc>
            </a:pPr>
            <a:r>
              <a:rPr lang="en-US" dirty="0"/>
              <a:t>	=0.00675 kW</a:t>
            </a:r>
          </a:p>
          <a:p>
            <a:pPr>
              <a:lnSpc>
                <a:spcPct val="150000"/>
              </a:lnSpc>
            </a:pPr>
            <a:r>
              <a:rPr lang="en-US" dirty="0"/>
              <a:t>0.00675kW*10*365 //Total number of Units consumed</a:t>
            </a:r>
          </a:p>
          <a:p>
            <a:pPr>
              <a:lnSpc>
                <a:spcPct val="150000"/>
              </a:lnSpc>
            </a:pPr>
            <a:r>
              <a:rPr lang="en-US" dirty="0"/>
              <a:t>		=24.67 kWh</a:t>
            </a:r>
          </a:p>
          <a:p>
            <a:pPr>
              <a:lnSpc>
                <a:spcPct val="150000"/>
              </a:lnSpc>
            </a:pPr>
            <a:r>
              <a:rPr lang="en-US" dirty="0"/>
              <a:t>24.67 kWh*2.62</a:t>
            </a:r>
          </a:p>
          <a:p>
            <a:pPr>
              <a:lnSpc>
                <a:spcPct val="150000"/>
              </a:lnSpc>
            </a:pPr>
            <a:r>
              <a:rPr lang="en-US" dirty="0"/>
              <a:t>Rs. 64.55/year</a:t>
            </a:r>
          </a:p>
        </p:txBody>
      </p:sp>
    </p:spTree>
    <p:extLst>
      <p:ext uri="{BB962C8B-B14F-4D97-AF65-F5344CB8AC3E}">
        <p14:creationId xmlns:p14="http://schemas.microsoft.com/office/powerpoint/2010/main" val="3172331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3BBD1-D607-4595-BD2D-2C96D9B7E02C}"/>
              </a:ext>
            </a:extLst>
          </p:cNvPr>
          <p:cNvSpPr txBox="1"/>
          <p:nvPr/>
        </p:nvSpPr>
        <p:spPr>
          <a:xfrm>
            <a:off x="3128319" y="263611"/>
            <a:ext cx="5935362" cy="523220"/>
          </a:xfrm>
          <a:prstGeom prst="rect">
            <a:avLst/>
          </a:prstGeom>
          <a:noFill/>
        </p:spPr>
        <p:txBody>
          <a:bodyPr wrap="square" rtlCol="0">
            <a:spAutoFit/>
          </a:bodyPr>
          <a:lstStyle/>
          <a:p>
            <a:r>
              <a:rPr lang="en-US" sz="2800" b="1" dirty="0">
                <a:solidFill>
                  <a:srgbClr val="FF0000"/>
                </a:solidFill>
              </a:rPr>
              <a:t>CALCULATION OF ELECTRICITY BENEFIT</a:t>
            </a:r>
            <a:endParaRPr lang="en-IN" sz="2800" b="1" dirty="0">
              <a:solidFill>
                <a:srgbClr val="FF0000"/>
              </a:solidFill>
            </a:endParaRPr>
          </a:p>
        </p:txBody>
      </p:sp>
      <p:sp>
        <p:nvSpPr>
          <p:cNvPr id="4" name="TextBox 3">
            <a:extLst>
              <a:ext uri="{FF2B5EF4-FFF2-40B4-BE49-F238E27FC236}">
                <a16:creationId xmlns:a16="http://schemas.microsoft.com/office/drawing/2014/main" id="{3C3816AD-2859-45A9-93B1-3D6A3DFF8FDD}"/>
              </a:ext>
            </a:extLst>
          </p:cNvPr>
          <p:cNvSpPr txBox="1"/>
          <p:nvPr/>
        </p:nvSpPr>
        <p:spPr>
          <a:xfrm>
            <a:off x="3128319" y="1243913"/>
            <a:ext cx="5434913" cy="3788858"/>
          </a:xfrm>
          <a:prstGeom prst="rect">
            <a:avLst/>
          </a:prstGeom>
          <a:noFill/>
        </p:spPr>
        <p:txBody>
          <a:bodyPr wrap="square" rtlCol="0">
            <a:spAutoFit/>
          </a:bodyPr>
          <a:lstStyle/>
          <a:p>
            <a:pPr>
              <a:lnSpc>
                <a:spcPct val="150000"/>
              </a:lnSpc>
            </a:pPr>
            <a:r>
              <a:rPr lang="en-US" dirty="0"/>
              <a:t>Power consumed by Motor Driver</a:t>
            </a:r>
          </a:p>
          <a:p>
            <a:pPr>
              <a:lnSpc>
                <a:spcPct val="150000"/>
              </a:lnSpc>
            </a:pPr>
            <a:r>
              <a:rPr lang="en-US" dirty="0"/>
              <a:t>0.007 A</a:t>
            </a:r>
          </a:p>
          <a:p>
            <a:pPr>
              <a:lnSpc>
                <a:spcPct val="150000"/>
              </a:lnSpc>
            </a:pPr>
            <a:r>
              <a:rPr lang="en-US" dirty="0"/>
              <a:t>9V // Operating Voltage</a:t>
            </a:r>
          </a:p>
          <a:p>
            <a:pPr>
              <a:lnSpc>
                <a:spcPct val="150000"/>
              </a:lnSpc>
            </a:pPr>
            <a:r>
              <a:rPr lang="en-US" dirty="0"/>
              <a:t>0.007*9=0.063W</a:t>
            </a:r>
          </a:p>
          <a:p>
            <a:pPr>
              <a:lnSpc>
                <a:spcPct val="150000"/>
              </a:lnSpc>
            </a:pPr>
            <a:r>
              <a:rPr lang="en-US" dirty="0"/>
              <a:t>	     =0.000063kW</a:t>
            </a:r>
          </a:p>
          <a:p>
            <a:pPr>
              <a:lnSpc>
                <a:spcPct val="150000"/>
              </a:lnSpc>
            </a:pPr>
            <a:r>
              <a:rPr lang="en-US" dirty="0"/>
              <a:t>0.000063kW*10*365 //Total number of Units consumed</a:t>
            </a:r>
          </a:p>
          <a:p>
            <a:pPr>
              <a:lnSpc>
                <a:spcPct val="150000"/>
              </a:lnSpc>
            </a:pPr>
            <a:r>
              <a:rPr lang="en-US" dirty="0"/>
              <a:t>		=0.22 kWh</a:t>
            </a:r>
          </a:p>
          <a:p>
            <a:pPr>
              <a:lnSpc>
                <a:spcPct val="150000"/>
              </a:lnSpc>
            </a:pPr>
            <a:r>
              <a:rPr lang="en-US" dirty="0"/>
              <a:t>022 kWh*2.62</a:t>
            </a:r>
          </a:p>
          <a:p>
            <a:pPr>
              <a:lnSpc>
                <a:spcPct val="150000"/>
              </a:lnSpc>
            </a:pPr>
            <a:r>
              <a:rPr lang="en-US" dirty="0"/>
              <a:t>Rs. 0.6/year</a:t>
            </a:r>
          </a:p>
        </p:txBody>
      </p:sp>
    </p:spTree>
    <p:extLst>
      <p:ext uri="{BB962C8B-B14F-4D97-AF65-F5344CB8AC3E}">
        <p14:creationId xmlns:p14="http://schemas.microsoft.com/office/powerpoint/2010/main" val="177443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E09391-6117-4724-968D-BBDEDF3DD90A}"/>
              </a:ext>
            </a:extLst>
          </p:cNvPr>
          <p:cNvSpPr txBox="1"/>
          <p:nvPr/>
        </p:nvSpPr>
        <p:spPr>
          <a:xfrm>
            <a:off x="4759389" y="293914"/>
            <a:ext cx="2673221" cy="646331"/>
          </a:xfrm>
          <a:prstGeom prst="rect">
            <a:avLst/>
          </a:prstGeom>
          <a:noFill/>
        </p:spPr>
        <p:txBody>
          <a:bodyPr wrap="square" rtlCol="0">
            <a:spAutoFit/>
          </a:bodyPr>
          <a:lstStyle/>
          <a:p>
            <a:r>
              <a:rPr lang="en-US" sz="3600" dirty="0">
                <a:latin typeface="Algerian" panose="04020705040A02060702" pitchFamily="82" charset="0"/>
              </a:rPr>
              <a:t>ABSTRACT</a:t>
            </a:r>
            <a:endParaRPr lang="en-IN" sz="3600" dirty="0">
              <a:latin typeface="Algerian" panose="04020705040A02060702" pitchFamily="82" charset="0"/>
            </a:endParaRPr>
          </a:p>
        </p:txBody>
      </p:sp>
      <p:sp>
        <p:nvSpPr>
          <p:cNvPr id="4" name="TextBox 3">
            <a:extLst>
              <a:ext uri="{FF2B5EF4-FFF2-40B4-BE49-F238E27FC236}">
                <a16:creationId xmlns:a16="http://schemas.microsoft.com/office/drawing/2014/main" id="{2A14EFF6-A99D-4F5D-A452-29C743B163E9}"/>
              </a:ext>
            </a:extLst>
          </p:cNvPr>
          <p:cNvSpPr txBox="1"/>
          <p:nvPr/>
        </p:nvSpPr>
        <p:spPr>
          <a:xfrm>
            <a:off x="267478" y="1615599"/>
            <a:ext cx="11924522" cy="3373359"/>
          </a:xfrm>
          <a:prstGeom prst="rect">
            <a:avLst/>
          </a:prstGeom>
          <a:noFill/>
        </p:spPr>
        <p:txBody>
          <a:bodyPr wrap="square">
            <a:spAutoFit/>
          </a:bodyPr>
          <a:lstStyle/>
          <a:p>
            <a:pPr>
              <a:lnSpc>
                <a:spcPct val="150000"/>
              </a:lnSpc>
            </a:pPr>
            <a:r>
              <a:rPr lang="en-US" dirty="0"/>
              <a:t>Typical mid income house-holds spend 1000-1500 Rs per month on electricity- 800 to 1000 kWh (kilowatts-hours). Most households could save 50 % to 70 % of this easily if we can use our technology and modern equipments and even more we can save if we can utilize the outside sunlight for lightening. In this project we have planned to develop an automatic blind control system in associate with outside sunlight to save the electricity. Whenever there is sunlight outside, blinds will be opened to utilize that light avoiding need of electricity. We can say that, opening of blinds is proportional to sunlight intensity. To control the blinds we planned to use stepper motor and intensity of sunlight is sensed using light dependent resistance interfaced to on -chip ADC of Arduino. It takes input from sensor and then decides the opening of curtains and activates the motor through motor driver.</a:t>
            </a:r>
            <a:endParaRPr lang="en-IN" dirty="0"/>
          </a:p>
        </p:txBody>
      </p:sp>
    </p:spTree>
    <p:extLst>
      <p:ext uri="{BB962C8B-B14F-4D97-AF65-F5344CB8AC3E}">
        <p14:creationId xmlns:p14="http://schemas.microsoft.com/office/powerpoint/2010/main" val="2324610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3BBD1-D607-4595-BD2D-2C96D9B7E02C}"/>
              </a:ext>
            </a:extLst>
          </p:cNvPr>
          <p:cNvSpPr txBox="1"/>
          <p:nvPr/>
        </p:nvSpPr>
        <p:spPr>
          <a:xfrm>
            <a:off x="3128319" y="263611"/>
            <a:ext cx="5935362" cy="523220"/>
          </a:xfrm>
          <a:prstGeom prst="rect">
            <a:avLst/>
          </a:prstGeom>
          <a:noFill/>
        </p:spPr>
        <p:txBody>
          <a:bodyPr wrap="square" rtlCol="0">
            <a:spAutoFit/>
          </a:bodyPr>
          <a:lstStyle/>
          <a:p>
            <a:r>
              <a:rPr lang="en-US" sz="2800" b="1" dirty="0">
                <a:solidFill>
                  <a:srgbClr val="FF0000"/>
                </a:solidFill>
              </a:rPr>
              <a:t>CALCULATION OF ELECTRICITY BENEFIT</a:t>
            </a:r>
            <a:endParaRPr lang="en-IN" sz="2800" b="1" dirty="0">
              <a:solidFill>
                <a:srgbClr val="FF0000"/>
              </a:solidFill>
            </a:endParaRPr>
          </a:p>
        </p:txBody>
      </p:sp>
      <p:sp>
        <p:nvSpPr>
          <p:cNvPr id="3" name="TextBox 2">
            <a:extLst>
              <a:ext uri="{FF2B5EF4-FFF2-40B4-BE49-F238E27FC236}">
                <a16:creationId xmlns:a16="http://schemas.microsoft.com/office/drawing/2014/main" id="{7D5CA364-13D6-403A-8B88-702F9C2F3A9E}"/>
              </a:ext>
            </a:extLst>
          </p:cNvPr>
          <p:cNvSpPr txBox="1"/>
          <p:nvPr/>
        </p:nvSpPr>
        <p:spPr>
          <a:xfrm>
            <a:off x="4073610" y="1696994"/>
            <a:ext cx="3571103" cy="646331"/>
          </a:xfrm>
          <a:prstGeom prst="rect">
            <a:avLst/>
          </a:prstGeom>
          <a:noFill/>
        </p:spPr>
        <p:txBody>
          <a:bodyPr wrap="square" rtlCol="0">
            <a:spAutoFit/>
          </a:bodyPr>
          <a:lstStyle/>
          <a:p>
            <a:r>
              <a:rPr lang="en-US" dirty="0"/>
              <a:t>Total = 64.55 + 38.25 + 0.6</a:t>
            </a:r>
          </a:p>
          <a:p>
            <a:r>
              <a:rPr lang="en-US" dirty="0"/>
              <a:t>	= Rs. 103/year</a:t>
            </a:r>
            <a:endParaRPr lang="en-IN" dirty="0"/>
          </a:p>
        </p:txBody>
      </p:sp>
      <p:sp>
        <p:nvSpPr>
          <p:cNvPr id="5" name="TextBox 4">
            <a:extLst>
              <a:ext uri="{FF2B5EF4-FFF2-40B4-BE49-F238E27FC236}">
                <a16:creationId xmlns:a16="http://schemas.microsoft.com/office/drawing/2014/main" id="{40986F17-F61E-41F1-A8D2-CFB8417D4501}"/>
              </a:ext>
            </a:extLst>
          </p:cNvPr>
          <p:cNvSpPr txBox="1"/>
          <p:nvPr/>
        </p:nvSpPr>
        <p:spPr>
          <a:xfrm>
            <a:off x="4073609" y="2782669"/>
            <a:ext cx="3571103" cy="646331"/>
          </a:xfrm>
          <a:prstGeom prst="rect">
            <a:avLst/>
          </a:prstGeom>
          <a:noFill/>
        </p:spPr>
        <p:txBody>
          <a:bodyPr wrap="square" rtlCol="0">
            <a:spAutoFit/>
          </a:bodyPr>
          <a:lstStyle/>
          <a:p>
            <a:r>
              <a:rPr lang="en-US" dirty="0"/>
              <a:t>Profit = 526-103</a:t>
            </a:r>
          </a:p>
          <a:p>
            <a:r>
              <a:rPr lang="en-US" dirty="0"/>
              <a:t>	  =  Rs. 423/year for 1 </a:t>
            </a:r>
            <a:r>
              <a:rPr lang="en-US" dirty="0" err="1"/>
              <a:t>Tubelight</a:t>
            </a:r>
            <a:endParaRPr lang="en-US" dirty="0"/>
          </a:p>
        </p:txBody>
      </p:sp>
    </p:spTree>
    <p:extLst>
      <p:ext uri="{BB962C8B-B14F-4D97-AF65-F5344CB8AC3E}">
        <p14:creationId xmlns:p14="http://schemas.microsoft.com/office/powerpoint/2010/main" val="3993807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5AA11C-4D61-4918-8883-7465857954CA}"/>
              </a:ext>
            </a:extLst>
          </p:cNvPr>
          <p:cNvSpPr txBox="1"/>
          <p:nvPr/>
        </p:nvSpPr>
        <p:spPr>
          <a:xfrm>
            <a:off x="4256902" y="2967335"/>
            <a:ext cx="3678195" cy="923330"/>
          </a:xfrm>
          <a:prstGeom prst="rect">
            <a:avLst/>
          </a:prstGeom>
          <a:noFill/>
        </p:spPr>
        <p:txBody>
          <a:bodyPr wrap="square" rtlCol="0">
            <a:spAutoFit/>
          </a:bodyPr>
          <a:lstStyle/>
          <a:p>
            <a:r>
              <a:rPr lang="en-US" sz="5400" b="1" dirty="0">
                <a:solidFill>
                  <a:srgbClr val="FF0000"/>
                </a:solidFill>
              </a:rPr>
              <a:t>THANK YOU</a:t>
            </a:r>
            <a:endParaRPr lang="en-IN" sz="5400" b="1" dirty="0">
              <a:solidFill>
                <a:srgbClr val="FF0000"/>
              </a:solidFill>
            </a:endParaRPr>
          </a:p>
        </p:txBody>
      </p:sp>
    </p:spTree>
    <p:extLst>
      <p:ext uri="{BB962C8B-B14F-4D97-AF65-F5344CB8AC3E}">
        <p14:creationId xmlns:p14="http://schemas.microsoft.com/office/powerpoint/2010/main" val="1365857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33F570C-ACD3-4BE3-8387-8B226C80B974}"/>
              </a:ext>
            </a:extLst>
          </p:cNvPr>
          <p:cNvGrpSpPr/>
          <p:nvPr/>
        </p:nvGrpSpPr>
        <p:grpSpPr>
          <a:xfrm>
            <a:off x="408215" y="1996750"/>
            <a:ext cx="11061732" cy="3828619"/>
            <a:chOff x="408215" y="1996750"/>
            <a:chExt cx="11061732" cy="3828619"/>
          </a:xfrm>
        </p:grpSpPr>
        <p:sp>
          <p:nvSpPr>
            <p:cNvPr id="2" name="Rectangle: Rounded Corners 1">
              <a:extLst>
                <a:ext uri="{FF2B5EF4-FFF2-40B4-BE49-F238E27FC236}">
                  <a16:creationId xmlns:a16="http://schemas.microsoft.com/office/drawing/2014/main" id="{97C7B845-7E88-4114-889A-D2AC8D2A61FD}"/>
                </a:ext>
              </a:extLst>
            </p:cNvPr>
            <p:cNvSpPr/>
            <p:nvPr/>
          </p:nvSpPr>
          <p:spPr>
            <a:xfrm>
              <a:off x="408215" y="1996750"/>
              <a:ext cx="2248677" cy="12782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SUNLIGHT FALLS IN THE WINDOW</a:t>
              </a:r>
              <a:endParaRPr lang="en-IN" dirty="0"/>
            </a:p>
          </p:txBody>
        </p:sp>
        <p:sp>
          <p:nvSpPr>
            <p:cNvPr id="3" name="Rectangle: Rounded Corners 2">
              <a:extLst>
                <a:ext uri="{FF2B5EF4-FFF2-40B4-BE49-F238E27FC236}">
                  <a16:creationId xmlns:a16="http://schemas.microsoft.com/office/drawing/2014/main" id="{80039714-A3F1-495A-A6AE-F0C7664EDFE5}"/>
                </a:ext>
              </a:extLst>
            </p:cNvPr>
            <p:cNvSpPr/>
            <p:nvPr/>
          </p:nvSpPr>
          <p:spPr>
            <a:xfrm>
              <a:off x="3287876" y="1996750"/>
              <a:ext cx="2248677" cy="12782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LDR</a:t>
              </a:r>
              <a:endParaRPr lang="en-IN" dirty="0"/>
            </a:p>
          </p:txBody>
        </p:sp>
        <p:sp>
          <p:nvSpPr>
            <p:cNvPr id="4" name="Rectangle: Rounded Corners 3">
              <a:extLst>
                <a:ext uri="{FF2B5EF4-FFF2-40B4-BE49-F238E27FC236}">
                  <a16:creationId xmlns:a16="http://schemas.microsoft.com/office/drawing/2014/main" id="{662F85DA-1F33-49DE-A3C6-7B32EF78436D}"/>
                </a:ext>
              </a:extLst>
            </p:cNvPr>
            <p:cNvSpPr/>
            <p:nvPr/>
          </p:nvSpPr>
          <p:spPr>
            <a:xfrm>
              <a:off x="7440406" y="4547075"/>
              <a:ext cx="2248677" cy="12782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SLIDING WINDOWS CURTAINS</a:t>
              </a:r>
              <a:endParaRPr lang="en-IN" dirty="0"/>
            </a:p>
          </p:txBody>
        </p:sp>
        <p:sp>
          <p:nvSpPr>
            <p:cNvPr id="6" name="Rectangle: Rounded Corners 5">
              <a:extLst>
                <a:ext uri="{FF2B5EF4-FFF2-40B4-BE49-F238E27FC236}">
                  <a16:creationId xmlns:a16="http://schemas.microsoft.com/office/drawing/2014/main" id="{27685501-8763-4FD7-9185-10D40721D6FD}"/>
                </a:ext>
              </a:extLst>
            </p:cNvPr>
            <p:cNvSpPr/>
            <p:nvPr/>
          </p:nvSpPr>
          <p:spPr>
            <a:xfrm>
              <a:off x="9221270" y="2085391"/>
              <a:ext cx="2248677" cy="12782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MOTOR</a:t>
              </a:r>
            </a:p>
            <a:p>
              <a:pPr algn="ctr"/>
              <a:r>
                <a:rPr lang="en-US" dirty="0"/>
                <a:t>DRIVER</a:t>
              </a:r>
              <a:endParaRPr lang="en-IN" dirty="0"/>
            </a:p>
          </p:txBody>
        </p:sp>
        <p:sp>
          <p:nvSpPr>
            <p:cNvPr id="7" name="Rectangle: Rounded Corners 6">
              <a:extLst>
                <a:ext uri="{FF2B5EF4-FFF2-40B4-BE49-F238E27FC236}">
                  <a16:creationId xmlns:a16="http://schemas.microsoft.com/office/drawing/2014/main" id="{37D5A380-4663-4F10-AA55-6B5E6B271A3B}"/>
                </a:ext>
              </a:extLst>
            </p:cNvPr>
            <p:cNvSpPr/>
            <p:nvPr/>
          </p:nvSpPr>
          <p:spPr>
            <a:xfrm>
              <a:off x="6225560" y="2085391"/>
              <a:ext cx="2248677" cy="12782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ARDUINO</a:t>
              </a:r>
              <a:endParaRPr lang="en-IN" dirty="0"/>
            </a:p>
          </p:txBody>
        </p:sp>
        <p:sp>
          <p:nvSpPr>
            <p:cNvPr id="11" name="Arrow: Right 10">
              <a:extLst>
                <a:ext uri="{FF2B5EF4-FFF2-40B4-BE49-F238E27FC236}">
                  <a16:creationId xmlns:a16="http://schemas.microsoft.com/office/drawing/2014/main" id="{F405EB9B-2A74-4CFC-A523-AF4D2160D9FD}"/>
                </a:ext>
              </a:extLst>
            </p:cNvPr>
            <p:cNvSpPr/>
            <p:nvPr/>
          </p:nvSpPr>
          <p:spPr>
            <a:xfrm>
              <a:off x="2771192" y="2509934"/>
              <a:ext cx="438539" cy="21460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2" name="Arrow: Right 11">
              <a:extLst>
                <a:ext uri="{FF2B5EF4-FFF2-40B4-BE49-F238E27FC236}">
                  <a16:creationId xmlns:a16="http://schemas.microsoft.com/office/drawing/2014/main" id="{C130F15D-4322-4B7D-A529-715EB4AD1BC9}"/>
                </a:ext>
              </a:extLst>
            </p:cNvPr>
            <p:cNvSpPr/>
            <p:nvPr/>
          </p:nvSpPr>
          <p:spPr>
            <a:xfrm>
              <a:off x="5632775" y="2528595"/>
              <a:ext cx="438539" cy="21460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3" name="Arrow: Right 12">
              <a:extLst>
                <a:ext uri="{FF2B5EF4-FFF2-40B4-BE49-F238E27FC236}">
                  <a16:creationId xmlns:a16="http://schemas.microsoft.com/office/drawing/2014/main" id="{9BC71E91-02F4-4037-9BB9-A2817DF07F35}"/>
                </a:ext>
              </a:extLst>
            </p:cNvPr>
            <p:cNvSpPr/>
            <p:nvPr/>
          </p:nvSpPr>
          <p:spPr>
            <a:xfrm>
              <a:off x="8628484" y="2528595"/>
              <a:ext cx="438539" cy="21460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4" name="Arrow: Bent 13">
              <a:extLst>
                <a:ext uri="{FF2B5EF4-FFF2-40B4-BE49-F238E27FC236}">
                  <a16:creationId xmlns:a16="http://schemas.microsoft.com/office/drawing/2014/main" id="{6D3DF54C-5B6C-4256-B6A1-2CF048195C82}"/>
                </a:ext>
              </a:extLst>
            </p:cNvPr>
            <p:cNvSpPr/>
            <p:nvPr/>
          </p:nvSpPr>
          <p:spPr>
            <a:xfrm rot="10800000">
              <a:off x="9899022" y="3526845"/>
              <a:ext cx="606489" cy="1819469"/>
            </a:xfrm>
            <a:prstGeom prst="bentArrow">
              <a:avLst>
                <a:gd name="adj1" fmla="val 25000"/>
                <a:gd name="adj2" fmla="val 25000"/>
                <a:gd name="adj3" fmla="val 25000"/>
                <a:gd name="adj4" fmla="val 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solidFill>
                  <a:schemeClr val="tx1"/>
                </a:solidFill>
              </a:endParaRPr>
            </a:p>
          </p:txBody>
        </p:sp>
      </p:grpSp>
      <p:sp>
        <p:nvSpPr>
          <p:cNvPr id="18" name="TextBox 17">
            <a:extLst>
              <a:ext uri="{FF2B5EF4-FFF2-40B4-BE49-F238E27FC236}">
                <a16:creationId xmlns:a16="http://schemas.microsoft.com/office/drawing/2014/main" id="{1E839528-F9F1-4DCF-8B60-C75E1E11ADD1}"/>
              </a:ext>
            </a:extLst>
          </p:cNvPr>
          <p:cNvSpPr txBox="1"/>
          <p:nvPr/>
        </p:nvSpPr>
        <p:spPr>
          <a:xfrm>
            <a:off x="3563129" y="424935"/>
            <a:ext cx="3946848" cy="646331"/>
          </a:xfrm>
          <a:prstGeom prst="rect">
            <a:avLst/>
          </a:prstGeom>
          <a:noFill/>
        </p:spPr>
        <p:txBody>
          <a:bodyPr wrap="square" rtlCol="0">
            <a:spAutoFit/>
          </a:bodyPr>
          <a:lstStyle/>
          <a:p>
            <a:pPr algn="ctr"/>
            <a:r>
              <a:rPr lang="en-US" sz="3600" b="1" dirty="0">
                <a:latin typeface="Algerian" panose="04020705040A02060702" pitchFamily="82" charset="0"/>
              </a:rPr>
              <a:t>BLOCK DIAGRAM</a:t>
            </a:r>
            <a:endParaRPr lang="en-IN" sz="3600" b="1" dirty="0">
              <a:latin typeface="Algerian" panose="04020705040A02060702" pitchFamily="82" charset="0"/>
            </a:endParaRPr>
          </a:p>
        </p:txBody>
      </p:sp>
    </p:spTree>
    <p:extLst>
      <p:ext uri="{BB962C8B-B14F-4D97-AF65-F5344CB8AC3E}">
        <p14:creationId xmlns:p14="http://schemas.microsoft.com/office/powerpoint/2010/main" val="147866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349299-2F0A-4A00-83AE-96CE7242D40F}"/>
              </a:ext>
            </a:extLst>
          </p:cNvPr>
          <p:cNvSpPr txBox="1"/>
          <p:nvPr/>
        </p:nvSpPr>
        <p:spPr>
          <a:xfrm>
            <a:off x="455643" y="884562"/>
            <a:ext cx="11430000" cy="5651355"/>
          </a:xfrm>
          <a:prstGeom prst="rect">
            <a:avLst/>
          </a:prstGeom>
          <a:noFill/>
        </p:spPr>
        <p:txBody>
          <a:bodyPr wrap="square">
            <a:spAutoFit/>
          </a:bodyPr>
          <a:lstStyle/>
          <a:p>
            <a:pPr marL="228600">
              <a:lnSpc>
                <a:spcPct val="150000"/>
              </a:lnSpc>
            </a:pPr>
            <a:r>
              <a:rPr lang="en-IN" sz="2000" dirty="0">
                <a:effectLst/>
                <a:latin typeface="Times New Roman" panose="02020603050405020304" pitchFamily="18" charset="0"/>
                <a:ea typeface="Times New Roman" panose="02020603050405020304" pitchFamily="18" charset="0"/>
                <a:cs typeface="Arial" panose="020B0604020202020204" pitchFamily="34" charset="0"/>
              </a:rPr>
              <a:t>The aim of the project is to design such as sliding windows using blind control system. It will be using the intensity of the sunlight.</a:t>
            </a:r>
            <a:endParaRPr lang="en-IN" sz="1100" dirty="0">
              <a:effectLst/>
              <a:latin typeface="Calibri" panose="020F0502020204030204" pitchFamily="34" charset="0"/>
              <a:ea typeface="Calibri" panose="020F0502020204030204" pitchFamily="34" charset="0"/>
              <a:cs typeface="Arial" panose="020B0604020202020204" pitchFamily="34" charset="0"/>
            </a:endParaRPr>
          </a:p>
          <a:p>
            <a:pPr marL="228600">
              <a:lnSpc>
                <a:spcPct val="150000"/>
              </a:lnSpc>
            </a:pPr>
            <a:r>
              <a:rPr lang="en-IN" sz="2000" dirty="0">
                <a:effectLst/>
                <a:latin typeface="Times New Roman" panose="02020603050405020304" pitchFamily="18" charset="0"/>
                <a:ea typeface="Times New Roman" panose="02020603050405020304" pitchFamily="18" charset="0"/>
                <a:cs typeface="Arial" panose="020B0604020202020204" pitchFamily="34" charset="0"/>
              </a:rPr>
              <a:t>By providing the right amount of light.</a:t>
            </a:r>
            <a:endParaRPr lang="en-IN" sz="1100" dirty="0">
              <a:effectLst/>
              <a:latin typeface="Calibri" panose="020F0502020204030204" pitchFamily="34" charset="0"/>
              <a:ea typeface="Calibri" panose="020F0502020204030204" pitchFamily="34" charset="0"/>
              <a:cs typeface="Arial" panose="020B0604020202020204" pitchFamily="34" charset="0"/>
            </a:endParaRPr>
          </a:p>
          <a:p>
            <a:pPr marL="228600">
              <a:lnSpc>
                <a:spcPct val="150000"/>
              </a:lnSpc>
            </a:pPr>
            <a:r>
              <a:rPr lang="en-IN" sz="2000" dirty="0">
                <a:effectLst/>
                <a:latin typeface="Times New Roman" panose="02020603050405020304" pitchFamily="18" charset="0"/>
                <a:ea typeface="Times New Roman" panose="02020603050405020304" pitchFamily="18" charset="0"/>
                <a:cs typeface="Arial" panose="020B0604020202020204" pitchFamily="34" charset="0"/>
              </a:rPr>
              <a:t>By providing that light when it is needed.</a:t>
            </a:r>
            <a:endParaRPr lang="en-IN" sz="11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IN" sz="11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100" dirty="0">
              <a:effectLst/>
              <a:latin typeface="Calibri" panose="020F0502020204030204" pitchFamily="34" charset="0"/>
              <a:ea typeface="Calibri" panose="020F0502020204030204" pitchFamily="34" charset="0"/>
              <a:cs typeface="Arial" panose="020B0604020202020204" pitchFamily="34" charset="0"/>
            </a:endParaRPr>
          </a:p>
          <a:p>
            <a:pPr marL="228600" marR="295910">
              <a:lnSpc>
                <a:spcPct val="150000"/>
              </a:lnSpc>
              <a:spcAft>
                <a:spcPts val="0"/>
              </a:spcAft>
            </a:pPr>
            <a:r>
              <a:rPr lang="en-IN" sz="2000" dirty="0">
                <a:effectLst/>
                <a:latin typeface="Times New Roman" panose="02020603050405020304" pitchFamily="18" charset="0"/>
                <a:ea typeface="Times New Roman" panose="02020603050405020304" pitchFamily="18" charset="0"/>
                <a:cs typeface="Arial" panose="020B0604020202020204" pitchFamily="34" charset="0"/>
              </a:rPr>
              <a:t>So, whenever there is sunlight outside it will be opening according to it. So,we can say that intensity of light coming from the sun is proportional to opening of window. There is LDR  used to automate the house. LDR used to control the window as open/close when sun lights falls on to the LDR. The basic concept of our automated system is that the position of the blinds is dependent on the intensity of light. Here, Arduino is used. So, we will be descripting more information and detailing and further we will be gradually increasing our work towards the modifications, which will imply our final touch-up.</a:t>
            </a:r>
            <a:endParaRPr lang="en-IN" sz="11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br>
              <a:rPr lang="en-IN" sz="2000" dirty="0">
                <a:effectLst/>
                <a:latin typeface="Times New Roman" panose="02020603050405020304" pitchFamily="18" charset="0"/>
                <a:ea typeface="Times New Roman" panose="02020603050405020304" pitchFamily="18" charset="0"/>
                <a:cs typeface="Arial" panose="020B0604020202020204" pitchFamily="34" charset="0"/>
              </a:rPr>
            </a:br>
            <a:r>
              <a:rPr lang="en-IN" sz="11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3A24E1E8-3035-4CDD-8301-2ABE3F8F8DA8}"/>
              </a:ext>
            </a:extLst>
          </p:cNvPr>
          <p:cNvSpPr txBox="1"/>
          <p:nvPr/>
        </p:nvSpPr>
        <p:spPr>
          <a:xfrm>
            <a:off x="4516016" y="293910"/>
            <a:ext cx="3159967" cy="646331"/>
          </a:xfrm>
          <a:prstGeom prst="rect">
            <a:avLst/>
          </a:prstGeom>
          <a:noFill/>
        </p:spPr>
        <p:txBody>
          <a:bodyPr wrap="square" rtlCol="0">
            <a:spAutoFit/>
          </a:bodyPr>
          <a:lstStyle/>
          <a:p>
            <a:r>
              <a:rPr lang="en-US" sz="3600" dirty="0">
                <a:latin typeface="Algerian" panose="04020705040A02060702" pitchFamily="82" charset="0"/>
              </a:rPr>
              <a:t>DESCRIPTION</a:t>
            </a:r>
            <a:endParaRPr lang="en-IN" sz="3600" dirty="0">
              <a:latin typeface="Algerian" panose="04020705040A02060702" pitchFamily="82" charset="0"/>
            </a:endParaRPr>
          </a:p>
        </p:txBody>
      </p:sp>
    </p:spTree>
    <p:extLst>
      <p:ext uri="{BB962C8B-B14F-4D97-AF65-F5344CB8AC3E}">
        <p14:creationId xmlns:p14="http://schemas.microsoft.com/office/powerpoint/2010/main" val="2931241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504038-4F0D-4CD4-B02B-F49890C7DA47}"/>
              </a:ext>
            </a:extLst>
          </p:cNvPr>
          <p:cNvSpPr txBox="1"/>
          <p:nvPr/>
        </p:nvSpPr>
        <p:spPr>
          <a:xfrm>
            <a:off x="3383124" y="303245"/>
            <a:ext cx="5425751" cy="646331"/>
          </a:xfrm>
          <a:prstGeom prst="rect">
            <a:avLst/>
          </a:prstGeom>
          <a:noFill/>
        </p:spPr>
        <p:txBody>
          <a:bodyPr wrap="square" rtlCol="0">
            <a:spAutoFit/>
          </a:bodyPr>
          <a:lstStyle/>
          <a:p>
            <a:r>
              <a:rPr lang="en-US" sz="3600" dirty="0">
                <a:latin typeface="Algerian" panose="04020705040A02060702" pitchFamily="82" charset="0"/>
              </a:rPr>
              <a:t>OUTPUT SPECIFICATIONS</a:t>
            </a:r>
            <a:endParaRPr lang="en-IN" sz="3600" dirty="0">
              <a:latin typeface="Algerian" panose="04020705040A02060702" pitchFamily="82" charset="0"/>
            </a:endParaRPr>
          </a:p>
        </p:txBody>
      </p:sp>
      <p:sp>
        <p:nvSpPr>
          <p:cNvPr id="3" name="TextBox 2">
            <a:extLst>
              <a:ext uri="{FF2B5EF4-FFF2-40B4-BE49-F238E27FC236}">
                <a16:creationId xmlns:a16="http://schemas.microsoft.com/office/drawing/2014/main" id="{F73CE36A-7F06-4672-A74B-3CD58A928E41}"/>
              </a:ext>
            </a:extLst>
          </p:cNvPr>
          <p:cNvSpPr txBox="1"/>
          <p:nvPr/>
        </p:nvSpPr>
        <p:spPr>
          <a:xfrm>
            <a:off x="3018453" y="2132046"/>
            <a:ext cx="6470780" cy="2251065"/>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400" dirty="0"/>
              <a:t>The sole output is opening of the Window Blinds based on the Intensity of Sunlight.</a:t>
            </a:r>
          </a:p>
          <a:p>
            <a:pPr marL="342900" indent="-342900">
              <a:lnSpc>
                <a:spcPct val="150000"/>
              </a:lnSpc>
              <a:buFont typeface="Wingdings" panose="05000000000000000000" pitchFamily="2" charset="2"/>
              <a:buChar char="§"/>
            </a:pPr>
            <a:r>
              <a:rPr lang="en-US" sz="2400" dirty="0"/>
              <a:t>The curtain will get closed when enough sunlight is not present outside.</a:t>
            </a:r>
          </a:p>
        </p:txBody>
      </p:sp>
    </p:spTree>
    <p:extLst>
      <p:ext uri="{BB962C8B-B14F-4D97-AF65-F5344CB8AC3E}">
        <p14:creationId xmlns:p14="http://schemas.microsoft.com/office/powerpoint/2010/main" val="335662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563554-5B41-4F24-B105-3AE049E219D1}"/>
              </a:ext>
            </a:extLst>
          </p:cNvPr>
          <p:cNvSpPr txBox="1"/>
          <p:nvPr/>
        </p:nvSpPr>
        <p:spPr>
          <a:xfrm>
            <a:off x="3905764" y="0"/>
            <a:ext cx="4380471" cy="646331"/>
          </a:xfrm>
          <a:prstGeom prst="rect">
            <a:avLst/>
          </a:prstGeom>
          <a:noFill/>
        </p:spPr>
        <p:txBody>
          <a:bodyPr wrap="square" rtlCol="0">
            <a:spAutoFit/>
          </a:bodyPr>
          <a:lstStyle/>
          <a:p>
            <a:r>
              <a:rPr lang="en-US" sz="3600" b="1" dirty="0">
                <a:solidFill>
                  <a:srgbClr val="FF0000"/>
                </a:solidFill>
              </a:rPr>
              <a:t>Sensor Specifications</a:t>
            </a:r>
            <a:endParaRPr lang="en-IN" sz="3600" b="1" dirty="0">
              <a:solidFill>
                <a:srgbClr val="FF0000"/>
              </a:solidFill>
            </a:endParaRPr>
          </a:p>
        </p:txBody>
      </p:sp>
      <p:sp>
        <p:nvSpPr>
          <p:cNvPr id="3" name="TextBox 2">
            <a:extLst>
              <a:ext uri="{FF2B5EF4-FFF2-40B4-BE49-F238E27FC236}">
                <a16:creationId xmlns:a16="http://schemas.microsoft.com/office/drawing/2014/main" id="{99A2DE48-A069-4625-87F7-B84A6C0B6BCC}"/>
              </a:ext>
            </a:extLst>
          </p:cNvPr>
          <p:cNvSpPr txBox="1"/>
          <p:nvPr/>
        </p:nvSpPr>
        <p:spPr>
          <a:xfrm>
            <a:off x="3668927" y="683062"/>
            <a:ext cx="4617308" cy="584775"/>
          </a:xfrm>
          <a:prstGeom prst="rect">
            <a:avLst/>
          </a:prstGeom>
          <a:noFill/>
        </p:spPr>
        <p:txBody>
          <a:bodyPr wrap="square" rtlCol="0">
            <a:spAutoFit/>
          </a:bodyPr>
          <a:lstStyle/>
          <a:p>
            <a:r>
              <a:rPr lang="en-IN" sz="3200" b="1" dirty="0">
                <a:solidFill>
                  <a:srgbClr val="FF0000"/>
                </a:solidFill>
              </a:rPr>
              <a:t>Light Dependent Resistor</a:t>
            </a:r>
          </a:p>
        </p:txBody>
      </p:sp>
      <p:sp>
        <p:nvSpPr>
          <p:cNvPr id="13" name="TextBox 12">
            <a:extLst>
              <a:ext uri="{FF2B5EF4-FFF2-40B4-BE49-F238E27FC236}">
                <a16:creationId xmlns:a16="http://schemas.microsoft.com/office/drawing/2014/main" id="{169F7B7C-51B8-4C07-9BC9-3E79E1CB1135}"/>
              </a:ext>
            </a:extLst>
          </p:cNvPr>
          <p:cNvSpPr txBox="1"/>
          <p:nvPr/>
        </p:nvSpPr>
        <p:spPr>
          <a:xfrm>
            <a:off x="2101162" y="2118476"/>
            <a:ext cx="7528870" cy="1200329"/>
          </a:xfrm>
          <a:prstGeom prst="rect">
            <a:avLst/>
          </a:prstGeom>
          <a:noFill/>
        </p:spPr>
        <p:txBody>
          <a:bodyPr wrap="square">
            <a:spAutoFit/>
          </a:bodyPr>
          <a:lstStyle/>
          <a:p>
            <a:r>
              <a:rPr lang="en-US" b="0" i="0" dirty="0">
                <a:effectLst/>
                <a:latin typeface="Roboto"/>
              </a:rPr>
              <a:t>The NORPS-12 is a </a:t>
            </a:r>
            <a:r>
              <a:rPr lang="en-US" b="1" i="0" dirty="0" err="1">
                <a:effectLst/>
                <a:latin typeface="Roboto"/>
              </a:rPr>
              <a:t>CdS</a:t>
            </a:r>
            <a:r>
              <a:rPr lang="en-US" b="1" dirty="0">
                <a:latin typeface="Roboto"/>
              </a:rPr>
              <a:t> (Cadmium </a:t>
            </a:r>
            <a:r>
              <a:rPr lang="en-US" b="1" dirty="0" err="1">
                <a:latin typeface="Roboto"/>
              </a:rPr>
              <a:t>Sulphide</a:t>
            </a:r>
            <a:r>
              <a:rPr lang="en-US" b="1" dirty="0">
                <a:latin typeface="Roboto"/>
              </a:rPr>
              <a:t>)</a:t>
            </a:r>
            <a:r>
              <a:rPr lang="en-US" b="1" i="0" dirty="0">
                <a:effectLst/>
                <a:latin typeface="Roboto"/>
              </a:rPr>
              <a:t> photoconductive cell</a:t>
            </a:r>
            <a:r>
              <a:rPr lang="en-US" b="0" i="0" dirty="0">
                <a:effectLst/>
                <a:latin typeface="Roboto"/>
              </a:rPr>
              <a:t> with a spectral response similar to that of the human eye, encapsulated in a moisture- resistant coating and enclosed in a plastic casing.</a:t>
            </a:r>
            <a:endParaRPr lang="en-IN" dirty="0"/>
          </a:p>
        </p:txBody>
      </p:sp>
      <p:sp>
        <p:nvSpPr>
          <p:cNvPr id="14" name="TextBox 13">
            <a:extLst>
              <a:ext uri="{FF2B5EF4-FFF2-40B4-BE49-F238E27FC236}">
                <a16:creationId xmlns:a16="http://schemas.microsoft.com/office/drawing/2014/main" id="{0EA9239F-9B71-45C8-9224-BEF97F2C3844}"/>
              </a:ext>
            </a:extLst>
          </p:cNvPr>
          <p:cNvSpPr txBox="1"/>
          <p:nvPr/>
        </p:nvSpPr>
        <p:spPr>
          <a:xfrm>
            <a:off x="2011061" y="4113841"/>
            <a:ext cx="1804087" cy="400110"/>
          </a:xfrm>
          <a:prstGeom prst="rect">
            <a:avLst/>
          </a:prstGeom>
          <a:noFill/>
        </p:spPr>
        <p:txBody>
          <a:bodyPr wrap="square" rtlCol="0">
            <a:spAutoFit/>
          </a:bodyPr>
          <a:lstStyle/>
          <a:p>
            <a:r>
              <a:rPr lang="en-IN" sz="2000" b="1" dirty="0">
                <a:solidFill>
                  <a:srgbClr val="FF0000"/>
                </a:solidFill>
              </a:rPr>
              <a:t>Circuit Symbol:</a:t>
            </a:r>
          </a:p>
        </p:txBody>
      </p:sp>
      <p:pic>
        <p:nvPicPr>
          <p:cNvPr id="15" name="Picture 14">
            <a:extLst>
              <a:ext uri="{FF2B5EF4-FFF2-40B4-BE49-F238E27FC236}">
                <a16:creationId xmlns:a16="http://schemas.microsoft.com/office/drawing/2014/main" id="{CD9F4667-321A-4535-9ADD-6FB6CC82BB3F}"/>
              </a:ext>
            </a:extLst>
          </p:cNvPr>
          <p:cNvPicPr>
            <a:picLocks noChangeAspect="1"/>
          </p:cNvPicPr>
          <p:nvPr/>
        </p:nvPicPr>
        <p:blipFill rotWithShape="1">
          <a:blip r:embed="rId2">
            <a:extLst>
              <a:ext uri="{28A0092B-C50C-407E-A947-70E740481C1C}">
                <a14:useLocalDpi xmlns:a14="http://schemas.microsoft.com/office/drawing/2010/main" val="0"/>
              </a:ext>
            </a:extLst>
          </a:blip>
          <a:srcRect l="65520" t="27996" r="8719" b="6057"/>
          <a:stretch/>
        </p:blipFill>
        <p:spPr>
          <a:xfrm>
            <a:off x="4424748" y="5190726"/>
            <a:ext cx="1070919" cy="1343843"/>
          </a:xfrm>
          <a:prstGeom prst="rect">
            <a:avLst/>
          </a:prstGeom>
        </p:spPr>
      </p:pic>
    </p:spTree>
    <p:extLst>
      <p:ext uri="{BB962C8B-B14F-4D97-AF65-F5344CB8AC3E}">
        <p14:creationId xmlns:p14="http://schemas.microsoft.com/office/powerpoint/2010/main" val="227114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E3E22-BC70-4B19-B830-B5670DAB1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207" y="3055194"/>
            <a:ext cx="6185586" cy="3665532"/>
          </a:xfrm>
          <a:prstGeom prst="rect">
            <a:avLst/>
          </a:prstGeom>
        </p:spPr>
      </p:pic>
      <p:pic>
        <p:nvPicPr>
          <p:cNvPr id="6" name="Picture 5">
            <a:extLst>
              <a:ext uri="{FF2B5EF4-FFF2-40B4-BE49-F238E27FC236}">
                <a16:creationId xmlns:a16="http://schemas.microsoft.com/office/drawing/2014/main" id="{2D9984B5-CB28-4265-9A0F-CDC73606F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0742" y="137274"/>
            <a:ext cx="6910516" cy="2675039"/>
          </a:xfrm>
          <a:prstGeom prst="rect">
            <a:avLst/>
          </a:prstGeom>
        </p:spPr>
      </p:pic>
    </p:spTree>
    <p:extLst>
      <p:ext uri="{BB962C8B-B14F-4D97-AF65-F5344CB8AC3E}">
        <p14:creationId xmlns:p14="http://schemas.microsoft.com/office/powerpoint/2010/main" val="1511970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2F94B8-038F-42F4-B407-F13DAE373C7A}"/>
              </a:ext>
            </a:extLst>
          </p:cNvPr>
          <p:cNvSpPr txBox="1"/>
          <p:nvPr/>
        </p:nvSpPr>
        <p:spPr>
          <a:xfrm>
            <a:off x="5050824" y="477794"/>
            <a:ext cx="2090352" cy="646331"/>
          </a:xfrm>
          <a:prstGeom prst="rect">
            <a:avLst/>
          </a:prstGeom>
          <a:noFill/>
        </p:spPr>
        <p:txBody>
          <a:bodyPr wrap="square" rtlCol="0">
            <a:spAutoFit/>
          </a:bodyPr>
          <a:lstStyle/>
          <a:p>
            <a:r>
              <a:rPr lang="en-US" sz="3600" b="1" dirty="0">
                <a:solidFill>
                  <a:srgbClr val="FF0000"/>
                </a:solidFill>
              </a:rPr>
              <a:t>ARDUINO</a:t>
            </a:r>
          </a:p>
        </p:txBody>
      </p:sp>
      <p:pic>
        <p:nvPicPr>
          <p:cNvPr id="5" name="Picture 4">
            <a:extLst>
              <a:ext uri="{FF2B5EF4-FFF2-40B4-BE49-F238E27FC236}">
                <a16:creationId xmlns:a16="http://schemas.microsoft.com/office/drawing/2014/main" id="{41804911-C891-4940-9ED9-7CED9FEF2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015" y="1810737"/>
            <a:ext cx="4785775" cy="3368332"/>
          </a:xfrm>
          <a:prstGeom prst="rect">
            <a:avLst/>
          </a:prstGeom>
        </p:spPr>
      </p:pic>
    </p:spTree>
    <p:extLst>
      <p:ext uri="{BB962C8B-B14F-4D97-AF65-F5344CB8AC3E}">
        <p14:creationId xmlns:p14="http://schemas.microsoft.com/office/powerpoint/2010/main" val="971753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225</TotalTime>
  <Words>1574</Words>
  <Application>Microsoft Office PowerPoint</Application>
  <PresentationFormat>Widescreen</PresentationFormat>
  <Paragraphs>248</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Algerian</vt:lpstr>
      <vt:lpstr>Arial</vt:lpstr>
      <vt:lpstr>Calibri</vt:lpstr>
      <vt:lpstr>Calibri Light</vt:lpstr>
      <vt:lpstr>Roboto</vt:lpstr>
      <vt:lpstr>Roboto Condensed</vt:lpstr>
      <vt:lpstr>Source Sans Pro</vt:lpstr>
      <vt:lpstr>Times New Roman</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 Patel</dc:creator>
  <cp:lastModifiedBy>Kush Patel</cp:lastModifiedBy>
  <cp:revision>54</cp:revision>
  <dcterms:created xsi:type="dcterms:W3CDTF">2021-02-23T08:02:51Z</dcterms:created>
  <dcterms:modified xsi:type="dcterms:W3CDTF">2021-04-03T10:38:22Z</dcterms:modified>
</cp:coreProperties>
</file>