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embeddedFontLst>
    <p:embeddedFont>
      <p:font typeface="Arial Black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5" roundtripDataSignature="AMtx7micZJ3+0QQdqbGReMkO0L6U1qdl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5AF8F7-E51A-4B39-A65D-BD088B4ABDEE}">
  <a:tblStyle styleId="{545AF8F7-E51A-4B39-A65D-BD088B4ABD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ArialBlack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CI0Kr4e4vz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U8L2m8TeIW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0" y="182800"/>
            <a:ext cx="9144000" cy="6601852"/>
            <a:chOff x="0" y="182800"/>
            <a:chExt cx="9144000" cy="6601852"/>
          </a:xfrm>
        </p:grpSpPr>
        <p:pic>
          <p:nvPicPr>
            <p:cNvPr id="89" name="Google Shape;89;p1"/>
            <p:cNvPicPr preferRelativeResize="0"/>
            <p:nvPr/>
          </p:nvPicPr>
          <p:blipFill rotWithShape="1">
            <a:blip r:embed="rId3">
              <a:alphaModFix/>
            </a:blip>
            <a:srcRect b="14221" l="0" r="0" t="0"/>
            <a:stretch/>
          </p:blipFill>
          <p:spPr>
            <a:xfrm>
              <a:off x="0" y="182800"/>
              <a:ext cx="9144000" cy="6601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"/>
            <p:cNvPicPr preferRelativeResize="0"/>
            <p:nvPr/>
          </p:nvPicPr>
          <p:blipFill rotWithShape="1">
            <a:blip r:embed="rId4">
              <a:alphaModFix/>
            </a:blip>
            <a:srcRect b="0" l="0" r="0" t="66578"/>
            <a:stretch/>
          </p:blipFill>
          <p:spPr>
            <a:xfrm>
              <a:off x="2190750" y="273600"/>
              <a:ext cx="4762500" cy="1591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Actividad</a:t>
            </a:r>
            <a:endParaRPr/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pSp>
        <p:nvGrpSpPr>
          <p:cNvPr id="163" name="Google Shape;163;p10"/>
          <p:cNvGrpSpPr/>
          <p:nvPr/>
        </p:nvGrpSpPr>
        <p:grpSpPr>
          <a:xfrm>
            <a:off x="1066800" y="1537995"/>
            <a:ext cx="7315200" cy="4315410"/>
            <a:chOff x="0" y="13995"/>
            <a:chExt cx="7315200" cy="4315410"/>
          </a:xfrm>
        </p:grpSpPr>
        <p:sp>
          <p:nvSpPr>
            <p:cNvPr id="164" name="Google Shape;164;p10"/>
            <p:cNvSpPr/>
            <p:nvPr/>
          </p:nvSpPr>
          <p:spPr>
            <a:xfrm>
              <a:off x="0" y="13995"/>
              <a:ext cx="7315200" cy="791505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 txBox="1"/>
            <p:nvPr/>
          </p:nvSpPr>
          <p:spPr>
            <a:xfrm>
              <a:off x="0" y="13995"/>
              <a:ext cx="7315200" cy="791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Real Future</a:t>
              </a:r>
              <a:endPara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0" y="805500"/>
              <a:ext cx="7315200" cy="13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 txBox="1"/>
            <p:nvPr/>
          </p:nvSpPr>
          <p:spPr>
            <a:xfrm>
              <a:off x="0" y="805500"/>
              <a:ext cx="7315200" cy="13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232250" spcFirstLastPara="1" rIns="234675" wrap="square" tIns="41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52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3500" lvl="1" marL="228600" marR="0" rtl="0" algn="l">
                <a:lnSpc>
                  <a:spcPct val="90000"/>
                </a:lnSpc>
                <a:spcBef>
                  <a:spcPts val="52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0" y="2171700"/>
              <a:ext cx="7315200" cy="791505"/>
            </a:xfrm>
            <a:prstGeom prst="roundRect">
              <a:avLst>
                <a:gd fmla="val 16667" name="adj"/>
              </a:avLst>
            </a:prstGeom>
            <a:solidFill>
              <a:srgbClr val="D9959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 txBox="1"/>
            <p:nvPr/>
          </p:nvSpPr>
          <p:spPr>
            <a:xfrm>
              <a:off x="0" y="2171700"/>
              <a:ext cx="7315200" cy="791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Immediate Future</a:t>
              </a:r>
              <a:endPara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0" y="2963205"/>
              <a:ext cx="7315200" cy="13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 txBox="1"/>
            <p:nvPr/>
          </p:nvSpPr>
          <p:spPr>
            <a:xfrm>
              <a:off x="0" y="2963205"/>
              <a:ext cx="7315200" cy="13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1900" lIns="232250" spcFirstLastPara="1" rIns="234675" wrap="square" tIns="419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52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Char char="•"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3500" lvl="1" marL="228600" marR="0" rtl="0" algn="l">
                <a:lnSpc>
                  <a:spcPct val="90000"/>
                </a:lnSpc>
                <a:spcBef>
                  <a:spcPts val="52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cas de como montar as metas para 2021 – O Paraná" id="176" name="Google Shape;1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15" y="0"/>
            <a:ext cx="911138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udy clipart student thinking, Study student thinking Transparent FREE for  download on WebStockReview 2021" id="181" name="Google Shape;1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1000" y="-31878"/>
            <a:ext cx="5791200" cy="688987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2"/>
          <p:cNvSpPr txBox="1"/>
          <p:nvPr/>
        </p:nvSpPr>
        <p:spPr>
          <a:xfrm>
            <a:off x="4724400" y="838200"/>
            <a:ext cx="388677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Cuales son tus metas para el año nuevo?</a:t>
            </a:r>
            <a:endParaRPr b="0" i="0" sz="5400" u="none" cap="none" strike="noStrik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udy: Test College Students for Coronavirus Every Two Days | The Scientist  Magazine®"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38200"/>
            <a:ext cx="4345019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udy Skills Guide: Study Tips, Strategies &amp; Lessons" id="188" name="Google Shape;1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457200"/>
            <a:ext cx="36576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w to Adapt to Online Learning: Tips for International Students" id="189" name="Google Shape;189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3657600"/>
            <a:ext cx="39624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/>
          <p:nvPr/>
        </p:nvSpPr>
        <p:spPr>
          <a:xfrm>
            <a:off x="304800" y="4419600"/>
            <a:ext cx="445718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Estudiar mucho más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Prestar atención en clase en línea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Practicar la distancia social en público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Schoolchildren Who Add Hand Sanitizer To Washing Still Get Sick : Shots -  Health News : NPR" id="196" name="Google Shape;196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81000"/>
            <a:ext cx="41910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w Much Sleep Does My Teenager Need? | Mom.com" id="198" name="Google Shape;198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609600"/>
            <a:ext cx="35814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3197038"/>
            <a:ext cx="2895600" cy="292753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 txBox="1"/>
          <p:nvPr/>
        </p:nvSpPr>
        <p:spPr>
          <a:xfrm>
            <a:off x="4074022" y="3733800"/>
            <a:ext cx="506997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Dormir  temprano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Tomar comidas saludas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Lavarse bien las manos/ higienizar bien las manos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038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048000"/>
            <a:ext cx="38100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/>
          <p:nvPr/>
        </p:nvSpPr>
        <p:spPr>
          <a:xfrm>
            <a:off x="4038600" y="914400"/>
            <a:ext cx="491198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Tocar el piano/ Participar en una actividad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interesante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Ayudar más a mi mamá en la  casa.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Mejorar mis relaciones familiares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8200" y="3733800"/>
            <a:ext cx="3420932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 sz="3959"/>
              <a:t>Escriben 5 frases en tus libros sobre sus metas para el año nuevo (10 mins)</a:t>
            </a:r>
            <a:endParaRPr sz="3959"/>
          </a:p>
        </p:txBody>
      </p:sp>
      <p:sp>
        <p:nvSpPr>
          <p:cNvPr id="216" name="Google Shape;21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5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*Which of the future tenses will be best suited?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 Tarea</a:t>
            </a:r>
            <a:endParaRPr/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Interview two members of your family about their new year's resolutions for 2021.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Write any two of them in Spanish and orally present them in the next single session.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2"/>
                </a:solidFill>
              </a:rPr>
              <a:t>SINGLE SESSION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ts val="2800"/>
              <a:buNone/>
            </a:pPr>
            <a:r>
              <a:rPr lang="en-US" sz="2800">
                <a:solidFill>
                  <a:srgbClr val="76923C"/>
                </a:solidFill>
              </a:rPr>
              <a:t>The Real </a:t>
            </a:r>
            <a:r>
              <a:rPr lang="en-US" sz="2800">
                <a:solidFill>
                  <a:schemeClr val="dk2"/>
                </a:solidFill>
              </a:rPr>
              <a:t>and</a:t>
            </a:r>
            <a:r>
              <a:rPr lang="en-US" sz="2800">
                <a:solidFill>
                  <a:srgbClr val="76923C"/>
                </a:solidFill>
              </a:rPr>
              <a:t> </a:t>
            </a:r>
            <a:r>
              <a:rPr lang="en-US" sz="2800">
                <a:solidFill>
                  <a:srgbClr val="953734"/>
                </a:solidFill>
              </a:rPr>
              <a:t>Immediate Future </a:t>
            </a:r>
            <a:endParaRPr sz="2800">
              <a:solidFill>
                <a:srgbClr val="95373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Obiectives</a:t>
            </a:r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orally present new years resolution of two family members.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share a sentence stating one activity each student is going to do during the week.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n-US" sz="2960"/>
              <a:t>To</a:t>
            </a:r>
            <a:r>
              <a:rPr b="0" lang="en-US" sz="2960"/>
              <a:t> </a:t>
            </a:r>
            <a:r>
              <a:rPr b="1" lang="en-US" sz="2960"/>
              <a:t>differentiate between using the Future Tense and the Immediate Future to recount future events. 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n-US" sz="2960"/>
              <a:t>To state what they will do for the New Year (New year resolutions). (identify vocabulary) 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n-US" sz="2960"/>
              <a:t>To ask /State orally what family members will do for the New Year.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b="1" lang="en-US" sz="2960"/>
              <a:t>To write sentences stating what they and family will do in the New Year. </a:t>
            </a:r>
            <a:br>
              <a:rPr b="0" lang="en-US" sz="2960"/>
            </a:br>
            <a:endParaRPr sz="296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533400" y="2590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chemeClr val="dk2"/>
                </a:solidFill>
              </a:rPr>
              <a:t>SECOND DOUBLE SESSION</a:t>
            </a:r>
            <a:endParaRPr b="1"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245" name="Google Shape;24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complete a vocabulary table and use some of the vocabulary in a puzzle.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compare activities one used to do and what one will do differently in the future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do an irregular future grammar exercise.(graded)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Vocabulario útil</a:t>
            </a:r>
            <a:endParaRPr/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1.  Ir a la iglesia/fiesta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2.   rezar</a:t>
            </a:r>
            <a:endParaRPr sz="2380"/>
          </a:p>
          <a:p>
            <a:pPr indent="-342900" lvl="0" marL="3429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3.   Ir a la cama sin rezar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 startAt="4"/>
            </a:pPr>
            <a:r>
              <a:rPr lang="en-US" sz="2380"/>
              <a:t>Mirar más/menos películas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 startAt="4"/>
            </a:pPr>
            <a:r>
              <a:rPr lang="en-US" sz="2380"/>
              <a:t>Leer/ estudiar más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 startAt="4"/>
            </a:pPr>
            <a:r>
              <a:rPr lang="en-US" sz="2380"/>
              <a:t>Descansar con más frecuencia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 startAt="4"/>
            </a:pPr>
            <a:r>
              <a:rPr lang="en-US" sz="2380"/>
              <a:t>Quedarse en casa mucho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 startAt="4"/>
            </a:pPr>
            <a:r>
              <a:rPr lang="en-US" sz="2380"/>
              <a:t>Salir con amigos menos/mucho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 startAt="4"/>
            </a:pPr>
            <a:r>
              <a:rPr lang="en-US" sz="2380"/>
              <a:t>Celebrar/Festejar más con familia </a:t>
            </a:r>
            <a:endParaRPr sz="2380"/>
          </a:p>
          <a:p>
            <a:pPr indent="-191770" lvl="0" marL="3429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  <p:sp>
        <p:nvSpPr>
          <p:cNvPr id="252" name="Google Shape;252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 startAt="10"/>
            </a:pPr>
            <a:r>
              <a:rPr lang="en-US" sz="2380"/>
              <a:t>Dar una fiesta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 startAt="10"/>
            </a:pPr>
            <a:r>
              <a:rPr lang="en-US" sz="2380"/>
              <a:t> Abrazar  más mis padres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 startAt="10"/>
            </a:pPr>
            <a:r>
              <a:rPr lang="en-US" sz="2380"/>
              <a:t>Besar a mis abuelos 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 startAt="10"/>
            </a:pPr>
            <a:r>
              <a:rPr lang="en-US" sz="2380"/>
              <a:t>Hablar más/ menos en clases</a:t>
            </a:r>
            <a:endParaRPr sz="2380"/>
          </a:p>
          <a:p>
            <a:pPr indent="-514350" lvl="0" marL="5143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 startAt="10"/>
            </a:pPr>
            <a:r>
              <a:rPr lang="en-US" sz="2380"/>
              <a:t>Enviar mensajes de texto/ en …..(Whatsapp..)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 startAt="10"/>
            </a:pPr>
            <a:r>
              <a:rPr lang="en-US" sz="2380"/>
              <a:t>Usar más/menos mi celular</a:t>
            </a:r>
            <a:endParaRPr sz="2380"/>
          </a:p>
          <a:p>
            <a:pPr indent="-514350" lvl="0" marL="5143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 startAt="10"/>
            </a:pPr>
            <a:r>
              <a:rPr lang="en-US" sz="2380"/>
              <a:t>Hacer buenos propósitos para el Año Nuevo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AutoNum type="arabicPeriod" startAt="10"/>
            </a:pPr>
            <a:r>
              <a:rPr lang="en-US" sz="2380"/>
              <a:t>Celebrar un evento especial con mi familia </a:t>
            </a:r>
            <a:endParaRPr/>
          </a:p>
          <a:p>
            <a:pPr indent="-191770" lvl="0" marL="3429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  <a:p>
            <a:pPr indent="-191770" lvl="0" marL="34290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 sz="3959"/>
              <a:t>Rellenen la tabla con el vocabulario en inglés</a:t>
            </a:r>
            <a:endParaRPr sz="3959"/>
          </a:p>
        </p:txBody>
      </p:sp>
      <p:sp>
        <p:nvSpPr>
          <p:cNvPr id="258" name="Google Shape;258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8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9</a:t>
            </a:r>
            <a:endParaRPr/>
          </a:p>
        </p:txBody>
      </p:sp>
      <p:sp>
        <p:nvSpPr>
          <p:cNvPr id="259" name="Google Shape;259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12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15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16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17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457200"/>
            <a:ext cx="4648200" cy="60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/>
          <p:nvPr/>
        </p:nvSpPr>
        <p:spPr>
          <a:xfrm>
            <a:off x="5791200" y="2057400"/>
            <a:ext cx="1905000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Across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3. to celebrate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6. to pray </a:t>
            </a:r>
            <a:endParaRPr b="0" i="0" sz="18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7. to send </a:t>
            </a:r>
            <a:endParaRPr b="0" i="0" sz="18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to stay</a:t>
            </a:r>
            <a:endParaRPr b="0" i="0" sz="18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2.   to 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4. to celebrate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5. to hug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5486400" y="1143000"/>
            <a:ext cx="2819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Antes y Después</a:t>
            </a:r>
            <a:endParaRPr b="0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a table in your notebooks, write 6 sentences comparing what you used to do before and 6 showing what </a:t>
            </a:r>
            <a:r>
              <a:rPr b="1" lang="en-US"/>
              <a:t>you</a:t>
            </a:r>
            <a:r>
              <a:rPr lang="en-US"/>
              <a:t> or </a:t>
            </a:r>
            <a:r>
              <a:rPr b="1" lang="en-US"/>
              <a:t>a</a:t>
            </a:r>
            <a:r>
              <a:rPr lang="en-US"/>
              <a:t> </a:t>
            </a:r>
            <a:r>
              <a:rPr b="1" lang="en-US"/>
              <a:t>family member</a:t>
            </a:r>
            <a:r>
              <a:rPr lang="en-US"/>
              <a:t> will do differently in the future.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eg</a:t>
            </a:r>
            <a:endParaRPr/>
          </a:p>
        </p:txBody>
      </p:sp>
      <p:graphicFrame>
        <p:nvGraphicFramePr>
          <p:cNvPr id="272" name="Google Shape;272;p25"/>
          <p:cNvGraphicFramePr/>
          <p:nvPr/>
        </p:nvGraphicFramePr>
        <p:xfrm>
          <a:off x="1981200" y="4038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{545AF8F7-E51A-4B39-A65D-BD088B4ABDEE}</a:tableStyleId>
              </a:tblPr>
              <a:tblGrid>
                <a:gridCol w="2819400"/>
                <a:gridCol w="2819400"/>
              </a:tblGrid>
              <a:tr h="28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Imperfect Tense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Future Tense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4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1. Antes, Yo comía mucha comida rápida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1.En el futuro, comeré más verduras.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Irregular Future (graded)</a:t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457200" y="15619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b="1" lang="en-US" sz="2720"/>
              <a:t>             1.Mañana  (tener, yo) que ir a la farmacia.</a:t>
            </a:r>
            <a:br>
              <a:rPr b="1" lang="en-US" sz="2720"/>
            </a:br>
            <a:br>
              <a:rPr b="1" lang="en-US" sz="2720"/>
            </a:br>
            <a:r>
              <a:rPr b="1" lang="en-US" sz="2720"/>
              <a:t>         2. La semana que viene  (salir, tú) de juerga.</a:t>
            </a:r>
            <a:br>
              <a:rPr b="1" lang="en-US" sz="2720"/>
            </a:br>
            <a:br>
              <a:rPr b="1" lang="en-US" sz="2720"/>
            </a:br>
            <a:r>
              <a:rPr b="1" lang="en-US" sz="2720"/>
              <a:t>         3. Les  (decir, ellos) la verdad dentro de poco.</a:t>
            </a:r>
            <a:br>
              <a:rPr b="1" lang="en-US" sz="2720"/>
            </a:br>
            <a:br>
              <a:rPr b="1" lang="en-US" sz="2720"/>
            </a:br>
            <a:r>
              <a:rPr b="1" lang="en-US" sz="2720"/>
              <a:t>         4.  (venir, nosotros) a verte en mayo.</a:t>
            </a:r>
            <a:br>
              <a:rPr b="1" lang="en-US" sz="2720"/>
            </a:br>
            <a:br>
              <a:rPr b="1" lang="en-US" sz="2720"/>
            </a:br>
            <a:r>
              <a:rPr b="1" lang="en-US" sz="2720"/>
              <a:t>         5. ¿ (poder, tú) arreglar el coche de mi hermana?</a:t>
            </a:r>
            <a:br>
              <a:rPr b="1" lang="en-US" sz="2720"/>
            </a:br>
            <a:br>
              <a:rPr b="1" lang="en-US" sz="2720"/>
            </a:br>
            <a:r>
              <a:rPr b="1" lang="en-US" sz="2720"/>
              <a:t>         6. Mañana por la tarde  (hacer, yo) mis deberes.</a:t>
            </a:r>
            <a:br>
              <a:rPr b="1" lang="en-US" sz="2720"/>
            </a:br>
            <a:endParaRPr sz="272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b="1" lang="en-US" sz="2960"/>
              <a:t>     7. No lo  (saber, ellos).</a:t>
            </a:r>
            <a:br>
              <a:rPr b="1" lang="en-US" sz="2960"/>
            </a:br>
            <a:br>
              <a:rPr b="1" lang="en-US" sz="2960"/>
            </a:br>
            <a:r>
              <a:rPr b="1" lang="en-US" sz="2960"/>
              <a:t> 8. El 1° de noviembre,  (salir, nosotros) para          celebrar mi cumpleaños.</a:t>
            </a:r>
            <a:br>
              <a:rPr b="1" lang="en-US" sz="2960"/>
            </a:br>
            <a:br>
              <a:rPr b="1" lang="en-US" sz="2960"/>
            </a:br>
            <a:r>
              <a:rPr b="1" lang="en-US" sz="2960"/>
              <a:t> 9. Nos aseguro que este fin de semana  (poder, ustedes) ir a la  piscina.</a:t>
            </a:r>
            <a:br>
              <a:rPr b="1" lang="en-US" sz="2960"/>
            </a:br>
            <a:br>
              <a:rPr b="1" lang="en-US" sz="2960"/>
            </a:br>
            <a:r>
              <a:rPr b="1" lang="en-US" sz="2960"/>
              <a:t>  10.  (hacer, nosotros) deporte a partir de septiembre</a:t>
            </a:r>
            <a:endParaRPr sz="29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538CD5"/>
                </a:solidFill>
              </a:rPr>
              <a:t>Review</a:t>
            </a:r>
            <a:endParaRPr sz="5400">
              <a:solidFill>
                <a:srgbClr val="538CD5"/>
              </a:solidFill>
            </a:endParaRPr>
          </a:p>
        </p:txBody>
      </p:sp>
      <p:grpSp>
        <p:nvGrpSpPr>
          <p:cNvPr id="102" name="Google Shape;102;p3"/>
          <p:cNvGrpSpPr/>
          <p:nvPr/>
        </p:nvGrpSpPr>
        <p:grpSpPr>
          <a:xfrm>
            <a:off x="457200" y="1633206"/>
            <a:ext cx="8229600" cy="4459950"/>
            <a:chOff x="0" y="33006"/>
            <a:chExt cx="8229600" cy="4459950"/>
          </a:xfrm>
        </p:grpSpPr>
        <p:sp>
          <p:nvSpPr>
            <p:cNvPr id="103" name="Google Shape;103;p3"/>
            <p:cNvSpPr/>
            <p:nvPr/>
          </p:nvSpPr>
          <p:spPr>
            <a:xfrm>
              <a:off x="0" y="33006"/>
              <a:ext cx="8229600" cy="1319175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 txBox="1"/>
            <p:nvPr/>
          </p:nvSpPr>
          <p:spPr>
            <a:xfrm>
              <a:off x="0" y="33006"/>
              <a:ext cx="8229600" cy="1319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50" lIns="209550" spcFirstLastPara="1" rIns="209550" wrap="square" tIns="209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0"/>
                <a:buFont typeface="Arial"/>
                <a:buNone/>
              </a:pPr>
              <a:r>
                <a:rPr b="0" i="0" lang="en-US" sz="5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Future Tense</a:t>
              </a:r>
              <a:endParaRPr b="0" i="0" sz="5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0" y="1352181"/>
              <a:ext cx="8229600" cy="9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0" y="1352181"/>
              <a:ext cx="8229600" cy="9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9850" lIns="261275" spcFirstLastPara="1" rIns="391150" wrap="square" tIns="69850">
              <a:noAutofit/>
            </a:bodyPr>
            <a:lstStyle/>
            <a:p>
              <a:pPr indent="-127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t/>
              </a:r>
              <a:endPara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0" y="2262981"/>
              <a:ext cx="8229600" cy="1319175"/>
            </a:xfrm>
            <a:prstGeom prst="roundRect">
              <a:avLst>
                <a:gd fmla="val 16667" name="adj"/>
              </a:avLst>
            </a:prstGeom>
            <a:solidFill>
              <a:srgbClr val="D9959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0" y="2262981"/>
              <a:ext cx="8229600" cy="1319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50" lIns="209550" spcFirstLastPara="1" rIns="209550" wrap="square" tIns="209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0"/>
                <a:buFont typeface="Arial"/>
                <a:buNone/>
              </a:pPr>
              <a:r>
                <a:rPr b="0" i="0" lang="en-US" sz="5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Immediate Future</a:t>
              </a:r>
              <a:endParaRPr b="0" i="0" sz="5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0" y="3582156"/>
              <a:ext cx="8229600" cy="9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0" y="3582156"/>
              <a:ext cx="8229600" cy="9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9850" lIns="261275" spcFirstLastPara="1" rIns="391150" wrap="square" tIns="69850">
              <a:noAutofit/>
            </a:bodyPr>
            <a:lstStyle/>
            <a:p>
              <a:pPr indent="-1270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t/>
              </a:r>
              <a:endParaRPr b="0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Cuál es?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6923C"/>
              </a:buClr>
              <a:buSzPts val="2800"/>
              <a:buChar char="•"/>
            </a:pPr>
            <a:r>
              <a:rPr lang="en-US">
                <a:solidFill>
                  <a:srgbClr val="76923C"/>
                </a:solidFill>
              </a:rPr>
              <a:t>Real Future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Char char="•"/>
            </a:pPr>
            <a:r>
              <a:rPr lang="en-US">
                <a:solidFill>
                  <a:srgbClr val="953734"/>
                </a:solidFill>
              </a:rPr>
              <a:t>Immediate Future</a:t>
            </a:r>
            <a:endParaRPr>
              <a:solidFill>
                <a:srgbClr val="953734"/>
              </a:solidFill>
            </a:endParaRPr>
          </a:p>
        </p:txBody>
      </p:sp>
      <p:sp>
        <p:nvSpPr>
          <p:cNvPr id="117" name="Google Shape;117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Char char="•"/>
            </a:pPr>
            <a:r>
              <a:rPr lang="en-US">
                <a:solidFill>
                  <a:srgbClr val="953734"/>
                </a:solidFill>
              </a:rPr>
              <a:t>Going to….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6923C"/>
              </a:buClr>
              <a:buSzPts val="2800"/>
              <a:buChar char="•"/>
            </a:pPr>
            <a:r>
              <a:rPr lang="en-US">
                <a:solidFill>
                  <a:srgbClr val="76923C"/>
                </a:solidFill>
              </a:rPr>
              <a:t>Will</a:t>
            </a:r>
            <a:endParaRPr>
              <a:solidFill>
                <a:srgbClr val="76923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5"/>
          <p:cNvGrpSpPr/>
          <p:nvPr/>
        </p:nvGrpSpPr>
        <p:grpSpPr>
          <a:xfrm>
            <a:off x="1219200" y="2298211"/>
            <a:ext cx="6248399" cy="3283502"/>
            <a:chOff x="0" y="12211"/>
            <a:chExt cx="6248399" cy="3283502"/>
          </a:xfrm>
        </p:grpSpPr>
        <p:sp>
          <p:nvSpPr>
            <p:cNvPr id="123" name="Google Shape;123;p5"/>
            <p:cNvSpPr/>
            <p:nvPr/>
          </p:nvSpPr>
          <p:spPr>
            <a:xfrm>
              <a:off x="0" y="12211"/>
              <a:ext cx="6248399" cy="1007369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0" y="12211"/>
              <a:ext cx="6248399" cy="1007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rPr b="0" i="0" lang="en-US" sz="4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Cual es la diferencia?</a:t>
              </a:r>
              <a:endParaRPr b="0" i="0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0" y="1120042"/>
              <a:ext cx="6248399" cy="100736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 txBox="1"/>
            <p:nvPr/>
          </p:nvSpPr>
          <p:spPr>
            <a:xfrm>
              <a:off x="0" y="1120042"/>
              <a:ext cx="6248399" cy="1007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0" y="2288344"/>
              <a:ext cx="6248399" cy="1007369"/>
            </a:xfrm>
            <a:prstGeom prst="roundRect">
              <a:avLst>
                <a:gd fmla="val 16667" name="adj"/>
              </a:avLst>
            </a:prstGeom>
            <a:solidFill>
              <a:srgbClr val="D9959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0" y="2288344"/>
              <a:ext cx="6248399" cy="1007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5"/>
          <p:cNvSpPr txBox="1"/>
          <p:nvPr/>
        </p:nvSpPr>
        <p:spPr>
          <a:xfrm>
            <a:off x="685800" y="1295400"/>
            <a:ext cx="8458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https://www.youtube.com/watch?v=CI0Kr4e4vzI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990600" y="381000"/>
            <a:ext cx="5105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366092"/>
                </a:solidFill>
                <a:latin typeface="Arial Black"/>
                <a:ea typeface="Arial Black"/>
                <a:cs typeface="Arial Black"/>
                <a:sym typeface="Arial Black"/>
              </a:rPr>
              <a:t>Miren….</a:t>
            </a:r>
            <a:endParaRPr b="0" i="0" sz="4000" u="none" cap="none" strike="noStrike">
              <a:solidFill>
                <a:srgbClr val="36609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Recuerden?!!!</a:t>
            </a:r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457200" y="1600200"/>
            <a:ext cx="4267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Char char="•"/>
            </a:pPr>
            <a:r>
              <a:rPr b="1" lang="en-US">
                <a:solidFill>
                  <a:srgbClr val="953734"/>
                </a:solidFill>
              </a:rPr>
              <a:t>Ir a + infinitive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953734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Char char="•"/>
            </a:pPr>
            <a:r>
              <a:rPr lang="en-US">
                <a:solidFill>
                  <a:srgbClr val="953734"/>
                </a:solidFill>
              </a:rPr>
              <a:t>Yo </a:t>
            </a:r>
            <a:r>
              <a:rPr b="1" lang="en-US">
                <a:solidFill>
                  <a:srgbClr val="953734"/>
                </a:solidFill>
              </a:rPr>
              <a:t>voy a</a:t>
            </a:r>
            <a:r>
              <a:rPr lang="en-US">
                <a:solidFill>
                  <a:srgbClr val="953734"/>
                </a:solidFill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Char char="•"/>
            </a:pPr>
            <a:r>
              <a:rPr lang="en-US">
                <a:solidFill>
                  <a:srgbClr val="953734"/>
                </a:solidFill>
              </a:rPr>
              <a:t>Tú </a:t>
            </a:r>
            <a:r>
              <a:rPr b="1" lang="en-US">
                <a:solidFill>
                  <a:srgbClr val="953734"/>
                </a:solidFill>
              </a:rPr>
              <a:t>vas a</a:t>
            </a:r>
            <a:r>
              <a:rPr lang="en-US">
                <a:solidFill>
                  <a:srgbClr val="953734"/>
                </a:solidFill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Char char="•"/>
            </a:pPr>
            <a:r>
              <a:rPr lang="en-US">
                <a:solidFill>
                  <a:srgbClr val="953734"/>
                </a:solidFill>
              </a:rPr>
              <a:t>El/Ella/ Usted </a:t>
            </a:r>
            <a:r>
              <a:rPr b="1" lang="en-US">
                <a:solidFill>
                  <a:srgbClr val="953734"/>
                </a:solidFill>
              </a:rPr>
              <a:t>va a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953734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Char char="•"/>
            </a:pPr>
            <a:r>
              <a:rPr lang="en-US">
                <a:solidFill>
                  <a:srgbClr val="953734"/>
                </a:solidFill>
              </a:rPr>
              <a:t>Nosotros </a:t>
            </a:r>
            <a:r>
              <a:rPr b="1" lang="en-US">
                <a:solidFill>
                  <a:srgbClr val="953734"/>
                </a:solidFill>
              </a:rPr>
              <a:t>vamos 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Char char="•"/>
            </a:pPr>
            <a:r>
              <a:rPr lang="en-US">
                <a:solidFill>
                  <a:srgbClr val="953734"/>
                </a:solidFill>
              </a:rPr>
              <a:t>Ellos/Ellos/Ustedes</a:t>
            </a:r>
            <a:r>
              <a:rPr b="1" lang="en-US">
                <a:solidFill>
                  <a:srgbClr val="953734"/>
                </a:solidFill>
              </a:rPr>
              <a:t> van a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 txBox="1"/>
          <p:nvPr>
            <p:ph idx="2" type="body"/>
          </p:nvPr>
        </p:nvSpPr>
        <p:spPr>
          <a:xfrm>
            <a:off x="4648200" y="1600200"/>
            <a:ext cx="4191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923C"/>
              </a:buClr>
              <a:buSzPts val="2800"/>
              <a:buChar char="•"/>
            </a:pPr>
            <a:r>
              <a:rPr b="1" lang="en-US">
                <a:solidFill>
                  <a:srgbClr val="76923C"/>
                </a:solidFill>
              </a:rPr>
              <a:t>Infinitive of verb + Future Endings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6923C"/>
              </a:buClr>
              <a:buSzPts val="2800"/>
              <a:buChar char="•"/>
            </a:pPr>
            <a:r>
              <a:rPr lang="en-US">
                <a:solidFill>
                  <a:srgbClr val="76923C"/>
                </a:solidFill>
              </a:rPr>
              <a:t>Yo……</a:t>
            </a:r>
            <a:r>
              <a:rPr b="1" lang="en-US">
                <a:solidFill>
                  <a:srgbClr val="76923C"/>
                </a:solidFill>
              </a:rPr>
              <a:t>é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6923C"/>
              </a:buClr>
              <a:buSzPts val="2800"/>
              <a:buChar char="•"/>
            </a:pPr>
            <a:r>
              <a:rPr lang="en-US">
                <a:solidFill>
                  <a:srgbClr val="76923C"/>
                </a:solidFill>
              </a:rPr>
              <a:t>Tú……</a:t>
            </a:r>
            <a:r>
              <a:rPr b="1" lang="en-US">
                <a:solidFill>
                  <a:srgbClr val="76923C"/>
                </a:solidFill>
              </a:rPr>
              <a:t>ás</a:t>
            </a:r>
            <a:endParaRPr b="1">
              <a:solidFill>
                <a:srgbClr val="76923C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6923C"/>
              </a:buClr>
              <a:buSzPts val="2800"/>
              <a:buChar char="•"/>
            </a:pPr>
            <a:r>
              <a:rPr lang="en-US">
                <a:solidFill>
                  <a:srgbClr val="76923C"/>
                </a:solidFill>
              </a:rPr>
              <a:t>El/ Ella/ Usted</a:t>
            </a:r>
            <a:r>
              <a:rPr b="1" lang="en-US">
                <a:solidFill>
                  <a:srgbClr val="76923C"/>
                </a:solidFill>
              </a:rPr>
              <a:t>…. á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76923C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6923C"/>
              </a:buClr>
              <a:buSzPts val="2800"/>
              <a:buChar char="•"/>
            </a:pPr>
            <a:r>
              <a:rPr lang="en-US">
                <a:solidFill>
                  <a:srgbClr val="76923C"/>
                </a:solidFill>
              </a:rPr>
              <a:t>Nosotros</a:t>
            </a:r>
            <a:r>
              <a:rPr b="1" lang="en-US">
                <a:solidFill>
                  <a:srgbClr val="76923C"/>
                </a:solidFill>
              </a:rPr>
              <a:t>…..emos</a:t>
            </a:r>
            <a:endParaRPr b="1">
              <a:solidFill>
                <a:srgbClr val="76923C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6923C"/>
              </a:buClr>
              <a:buSzPts val="2800"/>
              <a:buChar char="•"/>
            </a:pPr>
            <a:r>
              <a:rPr lang="en-US">
                <a:solidFill>
                  <a:srgbClr val="76923C"/>
                </a:solidFill>
              </a:rPr>
              <a:t>Ellos/Ellos/Ustedes</a:t>
            </a:r>
            <a:r>
              <a:rPr b="1" lang="en-US">
                <a:solidFill>
                  <a:srgbClr val="76923C"/>
                </a:solidFill>
              </a:rPr>
              <a:t> ….án</a:t>
            </a:r>
            <a:endParaRPr b="1">
              <a:solidFill>
                <a:srgbClr val="76923C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????? Completen!!!! 5 mins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457200" y="1600200"/>
            <a:ext cx="403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Poner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Valer</a:t>
            </a:r>
            <a:r>
              <a:rPr lang="en-US" sz="2590"/>
              <a:t>      </a:t>
            </a:r>
            <a:endParaRPr b="1" sz="2590"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________        </a:t>
            </a:r>
            <a:endParaRPr b="1" sz="2590"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Venir</a:t>
            </a:r>
            <a:r>
              <a:rPr lang="en-US" sz="2590"/>
              <a:t>    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Poder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_____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Caber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______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saber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Querer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Hacer</a:t>
            </a:r>
            <a:endParaRPr/>
          </a:p>
          <a:p>
            <a:pPr indent="-178435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b="1" sz="2590"/>
          </a:p>
          <a:p>
            <a:pPr indent="-178435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78435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144" name="Google Shape;144;p7"/>
          <p:cNvSpPr txBox="1"/>
          <p:nvPr>
            <p:ph idx="2" type="body"/>
          </p:nvPr>
        </p:nvSpPr>
        <p:spPr>
          <a:xfrm>
            <a:off x="4648200" y="1600200"/>
            <a:ext cx="403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Yo __________</a:t>
            </a:r>
            <a:endParaRPr b="1" sz="2590"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b="1" lang="en-US" sz="2590"/>
              <a:t>El    valdr_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Nosotros </a:t>
            </a:r>
            <a:r>
              <a:rPr b="1" lang="en-US" sz="2590"/>
              <a:t>saldr_____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 Tú  </a:t>
            </a:r>
            <a:r>
              <a:rPr b="1" lang="en-US" sz="2590"/>
              <a:t>vendr__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Nosotros ______emos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UstedesTendr__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Usted Cabr__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Ella dir__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Yo _____é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Ellos ______án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Tú  _____</a:t>
            </a:r>
            <a:endParaRPr/>
          </a:p>
          <a:p>
            <a:pPr indent="-178435" lvl="0" marL="3429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R A + Infinitive in Spanish for the future tense"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73" y="0"/>
            <a:ext cx="942561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/>
          <p:nvPr/>
        </p:nvSpPr>
        <p:spPr>
          <a:xfrm>
            <a:off x="5715000" y="3886200"/>
            <a:ext cx="3200400" cy="4572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381000" y="990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 sz="3959"/>
              <a:t>Miren este video y Escriben frases en español. (10 mins)</a:t>
            </a:r>
            <a:endParaRPr sz="3959"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533400" y="2667000"/>
            <a:ext cx="8153400" cy="345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https://www.youtube.com/watch?v=U8L2m8TeIWA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2021-01-13T16:57:09Z</dcterms:created>
  <dc:creator>TL</dc:creator>
</cp:coreProperties>
</file>