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sldIdLst>
    <p:sldId id="256" r:id="rId2"/>
    <p:sldId id="258" r:id="rId3"/>
    <p:sldId id="263" r:id="rId4"/>
    <p:sldId id="264" r:id="rId5"/>
    <p:sldId id="292" r:id="rId6"/>
    <p:sldId id="304" r:id="rId7"/>
    <p:sldId id="303" r:id="rId8"/>
    <p:sldId id="302" r:id="rId9"/>
    <p:sldId id="307" r:id="rId10"/>
    <p:sldId id="308" r:id="rId11"/>
    <p:sldId id="266" r:id="rId12"/>
    <p:sldId id="293" r:id="rId13"/>
    <p:sldId id="270" r:id="rId14"/>
    <p:sldId id="271" r:id="rId15"/>
    <p:sldId id="260" r:id="rId16"/>
    <p:sldId id="296" r:id="rId17"/>
    <p:sldId id="261" r:id="rId18"/>
    <p:sldId id="276" r:id="rId19"/>
    <p:sldId id="277" r:id="rId20"/>
    <p:sldId id="278" r:id="rId21"/>
    <p:sldId id="279" r:id="rId22"/>
    <p:sldId id="281" r:id="rId23"/>
    <p:sldId id="283" r:id="rId24"/>
    <p:sldId id="282" r:id="rId25"/>
    <p:sldId id="284" r:id="rId26"/>
    <p:sldId id="285" r:id="rId27"/>
    <p:sldId id="280" r:id="rId28"/>
    <p:sldId id="297" r:id="rId29"/>
    <p:sldId id="288" r:id="rId30"/>
    <p:sldId id="287" r:id="rId31"/>
    <p:sldId id="289" r:id="rId32"/>
    <p:sldId id="309" r:id="rId33"/>
    <p:sldId id="295" r:id="rId34"/>
    <p:sldId id="290" r:id="rId35"/>
    <p:sldId id="272" r:id="rId36"/>
    <p:sldId id="310" r:id="rId37"/>
    <p:sldId id="291" r:id="rId38"/>
    <p:sldId id="306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36" autoAdjust="0"/>
    <p:restoredTop sz="94660"/>
  </p:normalViewPr>
  <p:slideViewPr>
    <p:cSldViewPr snapToGrid="0">
      <p:cViewPr>
        <p:scale>
          <a:sx n="100" d="100"/>
          <a:sy n="100" d="100"/>
        </p:scale>
        <p:origin x="-438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 userDrawn="1"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 userDrawn="1"/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6"/>
          <p:cNvSpPr/>
          <p:nvPr/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/>
          <p:cNvSpPr/>
          <p:nvPr/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/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/>
          <p:cNvSpPr/>
          <p:nvPr/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Isosceles Triangle 30"/>
          <p:cNvSpPr/>
          <p:nvPr/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Isosceles Triangle 18"/>
          <p:cNvSpPr/>
          <p:nvPr/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169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8984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69169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07010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670332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41490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589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0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960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122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61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742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643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162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30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2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8"/>
          <p:cNvSpPr/>
          <p:nvPr/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9"/>
          <p:cNvSpPr/>
          <p:nvPr userDrawn="1"/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/>
          <p:cNvSpPr/>
          <p:nvPr userDrawn="1"/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/>
          <p:cNvSpPr/>
          <p:nvPr/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81420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981420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0855" y="6041360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775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01395" y="6041361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3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3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8884" y="1796716"/>
            <a:ext cx="8175119" cy="1620252"/>
          </a:xfrm>
        </p:spPr>
        <p:txBody>
          <a:bodyPr anchor="ctr">
            <a:noAutofit/>
          </a:bodyPr>
          <a:lstStyle/>
          <a:p>
            <a:pPr algn="ctr">
              <a:lnSpc>
                <a:spcPts val="5000"/>
              </a:lnSpc>
            </a:pPr>
            <a:r>
              <a:rPr lang="en-GB" sz="2800" dirty="0" smtClean="0"/>
              <a:t>Formal Verification of Clock Domain Crossing Using Gate-level Models of Metastable Flip-Flops</a:t>
            </a:r>
            <a:endParaRPr lang="en-GB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724476"/>
            <a:ext cx="7766936" cy="1218999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GB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Ghaith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Tarawneh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Andrey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Mokhov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Alex </a:t>
            </a:r>
            <a:r>
              <a:rPr lang="en-GB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Yakovlev</a:t>
            </a:r>
            <a:endParaRPr lang="en-GB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Newcastle University, UK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734" y="673768"/>
            <a:ext cx="2415234" cy="795408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1492199" y="5422784"/>
            <a:ext cx="7766936" cy="6651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17</a:t>
            </a:r>
            <a:r>
              <a:rPr lang="en-GB" sz="1600" baseline="30000" dirty="0" smtClean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 March 2016</a:t>
            </a:r>
          </a:p>
        </p:txBody>
      </p:sp>
    </p:spTree>
    <p:extLst>
      <p:ext uri="{BB962C8B-B14F-4D97-AF65-F5344CB8AC3E}">
        <p14:creationId xmlns:p14="http://schemas.microsoft.com/office/powerpoint/2010/main" val="240607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is it problematic?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>
              <a:lnSpc>
                <a:spcPct val="150000"/>
              </a:lnSpc>
              <a:buFont typeface="+mj-lt"/>
              <a:buAutoNum type="arabicPeriod" startAt="3"/>
            </a:pPr>
            <a:r>
              <a:rPr lang="en-GB" dirty="0" smtClean="0"/>
              <a:t>Transitions </a:t>
            </a:r>
            <a:r>
              <a:rPr lang="en-GB" dirty="0"/>
              <a:t>propagating through crossover combinational logic may cause </a:t>
            </a:r>
            <a:r>
              <a:rPr lang="en-GB" dirty="0" smtClean="0"/>
              <a:t>temporary glitches </a:t>
            </a:r>
            <a:r>
              <a:rPr lang="en-GB" dirty="0"/>
              <a:t>to appear at </a:t>
            </a:r>
            <a:r>
              <a:rPr lang="en-GB" dirty="0" smtClean="0"/>
              <a:t>the inputs of their destination flip-flops</a:t>
            </a:r>
          </a:p>
          <a:p>
            <a:pPr>
              <a:lnSpc>
                <a:spcPct val="150000"/>
              </a:lnSpc>
            </a:pPr>
            <a:endParaRPr lang="en-GB" sz="1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268" y="3302090"/>
            <a:ext cx="5509088" cy="296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1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is it problematic?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These problematic analogue phenomena may cause: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400" dirty="0" smtClean="0"/>
              <a:t>Irrecoverable </a:t>
            </a:r>
            <a:r>
              <a:rPr lang="en-GB" sz="1400" dirty="0" smtClean="0"/>
              <a:t>state transitions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400" dirty="0"/>
              <a:t>Data </a:t>
            </a:r>
            <a:r>
              <a:rPr lang="en-GB" sz="1400" dirty="0" smtClean="0"/>
              <a:t>corruption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But are invisible in digital simulation</a:t>
            </a:r>
            <a:br>
              <a:rPr lang="en-GB" dirty="0" smtClean="0"/>
            </a:br>
            <a:r>
              <a:rPr lang="en-GB" sz="1400" dirty="0" smtClean="0"/>
              <a:t>… and so can escape conventional (digital) testbench and formal verification but manifest in silicon!</a:t>
            </a:r>
          </a:p>
          <a:p>
            <a:pPr>
              <a:lnSpc>
                <a:spcPct val="150000"/>
              </a:lnSpc>
            </a:pPr>
            <a:endParaRPr lang="en-GB" sz="1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109" y="1930400"/>
            <a:ext cx="3884288" cy="227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56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Talk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Clock Domain Crossing (CDC) Refresher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Sate-of-the-Art CDC </a:t>
            </a:r>
            <a:r>
              <a:rPr lang="en-GB" dirty="0"/>
              <a:t>V</a:t>
            </a:r>
            <a:r>
              <a:rPr lang="en-GB" dirty="0" smtClean="0"/>
              <a:t>erification and its Limitations</a:t>
            </a: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Proposed CDC </a:t>
            </a:r>
            <a:r>
              <a:rPr lang="en-GB" dirty="0"/>
              <a:t>V</a:t>
            </a:r>
            <a:r>
              <a:rPr lang="en-GB" dirty="0" smtClean="0"/>
              <a:t>erification Methodology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Testbench Verification Results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096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Commercial CDC Verification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1000670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Most commercial tools are </a:t>
            </a:r>
            <a:r>
              <a:rPr lang="en-GB" u="sng" dirty="0"/>
              <a:t>linters</a:t>
            </a:r>
            <a:r>
              <a:rPr lang="en-GB" dirty="0"/>
              <a:t> for safe CDC design rules of </a:t>
            </a:r>
            <a:r>
              <a:rPr lang="en-GB" dirty="0" smtClean="0"/>
              <a:t>thumb, e.g.:</a:t>
            </a:r>
            <a:endParaRPr lang="en-GB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RULE1:</a:t>
            </a:r>
            <a:r>
              <a:rPr lang="en-GB" dirty="0" smtClean="0"/>
              <a:t> 	use synchronizers to latch control signals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b="1" dirty="0" smtClean="0"/>
              <a:t>RULE2:</a:t>
            </a:r>
            <a:r>
              <a:rPr lang="en-GB" dirty="0" smtClean="0"/>
              <a:t> 	avoid implementing combinational logic in crossover </a:t>
            </a:r>
            <a:r>
              <a:rPr lang="en-GB" dirty="0" smtClean="0"/>
              <a:t>paths (with exceptions)</a:t>
            </a:r>
            <a:endParaRPr lang="en-GB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GB" b="1" dirty="0" smtClean="0"/>
              <a:t>RULE3:</a:t>
            </a:r>
            <a:r>
              <a:rPr lang="en-GB" dirty="0" smtClean="0"/>
              <a:t> 	don’t synchronize data signals </a:t>
            </a:r>
            <a:r>
              <a:rPr lang="en-GB" dirty="0" smtClean="0"/>
              <a:t>(with exceptions)</a:t>
            </a:r>
            <a:endParaRPr lang="en-GB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These rules are heuristics based on theoretical understanding of CDC issues – they guarantee that CDC failures don’t happen.</a:t>
            </a:r>
            <a:endParaRPr lang="en-GB" sz="1400" dirty="0" smtClean="0"/>
          </a:p>
        </p:txBody>
      </p:sp>
    </p:spTree>
    <p:extLst>
      <p:ext uri="{BB962C8B-B14F-4D97-AF65-F5344CB8AC3E}">
        <p14:creationId xmlns:p14="http://schemas.microsoft.com/office/powerpoint/2010/main" val="88149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Commercial CDC Verification Tools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434" y="1997905"/>
            <a:ext cx="9000000" cy="419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02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GB" dirty="0" smtClean="0"/>
              <a:t>State of the art commercial tools are reliable at spotting CDC errors but …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GB" dirty="0" smtClean="0"/>
              <a:t>generate a considerable number of false positive warnings (reported figures from commercial </a:t>
            </a:r>
            <a:r>
              <a:rPr lang="en-GB" dirty="0" err="1" smtClean="0"/>
              <a:t>SoCs</a:t>
            </a:r>
            <a:r>
              <a:rPr lang="en-GB" dirty="0" smtClean="0"/>
              <a:t>: 100k CDC warnings out of which </a:t>
            </a:r>
            <a:r>
              <a:rPr lang="en-GB" b="1" dirty="0" smtClean="0">
                <a:solidFill>
                  <a:srgbClr val="FF0000"/>
                </a:solidFill>
              </a:rPr>
              <a:t>90% </a:t>
            </a:r>
            <a:r>
              <a:rPr lang="en-GB" dirty="0" smtClean="0"/>
              <a:t>were false positives*)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r</a:t>
            </a:r>
            <a:r>
              <a:rPr lang="en-GB" dirty="0" smtClean="0"/>
              <a:t>equire the designer to specify how interface logic is supposed to behave and where exceptions to CDC rules must be made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GB" dirty="0" smtClean="0"/>
              <a:t>are restricted to verifying stereotypical synchronization schemes and design patterns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GB" dirty="0" smtClean="0"/>
              <a:t>cannot demonstrate the mechanics or consequences of failures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906378" y="6271551"/>
            <a:ext cx="84782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 smtClean="0">
                <a:solidFill>
                  <a:srgbClr val="222222"/>
                </a:solidFill>
                <a:latin typeface="+mj-lt"/>
              </a:rPr>
              <a:t>* Lee </a:t>
            </a:r>
            <a:r>
              <a:rPr lang="en-GB" sz="1000" dirty="0">
                <a:solidFill>
                  <a:srgbClr val="222222"/>
                </a:solidFill>
                <a:latin typeface="+mj-lt"/>
              </a:rPr>
              <a:t>Y, Kim N, Kim JB, Min B. Millions to thousands issues through knowledge based </a:t>
            </a:r>
            <a:r>
              <a:rPr lang="en-GB" sz="1000" dirty="0" err="1">
                <a:solidFill>
                  <a:srgbClr val="222222"/>
                </a:solidFill>
                <a:latin typeface="+mj-lt"/>
              </a:rPr>
              <a:t>SoC</a:t>
            </a:r>
            <a:r>
              <a:rPr lang="en-GB" sz="1000" dirty="0">
                <a:solidFill>
                  <a:srgbClr val="222222"/>
                </a:solidFill>
                <a:latin typeface="+mj-lt"/>
              </a:rPr>
              <a:t> CDC Verification. </a:t>
            </a:r>
            <a:r>
              <a:rPr lang="en-GB" sz="1000" dirty="0" err="1">
                <a:solidFill>
                  <a:srgbClr val="222222"/>
                </a:solidFill>
                <a:latin typeface="+mj-lt"/>
              </a:rPr>
              <a:t>InSoC</a:t>
            </a:r>
            <a:r>
              <a:rPr lang="en-GB" sz="1000" dirty="0">
                <a:solidFill>
                  <a:srgbClr val="222222"/>
                </a:solidFill>
                <a:latin typeface="+mj-lt"/>
              </a:rPr>
              <a:t> Design Conference (ISOCC), 2012 International 2012 Nov 4 (pp. 391-394). IEEE.</a:t>
            </a:r>
            <a:endParaRPr lang="en-GB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999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Talk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Clock Domain Crossing (CDC) Refresher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Sate-of-the-Art CDC Verification and its Limitations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Proposed CDC </a:t>
            </a:r>
            <a:r>
              <a:rPr lang="en-GB" dirty="0"/>
              <a:t>V</a:t>
            </a:r>
            <a:r>
              <a:rPr lang="en-GB" dirty="0" smtClean="0"/>
              <a:t>erification Methodology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Testbench Verification Results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276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CDC Verification Methodology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10247841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/>
              <a:t>Structural and functional rule-checking is really just a walk-around solution.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/>
              <a:t>We propose to address the fundamental challenge at the heart of CDC verification …</a:t>
            </a:r>
          </a:p>
        </p:txBody>
      </p:sp>
    </p:spTree>
    <p:extLst>
      <p:ext uri="{BB962C8B-B14F-4D97-AF65-F5344CB8AC3E}">
        <p14:creationId xmlns:p14="http://schemas.microsoft.com/office/powerpoint/2010/main" val="380985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25000"/>
              </a:lnSpc>
            </a:pPr>
            <a:r>
              <a:rPr lang="en-GB" sz="3600" dirty="0" smtClean="0"/>
              <a:t>making metastability and other problematic CDC phenomena observable in digital simulation</a:t>
            </a:r>
            <a:endParaRPr lang="en-GB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The (Real) Main Challenge of CDC Verification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9626392" cy="15139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No structural or functional heuristics to find out when unobservable problems </a:t>
            </a:r>
            <a:r>
              <a:rPr lang="en-GB" b="1" dirty="0" smtClean="0"/>
              <a:t>may</a:t>
            </a:r>
            <a:r>
              <a:rPr lang="en-GB" b="1" i="1" dirty="0" smtClean="0"/>
              <a:t> </a:t>
            </a:r>
            <a:r>
              <a:rPr lang="en-GB" dirty="0" smtClean="0"/>
              <a:t>occur:</a:t>
            </a:r>
            <a:br>
              <a:rPr lang="en-GB" dirty="0" smtClean="0"/>
            </a:br>
            <a:r>
              <a:rPr lang="en-GB" dirty="0" smtClean="0"/>
              <a:t>just make problems visible in simulation.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646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Verification Methodology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We developed a tool to apply this verification methodology. The basic idea: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007" y="2807368"/>
            <a:ext cx="4807583" cy="355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2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Talk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Clock Domain Crossing (CDC) Refresher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Sate-of-the-Art CDC </a:t>
            </a:r>
            <a:r>
              <a:rPr lang="en-GB" dirty="0"/>
              <a:t>V</a:t>
            </a:r>
            <a:r>
              <a:rPr lang="en-GB" dirty="0" smtClean="0"/>
              <a:t>erification and its Limitations</a:t>
            </a: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Proposed CDC </a:t>
            </a:r>
            <a:r>
              <a:rPr lang="en-GB" dirty="0"/>
              <a:t>V</a:t>
            </a:r>
            <a:r>
              <a:rPr lang="en-GB" dirty="0" smtClean="0"/>
              <a:t>erification Methodology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Testbench Verification Results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059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does the tool work?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814202" cy="1097727"/>
          </a:xfrm>
        </p:spPr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 smtClean="0"/>
              <a:t>Flip-flops are replaced with model cells that can simulate (1) setup/hold time violations, (2) non-deterministic inputs/outputs and (3) prolonged </a:t>
            </a:r>
            <a:r>
              <a:rPr lang="en-GB" dirty="0" err="1" smtClean="0"/>
              <a:t>clk</a:t>
            </a:r>
            <a:r>
              <a:rPr lang="en-GB" dirty="0" smtClean="0"/>
              <a:t>-to-q delays.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3488505"/>
            <a:ext cx="5657965" cy="23038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44370" y="3488505"/>
            <a:ext cx="41234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b="1" dirty="0" smtClean="0"/>
              <a:t>Ports: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b="1" dirty="0" smtClean="0"/>
              <a:t>D</a:t>
            </a:r>
            <a:r>
              <a:rPr lang="en-GB" sz="1200" dirty="0" smtClean="0"/>
              <a:t> and </a:t>
            </a:r>
            <a:r>
              <a:rPr lang="en-GB" sz="1200" b="1" dirty="0" smtClean="0"/>
              <a:t>Q</a:t>
            </a:r>
            <a:r>
              <a:rPr lang="en-GB" sz="1200" dirty="0" smtClean="0"/>
              <a:t> are the data input/output pins</a:t>
            </a:r>
            <a:br>
              <a:rPr lang="en-GB" sz="1200" dirty="0" smtClean="0"/>
            </a:br>
            <a:r>
              <a:rPr lang="en-GB" sz="1200" dirty="0" smtClean="0"/>
              <a:t>(same as regular flip-flops)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b="1" dirty="0" smtClean="0"/>
              <a:t>V</a:t>
            </a:r>
            <a:r>
              <a:rPr lang="en-GB" sz="1200" dirty="0" smtClean="0"/>
              <a:t> (input) indicates when the setup/hold time conditions are violated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b="1" dirty="0" smtClean="0"/>
              <a:t>M</a:t>
            </a:r>
            <a:r>
              <a:rPr lang="en-GB" sz="1200" dirty="0" smtClean="0"/>
              <a:t> (output) indicates when the flip-flop is metastable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b="1" dirty="0" smtClean="0"/>
              <a:t>T</a:t>
            </a:r>
            <a:r>
              <a:rPr lang="en-GB" sz="1200" dirty="0" smtClean="0"/>
              <a:t> (output) indicates when the output transitions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200" dirty="0" smtClean="0"/>
          </a:p>
          <a:p>
            <a:pPr>
              <a:lnSpc>
                <a:spcPct val="150000"/>
              </a:lnSpc>
            </a:pPr>
            <a:r>
              <a:rPr lang="en-GB" sz="1200" dirty="0" smtClean="0"/>
              <a:t>V, M and T use “active-x encoding” (x is active,</a:t>
            </a:r>
            <a:br>
              <a:rPr lang="en-GB" sz="1200" dirty="0" smtClean="0"/>
            </a:br>
            <a:r>
              <a:rPr lang="en-GB" sz="1200" dirty="0" smtClean="0"/>
              <a:t>0 or 1 is inactive)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41176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does the tool work?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814202" cy="1097727"/>
          </a:xfrm>
        </p:spPr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 startAt="2"/>
            </a:pPr>
            <a:r>
              <a:rPr lang="en-GB" dirty="0" smtClean="0"/>
              <a:t>Combinational path duplicates are added to simulate logical masking and the transfer of timing violations between model flip-flops.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520" y="3740149"/>
            <a:ext cx="2596322" cy="137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8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434" y="3602832"/>
            <a:ext cx="9000000" cy="25803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does the tool work?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814202" cy="1097727"/>
          </a:xfrm>
        </p:spPr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 startAt="2"/>
            </a:pPr>
            <a:r>
              <a:rPr lang="en-GB" dirty="0" smtClean="0"/>
              <a:t>Combinational path duplicates are added to simulate logical masking and the transfer of timing violations between model flip-flops.</a:t>
            </a:r>
          </a:p>
        </p:txBody>
      </p:sp>
    </p:spTree>
    <p:extLst>
      <p:ext uri="{BB962C8B-B14F-4D97-AF65-F5344CB8AC3E}">
        <p14:creationId xmlns:p14="http://schemas.microsoft.com/office/powerpoint/2010/main" val="69824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434" y="3602832"/>
            <a:ext cx="9000000" cy="25803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does the tool work?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814202" cy="1097727"/>
          </a:xfrm>
        </p:spPr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 startAt="2"/>
            </a:pPr>
            <a:r>
              <a:rPr lang="en-GB" dirty="0" smtClean="0"/>
              <a:t>Combinational path duplicates are added to simulate logical masking and the transfer of timing violations between model flip-flops.</a:t>
            </a:r>
          </a:p>
        </p:txBody>
      </p:sp>
    </p:spTree>
    <p:extLst>
      <p:ext uri="{BB962C8B-B14F-4D97-AF65-F5344CB8AC3E}">
        <p14:creationId xmlns:p14="http://schemas.microsoft.com/office/powerpoint/2010/main" val="217922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does the tool work?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814202" cy="1097727"/>
          </a:xfrm>
        </p:spPr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 startAt="2"/>
            </a:pPr>
            <a:r>
              <a:rPr lang="en-GB" dirty="0" smtClean="0"/>
              <a:t>Combinational path duplicates are added to simulate logical masking and the transfer of timing violations between model flip-flops.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434" y="3602832"/>
            <a:ext cx="9000000" cy="258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2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434" y="3602832"/>
            <a:ext cx="9000000" cy="25803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does the tool work?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814202" cy="1097727"/>
          </a:xfrm>
        </p:spPr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 startAt="2"/>
            </a:pPr>
            <a:r>
              <a:rPr lang="en-GB" dirty="0" smtClean="0"/>
              <a:t>Combinational path duplicates are added to simulate logical masking and the transfer of timing violations between model flip-flops.</a:t>
            </a:r>
          </a:p>
        </p:txBody>
      </p:sp>
    </p:spTree>
    <p:extLst>
      <p:ext uri="{BB962C8B-B14F-4D97-AF65-F5344CB8AC3E}">
        <p14:creationId xmlns:p14="http://schemas.microsoft.com/office/powerpoint/2010/main" val="48973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434" y="3602832"/>
            <a:ext cx="9000000" cy="25803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does the tool work?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814202" cy="1097727"/>
          </a:xfrm>
        </p:spPr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 startAt="2"/>
            </a:pPr>
            <a:r>
              <a:rPr lang="en-GB" dirty="0" smtClean="0"/>
              <a:t>Combinational path duplicates are added to simulate logical masking and the transfer of timing violations between model flip-flops.</a:t>
            </a:r>
          </a:p>
        </p:txBody>
      </p:sp>
    </p:spTree>
    <p:extLst>
      <p:ext uri="{BB962C8B-B14F-4D97-AF65-F5344CB8AC3E}">
        <p14:creationId xmlns:p14="http://schemas.microsoft.com/office/powerpoint/2010/main" val="64943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does the tool work?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814202" cy="1097727"/>
          </a:xfrm>
        </p:spPr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 startAt="2"/>
            </a:pPr>
            <a:r>
              <a:rPr lang="en-GB" dirty="0" smtClean="0"/>
              <a:t>Combinational path duplicates are added to simulate logical masking and the transfer of timing violations between model flip-flops.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336" y="3258316"/>
            <a:ext cx="6511895" cy="315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1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Talk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Clock Domain Crossing (CDC) Refresher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Sate-of-the-Art CDC Verification and its Limitations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Proposed CDC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V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erification Methodology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Testbench Verification Results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507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Formal Verification Flow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307" y="1842527"/>
            <a:ext cx="3708000" cy="451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1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CDC?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Clock Domain Crossing (CDC) takes place when a signal is generated in one clock domain and latched in another.</a:t>
            </a:r>
            <a:endParaRPr lang="en-GB" sz="1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434" y="3180469"/>
            <a:ext cx="5040000" cy="248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9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Circuit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GB" dirty="0" smtClean="0"/>
              <a:t>We used the following sender-receiver circuit as a test run.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434" y="3403022"/>
            <a:ext cx="9000000" cy="271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Circuit - Verification Results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992126"/>
              </p:ext>
            </p:extLst>
          </p:nvPr>
        </p:nvGraphicFramePr>
        <p:xfrm>
          <a:off x="1520434" y="1842613"/>
          <a:ext cx="6096000" cy="4320005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032000"/>
                <a:gridCol w="2032000"/>
                <a:gridCol w="2032000"/>
              </a:tblGrid>
              <a:tr h="52682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/>
                        <a:t>Synchroniser(s)</a:t>
                      </a:r>
                      <a:endParaRPr lang="en-GB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/>
                        <a:t>Assertion</a:t>
                      </a:r>
                      <a:endParaRPr lang="en-GB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/>
                        <a:t>Source Netlist</a:t>
                      </a:r>
                      <a:endParaRPr lang="en-GB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098">
                <a:tc rowSpan="3">
                  <a:txBody>
                    <a:bodyPr/>
                    <a:lstStyle/>
                    <a:p>
                      <a:r>
                        <a:rPr lang="en-GB" sz="1000" dirty="0" smtClean="0"/>
                        <a:t>None</a:t>
                      </a:r>
                      <a:endParaRPr lang="en-GB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err="1" smtClean="0"/>
                        <a:t>as_correct_transfer</a:t>
                      </a:r>
                      <a:endParaRPr lang="en-GB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098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 smtClean="0"/>
                        <a:t>as_sender_handshake</a:t>
                      </a:r>
                      <a:endParaRPr lang="en-GB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098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 smtClean="0"/>
                        <a:t>as_no_blocked_transfer</a:t>
                      </a:r>
                      <a:endParaRPr lang="en-GB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098">
                <a:tc rowSpan="3">
                  <a:txBody>
                    <a:bodyPr/>
                    <a:lstStyle/>
                    <a:p>
                      <a:r>
                        <a:rPr lang="en-GB" sz="1000" dirty="0" smtClean="0"/>
                        <a:t>Sender Only</a:t>
                      </a:r>
                      <a:endParaRPr lang="en-GB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err="1" smtClean="0"/>
                        <a:t>as_correct_transfer</a:t>
                      </a:r>
                      <a:endParaRPr lang="en-GB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098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 smtClean="0"/>
                        <a:t>as_sender_handshake</a:t>
                      </a:r>
                      <a:endParaRPr lang="en-GB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098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 smtClean="0"/>
                        <a:t>as_no_blocked_transfer</a:t>
                      </a:r>
                      <a:endParaRPr lang="en-GB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098">
                <a:tc rowSpan="3">
                  <a:txBody>
                    <a:bodyPr/>
                    <a:lstStyle/>
                    <a:p>
                      <a:r>
                        <a:rPr lang="en-GB" sz="1000" dirty="0" smtClean="0"/>
                        <a:t>Receiver Only</a:t>
                      </a:r>
                      <a:endParaRPr lang="en-GB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err="1" smtClean="0"/>
                        <a:t>as_correct_transfer</a:t>
                      </a:r>
                      <a:endParaRPr lang="en-GB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09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 smtClean="0"/>
                        <a:t>as_sender_handshake</a:t>
                      </a:r>
                      <a:endParaRPr lang="en-GB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098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 smtClean="0"/>
                        <a:t>as_no_blocked_transfer</a:t>
                      </a:r>
                      <a:endParaRPr lang="en-GB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098">
                <a:tc rowSpan="3">
                  <a:txBody>
                    <a:bodyPr/>
                    <a:lstStyle/>
                    <a:p>
                      <a:r>
                        <a:rPr lang="en-GB" sz="1000" dirty="0" smtClean="0"/>
                        <a:t>Both</a:t>
                      </a:r>
                      <a:endParaRPr lang="en-GB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err="1" smtClean="0"/>
                        <a:t>as_correct_transfer</a:t>
                      </a:r>
                      <a:endParaRPr lang="en-GB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098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 smtClean="0"/>
                        <a:t>as_sender_handshake</a:t>
                      </a:r>
                      <a:endParaRPr lang="en-GB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098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 smtClean="0"/>
                        <a:t>as_no_blocked_transfer</a:t>
                      </a:r>
                      <a:endParaRPr lang="en-GB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0434" y="6336632"/>
            <a:ext cx="4562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chemeClr val="dk1"/>
                </a:solidFill>
              </a:rPr>
              <a:t>✓</a:t>
            </a:r>
            <a:r>
              <a:rPr lang="en-GB" sz="1200" dirty="0" smtClean="0"/>
              <a:t> = assertion received pass status (no counter-examples found)</a:t>
            </a:r>
          </a:p>
          <a:p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121833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Circuit - Verification Results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288046"/>
              </p:ext>
            </p:extLst>
          </p:nvPr>
        </p:nvGraphicFramePr>
        <p:xfrm>
          <a:off x="1520434" y="1842613"/>
          <a:ext cx="8128000" cy="4320005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52682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/>
                        <a:t>Synchroniser(s)</a:t>
                      </a:r>
                      <a:endParaRPr lang="en-GB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/>
                        <a:t>Assertion</a:t>
                      </a:r>
                      <a:endParaRPr lang="en-GB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/>
                        <a:t>Source Netlist</a:t>
                      </a:r>
                      <a:endParaRPr lang="en-GB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/>
                        <a:t>Augmented</a:t>
                      </a:r>
                      <a:r>
                        <a:rPr lang="en-GB" sz="1000" baseline="0" dirty="0" smtClean="0"/>
                        <a:t> Netlist</a:t>
                      </a:r>
                      <a:endParaRPr lang="en-GB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098">
                <a:tc rowSpan="3">
                  <a:txBody>
                    <a:bodyPr/>
                    <a:lstStyle/>
                    <a:p>
                      <a:r>
                        <a:rPr lang="en-GB" sz="1000" dirty="0" smtClean="0"/>
                        <a:t>None</a:t>
                      </a:r>
                      <a:endParaRPr lang="en-GB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err="1" smtClean="0"/>
                        <a:t>as_correct_transfer</a:t>
                      </a:r>
                      <a:endParaRPr lang="en-GB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 smtClean="0"/>
                        <a:t>-</a:t>
                      </a:r>
                      <a:endParaRPr lang="en-GB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098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 smtClean="0"/>
                        <a:t>as_sender_handshake</a:t>
                      </a:r>
                      <a:endParaRPr lang="en-GB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 smtClean="0"/>
                        <a:t>-</a:t>
                      </a:r>
                      <a:endParaRPr lang="en-GB" sz="1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098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 smtClean="0"/>
                        <a:t>as_no_blocked_transfer</a:t>
                      </a:r>
                      <a:endParaRPr lang="en-GB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 smtClean="0"/>
                        <a:t>-</a:t>
                      </a:r>
                      <a:endParaRPr lang="en-GB" sz="1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098">
                <a:tc rowSpan="3">
                  <a:txBody>
                    <a:bodyPr/>
                    <a:lstStyle/>
                    <a:p>
                      <a:r>
                        <a:rPr lang="en-GB" sz="1000" dirty="0" smtClean="0"/>
                        <a:t>Sender Only</a:t>
                      </a:r>
                      <a:endParaRPr lang="en-GB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err="1" smtClean="0"/>
                        <a:t>as_correct_transfer</a:t>
                      </a:r>
                      <a:endParaRPr lang="en-GB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 smtClean="0"/>
                        <a:t>-</a:t>
                      </a:r>
                      <a:endParaRPr lang="en-GB" sz="1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098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 smtClean="0"/>
                        <a:t>as_sender_handshake</a:t>
                      </a:r>
                      <a:endParaRPr lang="en-GB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098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 smtClean="0"/>
                        <a:t>as_no_blocked_transfer</a:t>
                      </a:r>
                      <a:endParaRPr lang="en-GB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 smtClean="0"/>
                        <a:t>-</a:t>
                      </a:r>
                      <a:endParaRPr lang="en-GB" sz="1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098">
                <a:tc rowSpan="3">
                  <a:txBody>
                    <a:bodyPr/>
                    <a:lstStyle/>
                    <a:p>
                      <a:r>
                        <a:rPr lang="en-GB" sz="1000" dirty="0" smtClean="0"/>
                        <a:t>Receiver Only</a:t>
                      </a:r>
                      <a:endParaRPr lang="en-GB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err="1" smtClean="0"/>
                        <a:t>as_correct_transfer</a:t>
                      </a:r>
                      <a:endParaRPr lang="en-GB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 smtClean="0"/>
                        <a:t>-</a:t>
                      </a:r>
                      <a:endParaRPr lang="en-GB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09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 smtClean="0"/>
                        <a:t>as_sender_handshake</a:t>
                      </a:r>
                      <a:endParaRPr lang="en-GB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 smtClean="0"/>
                        <a:t>-</a:t>
                      </a:r>
                      <a:endParaRPr lang="en-GB" sz="1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098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 smtClean="0"/>
                        <a:t>as_no_blocked_transfer</a:t>
                      </a:r>
                      <a:endParaRPr lang="en-GB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 smtClean="0"/>
                        <a:t>-</a:t>
                      </a:r>
                      <a:endParaRPr lang="en-GB" sz="1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098">
                <a:tc rowSpan="3">
                  <a:txBody>
                    <a:bodyPr/>
                    <a:lstStyle/>
                    <a:p>
                      <a:r>
                        <a:rPr lang="en-GB" sz="1000" dirty="0" smtClean="0"/>
                        <a:t>Both</a:t>
                      </a:r>
                      <a:endParaRPr lang="en-GB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err="1" smtClean="0"/>
                        <a:t>as_correct_transfer</a:t>
                      </a:r>
                      <a:endParaRPr lang="en-GB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098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 smtClean="0"/>
                        <a:t>as_sender_handshake</a:t>
                      </a:r>
                      <a:endParaRPr lang="en-GB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098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 smtClean="0"/>
                        <a:t>as_no_blocked_transfer</a:t>
                      </a:r>
                      <a:endParaRPr lang="en-GB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sz="10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0434" y="6336632"/>
            <a:ext cx="4562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>
                <a:solidFill>
                  <a:schemeClr val="dk1"/>
                </a:solidFill>
              </a:rPr>
              <a:t>✓</a:t>
            </a:r>
            <a:r>
              <a:rPr lang="en-GB" sz="1200" dirty="0" smtClean="0"/>
              <a:t> = assertion received pass status (no counter-examples found)</a:t>
            </a:r>
          </a:p>
          <a:p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199032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Verification Tests …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GB" dirty="0" smtClean="0"/>
              <a:t>We also used the tool to verify a number of multi-clock designs whose functional correctness we knew </a:t>
            </a:r>
            <a:r>
              <a:rPr lang="en-GB" dirty="0" err="1" smtClean="0"/>
              <a:t>apriori</a:t>
            </a:r>
            <a:r>
              <a:rPr lang="en-GB" dirty="0" smtClean="0"/>
              <a:t> (from theory).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170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Verification Tests …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259808"/>
              </p:ext>
            </p:extLst>
          </p:nvPr>
        </p:nvGraphicFramePr>
        <p:xfrm>
          <a:off x="1018674" y="1842613"/>
          <a:ext cx="9472862" cy="4320005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802105"/>
                <a:gridCol w="4475747"/>
                <a:gridCol w="1427748"/>
                <a:gridCol w="1427552"/>
                <a:gridCol w="1339710"/>
              </a:tblGrid>
              <a:tr h="52682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/>
                        <a:t>Testbench</a:t>
                      </a:r>
                      <a:endParaRPr lang="en-GB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dirty="0" smtClean="0"/>
                        <a:t>Description</a:t>
                      </a:r>
                      <a:endParaRPr lang="en-GB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/>
                        <a:t>CDC Issue</a:t>
                      </a:r>
                      <a:endParaRPr lang="en-GB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/>
                        <a:t>Structural Checks</a:t>
                      </a:r>
                      <a:endParaRPr lang="en-GB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/>
                        <a:t>Proposed</a:t>
                      </a:r>
                      <a:r>
                        <a:rPr lang="en-GB" sz="1000" baseline="0" dirty="0" smtClean="0"/>
                        <a:t> Tool</a:t>
                      </a:r>
                      <a:endParaRPr lang="en-GB" sz="1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098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/>
                        <a:t>1</a:t>
                      </a:r>
                      <a:endParaRPr lang="en-GB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transfer (4-phase handshaking and synchronizers)</a:t>
                      </a:r>
                      <a:endParaRPr lang="en-GB" sz="10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0" dirty="0" smtClean="0">
                          <a:solidFill>
                            <a:schemeClr val="tx1"/>
                          </a:solidFill>
                        </a:rPr>
                        <a:t>(none)</a:t>
                      </a:r>
                      <a:endParaRPr lang="en-GB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098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/>
                        <a:t>2</a:t>
                      </a:r>
                      <a:endParaRPr lang="en-GB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transfer (4-phase handshaking, no synchronizers)</a:t>
                      </a:r>
                      <a:endParaRPr lang="en-GB" sz="10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dirty="0" smtClean="0">
                          <a:solidFill>
                            <a:schemeClr val="tx1"/>
                          </a:solidFill>
                        </a:rPr>
                        <a:t>Data Corruption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GB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098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/>
                        <a:t>3</a:t>
                      </a:r>
                      <a:endParaRPr lang="en-GB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transfer (no handshaking, data synchronization, Gray coding)</a:t>
                      </a:r>
                      <a:endParaRPr lang="en-GB" sz="10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0" dirty="0" smtClean="0">
                          <a:solidFill>
                            <a:schemeClr val="tx1"/>
                          </a:solidFill>
                        </a:rPr>
                        <a:t>(none)</a:t>
                      </a:r>
                      <a:endParaRPr lang="en-GB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098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/>
                        <a:t>4</a:t>
                      </a:r>
                      <a:endParaRPr lang="en-GB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transfer (no handshaking, data synchronization, non-Gray coding)</a:t>
                      </a:r>
                      <a:endParaRPr lang="en-GB" sz="10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dirty="0" smtClean="0">
                          <a:solidFill>
                            <a:schemeClr val="tx1"/>
                          </a:solidFill>
                        </a:rPr>
                        <a:t>Data Corruption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098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/>
                        <a:t>5</a:t>
                      </a:r>
                      <a:endParaRPr lang="en-GB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transfer (no handshaking, no synchronization, quasi-stable data)</a:t>
                      </a:r>
                      <a:endParaRPr lang="en-GB" sz="10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0" dirty="0" smtClean="0">
                          <a:solidFill>
                            <a:schemeClr val="tx1"/>
                          </a:solidFill>
                        </a:rPr>
                        <a:t>(none)</a:t>
                      </a:r>
                      <a:endParaRPr lang="en-GB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GB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098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/>
                        <a:t>6</a:t>
                      </a:r>
                      <a:endParaRPr lang="en-GB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Multiplexer in crossover path</a:t>
                      </a:r>
                      <a:endParaRPr lang="en-GB" sz="10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0" dirty="0" smtClean="0">
                          <a:solidFill>
                            <a:schemeClr val="tx1"/>
                          </a:solidFill>
                        </a:rPr>
                        <a:t>(none)</a:t>
                      </a:r>
                      <a:endParaRPr lang="en-GB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098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/>
                        <a:t>7</a:t>
                      </a:r>
                      <a:endParaRPr lang="en-GB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Combinational logic in crossover path (glitch-prone)</a:t>
                      </a:r>
                      <a:endParaRPr lang="en-GB" sz="10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0" dirty="0" smtClean="0">
                          <a:solidFill>
                            <a:schemeClr val="tx1"/>
                          </a:solidFill>
                        </a:rPr>
                        <a:t>Glitches</a:t>
                      </a:r>
                      <a:endParaRPr lang="en-GB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GB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GB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098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/>
                        <a:t>8</a:t>
                      </a:r>
                      <a:endParaRPr lang="en-GB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Combinational logic in crossover path (glitch-free)</a:t>
                      </a:r>
                      <a:endParaRPr lang="en-GB" sz="10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0" dirty="0" smtClean="0">
                          <a:solidFill>
                            <a:schemeClr val="tx1"/>
                          </a:solidFill>
                        </a:rPr>
                        <a:t>(none)</a:t>
                      </a:r>
                      <a:endParaRPr lang="en-GB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098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/>
                        <a:t>9</a:t>
                      </a:r>
                      <a:endParaRPr lang="en-GB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Two synchronization points</a:t>
                      </a:r>
                      <a:endParaRPr lang="en-GB" sz="10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dirty="0" smtClean="0">
                          <a:solidFill>
                            <a:schemeClr val="tx1"/>
                          </a:solidFill>
                        </a:rPr>
                        <a:t>Path Reconvergence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098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/>
                        <a:t>10</a:t>
                      </a:r>
                      <a:endParaRPr lang="en-GB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Two synchronization points (not activated simultaneously)</a:t>
                      </a:r>
                      <a:endParaRPr lang="en-GB" sz="10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dirty="0" smtClean="0">
                          <a:solidFill>
                            <a:schemeClr val="tx1"/>
                          </a:solidFill>
                        </a:rPr>
                        <a:t>(none)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GB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GB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098">
                <a:tc gridSpan="3">
                  <a:txBody>
                    <a:bodyPr/>
                    <a:lstStyle/>
                    <a:p>
                      <a:pPr algn="ctr"/>
                      <a:r>
                        <a:rPr lang="en-GB" sz="1000" b="0" dirty="0" smtClean="0"/>
                        <a:t>False Positives</a:t>
                      </a:r>
                      <a:endParaRPr lang="en-GB" sz="10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098">
                <a:tc gridSpan="3">
                  <a:txBody>
                    <a:bodyPr/>
                    <a:lstStyle/>
                    <a:p>
                      <a:pPr algn="ctr"/>
                      <a:r>
                        <a:rPr lang="en-GB" sz="1000" b="0" dirty="0" smtClean="0"/>
                        <a:t>False Negatives</a:t>
                      </a:r>
                      <a:endParaRPr lang="en-GB" sz="10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0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274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the benefits?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4985491"/>
              </p:ext>
            </p:extLst>
          </p:nvPr>
        </p:nvGraphicFramePr>
        <p:xfrm>
          <a:off x="677863" y="2160588"/>
          <a:ext cx="9813924" cy="3960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827337"/>
                <a:gridCol w="3705726"/>
                <a:gridCol w="3280861"/>
              </a:tblGrid>
              <a:tr h="792000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Structural/Functional Rule-checking</a:t>
                      </a:r>
                      <a:br>
                        <a:rPr lang="en-GB" sz="1600" dirty="0" smtClean="0"/>
                      </a:br>
                      <a:r>
                        <a:rPr lang="en-GB" sz="1600" dirty="0" smtClean="0"/>
                        <a:t>(Conventional)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Simulating CDC Phenomena</a:t>
                      </a:r>
                      <a:br>
                        <a:rPr lang="en-GB" sz="1600" dirty="0" smtClean="0"/>
                      </a:br>
                      <a:r>
                        <a:rPr lang="en-GB" sz="1600" dirty="0" smtClean="0"/>
                        <a:t>(Proposed)</a:t>
                      </a:r>
                      <a:endParaRPr lang="en-GB" sz="1600" dirty="0"/>
                    </a:p>
                  </a:txBody>
                  <a:tcPr anchor="ctr"/>
                </a:tc>
              </a:tr>
              <a:tr h="79200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False Positives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FF0000"/>
                          </a:solidFill>
                        </a:rPr>
                        <a:t>Many</a:t>
                      </a:r>
                      <a:endParaRPr lang="en-GB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00B050"/>
                          </a:solidFill>
                        </a:rPr>
                        <a:t>Low/none</a:t>
                      </a:r>
                      <a:endParaRPr lang="en-GB" sz="16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79200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Designer Input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dirty="0" smtClean="0">
                          <a:solidFill>
                            <a:srgbClr val="FF0000"/>
                          </a:solidFill>
                        </a:rPr>
                        <a:t>must specify </a:t>
                      </a:r>
                      <a:r>
                        <a:rPr lang="en-GB" sz="1600" baseline="0" dirty="0" smtClean="0"/>
                        <a:t>adopted patterns and rule exceptions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00B050"/>
                          </a:solidFill>
                        </a:rPr>
                        <a:t>Zero configuration</a:t>
                      </a:r>
                      <a:endParaRPr lang="en-GB" sz="16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79200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Applicability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baseline="0" dirty="0" smtClean="0">
                          <a:solidFill>
                            <a:srgbClr val="FF0000"/>
                          </a:solidFill>
                        </a:rPr>
                        <a:t>Limited</a:t>
                      </a:r>
                      <a:r>
                        <a:rPr lang="en-GB" sz="1600" baseline="0" dirty="0" smtClean="0"/>
                        <a:t> to known design patterns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00B050"/>
                          </a:solidFill>
                        </a:rPr>
                        <a:t>General</a:t>
                      </a:r>
                      <a:endParaRPr lang="en-GB" sz="160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79200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Failure mechanisms and consequences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FF0000"/>
                          </a:solidFill>
                        </a:rPr>
                        <a:t>Unknown</a:t>
                      </a:r>
                      <a:endParaRPr lang="en-GB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00B050"/>
                          </a:solidFill>
                        </a:rPr>
                        <a:t>Demonstrated </a:t>
                      </a:r>
                      <a:r>
                        <a:rPr lang="en-GB" sz="1600" dirty="0" smtClean="0"/>
                        <a:t>in signal waveforms</a:t>
                      </a:r>
                      <a:endParaRPr lang="en-GB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8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the benefits?</a:t>
            </a:r>
            <a:endParaRPr lang="en-GB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551735"/>
              </p:ext>
            </p:extLst>
          </p:nvPr>
        </p:nvGraphicFramePr>
        <p:xfrm>
          <a:off x="2369127" y="1605650"/>
          <a:ext cx="7003473" cy="4629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Visio" r:id="rId3" imgW="5645555" imgH="3732812" progId="Visio.Drawing.11">
                  <p:embed/>
                </p:oleObj>
              </mc:Choice>
              <mc:Fallback>
                <p:oleObj name="Visio" r:id="rId3" imgW="5645555" imgH="373281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9127" y="1605650"/>
                        <a:ext cx="7003473" cy="46296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741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GB" dirty="0" smtClean="0"/>
              <a:t>Presented a new method to verify multi-clock designs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GB" dirty="0" smtClean="0"/>
              <a:t>The method relies on reproducing CDC faults in digital simulation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GB" dirty="0" smtClean="0"/>
              <a:t>In testing the method revealed </a:t>
            </a:r>
            <a:r>
              <a:rPr lang="en-GB" dirty="0" smtClean="0"/>
              <a:t>an inherent ability to report many known CDC design issues (e.g. synchronization, </a:t>
            </a:r>
            <a:r>
              <a:rPr lang="en-GB" dirty="0" smtClean="0"/>
              <a:t>non-deterministic latencies, glitches</a:t>
            </a:r>
            <a:r>
              <a:rPr lang="en-GB" dirty="0" smtClean="0"/>
              <a:t>, path convergence, data corruption)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GB" dirty="0" smtClean="0"/>
              <a:t>Offers several advantages on top of state-of-the-art commercial CDC verification</a:t>
            </a:r>
            <a:br>
              <a:rPr lang="en-GB" dirty="0" smtClean="0"/>
            </a:br>
            <a:r>
              <a:rPr lang="en-GB" dirty="0" smtClean="0"/>
              <a:t>(e.g. fewer false positives, zero configuration, applicability to non-stereotypical designs)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764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There is a live demo of the tool </a:t>
            </a:r>
            <a:r>
              <a:rPr lang="en-US" dirty="0"/>
              <a:t>starting NOW (10:00 – 12:00)</a:t>
            </a:r>
            <a:br>
              <a:rPr lang="en-US" dirty="0"/>
            </a:br>
            <a:r>
              <a:rPr lang="en-US" dirty="0" smtClean="0"/>
              <a:t>at the </a:t>
            </a:r>
            <a:r>
              <a:rPr lang="en-US" dirty="0"/>
              <a:t>University Booth </a:t>
            </a:r>
            <a:r>
              <a:rPr lang="en-US" dirty="0" smtClean="0"/>
              <a:t>UB09.4 – come and see the tool at work!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76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is it problematic?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dirty="0" smtClean="0"/>
              <a:t>Incoming </a:t>
            </a:r>
            <a:r>
              <a:rPr lang="en-GB" dirty="0" smtClean="0"/>
              <a:t>asynchronous transitions may </a:t>
            </a:r>
            <a:r>
              <a:rPr lang="en-GB" dirty="0"/>
              <a:t>violate the setup/hold time conditions </a:t>
            </a:r>
            <a:r>
              <a:rPr lang="en-GB" dirty="0" smtClean="0"/>
              <a:t>of destination (receiver) flip-flops </a:t>
            </a:r>
            <a:r>
              <a:rPr lang="en-GB" dirty="0"/>
              <a:t>leading to </a:t>
            </a:r>
            <a:r>
              <a:rPr lang="en-GB" dirty="0" smtClean="0"/>
              <a:t>metastability.</a:t>
            </a:r>
            <a:endParaRPr lang="en-GB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GB" sz="1400" dirty="0" smtClean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5188"/>
              </p:ext>
            </p:extLst>
          </p:nvPr>
        </p:nvGraphicFramePr>
        <p:xfrm>
          <a:off x="1060420" y="3274004"/>
          <a:ext cx="9807922" cy="3002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Visio" r:id="rId3" imgW="9227496" imgH="2825421" progId="Visio.Drawing.11">
                  <p:embed/>
                </p:oleObj>
              </mc:Choice>
              <mc:Fallback>
                <p:oleObj name="Visio" r:id="rId3" imgW="9227496" imgH="2825421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20" y="3274004"/>
                        <a:ext cx="9807922" cy="30021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209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is it problematic?</a:t>
            </a:r>
            <a:endParaRPr lang="en-GB" dirty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3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4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4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687385"/>
              </p:ext>
            </p:extLst>
          </p:nvPr>
        </p:nvGraphicFramePr>
        <p:xfrm>
          <a:off x="1219471" y="1767701"/>
          <a:ext cx="8611918" cy="4209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Visio" r:id="rId3" imgW="7474896" imgH="3652478" progId="Visio.Drawing.11">
                  <p:embed/>
                </p:oleObj>
              </mc:Choice>
              <mc:Fallback>
                <p:oleObj name="Visio" r:id="rId3" imgW="7474896" imgH="3652478" progId="Visio.Drawing.11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471" y="1767701"/>
                        <a:ext cx="8611918" cy="42093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645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is it problematic?</a:t>
            </a:r>
            <a:endParaRPr lang="en-GB" dirty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3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4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4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046266"/>
              </p:ext>
            </p:extLst>
          </p:nvPr>
        </p:nvGraphicFramePr>
        <p:xfrm>
          <a:off x="1219471" y="1767701"/>
          <a:ext cx="8611918" cy="4209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name="Visio" r:id="rId3" imgW="7474896" imgH="3652478" progId="Visio.Drawing.11">
                  <p:embed/>
                </p:oleObj>
              </mc:Choice>
              <mc:Fallback>
                <p:oleObj name="Visio" r:id="rId3" imgW="7474896" imgH="365247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471" y="1767701"/>
                        <a:ext cx="8611918" cy="42093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490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is it problematic?</a:t>
            </a:r>
            <a:endParaRPr lang="en-GB" dirty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3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4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4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787808"/>
              </p:ext>
            </p:extLst>
          </p:nvPr>
        </p:nvGraphicFramePr>
        <p:xfrm>
          <a:off x="1219471" y="1767701"/>
          <a:ext cx="8611918" cy="4209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Visio" r:id="rId3" imgW="7474896" imgH="3652478" progId="Visio.Drawing.11">
                  <p:embed/>
                </p:oleObj>
              </mc:Choice>
              <mc:Fallback>
                <p:oleObj name="Visio" r:id="rId3" imgW="7474896" imgH="365247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471" y="1767701"/>
                        <a:ext cx="8611918" cy="42093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71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is it problematic?</a:t>
            </a:r>
            <a:endParaRPr lang="en-GB" dirty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3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4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4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467256"/>
              </p:ext>
            </p:extLst>
          </p:nvPr>
        </p:nvGraphicFramePr>
        <p:xfrm>
          <a:off x="1219471" y="1767701"/>
          <a:ext cx="8611918" cy="4209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Visio" r:id="rId3" imgW="7474896" imgH="3652478" progId="Visio.Drawing.11">
                  <p:embed/>
                </p:oleObj>
              </mc:Choice>
              <mc:Fallback>
                <p:oleObj name="Visio" r:id="rId3" imgW="7474896" imgH="365247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471" y="1767701"/>
                        <a:ext cx="8611918" cy="42093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80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is it problematic?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>
              <a:lnSpc>
                <a:spcPct val="150000"/>
              </a:lnSpc>
              <a:buFont typeface="+mj-lt"/>
              <a:buAutoNum type="arabicPeriod" startAt="2"/>
            </a:pPr>
            <a:r>
              <a:rPr lang="en-GB" dirty="0" smtClean="0"/>
              <a:t>Non-deterministic crossing latencies: transitions that are simultaneous at the sender’s end may arrive in different receiver clock cycles</a:t>
            </a:r>
            <a:endParaRPr lang="en-GB" sz="1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868" y="3302090"/>
            <a:ext cx="5217132" cy="296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2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811</TotalTime>
  <Words>1136</Words>
  <Application>Microsoft Office PowerPoint</Application>
  <PresentationFormat>Custom</PresentationFormat>
  <Paragraphs>256</Paragraphs>
  <Slides>38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Facet</vt:lpstr>
      <vt:lpstr>Visio</vt:lpstr>
      <vt:lpstr>Microsoft Visio Drawing</vt:lpstr>
      <vt:lpstr>Formal Verification of Clock Domain Crossing Using Gate-level Models of Metastable Flip-Flops</vt:lpstr>
      <vt:lpstr>Talk Outline</vt:lpstr>
      <vt:lpstr>What is CDC?</vt:lpstr>
      <vt:lpstr>Why is it problematic?</vt:lpstr>
      <vt:lpstr>Why is it problematic?</vt:lpstr>
      <vt:lpstr>Why is it problematic?</vt:lpstr>
      <vt:lpstr>Why is it problematic?</vt:lpstr>
      <vt:lpstr>Why is it problematic?</vt:lpstr>
      <vt:lpstr>Why is it problematic?</vt:lpstr>
      <vt:lpstr>Why is it problematic?</vt:lpstr>
      <vt:lpstr>Why is it problematic?</vt:lpstr>
      <vt:lpstr>Talk Outline</vt:lpstr>
      <vt:lpstr>Commercial CDC Verification Tools</vt:lpstr>
      <vt:lpstr>Commercial CDC Verification Tools</vt:lpstr>
      <vt:lpstr>Limitations</vt:lpstr>
      <vt:lpstr>Talk Outline</vt:lpstr>
      <vt:lpstr>Proposed CDC Verification Methodology</vt:lpstr>
      <vt:lpstr>making metastability and other problematic CDC phenomena observable in digital simulation</vt:lpstr>
      <vt:lpstr>Proposed Verification Methodology</vt:lpstr>
      <vt:lpstr>How does the tool work?</vt:lpstr>
      <vt:lpstr>How does the tool work?</vt:lpstr>
      <vt:lpstr>How does the tool work?</vt:lpstr>
      <vt:lpstr>How does the tool work?</vt:lpstr>
      <vt:lpstr>How does the tool work?</vt:lpstr>
      <vt:lpstr>How does the tool work?</vt:lpstr>
      <vt:lpstr>How does the tool work?</vt:lpstr>
      <vt:lpstr>How does the tool work?</vt:lpstr>
      <vt:lpstr>Talk Outline</vt:lpstr>
      <vt:lpstr>Formal Verification Flow</vt:lpstr>
      <vt:lpstr>Test Circuit</vt:lpstr>
      <vt:lpstr>Test Circuit - Verification Results</vt:lpstr>
      <vt:lpstr>Test Circuit - Verification Results</vt:lpstr>
      <vt:lpstr>More Verification Tests …</vt:lpstr>
      <vt:lpstr>More Verification Tests …</vt:lpstr>
      <vt:lpstr>What are the benefits?</vt:lpstr>
      <vt:lpstr>What are the benefits?</vt:lpstr>
      <vt:lpstr>Conclusion</vt:lpstr>
      <vt:lpstr>Thank you</vt:lpstr>
    </vt:vector>
  </TitlesOfParts>
  <Company>Newcastle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Verification of Clock Domain Crossing Us</dc:title>
  <dc:creator>Ghaith Tarawneh</dc:creator>
  <cp:lastModifiedBy>Ghaith</cp:lastModifiedBy>
  <cp:revision>222</cp:revision>
  <dcterms:created xsi:type="dcterms:W3CDTF">2016-03-07T18:13:41Z</dcterms:created>
  <dcterms:modified xsi:type="dcterms:W3CDTF">2016-03-16T22:31:45Z</dcterms:modified>
</cp:coreProperties>
</file>