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261" r:id="rId2"/>
    <p:sldId id="272" r:id="rId3"/>
    <p:sldId id="273" r:id="rId4"/>
    <p:sldId id="274" r:id="rId5"/>
    <p:sldId id="275" r:id="rId6"/>
    <p:sldId id="276" r:id="rId7"/>
    <p:sldId id="277" r:id="rId8"/>
    <p:sldId id="287" r:id="rId9"/>
    <p:sldId id="278" r:id="rId10"/>
    <p:sldId id="279" r:id="rId11"/>
    <p:sldId id="280" r:id="rId12"/>
    <p:sldId id="281" r:id="rId13"/>
    <p:sldId id="282" r:id="rId14"/>
    <p:sldId id="283" r:id="rId15"/>
    <p:sldId id="284" r:id="rId16"/>
    <p:sldId id="285" r:id="rId17"/>
    <p:sldId id="26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844" autoAdjust="0"/>
    <p:restoredTop sz="90834" autoAdjust="0"/>
  </p:normalViewPr>
  <p:slideViewPr>
    <p:cSldViewPr>
      <p:cViewPr>
        <p:scale>
          <a:sx n="100" d="100"/>
          <a:sy n="100" d="100"/>
        </p:scale>
        <p:origin x="-1032"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F4EE17-B32F-4730-A8D9-4B1B19768E5C}" type="datetimeFigureOut">
              <a:rPr lang="zh-CN" altLang="en-US" smtClean="0"/>
              <a:pPr/>
              <a:t>2015/7/9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337055-EF0B-4BA8-8AF3-1F4A0F27F41D}" type="slidenum">
              <a:rPr lang="zh-CN" altLang="en-US" smtClean="0"/>
              <a:pPr/>
              <a:t>‹#›</a:t>
            </a:fld>
            <a:endParaRPr lang="zh-CN" altLang="en-US"/>
          </a:p>
        </p:txBody>
      </p:sp>
    </p:spTree>
    <p:extLst>
      <p:ext uri="{BB962C8B-B14F-4D97-AF65-F5344CB8AC3E}">
        <p14:creationId xmlns:p14="http://schemas.microsoft.com/office/powerpoint/2010/main" xmlns="" val="241969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zh-CN" altLang="en-US" sz="1200" b="0" i="0" kern="1200" dirty="0" smtClean="0">
                <a:solidFill>
                  <a:schemeClr val="tx1"/>
                </a:solidFill>
                <a:latin typeface="+mn-lt"/>
                <a:ea typeface="+mn-ea"/>
                <a:cs typeface="+mn-cs"/>
              </a:rPr>
              <a:t>基本的 </a:t>
            </a:r>
            <a:r>
              <a:rPr lang="en-US" altLang="zh-CN" sz="1200" b="0" i="0" kern="1200" dirty="0" err="1" smtClean="0">
                <a:solidFill>
                  <a:schemeClr val="tx1"/>
                </a:solidFill>
                <a:latin typeface="+mn-lt"/>
                <a:ea typeface="+mn-ea"/>
                <a:cs typeface="+mn-cs"/>
              </a:rPr>
              <a:t>Git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工作流程如下：</a:t>
            </a:r>
          </a:p>
          <a:p>
            <a:pPr fontAlgn="base"/>
            <a:r>
              <a:rPr lang="zh-CN" altLang="en-US" sz="1200" b="0" i="0" kern="1200" dirty="0" smtClean="0">
                <a:solidFill>
                  <a:schemeClr val="tx1"/>
                </a:solidFill>
                <a:latin typeface="+mn-lt"/>
                <a:ea typeface="+mn-ea"/>
                <a:cs typeface="+mn-cs"/>
              </a:rPr>
              <a:t>在工作目录中修改某些文件。</a:t>
            </a:r>
          </a:p>
          <a:p>
            <a:pPr fontAlgn="base"/>
            <a:r>
              <a:rPr lang="zh-CN" altLang="en-US" sz="1200" b="0" i="0" kern="1200" dirty="0" smtClean="0">
                <a:solidFill>
                  <a:schemeClr val="tx1"/>
                </a:solidFill>
                <a:latin typeface="+mn-lt"/>
                <a:ea typeface="+mn-ea"/>
                <a:cs typeface="+mn-cs"/>
              </a:rPr>
              <a:t>对修改后的文件进行快照，然后保存到暂存区域。</a:t>
            </a:r>
          </a:p>
          <a:p>
            <a:pPr fontAlgn="base"/>
            <a:r>
              <a:rPr lang="zh-CN" altLang="en-US" sz="1200" b="0" i="0" kern="1200" dirty="0" smtClean="0">
                <a:solidFill>
                  <a:schemeClr val="tx1"/>
                </a:solidFill>
                <a:latin typeface="+mn-lt"/>
                <a:ea typeface="+mn-ea"/>
                <a:cs typeface="+mn-cs"/>
              </a:rPr>
              <a:t>提交更新，将保存在暂存区域的文件快照永久转储到 </a:t>
            </a:r>
            <a:r>
              <a:rPr lang="en-US" altLang="zh-CN" sz="1200" b="0" i="0" kern="1200" dirty="0" err="1" smtClean="0">
                <a:solidFill>
                  <a:schemeClr val="tx1"/>
                </a:solidFill>
                <a:latin typeface="+mn-lt"/>
                <a:ea typeface="+mn-ea"/>
                <a:cs typeface="+mn-cs"/>
              </a:rPr>
              <a:t>Git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目录中。</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67337055-EF0B-4BA8-8AF3-1F4A0F27F41D}"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一般在新的系统上，我们都需要先配置下自己的 </a:t>
            </a:r>
            <a:r>
              <a:rPr lang="en-US" altLang="zh-CN" dirty="0" err="1" smtClean="0"/>
              <a:t>Git</a:t>
            </a:r>
            <a:r>
              <a:rPr lang="en-US" altLang="zh-CN" dirty="0" smtClean="0"/>
              <a:t> </a:t>
            </a:r>
            <a:r>
              <a:rPr lang="zh-CN" altLang="en-US" dirty="0" smtClean="0"/>
              <a:t>工作环境。配置工作只需一次，以后升级时还会沿用现在的配置。当然，如果需要，你随时可以用相同的命令修改已有的配置。</a:t>
            </a:r>
          </a:p>
          <a:p>
            <a:r>
              <a:rPr lang="en-US" altLang="zh-CN" dirty="0" err="1" smtClean="0"/>
              <a:t>Git</a:t>
            </a:r>
            <a:r>
              <a:rPr lang="en-US" altLang="zh-CN" dirty="0" smtClean="0"/>
              <a:t> </a:t>
            </a:r>
            <a:r>
              <a:rPr lang="zh-CN" altLang="en-US" dirty="0" smtClean="0"/>
              <a:t>提供了一个叫做 </a:t>
            </a:r>
            <a:r>
              <a:rPr lang="en-US" altLang="zh-CN" dirty="0" err="1" smtClean="0"/>
              <a:t>git</a:t>
            </a:r>
            <a:r>
              <a:rPr lang="en-US" altLang="zh-CN" dirty="0" smtClean="0"/>
              <a:t> </a:t>
            </a:r>
            <a:r>
              <a:rPr lang="en-US" altLang="zh-CN" dirty="0" err="1" smtClean="0"/>
              <a:t>config</a:t>
            </a:r>
            <a:r>
              <a:rPr lang="en-US" altLang="zh-CN" dirty="0" smtClean="0"/>
              <a:t> </a:t>
            </a:r>
            <a:r>
              <a:rPr lang="zh-CN" altLang="en-US" dirty="0" smtClean="0"/>
              <a:t>的工具（译注：实际是 </a:t>
            </a:r>
            <a:r>
              <a:rPr lang="en-US" altLang="zh-CN" dirty="0" err="1" smtClean="0"/>
              <a:t>git-config</a:t>
            </a:r>
            <a:r>
              <a:rPr lang="en-US" altLang="zh-CN" dirty="0" smtClean="0"/>
              <a:t> </a:t>
            </a:r>
            <a:r>
              <a:rPr lang="zh-CN" altLang="en-US" dirty="0" smtClean="0"/>
              <a:t>命令，只不过可以通过 </a:t>
            </a:r>
            <a:r>
              <a:rPr lang="en-US" altLang="zh-CN" dirty="0" err="1" smtClean="0"/>
              <a:t>git</a:t>
            </a:r>
            <a:r>
              <a:rPr lang="en-US" altLang="zh-CN" dirty="0" smtClean="0"/>
              <a:t> </a:t>
            </a:r>
            <a:r>
              <a:rPr lang="zh-CN" altLang="en-US" dirty="0" smtClean="0"/>
              <a:t>加一个名字来呼叫此命令。），专门用来配置或读取相应的工作环境变量。而正是由这些环境变量，决定了 </a:t>
            </a:r>
            <a:r>
              <a:rPr lang="en-US" altLang="zh-CN" dirty="0" err="1" smtClean="0"/>
              <a:t>Git</a:t>
            </a:r>
            <a:r>
              <a:rPr lang="en-US" altLang="zh-CN" dirty="0" smtClean="0"/>
              <a:t> </a:t>
            </a:r>
            <a:r>
              <a:rPr lang="zh-CN" altLang="en-US" dirty="0" smtClean="0"/>
              <a:t>在各个环节的具体工作方式和行为。这些变量可以存放在以下三个不同的地方：</a:t>
            </a:r>
          </a:p>
          <a:p>
            <a:r>
              <a:rPr lang="en-US" altLang="zh-CN" dirty="0" smtClean="0"/>
              <a:t>/etc/</a:t>
            </a:r>
            <a:r>
              <a:rPr lang="en-US" altLang="zh-CN" dirty="0" err="1" smtClean="0"/>
              <a:t>gitconfig</a:t>
            </a:r>
            <a:r>
              <a:rPr lang="en-US" altLang="zh-CN" dirty="0" smtClean="0"/>
              <a:t> </a:t>
            </a:r>
            <a:r>
              <a:rPr lang="zh-CN" altLang="en-US" dirty="0" smtClean="0"/>
              <a:t>文件：系统中对所有用户都普遍适用的配置。若使用 </a:t>
            </a:r>
            <a:r>
              <a:rPr lang="en-US" altLang="zh-CN" dirty="0" err="1" smtClean="0"/>
              <a:t>git</a:t>
            </a:r>
            <a:r>
              <a:rPr lang="en-US" altLang="zh-CN" dirty="0" smtClean="0"/>
              <a:t> </a:t>
            </a:r>
            <a:r>
              <a:rPr lang="en-US" altLang="zh-CN" dirty="0" err="1" smtClean="0"/>
              <a:t>config</a:t>
            </a:r>
            <a:r>
              <a:rPr lang="en-US" altLang="zh-CN" dirty="0" smtClean="0"/>
              <a:t> </a:t>
            </a:r>
            <a:r>
              <a:rPr lang="zh-CN" altLang="en-US" dirty="0" smtClean="0"/>
              <a:t>时用 </a:t>
            </a:r>
            <a:r>
              <a:rPr lang="en-US" altLang="zh-CN" dirty="0" smtClean="0"/>
              <a:t>--system</a:t>
            </a:r>
            <a:r>
              <a:rPr lang="zh-CN" altLang="en-US" dirty="0" smtClean="0"/>
              <a:t>选项，读写的就是这个文件。</a:t>
            </a:r>
          </a:p>
          <a:p>
            <a:r>
              <a:rPr lang="en-US" altLang="zh-CN" dirty="0" smtClean="0"/>
              <a:t>~/.</a:t>
            </a:r>
            <a:r>
              <a:rPr lang="en-US" altLang="zh-CN" dirty="0" err="1" smtClean="0"/>
              <a:t>gitconfig</a:t>
            </a:r>
            <a:r>
              <a:rPr lang="en-US" altLang="zh-CN" dirty="0" smtClean="0"/>
              <a:t> </a:t>
            </a:r>
            <a:r>
              <a:rPr lang="zh-CN" altLang="en-US" dirty="0" smtClean="0"/>
              <a:t>文件：用户目录下的配置文件只适用于该用户。若使用 </a:t>
            </a:r>
            <a:r>
              <a:rPr lang="en-US" altLang="zh-CN" dirty="0" err="1" smtClean="0"/>
              <a:t>git</a:t>
            </a:r>
            <a:r>
              <a:rPr lang="en-US" altLang="zh-CN" dirty="0" smtClean="0"/>
              <a:t> </a:t>
            </a:r>
            <a:r>
              <a:rPr lang="en-US" altLang="zh-CN" dirty="0" err="1" smtClean="0"/>
              <a:t>config</a:t>
            </a:r>
            <a:r>
              <a:rPr lang="en-US" altLang="zh-CN" dirty="0" smtClean="0"/>
              <a:t> </a:t>
            </a:r>
            <a:r>
              <a:rPr lang="zh-CN" altLang="en-US" dirty="0" smtClean="0"/>
              <a:t>时用 </a:t>
            </a:r>
            <a:r>
              <a:rPr lang="en-US" altLang="zh-CN" dirty="0" smtClean="0"/>
              <a:t>--global</a:t>
            </a:r>
            <a:r>
              <a:rPr lang="zh-CN" altLang="en-US" dirty="0" smtClean="0"/>
              <a:t>选项，读写的就是这个文件。</a:t>
            </a:r>
          </a:p>
          <a:p>
            <a:r>
              <a:rPr lang="zh-CN" altLang="en-US" dirty="0" smtClean="0"/>
              <a:t>当前项目的 </a:t>
            </a:r>
            <a:r>
              <a:rPr lang="en-US" altLang="zh-CN" dirty="0" err="1" smtClean="0"/>
              <a:t>Git</a:t>
            </a:r>
            <a:r>
              <a:rPr lang="en-US" altLang="zh-CN" dirty="0" smtClean="0"/>
              <a:t> </a:t>
            </a:r>
            <a:r>
              <a:rPr lang="zh-CN" altLang="en-US" dirty="0" smtClean="0"/>
              <a:t>目录中的配置文件（也就是工作目录中的 </a:t>
            </a:r>
            <a:r>
              <a:rPr lang="en-US" altLang="zh-CN" dirty="0" smtClean="0"/>
              <a:t>.</a:t>
            </a:r>
            <a:r>
              <a:rPr lang="en-US" altLang="zh-CN" dirty="0" err="1" smtClean="0"/>
              <a:t>git/config</a:t>
            </a:r>
            <a:r>
              <a:rPr lang="en-US" altLang="zh-CN" dirty="0" smtClean="0"/>
              <a:t> </a:t>
            </a:r>
            <a:r>
              <a:rPr lang="zh-CN" altLang="en-US" dirty="0" smtClean="0"/>
              <a:t>文件）：这里的配置仅仅针对当前项目有效。每一个级别的配置都会覆盖上层的相同配置，所以 </a:t>
            </a:r>
            <a:r>
              <a:rPr lang="en-US" altLang="zh-CN" dirty="0" smtClean="0"/>
              <a:t>.</a:t>
            </a:r>
            <a:r>
              <a:rPr lang="en-US" altLang="zh-CN" dirty="0" err="1" smtClean="0"/>
              <a:t>git/config</a:t>
            </a:r>
            <a:r>
              <a:rPr lang="en-US" altLang="zh-CN" dirty="0" smtClean="0"/>
              <a:t> </a:t>
            </a:r>
            <a:r>
              <a:rPr lang="zh-CN" altLang="en-US" dirty="0" smtClean="0"/>
              <a:t>里的配置会覆盖</a:t>
            </a:r>
            <a:r>
              <a:rPr lang="en-US" altLang="zh-CN" dirty="0" smtClean="0"/>
              <a:t>/etc/</a:t>
            </a:r>
            <a:r>
              <a:rPr lang="en-US" altLang="zh-CN" dirty="0" err="1" smtClean="0"/>
              <a:t>gitconfig</a:t>
            </a:r>
            <a:r>
              <a:rPr lang="en-US" altLang="zh-CN" dirty="0" smtClean="0"/>
              <a:t> </a:t>
            </a:r>
            <a:r>
              <a:rPr lang="zh-CN" altLang="en-US" dirty="0" smtClean="0"/>
              <a:t>中的同名变量。</a:t>
            </a:r>
          </a:p>
          <a:p>
            <a:r>
              <a:rPr lang="zh-CN" altLang="en-US" dirty="0" smtClean="0"/>
              <a:t>在 </a:t>
            </a:r>
            <a:r>
              <a:rPr lang="en-US" altLang="zh-CN" dirty="0" smtClean="0"/>
              <a:t>Windows </a:t>
            </a:r>
            <a:r>
              <a:rPr lang="zh-CN" altLang="en-US" dirty="0" smtClean="0"/>
              <a:t>系统上，</a:t>
            </a:r>
            <a:r>
              <a:rPr lang="en-US" altLang="zh-CN" dirty="0" err="1" smtClean="0"/>
              <a:t>Git</a:t>
            </a:r>
            <a:r>
              <a:rPr lang="en-US" altLang="zh-CN" dirty="0" smtClean="0"/>
              <a:t> </a:t>
            </a:r>
            <a:r>
              <a:rPr lang="zh-CN" altLang="en-US" dirty="0" smtClean="0"/>
              <a:t>会找寻用户主目录下的 </a:t>
            </a:r>
            <a:r>
              <a:rPr lang="en-US" altLang="zh-CN" dirty="0" smtClean="0"/>
              <a:t>.</a:t>
            </a:r>
            <a:r>
              <a:rPr lang="en-US" altLang="zh-CN" dirty="0" err="1" smtClean="0"/>
              <a:t>gitconfig</a:t>
            </a:r>
            <a:r>
              <a:rPr lang="en-US" altLang="zh-CN" dirty="0" smtClean="0"/>
              <a:t> </a:t>
            </a:r>
            <a:r>
              <a:rPr lang="zh-CN" altLang="en-US" dirty="0" smtClean="0"/>
              <a:t>文件。主目录即 </a:t>
            </a:r>
            <a:r>
              <a:rPr lang="en-US" altLang="zh-CN" dirty="0" smtClean="0"/>
              <a:t>$HOME </a:t>
            </a:r>
            <a:r>
              <a:rPr lang="zh-CN" altLang="en-US" dirty="0" smtClean="0"/>
              <a:t>变量指定的目录，一般都是 </a:t>
            </a:r>
            <a:r>
              <a:rPr lang="en-US" altLang="zh-CN" dirty="0" smtClean="0"/>
              <a:t>C:\Documents and Settings\$USER</a:t>
            </a:r>
            <a:r>
              <a:rPr lang="zh-CN" altLang="en-US" dirty="0" smtClean="0"/>
              <a:t>。此外，</a:t>
            </a:r>
            <a:r>
              <a:rPr lang="en-US" altLang="zh-CN" dirty="0" err="1" smtClean="0"/>
              <a:t>Git</a:t>
            </a:r>
            <a:r>
              <a:rPr lang="en-US" altLang="zh-CN" dirty="0" smtClean="0"/>
              <a:t> </a:t>
            </a:r>
            <a:r>
              <a:rPr lang="zh-CN" altLang="en-US" dirty="0" smtClean="0"/>
              <a:t>还会尝试找寻 </a:t>
            </a:r>
            <a:r>
              <a:rPr lang="en-US" altLang="zh-CN" dirty="0" smtClean="0"/>
              <a:t>/etc/</a:t>
            </a:r>
            <a:r>
              <a:rPr lang="en-US" altLang="zh-CN" dirty="0" err="1" smtClean="0"/>
              <a:t>gitconfig</a:t>
            </a:r>
            <a:r>
              <a:rPr lang="en-US" altLang="zh-CN" dirty="0" smtClean="0"/>
              <a:t> </a:t>
            </a:r>
            <a:r>
              <a:rPr lang="zh-CN" altLang="en-US" dirty="0" smtClean="0"/>
              <a:t>文件，只不过看当初 </a:t>
            </a:r>
            <a:r>
              <a:rPr lang="en-US" altLang="zh-CN" dirty="0" err="1" smtClean="0"/>
              <a:t>Git</a:t>
            </a:r>
            <a:r>
              <a:rPr lang="en-US" altLang="zh-CN" dirty="0" smtClean="0"/>
              <a:t> </a:t>
            </a:r>
            <a:r>
              <a:rPr lang="zh-CN" altLang="en-US" dirty="0" smtClean="0"/>
              <a:t>装在什么目录，就以此作为根目录来定位。</a:t>
            </a:r>
          </a:p>
          <a:p>
            <a:endParaRPr lang="zh-CN" altLang="en-US" dirty="0"/>
          </a:p>
        </p:txBody>
      </p:sp>
      <p:sp>
        <p:nvSpPr>
          <p:cNvPr id="4" name="灯片编号占位符 3"/>
          <p:cNvSpPr>
            <a:spLocks noGrp="1"/>
          </p:cNvSpPr>
          <p:nvPr>
            <p:ph type="sldNum" sz="quarter" idx="10"/>
          </p:nvPr>
        </p:nvSpPr>
        <p:spPr/>
        <p:txBody>
          <a:bodyPr/>
          <a:lstStyle/>
          <a:p>
            <a:fld id="{67337055-EF0B-4BA8-8AF3-1F4A0F27F41D}"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7337055-EF0B-4BA8-8AF3-1F4A0F27F41D}"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远程分支：</a:t>
            </a:r>
            <a:endParaRPr lang="en-US" altLang="zh-CN" dirty="0" smtClean="0"/>
          </a:p>
          <a:p>
            <a:r>
              <a:rPr lang="zh-CN" altLang="en-US" sz="1200" b="0" i="0" kern="1200" dirty="0" smtClean="0">
                <a:solidFill>
                  <a:schemeClr val="tx1"/>
                </a:solidFill>
                <a:latin typeface="+mn-lt"/>
                <a:ea typeface="+mn-ea"/>
                <a:cs typeface="+mn-cs"/>
              </a:rPr>
              <a:t>假设你们团队有个地址为 </a:t>
            </a:r>
            <a:r>
              <a:rPr lang="en-US" altLang="zh-CN" dirty="0" err="1" smtClean="0"/>
              <a:t>git.ourcompany.com</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的 </a:t>
            </a:r>
            <a:r>
              <a:rPr lang="en-US" altLang="zh-CN" sz="1200" b="0" i="0" kern="1200" dirty="0" err="1" smtClean="0">
                <a:solidFill>
                  <a:schemeClr val="tx1"/>
                </a:solidFill>
                <a:latin typeface="+mn-lt"/>
                <a:ea typeface="+mn-ea"/>
                <a:cs typeface="+mn-cs"/>
              </a:rPr>
              <a:t>Git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服务器。如果你从这里克隆，</a:t>
            </a:r>
            <a:r>
              <a:rPr lang="en-US" altLang="zh-CN" sz="1200" b="0" i="0" kern="1200" dirty="0" err="1" smtClean="0">
                <a:solidFill>
                  <a:schemeClr val="tx1"/>
                </a:solidFill>
                <a:latin typeface="+mn-lt"/>
                <a:ea typeface="+mn-ea"/>
                <a:cs typeface="+mn-cs"/>
              </a:rPr>
              <a:t>Git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会自动为你将此远程仓库命名为 </a:t>
            </a:r>
            <a:r>
              <a:rPr lang="en-US" altLang="zh-CN" dirty="0" smtClean="0"/>
              <a:t>origin</a:t>
            </a:r>
            <a:r>
              <a:rPr lang="zh-CN" altLang="en-US" sz="1200" b="0" i="0" kern="1200" dirty="0" smtClean="0">
                <a:solidFill>
                  <a:schemeClr val="tx1"/>
                </a:solidFill>
                <a:latin typeface="+mn-lt"/>
                <a:ea typeface="+mn-ea"/>
                <a:cs typeface="+mn-cs"/>
              </a:rPr>
              <a:t>，并下载其中所有的数据，建立一个指向它的</a:t>
            </a:r>
            <a:r>
              <a:rPr lang="en-US" altLang="zh-CN" dirty="0" smtClean="0"/>
              <a:t>master</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分支的指针，在本地命名为 </a:t>
            </a:r>
            <a:r>
              <a:rPr lang="en-US" altLang="zh-CN" dirty="0" smtClean="0"/>
              <a:t>origin/master</a:t>
            </a:r>
            <a:r>
              <a:rPr lang="zh-CN" altLang="en-US" sz="1200" b="0" i="0" kern="1200" dirty="0" smtClean="0">
                <a:solidFill>
                  <a:schemeClr val="tx1"/>
                </a:solidFill>
                <a:latin typeface="+mn-lt"/>
                <a:ea typeface="+mn-ea"/>
                <a:cs typeface="+mn-cs"/>
              </a:rPr>
              <a:t>，但你无法在本地更改其数据。接着，</a:t>
            </a:r>
            <a:r>
              <a:rPr lang="en-US" altLang="zh-CN" sz="1200" b="0" i="0" kern="1200" dirty="0" err="1" smtClean="0">
                <a:solidFill>
                  <a:schemeClr val="tx1"/>
                </a:solidFill>
                <a:latin typeface="+mn-lt"/>
                <a:ea typeface="+mn-ea"/>
                <a:cs typeface="+mn-cs"/>
              </a:rPr>
              <a:t>Git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建立一个属于你自己的本地 </a:t>
            </a:r>
            <a:r>
              <a:rPr lang="en-US" altLang="zh-CN" dirty="0" smtClean="0"/>
              <a:t>master</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分支，始于 </a:t>
            </a:r>
            <a:r>
              <a:rPr lang="en-US" altLang="zh-CN" dirty="0" smtClean="0"/>
              <a:t>origin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上 </a:t>
            </a:r>
            <a:r>
              <a:rPr lang="en-US" altLang="zh-CN" dirty="0" smtClean="0"/>
              <a:t>master</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分支相同的位置，你可以就此开始工作</a:t>
            </a:r>
            <a:endParaRPr lang="zh-CN" altLang="en-US" dirty="0"/>
          </a:p>
        </p:txBody>
      </p:sp>
      <p:sp>
        <p:nvSpPr>
          <p:cNvPr id="4" name="灯片编号占位符 3"/>
          <p:cNvSpPr>
            <a:spLocks noGrp="1"/>
          </p:cNvSpPr>
          <p:nvPr>
            <p:ph type="sldNum" sz="quarter" idx="10"/>
          </p:nvPr>
        </p:nvSpPr>
        <p:spPr/>
        <p:txBody>
          <a:bodyPr/>
          <a:lstStyle/>
          <a:p>
            <a:fld id="{67337055-EF0B-4BA8-8AF3-1F4A0F27F41D}"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835696" y="188640"/>
            <a:ext cx="3900486" cy="582594"/>
          </a:xfrm>
        </p:spPr>
        <p:txBody>
          <a:bodyPr>
            <a:normAutofit/>
          </a:bodyPr>
          <a:lstStyle>
            <a:lvl1pPr algn="l">
              <a:defRPr sz="24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4" name="文本占位符 3"/>
          <p:cNvSpPr>
            <a:spLocks noGrp="1"/>
          </p:cNvSpPr>
          <p:nvPr>
            <p:ph type="body" sz="quarter" idx="10"/>
          </p:nvPr>
        </p:nvSpPr>
        <p:spPr>
          <a:xfrm>
            <a:off x="755650" y="1268413"/>
            <a:ext cx="7632700" cy="4897437"/>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QQ截图20150403090636.png"/>
          <p:cNvPicPr>
            <a:picLocks noChangeAspect="1"/>
          </p:cNvPicPr>
          <p:nvPr userDrawn="1"/>
        </p:nvPicPr>
        <p:blipFill>
          <a:blip r:embed="rId5" cstate="print"/>
          <a:stretch>
            <a:fillRect/>
          </a:stretch>
        </p:blipFill>
        <p:spPr>
          <a:xfrm>
            <a:off x="5876" y="0"/>
            <a:ext cx="9132247" cy="6858000"/>
          </a:xfrm>
          <a:prstGeom prst="rect">
            <a:avLst/>
          </a:prstGeom>
        </p:spPr>
      </p:pic>
      <p:sp>
        <p:nvSpPr>
          <p:cNvPr id="2" name="标题占位符 1"/>
          <p:cNvSpPr>
            <a:spLocks noGrp="1"/>
          </p:cNvSpPr>
          <p:nvPr>
            <p:ph type="title"/>
          </p:nvPr>
        </p:nvSpPr>
        <p:spPr>
          <a:xfrm>
            <a:off x="1714480" y="285728"/>
            <a:ext cx="3900486" cy="58259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81" r:id="rId3"/>
  </p:sldLayoutIdLst>
  <p:txStyles>
    <p:titleStyle>
      <a:lvl1pPr algn="ctr" defTabSz="914400" rtl="0" eaLnBrk="1" latinLnBrk="0" hangingPunct="1">
        <a:spcBef>
          <a:spcPct val="0"/>
        </a:spcBef>
        <a:buNone/>
        <a:defRPr sz="2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johndoe@examp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your_email@examp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PT 模板-2015.5.2-01"/>
          <p:cNvPicPr>
            <a:picLocks noChangeAspect="1" noChangeArrowheads="1"/>
          </p:cNvPicPr>
          <p:nvPr/>
        </p:nvPicPr>
        <p:blipFill>
          <a:blip r:embed="rId2" cstate="print"/>
          <a:srcRect/>
          <a:stretch>
            <a:fillRect/>
          </a:stretch>
        </p:blipFill>
        <p:spPr bwMode="auto">
          <a:xfrm>
            <a:off x="0" y="0"/>
            <a:ext cx="9134475" cy="6858000"/>
          </a:xfrm>
          <a:prstGeom prst="rect">
            <a:avLst/>
          </a:prstGeom>
          <a:noFill/>
          <a:ln w="9525">
            <a:noFill/>
            <a:miter lim="800000"/>
            <a:headEnd/>
            <a:tailEnd/>
          </a:ln>
        </p:spPr>
      </p:pic>
      <p:sp>
        <p:nvSpPr>
          <p:cNvPr id="3075" name="Text Box 3"/>
          <p:cNvSpPr txBox="1">
            <a:spLocks noChangeArrowheads="1"/>
          </p:cNvSpPr>
          <p:nvPr/>
        </p:nvSpPr>
        <p:spPr bwMode="auto">
          <a:xfrm>
            <a:off x="1619672" y="3851525"/>
            <a:ext cx="6188075" cy="1200329"/>
          </a:xfrm>
          <a:prstGeom prst="rect">
            <a:avLst/>
          </a:prstGeom>
          <a:noFill/>
          <a:ln w="9525">
            <a:noFill/>
            <a:miter lim="800000"/>
            <a:headEnd/>
            <a:tailEnd/>
          </a:ln>
        </p:spPr>
        <p:txBody>
          <a:bodyPr>
            <a:spAutoFit/>
          </a:bodyPr>
          <a:lstStyle/>
          <a:p>
            <a:pPr algn="ctr"/>
            <a:r>
              <a:rPr lang="en-US" altLang="zh-CN" sz="3600" dirty="0" smtClean="0">
                <a:latin typeface="方正正中黑简体" charset="-122"/>
                <a:ea typeface="方正正中黑简体" charset="-122"/>
              </a:rPr>
              <a:t>GITHUB</a:t>
            </a:r>
          </a:p>
          <a:p>
            <a:pPr algn="ctr"/>
            <a:endParaRPr lang="en-US" altLang="zh-CN" sz="3600" dirty="0" smtClean="0">
              <a:latin typeface="方正正中黑简体" charset="-122"/>
              <a:ea typeface="方正正中黑简体" charset="-122"/>
            </a:endParaRPr>
          </a:p>
        </p:txBody>
      </p:sp>
      <p:sp>
        <p:nvSpPr>
          <p:cNvPr id="3077" name="Text Box 5"/>
          <p:cNvSpPr txBox="1">
            <a:spLocks noChangeArrowheads="1"/>
          </p:cNvSpPr>
          <p:nvPr/>
        </p:nvSpPr>
        <p:spPr bwMode="auto">
          <a:xfrm>
            <a:off x="3851274" y="5302250"/>
            <a:ext cx="2006609" cy="461665"/>
          </a:xfrm>
          <a:prstGeom prst="rect">
            <a:avLst/>
          </a:prstGeom>
          <a:noFill/>
          <a:ln w="9525" cap="flat" cmpd="sng">
            <a:noFill/>
            <a:miter lim="800000"/>
            <a:headEnd/>
            <a:tailEnd/>
          </a:ln>
          <a:effectLst/>
        </p:spPr>
        <p:txBody>
          <a:bodyPr wrap="square">
            <a:spAutoFit/>
          </a:bodyPr>
          <a:lstStyle/>
          <a:p>
            <a:r>
              <a:rPr lang="zh-CN" altLang="en-US" sz="2400" dirty="0" smtClean="0">
                <a:latin typeface="Myriad Pro" charset="0"/>
              </a:rPr>
              <a:t>      </a:t>
            </a:r>
            <a:r>
              <a:rPr lang="zh-CN" altLang="en-US" sz="2400" b="1" dirty="0" smtClean="0">
                <a:latin typeface="Myriad Pro" charset="0"/>
              </a:rPr>
              <a:t>时间</a:t>
            </a:r>
            <a:endParaRPr lang="zh-CN" altLang="en-US" sz="2400" b="1" dirty="0">
              <a:latin typeface="Myriad Pro"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常用命令介绍</a:t>
            </a:r>
            <a:endParaRPr lang="zh-CN" altLang="en-US" dirty="0"/>
          </a:p>
        </p:txBody>
      </p:sp>
      <p:sp>
        <p:nvSpPr>
          <p:cNvPr id="3" name="文本占位符 2"/>
          <p:cNvSpPr>
            <a:spLocks noGrp="1"/>
          </p:cNvSpPr>
          <p:nvPr>
            <p:ph type="body" sz="quarter" idx="10"/>
          </p:nvPr>
        </p:nvSpPr>
        <p:spPr/>
        <p:txBody>
          <a:bodyPr/>
          <a:lstStyle/>
          <a:p>
            <a:r>
              <a:rPr lang="zh-CN" altLang="en-US" sz="1800" dirty="0" smtClean="0"/>
              <a:t>取消已经暂存的文件</a:t>
            </a:r>
            <a:endParaRPr lang="en-US" altLang="zh-CN" sz="1800" dirty="0" smtClean="0"/>
          </a:p>
          <a:p>
            <a:pPr lvl="1"/>
            <a:r>
              <a:rPr lang="en-US" altLang="zh-CN" sz="1800" dirty="0" err="1" smtClean="0"/>
              <a:t>git</a:t>
            </a:r>
            <a:r>
              <a:rPr lang="en-US" altLang="zh-CN" sz="1800" dirty="0" smtClean="0"/>
              <a:t> reset HEAD &lt;filename&gt;</a:t>
            </a:r>
          </a:p>
          <a:p>
            <a:pPr lvl="1">
              <a:buNone/>
            </a:pPr>
            <a:endParaRPr lang="en-US" altLang="zh-CN" sz="1800" dirty="0" smtClean="0"/>
          </a:p>
          <a:p>
            <a:r>
              <a:rPr lang="zh-CN" altLang="en-US" sz="1800" dirty="0" smtClean="0"/>
              <a:t>取消对文件的修改</a:t>
            </a:r>
            <a:endParaRPr lang="en-US" altLang="zh-CN" sz="1800" dirty="0" smtClean="0"/>
          </a:p>
          <a:p>
            <a:pPr lvl="1"/>
            <a:r>
              <a:rPr lang="en-US" altLang="zh-CN" sz="1800" dirty="0" err="1" smtClean="0"/>
              <a:t>git</a:t>
            </a:r>
            <a:r>
              <a:rPr lang="en-US" altLang="zh-CN" sz="1800" dirty="0" smtClean="0"/>
              <a:t> checkout &lt;filename&gt;</a:t>
            </a:r>
          </a:p>
          <a:p>
            <a:r>
              <a:rPr lang="zh-CN" altLang="en-US" sz="1800" dirty="0" smtClean="0"/>
              <a:t>查看远程仓库</a:t>
            </a:r>
            <a:endParaRPr lang="en-US" altLang="zh-CN" sz="1800" dirty="0" smtClean="0"/>
          </a:p>
          <a:p>
            <a:pPr lvl="1"/>
            <a:r>
              <a:rPr lang="en-US" altLang="zh-CN" sz="1800" dirty="0" err="1" smtClean="0"/>
              <a:t>git</a:t>
            </a:r>
            <a:r>
              <a:rPr lang="en-US" altLang="zh-CN" sz="1800" dirty="0" smtClean="0"/>
              <a:t>  remote </a:t>
            </a:r>
            <a:r>
              <a:rPr lang="zh-CN" altLang="en-US" sz="1800" dirty="0" smtClean="0"/>
              <a:t>显示远程仓库信息</a:t>
            </a:r>
            <a:endParaRPr lang="en-US" altLang="zh-CN" sz="1800" dirty="0" smtClean="0"/>
          </a:p>
          <a:p>
            <a:pPr lvl="1"/>
            <a:r>
              <a:rPr lang="en-US" altLang="zh-CN" sz="1800" dirty="0" err="1" smtClean="0"/>
              <a:t>git</a:t>
            </a:r>
            <a:r>
              <a:rPr lang="en-US" altLang="zh-CN" sz="1800" dirty="0" smtClean="0"/>
              <a:t> remote –v  </a:t>
            </a:r>
            <a:r>
              <a:rPr lang="zh-CN" altLang="en-US" sz="1800" dirty="0" smtClean="0"/>
              <a:t>显示远程仓库的详细信息</a:t>
            </a:r>
            <a:endParaRPr lang="en-US" altLang="zh-CN" sz="1800" dirty="0" smtClean="0"/>
          </a:p>
          <a:p>
            <a:pPr lvl="1"/>
            <a:r>
              <a:rPr lang="en-US" altLang="zh-CN" sz="1800" dirty="0" err="1" smtClean="0"/>
              <a:t>git</a:t>
            </a:r>
            <a:r>
              <a:rPr lang="en-US" altLang="zh-CN" sz="1800" dirty="0" smtClean="0"/>
              <a:t> remote add &lt;</a:t>
            </a:r>
            <a:r>
              <a:rPr lang="en-US" altLang="zh-CN" sz="1800" dirty="0" err="1" smtClean="0"/>
              <a:t>shortname</a:t>
            </a:r>
            <a:r>
              <a:rPr lang="en-US" altLang="zh-CN" sz="1800" dirty="0" smtClean="0"/>
              <a:t>&gt; [</a:t>
            </a:r>
            <a:r>
              <a:rPr lang="en-US" altLang="zh-CN" sz="1800" dirty="0" err="1" smtClean="0"/>
              <a:t>url</a:t>
            </a:r>
            <a:r>
              <a:rPr lang="en-US" altLang="zh-CN" sz="1800" dirty="0" smtClean="0"/>
              <a:t>]  </a:t>
            </a:r>
            <a:r>
              <a:rPr lang="zh-CN" altLang="en-US" sz="1800" dirty="0" smtClean="0"/>
              <a:t>添加一个新远程仓库在本地</a:t>
            </a:r>
            <a:endParaRPr lang="en-US" altLang="zh-CN" sz="1800" dirty="0" smtClean="0"/>
          </a:p>
          <a:p>
            <a:pPr lvl="1"/>
            <a:r>
              <a:rPr lang="en-US" altLang="zh-CN" sz="1800" dirty="0" err="1" smtClean="0"/>
              <a:t>git</a:t>
            </a:r>
            <a:r>
              <a:rPr lang="en-US" altLang="zh-CN" sz="1800" dirty="0" smtClean="0"/>
              <a:t> fetch &lt;remote -name&gt; </a:t>
            </a:r>
            <a:r>
              <a:rPr lang="zh-CN" altLang="en-US" sz="1800" dirty="0" smtClean="0"/>
              <a:t>抓取所有的</a:t>
            </a:r>
            <a:r>
              <a:rPr lang="en-US" altLang="zh-CN" sz="1800" dirty="0" smtClean="0"/>
              <a:t>Paul </a:t>
            </a:r>
            <a:r>
              <a:rPr lang="zh-CN" altLang="en-US" sz="1800" dirty="0" smtClean="0"/>
              <a:t>有的，但是本地没有的信息</a:t>
            </a:r>
            <a:endParaRPr lang="en-US" altLang="zh-CN" sz="1800" dirty="0" smtClean="0"/>
          </a:p>
          <a:p>
            <a:pPr lvl="1"/>
            <a:endParaRPr lang="en-US" altLang="zh-CN" sz="1000" dirty="0" smtClean="0"/>
          </a:p>
          <a:p>
            <a:pPr lvl="1"/>
            <a:endParaRPr lang="en-US" altLang="zh-CN" sz="600" dirty="0" smtClean="0"/>
          </a:p>
          <a:p>
            <a:pPr>
              <a:buNone/>
            </a:pPr>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pPr lvl="1">
              <a:buNone/>
            </a:pPr>
            <a:endParaRPr lang="en-US" altLang="zh-CN" sz="1000" dirty="0" smtClean="0"/>
          </a:p>
          <a:p>
            <a:endParaRPr lang="zh-CN" alt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 </a:t>
            </a:r>
            <a:r>
              <a:rPr lang="zh-CN" altLang="en-US" dirty="0" smtClean="0"/>
              <a:t>打标签</a:t>
            </a:r>
            <a:endParaRPr lang="zh-CN" altLang="en-US" dirty="0"/>
          </a:p>
        </p:txBody>
      </p:sp>
      <p:sp>
        <p:nvSpPr>
          <p:cNvPr id="3" name="文本占位符 2"/>
          <p:cNvSpPr>
            <a:spLocks noGrp="1"/>
          </p:cNvSpPr>
          <p:nvPr>
            <p:ph type="body" sz="quarter" idx="10"/>
          </p:nvPr>
        </p:nvSpPr>
        <p:spPr>
          <a:ln>
            <a:noFill/>
          </a:ln>
        </p:spPr>
        <p:txBody>
          <a:bodyPr/>
          <a:lstStyle/>
          <a:p>
            <a:r>
              <a:rPr lang="zh-CN" altLang="en-US" sz="1600" dirty="0" smtClean="0"/>
              <a:t>列显已有的标签</a:t>
            </a:r>
            <a:endParaRPr lang="en-US" altLang="zh-CN" sz="1600" dirty="0" smtClean="0"/>
          </a:p>
          <a:p>
            <a:pPr lvl="1"/>
            <a:r>
              <a:rPr lang="en-US" altLang="zh-CN" sz="1200" dirty="0" err="1" smtClean="0"/>
              <a:t>git</a:t>
            </a:r>
            <a:r>
              <a:rPr lang="en-US" altLang="zh-CN" sz="1200" dirty="0" smtClean="0"/>
              <a:t> tag </a:t>
            </a:r>
            <a:r>
              <a:rPr lang="zh-CN" altLang="en-US" sz="1200" dirty="0" smtClean="0"/>
              <a:t>查看已有标签</a:t>
            </a:r>
            <a:endParaRPr lang="en-US" altLang="zh-CN" sz="1200" dirty="0" smtClean="0"/>
          </a:p>
          <a:p>
            <a:pPr lvl="1">
              <a:buNone/>
            </a:pPr>
            <a:endParaRPr lang="zh-CN" altLang="en-US" sz="1200" dirty="0" smtClean="0"/>
          </a:p>
          <a:p>
            <a:r>
              <a:rPr lang="zh-CN" altLang="en-US" sz="1600" dirty="0" smtClean="0"/>
              <a:t>新建立标签</a:t>
            </a:r>
            <a:endParaRPr lang="en-US" altLang="zh-CN" sz="1600" dirty="0" smtClean="0"/>
          </a:p>
          <a:p>
            <a:pPr lvl="1"/>
            <a:r>
              <a:rPr lang="zh-CN" altLang="en-US" sz="1200" dirty="0" smtClean="0"/>
              <a:t>轻量级标签就像是个不会变化的分支，实际上它就是个指向特定提交对象的引用</a:t>
            </a:r>
            <a:r>
              <a:rPr lang="en-US" altLang="zh-CN" sz="1200" dirty="0" smtClean="0"/>
              <a:t/>
            </a:r>
            <a:br>
              <a:rPr lang="en-US" altLang="zh-CN" sz="1200" dirty="0" smtClean="0"/>
            </a:br>
            <a:r>
              <a:rPr lang="zh-CN" altLang="en-US" sz="1200" dirty="0" smtClean="0"/>
              <a:t>轻量级标签实际上就是一个保存着对应提交对象的校验和信息的文件。要创建这样的标签，一个 </a:t>
            </a:r>
            <a:r>
              <a:rPr lang="en-US" altLang="zh-CN" sz="1200" dirty="0" smtClean="0"/>
              <a:t>-a</a:t>
            </a:r>
            <a:r>
              <a:rPr lang="zh-CN" altLang="en-US" sz="1200" dirty="0" smtClean="0"/>
              <a:t>，</a:t>
            </a:r>
            <a:r>
              <a:rPr lang="en-US" altLang="zh-CN" sz="1200" dirty="0" smtClean="0"/>
              <a:t>-s</a:t>
            </a:r>
            <a:r>
              <a:rPr lang="zh-CN" altLang="en-US" sz="1200" dirty="0" smtClean="0"/>
              <a:t>或 </a:t>
            </a:r>
            <a:r>
              <a:rPr lang="en-US" altLang="zh-CN" sz="1200" dirty="0" smtClean="0"/>
              <a:t>-m </a:t>
            </a:r>
            <a:r>
              <a:rPr lang="zh-CN" altLang="en-US" sz="1200" dirty="0" smtClean="0"/>
              <a:t>选项都不用，直接给出标签名字即可</a:t>
            </a:r>
            <a:endParaRPr lang="en-US" altLang="zh-CN" sz="1200" dirty="0" smtClean="0"/>
          </a:p>
          <a:p>
            <a:r>
              <a:rPr lang="zh-CN" altLang="en-US" sz="1600" dirty="0" smtClean="0"/>
              <a:t>含附注的标签</a:t>
            </a:r>
            <a:endParaRPr lang="en-US" altLang="zh-CN" sz="1600" dirty="0" smtClean="0"/>
          </a:p>
          <a:p>
            <a:pPr lvl="1"/>
            <a:r>
              <a:rPr lang="zh-CN" altLang="en-US" sz="1200" dirty="0" smtClean="0"/>
              <a:t>存储在仓库中的一个独立对象，它有自身的校验和信息，包含着标签的名字，电子邮件地址和日期，以及标签说明</a:t>
            </a:r>
          </a:p>
          <a:p>
            <a:r>
              <a:rPr lang="zh-CN" altLang="en-US" sz="1600" dirty="0" smtClean="0"/>
              <a:t>后期加注标签</a:t>
            </a:r>
          </a:p>
          <a:p>
            <a:pPr lvl="1"/>
            <a:r>
              <a:rPr lang="en-US" altLang="zh-CN" sz="1200" dirty="0" smtClean="0"/>
              <a:t>$ </a:t>
            </a:r>
            <a:r>
              <a:rPr lang="en-US" altLang="zh-CN" sz="1200" dirty="0" err="1" smtClean="0"/>
              <a:t>git</a:t>
            </a:r>
            <a:r>
              <a:rPr lang="en-US" altLang="zh-CN" sz="1200" dirty="0" smtClean="0"/>
              <a:t> tag -a v1.2 </a:t>
            </a:r>
            <a:r>
              <a:rPr lang="en-US" altLang="zh-CN" sz="1200" dirty="0" smtClean="0">
                <a:solidFill>
                  <a:srgbClr val="FF0000"/>
                </a:solidFill>
              </a:rPr>
              <a:t>9fceb02 </a:t>
            </a:r>
            <a:r>
              <a:rPr lang="zh-CN" altLang="en-US" sz="1200" dirty="0" smtClean="0">
                <a:solidFill>
                  <a:srgbClr val="FF0000"/>
                </a:solidFill>
              </a:rPr>
              <a:t>（需要带上对应提交的对象和校验）</a:t>
            </a:r>
            <a:endParaRPr lang="en-US" altLang="zh-CN" sz="1200" dirty="0" smtClean="0">
              <a:solidFill>
                <a:srgbClr val="FF0000"/>
              </a:solidFill>
            </a:endParaRPr>
          </a:p>
          <a:p>
            <a:r>
              <a:rPr lang="zh-CN" altLang="en-US" sz="1600" dirty="0" smtClean="0"/>
              <a:t>分享标签</a:t>
            </a:r>
          </a:p>
          <a:p>
            <a:pPr lvl="1"/>
            <a:r>
              <a:rPr lang="en-US" altLang="zh-CN" sz="1200" dirty="0" smtClean="0"/>
              <a:t> </a:t>
            </a:r>
            <a:r>
              <a:rPr lang="en-US" altLang="zh-CN" sz="1200" dirty="0" err="1" smtClean="0"/>
              <a:t>git</a:t>
            </a:r>
            <a:r>
              <a:rPr lang="en-US" altLang="zh-CN" sz="1200" dirty="0" smtClean="0"/>
              <a:t> push origin [</a:t>
            </a:r>
            <a:r>
              <a:rPr lang="en-US" altLang="zh-CN" sz="1200" dirty="0" err="1" smtClean="0"/>
              <a:t>tagname</a:t>
            </a:r>
            <a:r>
              <a:rPr lang="en-US" altLang="zh-CN" sz="1200" dirty="0" smtClean="0"/>
              <a:t>] </a:t>
            </a:r>
          </a:p>
          <a:p>
            <a:r>
              <a:rPr lang="zh-CN" altLang="en-US" sz="1400" dirty="0" smtClean="0"/>
              <a:t>删除标签的命令</a:t>
            </a:r>
          </a:p>
          <a:p>
            <a:pPr lvl="1"/>
            <a:r>
              <a:rPr lang="en-US" altLang="zh-CN" sz="1200" dirty="0" err="1" smtClean="0"/>
              <a:t>git</a:t>
            </a:r>
            <a:r>
              <a:rPr lang="en-US" altLang="zh-CN" sz="1200" dirty="0" smtClean="0"/>
              <a:t> tag -d 0.1.3</a:t>
            </a:r>
          </a:p>
          <a:p>
            <a:r>
              <a:rPr lang="zh-CN" altLang="en-US" sz="1400" dirty="0" smtClean="0"/>
              <a:t>删除远端服务器的标签</a:t>
            </a:r>
          </a:p>
          <a:p>
            <a:pPr lvl="1"/>
            <a:r>
              <a:rPr lang="en-US" altLang="zh-CN" sz="1200" dirty="0" err="1" smtClean="0"/>
              <a:t>git</a:t>
            </a:r>
            <a:r>
              <a:rPr lang="en-US" altLang="zh-CN" sz="1200" dirty="0" smtClean="0"/>
              <a:t> push origin :refs/tags/0.1.3</a:t>
            </a:r>
          </a:p>
          <a:p>
            <a:r>
              <a:rPr lang="zh-CN" altLang="en-US" sz="1400" dirty="0" smtClean="0"/>
              <a:t>查看本地标签</a:t>
            </a:r>
          </a:p>
          <a:p>
            <a:pPr lvl="1"/>
            <a:r>
              <a:rPr lang="en-US" altLang="zh-CN" sz="1200" dirty="0" smtClean="0"/>
              <a:t>$ </a:t>
            </a:r>
            <a:r>
              <a:rPr lang="en-US" altLang="zh-CN" sz="1200" dirty="0" err="1" smtClean="0"/>
              <a:t>git</a:t>
            </a:r>
            <a:r>
              <a:rPr lang="en-US" altLang="zh-CN" sz="1200" dirty="0" smtClean="0"/>
              <a:t> tag -l</a:t>
            </a:r>
          </a:p>
          <a:p>
            <a:pPr lvl="1"/>
            <a:r>
              <a:rPr lang="en-US" altLang="zh-CN" sz="1200" dirty="0" smtClean="0"/>
              <a:t>0.1.3	</a:t>
            </a:r>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zh-CN" alt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分支操作</a:t>
            </a:r>
            <a:endParaRPr lang="zh-CN" altLang="en-US" dirty="0"/>
          </a:p>
        </p:txBody>
      </p:sp>
      <p:sp>
        <p:nvSpPr>
          <p:cNvPr id="3" name="文本占位符 2"/>
          <p:cNvSpPr>
            <a:spLocks noGrp="1"/>
          </p:cNvSpPr>
          <p:nvPr>
            <p:ph type="body" sz="quarter" idx="10"/>
          </p:nvPr>
        </p:nvSpPr>
        <p:spPr/>
        <p:txBody>
          <a:bodyPr/>
          <a:lstStyle/>
          <a:p>
            <a:r>
              <a:rPr lang="zh-CN" altLang="en-US" sz="1400" dirty="0" smtClean="0"/>
              <a:t>何谓分支</a:t>
            </a:r>
            <a:endParaRPr lang="en-US" altLang="zh-CN" sz="1400" dirty="0" smtClean="0"/>
          </a:p>
          <a:p>
            <a:pPr lvl="1"/>
            <a:r>
              <a:rPr lang="en-US" altLang="zh-CN" sz="1200" dirty="0" err="1" smtClean="0"/>
              <a:t>Git</a:t>
            </a:r>
            <a:r>
              <a:rPr lang="en-US" altLang="zh-CN" sz="1200" dirty="0" smtClean="0"/>
              <a:t> </a:t>
            </a:r>
            <a:r>
              <a:rPr lang="zh-CN" altLang="en-US" sz="1200" dirty="0" smtClean="0"/>
              <a:t>中的分支，其实本质上仅仅是个指向 </a:t>
            </a:r>
            <a:r>
              <a:rPr lang="en-US" altLang="zh-CN" sz="1200" dirty="0" smtClean="0"/>
              <a:t>commit </a:t>
            </a:r>
            <a:r>
              <a:rPr lang="zh-CN" altLang="en-US" sz="1200" dirty="0" smtClean="0"/>
              <a:t>对象的可变指针。</a:t>
            </a:r>
            <a:r>
              <a:rPr lang="en-US" altLang="zh-CN" sz="1200" dirty="0" err="1" smtClean="0"/>
              <a:t>Git</a:t>
            </a:r>
            <a:r>
              <a:rPr lang="en-US" altLang="zh-CN" sz="1200" dirty="0" smtClean="0"/>
              <a:t> </a:t>
            </a:r>
            <a:r>
              <a:rPr lang="zh-CN" altLang="en-US" sz="1200" dirty="0" smtClean="0"/>
              <a:t>会使用 </a:t>
            </a:r>
            <a:r>
              <a:rPr lang="en-US" altLang="zh-CN" sz="1200" dirty="0" smtClean="0"/>
              <a:t>master </a:t>
            </a:r>
            <a:r>
              <a:rPr lang="zh-CN" altLang="en-US" sz="1200" dirty="0" smtClean="0"/>
              <a:t>作为分支的默认名字。在若干次提交后，你其实已经有了一个指向最后一次提交对象的 </a:t>
            </a:r>
            <a:r>
              <a:rPr lang="en-US" altLang="zh-CN" sz="1200" dirty="0" smtClean="0"/>
              <a:t>master </a:t>
            </a:r>
            <a:r>
              <a:rPr lang="zh-CN" altLang="en-US" sz="1200" dirty="0" smtClean="0"/>
              <a:t>分支，它在每次提交的时候都会自动向前移动。</a:t>
            </a:r>
          </a:p>
          <a:p>
            <a:r>
              <a:rPr lang="zh-CN" altLang="en-US" sz="1400" dirty="0" smtClean="0"/>
              <a:t>如何创建一个分支</a:t>
            </a:r>
            <a:r>
              <a:rPr lang="en-US" altLang="zh-CN" sz="1400" dirty="0" smtClean="0"/>
              <a:t>?</a:t>
            </a:r>
          </a:p>
          <a:p>
            <a:pPr lvl="1"/>
            <a:r>
              <a:rPr lang="en-US" altLang="zh-CN" sz="1000" dirty="0" err="1" smtClean="0"/>
              <a:t>git</a:t>
            </a:r>
            <a:r>
              <a:rPr lang="en-US" altLang="zh-CN" sz="1000" dirty="0" smtClean="0"/>
              <a:t> branch &lt;branch-name&gt;</a:t>
            </a:r>
          </a:p>
          <a:p>
            <a:r>
              <a:rPr lang="zh-CN" altLang="en-US" sz="1400" dirty="0" smtClean="0"/>
              <a:t>删除分支</a:t>
            </a:r>
            <a:endParaRPr lang="en-US" altLang="zh-CN" sz="1400" dirty="0" smtClean="0"/>
          </a:p>
          <a:p>
            <a:pPr lvl="1"/>
            <a:r>
              <a:rPr lang="en-US" altLang="zh-CN" sz="1000" dirty="0" err="1" smtClean="0"/>
              <a:t>git</a:t>
            </a:r>
            <a:r>
              <a:rPr lang="en-US" altLang="zh-CN" sz="1000" dirty="0" smtClean="0"/>
              <a:t> branch –d &lt;branch-name&gt;</a:t>
            </a:r>
          </a:p>
          <a:p>
            <a:r>
              <a:rPr lang="zh-CN" altLang="en-US" sz="1400" dirty="0" smtClean="0"/>
              <a:t>切换分支 </a:t>
            </a:r>
            <a:endParaRPr lang="en-US" altLang="zh-CN" sz="1400" dirty="0" smtClean="0"/>
          </a:p>
          <a:p>
            <a:pPr lvl="1"/>
            <a:r>
              <a:rPr lang="en-US" altLang="zh-CN" sz="1000" dirty="0" err="1" smtClean="0"/>
              <a:t>git</a:t>
            </a:r>
            <a:r>
              <a:rPr lang="en-US" altLang="zh-CN" sz="1000" dirty="0" smtClean="0"/>
              <a:t> checkout  &lt;branch-name&gt;</a:t>
            </a:r>
          </a:p>
          <a:p>
            <a:r>
              <a:rPr lang="zh-CN" altLang="en-US" sz="1400" dirty="0" smtClean="0"/>
              <a:t>新建立分支并切换到分支：</a:t>
            </a:r>
            <a:endParaRPr lang="en-US" altLang="zh-CN" sz="1400" dirty="0" smtClean="0"/>
          </a:p>
          <a:p>
            <a:pPr lvl="1"/>
            <a:r>
              <a:rPr lang="en-US" altLang="zh-CN" sz="1000" dirty="0" err="1" smtClean="0"/>
              <a:t>git</a:t>
            </a:r>
            <a:r>
              <a:rPr lang="en-US" altLang="zh-CN" sz="1000" dirty="0" smtClean="0"/>
              <a:t> checkout –b &lt;branch-name&gt;</a:t>
            </a:r>
          </a:p>
          <a:p>
            <a:endParaRPr lang="en-US" altLang="zh-CN" sz="1400" dirty="0" smtClean="0"/>
          </a:p>
          <a:p>
            <a:r>
              <a:rPr lang="zh-CN" altLang="en-US" sz="1400" dirty="0" smtClean="0"/>
              <a:t>抓取数据</a:t>
            </a:r>
            <a:endParaRPr lang="en-US" altLang="zh-CN" sz="1400" dirty="0" smtClean="0"/>
          </a:p>
          <a:p>
            <a:pPr lvl="1"/>
            <a:r>
              <a:rPr lang="en-US" sz="1000" dirty="0" err="1" smtClean="0"/>
              <a:t>git</a:t>
            </a:r>
            <a:r>
              <a:rPr lang="en-US" sz="1000" dirty="0" smtClean="0"/>
              <a:t> fetch origin </a:t>
            </a:r>
            <a:endParaRPr lang="en-US" altLang="zh-CN" sz="10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p:txBody>
      </p:sp>
      <p:pic>
        <p:nvPicPr>
          <p:cNvPr id="3075" name="Picture 3" descr="C:\Users\Administrator\Desktop\18333fig0304-tn.png"/>
          <p:cNvPicPr>
            <a:picLocks noChangeAspect="1" noChangeArrowheads="1"/>
          </p:cNvPicPr>
          <p:nvPr/>
        </p:nvPicPr>
        <p:blipFill>
          <a:blip r:embed="rId2" cstate="print"/>
          <a:srcRect/>
          <a:stretch>
            <a:fillRect/>
          </a:stretch>
        </p:blipFill>
        <p:spPr bwMode="auto">
          <a:xfrm>
            <a:off x="3851920" y="3933056"/>
            <a:ext cx="4238625" cy="21240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分支操作</a:t>
            </a:r>
            <a:endParaRPr lang="zh-CN" altLang="en-US" dirty="0"/>
          </a:p>
        </p:txBody>
      </p:sp>
      <p:sp>
        <p:nvSpPr>
          <p:cNvPr id="3" name="文本占位符 2"/>
          <p:cNvSpPr>
            <a:spLocks noGrp="1"/>
          </p:cNvSpPr>
          <p:nvPr>
            <p:ph type="body" sz="quarter" idx="10"/>
          </p:nvPr>
        </p:nvSpPr>
        <p:spPr/>
        <p:txBody>
          <a:bodyPr/>
          <a:lstStyle/>
          <a:p>
            <a:endParaRPr lang="en-US" altLang="zh-CN" sz="1400" dirty="0" smtClean="0"/>
          </a:p>
          <a:p>
            <a:r>
              <a:rPr lang="en-US" altLang="zh-CN" sz="1400" dirty="0" err="1" smtClean="0"/>
              <a:t>Git</a:t>
            </a:r>
            <a:r>
              <a:rPr lang="en-US" altLang="zh-CN" sz="1400" dirty="0" smtClean="0"/>
              <a:t> </a:t>
            </a:r>
            <a:r>
              <a:rPr lang="zh-CN" altLang="en-US" sz="1400" dirty="0" smtClean="0"/>
              <a:t>分支合并与管理</a:t>
            </a:r>
            <a:endParaRPr lang="en-US" altLang="zh-CN" sz="1400" dirty="0" smtClean="0"/>
          </a:p>
          <a:p>
            <a:pPr lvl="1"/>
            <a:r>
              <a:rPr lang="en-US" altLang="zh-CN" sz="1100" dirty="0" err="1" smtClean="0"/>
              <a:t>git</a:t>
            </a:r>
            <a:r>
              <a:rPr lang="en-US" altLang="zh-CN" sz="1100" dirty="0" smtClean="0"/>
              <a:t> merge &lt;branch-name&gt;</a:t>
            </a:r>
          </a:p>
          <a:p>
            <a:pPr lvl="1"/>
            <a:r>
              <a:rPr lang="en-US" altLang="zh-CN" sz="1100" dirty="0" err="1" smtClean="0"/>
              <a:t>git</a:t>
            </a:r>
            <a:r>
              <a:rPr lang="en-US" altLang="zh-CN" sz="1100" dirty="0" smtClean="0"/>
              <a:t> branch –-merged </a:t>
            </a:r>
            <a:r>
              <a:rPr lang="zh-CN" altLang="en-US" sz="1100" dirty="0" smtClean="0"/>
              <a:t>查看有哪些分支与当前分支进行了合并。</a:t>
            </a:r>
            <a:endParaRPr lang="en-US" altLang="zh-CN" sz="1100" dirty="0" smtClean="0"/>
          </a:p>
          <a:p>
            <a:r>
              <a:rPr lang="zh-CN" altLang="en-US" sz="1400" dirty="0" smtClean="0"/>
              <a:t>分支合并遇到冲突时</a:t>
            </a:r>
            <a:endParaRPr lang="en-US" altLang="zh-CN" sz="1400" dirty="0" smtClean="0"/>
          </a:p>
          <a:p>
            <a:pPr lvl="1"/>
            <a:r>
              <a:rPr lang="zh-CN" altLang="en-US" sz="1100" dirty="0" smtClean="0"/>
              <a:t>有时候合并操作并不会如此顺利。如果在不同的分支中都修改了同一个文件的同一部分，</a:t>
            </a:r>
            <a:r>
              <a:rPr lang="en-US" altLang="zh-CN" sz="1100" dirty="0" err="1" smtClean="0"/>
              <a:t>Git</a:t>
            </a:r>
            <a:r>
              <a:rPr lang="en-US" altLang="zh-CN" sz="1100" dirty="0" smtClean="0"/>
              <a:t> </a:t>
            </a:r>
            <a:r>
              <a:rPr lang="zh-CN" altLang="en-US" sz="1100" dirty="0" smtClean="0"/>
              <a:t>就无法干净地把两者合到一起（译注：逻辑上说，这种问题只能由人来裁决。）</a:t>
            </a:r>
            <a:endParaRPr lang="en-US" altLang="zh-CN" sz="1100" dirty="0" smtClean="0"/>
          </a:p>
          <a:p>
            <a:pPr lvl="1"/>
            <a:r>
              <a:rPr lang="zh-CN" altLang="en-US" sz="1100" dirty="0" smtClean="0"/>
              <a:t>第一步先查看该文件冲突的状态：</a:t>
            </a:r>
            <a:r>
              <a:rPr lang="en-US" altLang="zh-CN" sz="1100" dirty="0" err="1" smtClean="0"/>
              <a:t>git</a:t>
            </a:r>
            <a:r>
              <a:rPr lang="en-US" altLang="zh-CN" sz="1100" dirty="0" smtClean="0"/>
              <a:t> status </a:t>
            </a:r>
          </a:p>
          <a:p>
            <a:pPr lvl="1"/>
            <a:r>
              <a:rPr lang="zh-CN" altLang="en-US" sz="1100" dirty="0" smtClean="0"/>
              <a:t>任何包含未解决冲突的文件都会以未合并（</a:t>
            </a:r>
            <a:r>
              <a:rPr lang="en-US" altLang="zh-CN" sz="1100" dirty="0" smtClean="0"/>
              <a:t>unmerged</a:t>
            </a:r>
            <a:r>
              <a:rPr lang="zh-CN" altLang="en-US" sz="1100" dirty="0" smtClean="0"/>
              <a:t>）的状态列出。</a:t>
            </a:r>
            <a:r>
              <a:rPr lang="en-US" altLang="zh-CN" sz="1100" dirty="0" err="1" smtClean="0"/>
              <a:t>Git</a:t>
            </a:r>
            <a:r>
              <a:rPr lang="en-US" altLang="zh-CN" sz="1100" dirty="0" smtClean="0"/>
              <a:t> </a:t>
            </a:r>
            <a:r>
              <a:rPr lang="zh-CN" altLang="en-US" sz="1100" dirty="0" smtClean="0"/>
              <a:t>会在有冲突的文件里加入标准的冲突解决标记，可以通过它们来手工定位并解决这些冲突。</a:t>
            </a:r>
            <a:endParaRPr lang="en-US" altLang="zh-CN" sz="1100" dirty="0" smtClean="0"/>
          </a:p>
          <a:p>
            <a:endParaRPr lang="en-US" altLang="zh-CN" sz="1400" dirty="0" smtClean="0"/>
          </a:p>
          <a:p>
            <a:endParaRPr lang="en-US" altLang="zh-CN" sz="1400" dirty="0" smtClean="0"/>
          </a:p>
          <a:p>
            <a:endParaRPr lang="en-US" altLang="zh-CN" sz="1400" dirty="0" smtClean="0"/>
          </a:p>
          <a:p>
            <a:endParaRPr lang="en-US" altLang="zh-CN" sz="1400" dirty="0" smtClean="0"/>
          </a:p>
          <a:p>
            <a:pPr>
              <a:buNone/>
            </a:pPr>
            <a:endParaRPr lang="en-US" altLang="zh-CN" sz="1400" dirty="0" smtClean="0"/>
          </a:p>
          <a:p>
            <a:pPr>
              <a:buNone/>
            </a:pPr>
            <a:endParaRPr lang="en-US" altLang="zh-CN" sz="1400" dirty="0" smtClean="0"/>
          </a:p>
          <a:p>
            <a:pPr lvl="1"/>
            <a:r>
              <a:rPr lang="en-US" altLang="zh-CN" sz="1100" dirty="0" smtClean="0"/>
              <a:t>HEAD </a:t>
            </a:r>
            <a:r>
              <a:rPr lang="zh-CN" altLang="en-US" sz="1100" dirty="0" smtClean="0"/>
              <a:t>代表的事主干</a:t>
            </a:r>
            <a:r>
              <a:rPr lang="en-US" altLang="zh-CN" sz="1100" dirty="0" smtClean="0"/>
              <a:t>,&gt;&gt;&gt;iss53 </a:t>
            </a:r>
            <a:r>
              <a:rPr lang="zh-CN" altLang="en-US" sz="1100" dirty="0" smtClean="0"/>
              <a:t>代表的是分支</a:t>
            </a:r>
            <a:r>
              <a:rPr lang="en-US" altLang="zh-CN" sz="1100" dirty="0" smtClean="0"/>
              <a:t>, </a:t>
            </a:r>
            <a:r>
              <a:rPr lang="zh-CN" altLang="en-US" sz="1100" dirty="0" smtClean="0"/>
              <a:t>手动选择保留部分，在执行</a:t>
            </a:r>
            <a:r>
              <a:rPr lang="en-US" altLang="zh-CN" sz="1100" dirty="0" err="1" smtClean="0"/>
              <a:t>git</a:t>
            </a:r>
            <a:r>
              <a:rPr lang="en-US" altLang="zh-CN" sz="1100" dirty="0" smtClean="0"/>
              <a:t> add </a:t>
            </a:r>
            <a:r>
              <a:rPr lang="zh-CN" altLang="en-US" sz="1100" dirty="0" smtClean="0"/>
              <a:t>把文件进行保存。主要工作做完，就可把分支干掉。</a:t>
            </a:r>
            <a:endParaRPr lang="en-US" altLang="zh-CN" sz="1100" dirty="0" smtClean="0"/>
          </a:p>
          <a:p>
            <a:pPr lvl="1"/>
            <a:r>
              <a:rPr lang="zh-CN" altLang="en-US" sz="1100" dirty="0" smtClean="0"/>
              <a:t>执行</a:t>
            </a:r>
            <a:r>
              <a:rPr lang="en-US" altLang="zh-CN" sz="1100" dirty="0" err="1" smtClean="0"/>
              <a:t>git</a:t>
            </a:r>
            <a:r>
              <a:rPr lang="en-US" altLang="zh-CN" sz="1100" dirty="0" smtClean="0"/>
              <a:t> status </a:t>
            </a:r>
            <a:r>
              <a:rPr lang="zh-CN" altLang="en-US" sz="1100" dirty="0" smtClean="0"/>
              <a:t>查看状态。</a:t>
            </a:r>
            <a:endParaRPr lang="en-US" altLang="zh-CN" sz="1100" dirty="0" smtClean="0"/>
          </a:p>
          <a:p>
            <a:endParaRPr lang="en-US" altLang="zh-CN" sz="1400" dirty="0" smtClean="0"/>
          </a:p>
          <a:p>
            <a:pPr lvl="1">
              <a:buNone/>
            </a:pPr>
            <a:endParaRPr lang="en-US" altLang="zh-CN" sz="1000" dirty="0" smtClean="0"/>
          </a:p>
        </p:txBody>
      </p:sp>
      <p:pic>
        <p:nvPicPr>
          <p:cNvPr id="4098" name="Picture 2"/>
          <p:cNvPicPr>
            <a:picLocks noChangeAspect="1" noChangeArrowheads="1"/>
          </p:cNvPicPr>
          <p:nvPr/>
        </p:nvPicPr>
        <p:blipFill>
          <a:blip r:embed="rId2" cstate="print"/>
          <a:srcRect/>
          <a:stretch>
            <a:fillRect/>
          </a:stretch>
        </p:blipFill>
        <p:spPr bwMode="auto">
          <a:xfrm>
            <a:off x="1547664" y="3356992"/>
            <a:ext cx="5972175" cy="126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分支开发工作流程</a:t>
            </a:r>
            <a:endParaRPr lang="zh-CN" altLang="en-US" dirty="0"/>
          </a:p>
        </p:txBody>
      </p:sp>
      <p:sp>
        <p:nvSpPr>
          <p:cNvPr id="3" name="文本占位符 2"/>
          <p:cNvSpPr>
            <a:spLocks noGrp="1"/>
          </p:cNvSpPr>
          <p:nvPr>
            <p:ph type="body" sz="quarter" idx="10"/>
          </p:nvPr>
        </p:nvSpPr>
        <p:spPr/>
        <p:txBody>
          <a:bodyPr/>
          <a:lstStyle/>
          <a:p>
            <a:r>
              <a:rPr lang="zh-CN" altLang="en-US" sz="1600" dirty="0" smtClean="0"/>
              <a:t>利用分支进行开发的工作流程</a:t>
            </a:r>
            <a:endParaRPr lang="en-US" altLang="zh-CN" sz="1600" dirty="0" smtClean="0"/>
          </a:p>
          <a:p>
            <a:pPr lvl="1"/>
            <a:r>
              <a:rPr lang="zh-CN" altLang="en-US" sz="1400" dirty="0" smtClean="0"/>
              <a:t>长期分支</a:t>
            </a:r>
            <a:endParaRPr lang="en-US" altLang="zh-CN" sz="1400" dirty="0" smtClean="0"/>
          </a:p>
          <a:p>
            <a:pPr lvl="2"/>
            <a:r>
              <a:rPr lang="zh-CN" altLang="en-US" sz="1200" dirty="0" smtClean="0"/>
              <a:t>由于 </a:t>
            </a:r>
            <a:r>
              <a:rPr lang="en-US" altLang="zh-CN" sz="1200" dirty="0" err="1" smtClean="0"/>
              <a:t>Git</a:t>
            </a:r>
            <a:r>
              <a:rPr lang="en-US" altLang="zh-CN" sz="1200" dirty="0" smtClean="0"/>
              <a:t> </a:t>
            </a:r>
            <a:r>
              <a:rPr lang="zh-CN" altLang="en-US" sz="1200" dirty="0" smtClean="0"/>
              <a:t>使用简单的三方合并，所以就算在较长一段时间内，反复多次把某个分支合并到另一分支，也不是什么难事。也就是说，你可以同时拥有多个开放的分支，每个分支用于完成特定的任务，随着开发的推进，你可以随时把某个特性分支的成果并到其他分支中</a:t>
            </a:r>
          </a:p>
          <a:p>
            <a:pPr lvl="1"/>
            <a:endParaRPr lang="en-US" altLang="zh-CN" sz="1200" dirty="0" smtClean="0"/>
          </a:p>
          <a:p>
            <a:pPr lvl="1"/>
            <a:endParaRPr lang="en-US" altLang="zh-CN" sz="1200" dirty="0" smtClean="0"/>
          </a:p>
          <a:p>
            <a:pPr lvl="1"/>
            <a:endParaRPr lang="en-US" altLang="zh-CN" sz="1200" dirty="0" smtClean="0"/>
          </a:p>
          <a:p>
            <a:pPr lvl="1"/>
            <a:endParaRPr lang="en-US" altLang="zh-CN" sz="1200" dirty="0" smtClean="0"/>
          </a:p>
          <a:p>
            <a:pPr lvl="1"/>
            <a:endParaRPr lang="en-US" altLang="zh-CN" sz="1200" dirty="0" smtClean="0"/>
          </a:p>
          <a:p>
            <a:pPr lvl="1"/>
            <a:endParaRPr lang="en-US" altLang="zh-CN" sz="1200" dirty="0" smtClean="0"/>
          </a:p>
          <a:p>
            <a:pPr lvl="1"/>
            <a:endParaRPr lang="en-US" altLang="zh-CN" sz="1200" dirty="0" smtClean="0"/>
          </a:p>
          <a:p>
            <a:pPr lvl="1"/>
            <a:endParaRPr lang="en-US" altLang="zh-CN" sz="1200" dirty="0" smtClean="0"/>
          </a:p>
          <a:p>
            <a:pPr lvl="1"/>
            <a:endParaRPr lang="en-US" altLang="zh-CN" sz="1200" dirty="0" smtClean="0"/>
          </a:p>
          <a:p>
            <a:pPr lvl="1"/>
            <a:endParaRPr lang="en-US" altLang="zh-CN" sz="1200" dirty="0" smtClean="0"/>
          </a:p>
          <a:p>
            <a:pPr lvl="1"/>
            <a:endParaRPr lang="en-US" altLang="zh-CN" sz="1200" dirty="0" smtClean="0"/>
          </a:p>
        </p:txBody>
      </p:sp>
      <p:pic>
        <p:nvPicPr>
          <p:cNvPr id="5122" name="Picture 2" descr="C:\Users\Administrator\Desktop\18333fig0319-tn.png"/>
          <p:cNvPicPr>
            <a:picLocks noChangeAspect="1" noChangeArrowheads="1"/>
          </p:cNvPicPr>
          <p:nvPr/>
        </p:nvPicPr>
        <p:blipFill>
          <a:blip r:embed="rId2" cstate="print"/>
          <a:srcRect/>
          <a:stretch>
            <a:fillRect/>
          </a:stretch>
        </p:blipFill>
        <p:spPr bwMode="auto">
          <a:xfrm>
            <a:off x="2051720" y="2996952"/>
            <a:ext cx="4762500" cy="27051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分支开发工作流程</a:t>
            </a:r>
            <a:endParaRPr lang="zh-CN" altLang="en-US" dirty="0"/>
          </a:p>
        </p:txBody>
      </p:sp>
      <p:sp>
        <p:nvSpPr>
          <p:cNvPr id="3" name="文本占位符 2"/>
          <p:cNvSpPr>
            <a:spLocks noGrp="1"/>
          </p:cNvSpPr>
          <p:nvPr>
            <p:ph type="body" sz="quarter" idx="10"/>
          </p:nvPr>
        </p:nvSpPr>
        <p:spPr/>
        <p:txBody>
          <a:bodyPr/>
          <a:lstStyle/>
          <a:p>
            <a:r>
              <a:rPr lang="zh-CN" altLang="en-US" sz="1800" dirty="0" smtClean="0"/>
              <a:t>利用分支进行开发的工作流程</a:t>
            </a:r>
            <a:endParaRPr lang="en-US" altLang="zh-CN" sz="1800" dirty="0" smtClean="0"/>
          </a:p>
          <a:p>
            <a:pPr lvl="1"/>
            <a:r>
              <a:rPr lang="zh-CN" altLang="en-US" sz="1400" dirty="0" smtClean="0"/>
              <a:t>特性分支</a:t>
            </a:r>
            <a:endParaRPr lang="en-US" altLang="zh-CN" sz="1400" dirty="0" smtClean="0"/>
          </a:p>
          <a:p>
            <a:pPr lvl="2"/>
            <a:r>
              <a:rPr lang="zh-CN" altLang="en-US" sz="1000" dirty="0" smtClean="0"/>
              <a:t>在任何规模的项目中都可以使用特性（</a:t>
            </a:r>
            <a:r>
              <a:rPr lang="en-US" altLang="zh-CN" sz="1000" dirty="0" smtClean="0"/>
              <a:t>Topic</a:t>
            </a:r>
            <a:r>
              <a:rPr lang="zh-CN" altLang="en-US" sz="1000" dirty="0" smtClean="0"/>
              <a:t>）分支。一个特性分支是指一个短期的，用来实现单一特性或与其相关工作的分支。可能你在以前的版本控制系统里从未做过类似这样的事情，因为通常创建与合并分支消耗太大。然而在 </a:t>
            </a:r>
            <a:r>
              <a:rPr lang="en-US" altLang="zh-CN" sz="1000" dirty="0" err="1" smtClean="0"/>
              <a:t>Git</a:t>
            </a:r>
            <a:r>
              <a:rPr lang="en-US" altLang="zh-CN" sz="1000" dirty="0" smtClean="0"/>
              <a:t> </a:t>
            </a:r>
            <a:r>
              <a:rPr lang="zh-CN" altLang="en-US" sz="1000" dirty="0" smtClean="0"/>
              <a:t>中，一天之内建立、使用、合并再删除多个分支是常见的事。</a:t>
            </a:r>
          </a:p>
          <a:p>
            <a:r>
              <a:rPr lang="zh-CN" altLang="en-US" sz="1400" dirty="0" smtClean="0"/>
              <a:t>图</a:t>
            </a:r>
            <a:r>
              <a:rPr lang="en-US" altLang="zh-CN" sz="1400" dirty="0" smtClean="0"/>
              <a:t>1</a:t>
            </a:r>
            <a:r>
              <a:rPr lang="zh-CN" altLang="en-US" sz="1400" dirty="0" smtClean="0"/>
              <a:t>：</a:t>
            </a:r>
            <a:r>
              <a:rPr lang="en-US" altLang="zh-CN" sz="1400" dirty="0" smtClean="0"/>
              <a:t>				     </a:t>
            </a:r>
            <a:r>
              <a:rPr lang="zh-CN" altLang="en-US" sz="1400" dirty="0" smtClean="0"/>
              <a:t>图</a:t>
            </a:r>
            <a:r>
              <a:rPr lang="en-US" altLang="zh-CN" sz="1400" dirty="0" smtClean="0"/>
              <a:t>2</a:t>
            </a:r>
            <a:r>
              <a:rPr lang="zh-CN" altLang="en-US" sz="1400" dirty="0" smtClean="0"/>
              <a:t>：</a:t>
            </a:r>
            <a:endParaRPr lang="zh-CN" altLang="en-US" sz="1400" dirty="0"/>
          </a:p>
        </p:txBody>
      </p:sp>
      <p:pic>
        <p:nvPicPr>
          <p:cNvPr id="6146" name="Picture 2" descr="C:\Users\Administrator\Desktop\18333fig0320-tn.png"/>
          <p:cNvPicPr>
            <a:picLocks noChangeAspect="1" noChangeArrowheads="1"/>
          </p:cNvPicPr>
          <p:nvPr/>
        </p:nvPicPr>
        <p:blipFill>
          <a:blip r:embed="rId2" cstate="print"/>
          <a:srcRect/>
          <a:stretch>
            <a:fillRect/>
          </a:stretch>
        </p:blipFill>
        <p:spPr bwMode="auto">
          <a:xfrm>
            <a:off x="1043608" y="2600325"/>
            <a:ext cx="2952328" cy="4257675"/>
          </a:xfrm>
          <a:prstGeom prst="rect">
            <a:avLst/>
          </a:prstGeom>
          <a:noFill/>
        </p:spPr>
      </p:pic>
      <p:pic>
        <p:nvPicPr>
          <p:cNvPr id="6147" name="Picture 3" descr="C:\Users\Administrator\Desktop\18333fig0321-tn.png"/>
          <p:cNvPicPr>
            <a:picLocks noChangeAspect="1" noChangeArrowheads="1"/>
          </p:cNvPicPr>
          <p:nvPr/>
        </p:nvPicPr>
        <p:blipFill>
          <a:blip r:embed="rId3" cstate="print"/>
          <a:srcRect/>
          <a:stretch>
            <a:fillRect/>
          </a:stretch>
        </p:blipFill>
        <p:spPr bwMode="auto">
          <a:xfrm>
            <a:off x="4644008" y="2636912"/>
            <a:ext cx="2736304" cy="422108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Git</a:t>
            </a:r>
            <a:r>
              <a:rPr lang="en-US" altLang="zh-CN" dirty="0" smtClean="0"/>
              <a:t> </a:t>
            </a:r>
            <a:r>
              <a:rPr lang="zh-CN" altLang="en-US" dirty="0" smtClean="0"/>
              <a:t>分支 </a:t>
            </a:r>
            <a:r>
              <a:rPr lang="en-US" altLang="zh-CN" dirty="0" smtClean="0"/>
              <a:t>- </a:t>
            </a:r>
            <a:r>
              <a:rPr lang="zh-CN" altLang="en-US" dirty="0" smtClean="0"/>
              <a:t>远程分支</a:t>
            </a:r>
            <a:br>
              <a:rPr lang="zh-CN" altLang="en-US" dirty="0" smtClean="0"/>
            </a:br>
            <a:endParaRPr lang="zh-CN" altLang="en-US" dirty="0"/>
          </a:p>
        </p:txBody>
      </p:sp>
      <p:sp>
        <p:nvSpPr>
          <p:cNvPr id="3" name="文本占位符 2"/>
          <p:cNvSpPr>
            <a:spLocks noGrp="1"/>
          </p:cNvSpPr>
          <p:nvPr>
            <p:ph type="body" sz="quarter" idx="10"/>
          </p:nvPr>
        </p:nvSpPr>
        <p:spPr/>
        <p:txBody>
          <a:bodyPr/>
          <a:lstStyle/>
          <a:p>
            <a:r>
              <a:rPr lang="zh-CN" altLang="en-US" sz="1800" b="1" dirty="0" smtClean="0"/>
              <a:t>远程分支</a:t>
            </a:r>
            <a:endParaRPr lang="en-US" altLang="zh-CN" sz="1800" b="1" dirty="0" smtClean="0"/>
          </a:p>
          <a:p>
            <a:pPr lvl="1"/>
            <a:r>
              <a:rPr lang="zh-CN" altLang="en-US" sz="1200" dirty="0" smtClean="0"/>
              <a:t>远程分支（</a:t>
            </a:r>
            <a:r>
              <a:rPr lang="en-US" altLang="zh-CN" sz="1200" dirty="0" smtClean="0"/>
              <a:t>remote branch</a:t>
            </a:r>
            <a:r>
              <a:rPr lang="zh-CN" altLang="en-US" sz="1200" dirty="0" smtClean="0"/>
              <a:t>）是对远程仓库中的分支的索引。它们是一些无法移动的本地分支；只有在 </a:t>
            </a:r>
            <a:r>
              <a:rPr lang="en-US" altLang="zh-CN" sz="1200" dirty="0" err="1" smtClean="0"/>
              <a:t>Git</a:t>
            </a:r>
            <a:r>
              <a:rPr lang="en-US" altLang="zh-CN" sz="1200" dirty="0" smtClean="0"/>
              <a:t> </a:t>
            </a:r>
            <a:r>
              <a:rPr lang="zh-CN" altLang="en-US" sz="1200" dirty="0" smtClean="0"/>
              <a:t>进行网络交互时才会更新。远程分支就像是书签，提醒着你上次连接远程仓库时上面各分支的位置。</a:t>
            </a:r>
            <a:endParaRPr lang="zh-CN" altLang="en-US" sz="1200" b="1" dirty="0" smtClean="0"/>
          </a:p>
          <a:p>
            <a:pPr lvl="1"/>
            <a:r>
              <a:rPr lang="zh-CN" altLang="en-US" sz="1800" dirty="0" smtClean="0"/>
              <a:t>推送本地分支</a:t>
            </a:r>
            <a:endParaRPr lang="en-US" altLang="zh-CN" sz="1800" dirty="0" smtClean="0"/>
          </a:p>
          <a:p>
            <a:pPr lvl="2"/>
            <a:r>
              <a:rPr lang="en-US" altLang="zh-CN" sz="1400" dirty="0" err="1" smtClean="0"/>
              <a:t>git</a:t>
            </a:r>
            <a:r>
              <a:rPr lang="en-US" altLang="zh-CN" sz="1400" dirty="0" smtClean="0"/>
              <a:t> push (</a:t>
            </a:r>
            <a:r>
              <a:rPr lang="zh-CN" altLang="en-US" sz="1400" dirty="0" smtClean="0"/>
              <a:t>远程仓库名</a:t>
            </a:r>
            <a:r>
              <a:rPr lang="en-US" altLang="zh-CN" sz="1400" dirty="0" smtClean="0"/>
              <a:t>) (</a:t>
            </a:r>
            <a:r>
              <a:rPr lang="zh-CN" altLang="en-US" sz="1400" dirty="0" smtClean="0"/>
              <a:t>分支名</a:t>
            </a:r>
            <a:r>
              <a:rPr lang="en-US" altLang="zh-CN" sz="1400" dirty="0" smtClean="0"/>
              <a:t>)</a:t>
            </a:r>
          </a:p>
          <a:p>
            <a:pPr lvl="1"/>
            <a:r>
              <a:rPr lang="zh-CN" altLang="en-US" sz="1800" dirty="0" smtClean="0"/>
              <a:t>跟踪远程分支</a:t>
            </a:r>
          </a:p>
          <a:p>
            <a:pPr lvl="2"/>
            <a:r>
              <a:rPr lang="zh-CN" altLang="en-US" sz="1200" dirty="0" smtClean="0"/>
              <a:t>从远程分支 </a:t>
            </a:r>
            <a:r>
              <a:rPr lang="en-US" altLang="zh-CN" sz="1200" dirty="0" smtClean="0"/>
              <a:t>checkout </a:t>
            </a:r>
            <a:r>
              <a:rPr lang="zh-CN" altLang="en-US" sz="1200" dirty="0" smtClean="0"/>
              <a:t>出来的本地分支，称为 </a:t>
            </a:r>
            <a:r>
              <a:rPr lang="zh-CN" altLang="en-US" sz="1200" i="1" dirty="0" smtClean="0"/>
              <a:t>跟踪分支</a:t>
            </a:r>
            <a:r>
              <a:rPr lang="zh-CN" altLang="en-US" sz="1200" dirty="0" smtClean="0"/>
              <a:t> </a:t>
            </a:r>
            <a:r>
              <a:rPr lang="en-US" altLang="zh-CN" sz="1200" dirty="0" smtClean="0"/>
              <a:t>(tracking branch)</a:t>
            </a:r>
            <a:r>
              <a:rPr lang="zh-CN" altLang="en-US" sz="1200" dirty="0" smtClean="0"/>
              <a:t>。跟踪分支是一种和某个远程分支有直接联系的本地分支。在跟踪分支里输入 </a:t>
            </a:r>
            <a:r>
              <a:rPr lang="en-US" altLang="zh-CN" sz="1200" dirty="0" err="1" smtClean="0"/>
              <a:t>git</a:t>
            </a:r>
            <a:r>
              <a:rPr lang="en-US" altLang="zh-CN" sz="1200" dirty="0" smtClean="0"/>
              <a:t> push</a:t>
            </a:r>
            <a:r>
              <a:rPr lang="zh-CN" altLang="en-US" sz="1200" dirty="0" smtClean="0"/>
              <a:t>，</a:t>
            </a:r>
            <a:r>
              <a:rPr lang="en-US" altLang="zh-CN" sz="1200" dirty="0" err="1" smtClean="0"/>
              <a:t>Git</a:t>
            </a:r>
            <a:r>
              <a:rPr lang="en-US" altLang="zh-CN" sz="1200" dirty="0" smtClean="0"/>
              <a:t> </a:t>
            </a:r>
            <a:r>
              <a:rPr lang="zh-CN" altLang="en-US" sz="1200" dirty="0" smtClean="0"/>
              <a:t>会自行推断应该向哪个服务器的哪个分支推送数据。同样，在这些分支里运行 </a:t>
            </a:r>
            <a:r>
              <a:rPr lang="en-US" altLang="zh-CN" sz="1200" dirty="0" err="1" smtClean="0"/>
              <a:t>git</a:t>
            </a:r>
            <a:r>
              <a:rPr lang="en-US" altLang="zh-CN" sz="1200" dirty="0" smtClean="0"/>
              <a:t> pull </a:t>
            </a:r>
            <a:r>
              <a:rPr lang="zh-CN" altLang="en-US" sz="1200" dirty="0" smtClean="0"/>
              <a:t>会获取所有远程索引，并把它们的数据都合并到本地分支中来。</a:t>
            </a:r>
            <a:endParaRPr lang="en-US" altLang="zh-CN" sz="1200" dirty="0" smtClean="0"/>
          </a:p>
          <a:p>
            <a:pPr lvl="1"/>
            <a:r>
              <a:rPr lang="zh-CN" altLang="en-US" sz="1800" dirty="0" smtClean="0"/>
              <a:t>删除远程分支</a:t>
            </a:r>
          </a:p>
          <a:p>
            <a:pPr lvl="2"/>
            <a:r>
              <a:rPr lang="en-US" altLang="zh-CN" sz="1400" dirty="0" smtClean="0"/>
              <a:t>$ </a:t>
            </a:r>
            <a:r>
              <a:rPr lang="en-US" altLang="zh-CN" sz="1400" dirty="0" err="1" smtClean="0"/>
              <a:t>git</a:t>
            </a:r>
            <a:r>
              <a:rPr lang="en-US" altLang="zh-CN" sz="1400" dirty="0" smtClean="0"/>
              <a:t> push origin :&lt;branch-name&gt;</a:t>
            </a:r>
          </a:p>
          <a:p>
            <a:pPr lvl="1"/>
            <a:endParaRPr lang="en-US" altLang="zh-CN" sz="1800" dirty="0" smtClean="0"/>
          </a:p>
          <a:p>
            <a:pPr lvl="1"/>
            <a:endParaRPr lang="zh-CN" alt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PT 模板-04"/>
          <p:cNvPicPr>
            <a:picLocks noChangeAspect="1" noChangeArrowheads="1"/>
          </p:cNvPicPr>
          <p:nvPr/>
        </p:nvPicPr>
        <p:blipFill>
          <a:blip r:embed="rId3" cstate="print"/>
          <a:srcRect/>
          <a:stretch>
            <a:fillRect/>
          </a:stretch>
        </p:blipFill>
        <p:spPr bwMode="auto">
          <a:xfrm>
            <a:off x="0" y="0"/>
            <a:ext cx="913447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Consolas" pitchFamily="49" charset="0"/>
                <a:cs typeface="Consolas" pitchFamily="49" charset="0"/>
              </a:rPr>
              <a:t>Git</a:t>
            </a:r>
            <a:r>
              <a:rPr lang="en-US" altLang="zh-CN" dirty="0" smtClean="0">
                <a:latin typeface="Consolas" pitchFamily="49" charset="0"/>
                <a:cs typeface="Consolas" pitchFamily="49" charset="0"/>
              </a:rPr>
              <a:t> </a:t>
            </a:r>
            <a:r>
              <a:rPr lang="zh-CN" altLang="en-US" dirty="0" smtClean="0">
                <a:latin typeface="Consolas" pitchFamily="49" charset="0"/>
                <a:cs typeface="Consolas" pitchFamily="49" charset="0"/>
              </a:rPr>
              <a:t>简介</a:t>
            </a:r>
            <a:endParaRPr lang="zh-CN" altLang="en-US" dirty="0">
              <a:latin typeface="Consolas" pitchFamily="49" charset="0"/>
              <a:cs typeface="Consolas" pitchFamily="49" charset="0"/>
            </a:endParaRPr>
          </a:p>
        </p:txBody>
      </p:sp>
      <p:sp>
        <p:nvSpPr>
          <p:cNvPr id="3" name="文本占位符 2"/>
          <p:cNvSpPr>
            <a:spLocks noGrp="1"/>
          </p:cNvSpPr>
          <p:nvPr>
            <p:ph type="body" sz="quarter" idx="10"/>
          </p:nvPr>
        </p:nvSpPr>
        <p:spPr/>
        <p:txBody>
          <a:bodyPr/>
          <a:lstStyle/>
          <a:p>
            <a:pPr fontAlgn="base"/>
            <a:r>
              <a:rPr lang="zh-CN" altLang="en-US" sz="1600" dirty="0" smtClean="0">
                <a:latin typeface="Consolas" pitchFamily="49" charset="0"/>
                <a:cs typeface="Consolas" pitchFamily="49" charset="0"/>
              </a:rPr>
              <a:t>同生活中的许多伟大事件一样，</a:t>
            </a:r>
            <a:r>
              <a:rPr lang="en-US" altLang="zh-CN" sz="1600" dirty="0" err="1" smtClean="0">
                <a:latin typeface="Consolas" pitchFamily="49" charset="0"/>
                <a:cs typeface="Consolas" pitchFamily="49" charset="0"/>
              </a:rPr>
              <a:t>Git</a:t>
            </a:r>
            <a:r>
              <a:rPr lang="en-US" altLang="zh-CN" sz="1600" dirty="0" smtClean="0">
                <a:latin typeface="Consolas" pitchFamily="49" charset="0"/>
                <a:cs typeface="Consolas" pitchFamily="49" charset="0"/>
              </a:rPr>
              <a:t> </a:t>
            </a:r>
            <a:r>
              <a:rPr lang="zh-CN" altLang="en-US" sz="1600" dirty="0" smtClean="0">
                <a:latin typeface="Consolas" pitchFamily="49" charset="0"/>
                <a:cs typeface="Consolas" pitchFamily="49" charset="0"/>
              </a:rPr>
              <a:t>诞生于一个极富纷争大举创新的年代。</a:t>
            </a:r>
            <a:r>
              <a:rPr lang="en-US" altLang="zh-CN" sz="1600" dirty="0" smtClean="0">
                <a:latin typeface="Consolas" pitchFamily="49" charset="0"/>
                <a:cs typeface="Consolas" pitchFamily="49" charset="0"/>
              </a:rPr>
              <a:t>Linux </a:t>
            </a:r>
            <a:r>
              <a:rPr lang="zh-CN" altLang="en-US" sz="1600" dirty="0" smtClean="0">
                <a:latin typeface="Consolas" pitchFamily="49" charset="0"/>
                <a:cs typeface="Consolas" pitchFamily="49" charset="0"/>
              </a:rPr>
              <a:t>内核开源项目有着为数众广的参与者。绝大多数的 </a:t>
            </a:r>
            <a:r>
              <a:rPr lang="en-US" altLang="zh-CN" sz="1600" dirty="0" smtClean="0">
                <a:latin typeface="Consolas" pitchFamily="49" charset="0"/>
                <a:cs typeface="Consolas" pitchFamily="49" charset="0"/>
              </a:rPr>
              <a:t>Linux </a:t>
            </a:r>
            <a:r>
              <a:rPr lang="zh-CN" altLang="en-US" sz="1600" dirty="0" smtClean="0">
                <a:latin typeface="Consolas" pitchFamily="49" charset="0"/>
                <a:cs typeface="Consolas" pitchFamily="49" charset="0"/>
              </a:rPr>
              <a:t>内核维护工作都花在了提交补丁和保存归档的繁琐事务上（</a:t>
            </a:r>
            <a:r>
              <a:rPr lang="en-US" altLang="zh-CN" sz="1600" dirty="0" smtClean="0">
                <a:latin typeface="Consolas" pitchFamily="49" charset="0"/>
                <a:cs typeface="Consolas" pitchFamily="49" charset="0"/>
              </a:rPr>
              <a:t>1991</a:t>
            </a:r>
            <a:r>
              <a:rPr lang="zh-CN" altLang="en-US" sz="1600" dirty="0" smtClean="0">
                <a:latin typeface="Consolas" pitchFamily="49" charset="0"/>
                <a:cs typeface="Consolas" pitchFamily="49" charset="0"/>
              </a:rPr>
              <a:t>－</a:t>
            </a:r>
            <a:r>
              <a:rPr lang="en-US" altLang="zh-CN" sz="1600" dirty="0" smtClean="0">
                <a:latin typeface="Consolas" pitchFamily="49" charset="0"/>
                <a:cs typeface="Consolas" pitchFamily="49" charset="0"/>
              </a:rPr>
              <a:t>2002</a:t>
            </a:r>
            <a:r>
              <a:rPr lang="zh-CN" altLang="en-US" sz="1600" dirty="0" smtClean="0">
                <a:latin typeface="Consolas" pitchFamily="49" charset="0"/>
                <a:cs typeface="Consolas" pitchFamily="49" charset="0"/>
              </a:rPr>
              <a:t>年间）。到 </a:t>
            </a:r>
            <a:r>
              <a:rPr lang="en-US" altLang="zh-CN" sz="1600" dirty="0" smtClean="0">
                <a:latin typeface="Consolas" pitchFamily="49" charset="0"/>
                <a:cs typeface="Consolas" pitchFamily="49" charset="0"/>
              </a:rPr>
              <a:t>2002 </a:t>
            </a:r>
            <a:r>
              <a:rPr lang="zh-CN" altLang="en-US" sz="1600" dirty="0" smtClean="0">
                <a:latin typeface="Consolas" pitchFamily="49" charset="0"/>
                <a:cs typeface="Consolas" pitchFamily="49" charset="0"/>
              </a:rPr>
              <a:t>年，整个项目组开始启用分布式版本控制系统 </a:t>
            </a:r>
            <a:r>
              <a:rPr lang="en-US" altLang="zh-CN" sz="1600" dirty="0" err="1" smtClean="0">
                <a:latin typeface="Consolas" pitchFamily="49" charset="0"/>
                <a:cs typeface="Consolas" pitchFamily="49" charset="0"/>
              </a:rPr>
              <a:t>BitKeeper</a:t>
            </a:r>
            <a:r>
              <a:rPr lang="en-US" altLang="zh-CN" sz="1600" dirty="0" smtClean="0">
                <a:latin typeface="Consolas" pitchFamily="49" charset="0"/>
                <a:cs typeface="Consolas" pitchFamily="49" charset="0"/>
              </a:rPr>
              <a:t> </a:t>
            </a:r>
            <a:r>
              <a:rPr lang="zh-CN" altLang="en-US" sz="1600" dirty="0" smtClean="0">
                <a:latin typeface="Consolas" pitchFamily="49" charset="0"/>
                <a:cs typeface="Consolas" pitchFamily="49" charset="0"/>
              </a:rPr>
              <a:t>来管理和维护代码。</a:t>
            </a:r>
          </a:p>
          <a:p>
            <a:pPr fontAlgn="base"/>
            <a:r>
              <a:rPr lang="zh-CN" altLang="en-US" sz="1600" dirty="0" smtClean="0">
                <a:latin typeface="Consolas" pitchFamily="49" charset="0"/>
                <a:cs typeface="Consolas" pitchFamily="49" charset="0"/>
              </a:rPr>
              <a:t>到了 </a:t>
            </a:r>
            <a:r>
              <a:rPr lang="en-US" altLang="zh-CN" sz="1600" dirty="0" smtClean="0">
                <a:latin typeface="Consolas" pitchFamily="49" charset="0"/>
                <a:cs typeface="Consolas" pitchFamily="49" charset="0"/>
              </a:rPr>
              <a:t>2005 </a:t>
            </a:r>
            <a:r>
              <a:rPr lang="zh-CN" altLang="en-US" sz="1600" dirty="0" smtClean="0">
                <a:latin typeface="Consolas" pitchFamily="49" charset="0"/>
                <a:cs typeface="Consolas" pitchFamily="49" charset="0"/>
              </a:rPr>
              <a:t>年，开发 </a:t>
            </a:r>
            <a:r>
              <a:rPr lang="en-US" altLang="zh-CN" sz="1600" dirty="0" err="1" smtClean="0">
                <a:latin typeface="Consolas" pitchFamily="49" charset="0"/>
                <a:cs typeface="Consolas" pitchFamily="49" charset="0"/>
              </a:rPr>
              <a:t>BitKeeper</a:t>
            </a:r>
            <a:r>
              <a:rPr lang="en-US" altLang="zh-CN" sz="1600" dirty="0" smtClean="0">
                <a:latin typeface="Consolas" pitchFamily="49" charset="0"/>
                <a:cs typeface="Consolas" pitchFamily="49" charset="0"/>
              </a:rPr>
              <a:t> </a:t>
            </a:r>
            <a:r>
              <a:rPr lang="zh-CN" altLang="en-US" sz="1600" dirty="0" smtClean="0">
                <a:latin typeface="Consolas" pitchFamily="49" charset="0"/>
                <a:cs typeface="Consolas" pitchFamily="49" charset="0"/>
              </a:rPr>
              <a:t>的商业公司同 </a:t>
            </a:r>
            <a:r>
              <a:rPr lang="en-US" altLang="zh-CN" sz="1600" dirty="0" smtClean="0">
                <a:latin typeface="Consolas" pitchFamily="49" charset="0"/>
                <a:cs typeface="Consolas" pitchFamily="49" charset="0"/>
              </a:rPr>
              <a:t>Linux </a:t>
            </a:r>
            <a:r>
              <a:rPr lang="zh-CN" altLang="en-US" sz="1600" dirty="0" smtClean="0">
                <a:latin typeface="Consolas" pitchFamily="49" charset="0"/>
                <a:cs typeface="Consolas" pitchFamily="49" charset="0"/>
              </a:rPr>
              <a:t>内核开源社区的合作关系结束，他们收回了免费使用 </a:t>
            </a:r>
            <a:r>
              <a:rPr lang="en-US" altLang="zh-CN" sz="1600" dirty="0" err="1" smtClean="0">
                <a:latin typeface="Consolas" pitchFamily="49" charset="0"/>
                <a:cs typeface="Consolas" pitchFamily="49" charset="0"/>
              </a:rPr>
              <a:t>BitKeeper</a:t>
            </a:r>
            <a:r>
              <a:rPr lang="en-US" altLang="zh-CN" sz="1600" dirty="0" smtClean="0">
                <a:latin typeface="Consolas" pitchFamily="49" charset="0"/>
                <a:cs typeface="Consolas" pitchFamily="49" charset="0"/>
              </a:rPr>
              <a:t> </a:t>
            </a:r>
            <a:r>
              <a:rPr lang="zh-CN" altLang="en-US" sz="1600" dirty="0" smtClean="0">
                <a:latin typeface="Consolas" pitchFamily="49" charset="0"/>
                <a:cs typeface="Consolas" pitchFamily="49" charset="0"/>
              </a:rPr>
              <a:t>的权力。这就迫使 </a:t>
            </a:r>
            <a:r>
              <a:rPr lang="en-US" altLang="zh-CN" sz="1600" dirty="0" smtClean="0">
                <a:latin typeface="Consolas" pitchFamily="49" charset="0"/>
                <a:cs typeface="Consolas" pitchFamily="49" charset="0"/>
              </a:rPr>
              <a:t>Linux </a:t>
            </a:r>
            <a:r>
              <a:rPr lang="zh-CN" altLang="en-US" sz="1600" dirty="0" smtClean="0">
                <a:latin typeface="Consolas" pitchFamily="49" charset="0"/>
                <a:cs typeface="Consolas" pitchFamily="49" charset="0"/>
              </a:rPr>
              <a:t>开源社区（特别是 </a:t>
            </a:r>
            <a:r>
              <a:rPr lang="en-US" altLang="zh-CN" sz="1600" dirty="0" smtClean="0">
                <a:latin typeface="Consolas" pitchFamily="49" charset="0"/>
                <a:cs typeface="Consolas" pitchFamily="49" charset="0"/>
              </a:rPr>
              <a:t>Linux </a:t>
            </a:r>
            <a:r>
              <a:rPr lang="zh-CN" altLang="en-US" sz="1600" dirty="0" smtClean="0">
                <a:latin typeface="Consolas" pitchFamily="49" charset="0"/>
                <a:cs typeface="Consolas" pitchFamily="49" charset="0"/>
              </a:rPr>
              <a:t>的缔造者 </a:t>
            </a:r>
            <a:r>
              <a:rPr lang="en-US" altLang="zh-CN" sz="1600" dirty="0" err="1" smtClean="0">
                <a:latin typeface="Consolas" pitchFamily="49" charset="0"/>
                <a:cs typeface="Consolas" pitchFamily="49" charset="0"/>
              </a:rPr>
              <a:t>Linus</a:t>
            </a:r>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Torvalds</a:t>
            </a:r>
            <a:r>
              <a:rPr lang="en-US" altLang="zh-CN" sz="1600" dirty="0" smtClean="0">
                <a:latin typeface="Consolas" pitchFamily="49" charset="0"/>
                <a:cs typeface="Consolas" pitchFamily="49" charset="0"/>
              </a:rPr>
              <a:t> </a:t>
            </a:r>
            <a:r>
              <a:rPr lang="zh-CN" altLang="en-US" sz="1600" dirty="0" smtClean="0">
                <a:latin typeface="Consolas" pitchFamily="49" charset="0"/>
                <a:cs typeface="Consolas" pitchFamily="49" charset="0"/>
              </a:rPr>
              <a:t>）不得不吸取教训，只有开发一套属于自己的版本控制系统才不至于重蹈覆辙。他们对新的系统制订了若干目标：</a:t>
            </a:r>
          </a:p>
          <a:p>
            <a:pPr fontAlgn="base"/>
            <a:r>
              <a:rPr lang="zh-CN" altLang="en-US" sz="1600" dirty="0" smtClean="0">
                <a:latin typeface="Consolas" pitchFamily="49" charset="0"/>
                <a:cs typeface="Consolas" pitchFamily="49" charset="0"/>
              </a:rPr>
              <a:t>速度</a:t>
            </a:r>
          </a:p>
          <a:p>
            <a:pPr fontAlgn="base"/>
            <a:r>
              <a:rPr lang="zh-CN" altLang="en-US" sz="1600" dirty="0" smtClean="0">
                <a:latin typeface="Consolas" pitchFamily="49" charset="0"/>
                <a:cs typeface="Consolas" pitchFamily="49" charset="0"/>
              </a:rPr>
              <a:t>简单的设计</a:t>
            </a:r>
          </a:p>
          <a:p>
            <a:pPr fontAlgn="base"/>
            <a:r>
              <a:rPr lang="zh-CN" altLang="en-US" sz="1600" dirty="0" smtClean="0">
                <a:latin typeface="Consolas" pitchFamily="49" charset="0"/>
                <a:cs typeface="Consolas" pitchFamily="49" charset="0"/>
              </a:rPr>
              <a:t>对非线性开发模式的强力支持（允许上千个并行开发的分支）</a:t>
            </a:r>
          </a:p>
          <a:p>
            <a:pPr fontAlgn="base"/>
            <a:r>
              <a:rPr lang="zh-CN" altLang="en-US" sz="1600" dirty="0" smtClean="0">
                <a:latin typeface="Consolas" pitchFamily="49" charset="0"/>
                <a:cs typeface="Consolas" pitchFamily="49" charset="0"/>
              </a:rPr>
              <a:t>完全分布式</a:t>
            </a:r>
          </a:p>
          <a:p>
            <a:pPr fontAlgn="base"/>
            <a:r>
              <a:rPr lang="zh-CN" altLang="en-US" sz="1600" dirty="0" smtClean="0">
                <a:latin typeface="Consolas" pitchFamily="49" charset="0"/>
                <a:cs typeface="Consolas" pitchFamily="49" charset="0"/>
              </a:rPr>
              <a:t>有能力高效管理类似 </a:t>
            </a:r>
            <a:r>
              <a:rPr lang="en-US" altLang="zh-CN" sz="1600" dirty="0" smtClean="0">
                <a:latin typeface="Consolas" pitchFamily="49" charset="0"/>
                <a:cs typeface="Consolas" pitchFamily="49" charset="0"/>
              </a:rPr>
              <a:t>Linux </a:t>
            </a:r>
            <a:r>
              <a:rPr lang="zh-CN" altLang="en-US" sz="1600" dirty="0" smtClean="0">
                <a:latin typeface="Consolas" pitchFamily="49" charset="0"/>
                <a:cs typeface="Consolas" pitchFamily="49" charset="0"/>
              </a:rPr>
              <a:t>内核一样的超大规模项目（速度和数据量）</a:t>
            </a:r>
          </a:p>
          <a:p>
            <a:endParaRPr lang="zh-CN" alt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000" dirty="0" err="1" smtClean="0">
                <a:latin typeface="Consolas" pitchFamily="49" charset="0"/>
                <a:cs typeface="Consolas" pitchFamily="49" charset="0"/>
              </a:rPr>
              <a:t>Git</a:t>
            </a:r>
            <a:r>
              <a:rPr lang="en-US" altLang="zh-CN" sz="2000" dirty="0" smtClean="0">
                <a:latin typeface="Consolas" pitchFamily="49" charset="0"/>
                <a:cs typeface="Consolas" pitchFamily="49" charset="0"/>
              </a:rPr>
              <a:t> </a:t>
            </a:r>
            <a:r>
              <a:rPr lang="zh-CN" altLang="en-US" sz="2000" dirty="0" smtClean="0">
                <a:latin typeface="Consolas" pitchFamily="49" charset="0"/>
                <a:cs typeface="Consolas" pitchFamily="49" charset="0"/>
              </a:rPr>
              <a:t>简介</a:t>
            </a:r>
            <a:endParaRPr lang="zh-CN" altLang="en-US" sz="2000" dirty="0">
              <a:latin typeface="Consolas" pitchFamily="49" charset="0"/>
              <a:cs typeface="Consolas" pitchFamily="49" charset="0"/>
            </a:endParaRPr>
          </a:p>
        </p:txBody>
      </p:sp>
      <p:sp>
        <p:nvSpPr>
          <p:cNvPr id="3" name="文本占位符 2"/>
          <p:cNvSpPr>
            <a:spLocks noGrp="1"/>
          </p:cNvSpPr>
          <p:nvPr>
            <p:ph type="body" sz="quarter" idx="10"/>
          </p:nvPr>
        </p:nvSpPr>
        <p:spPr/>
        <p:txBody>
          <a:bodyPr/>
          <a:lstStyle/>
          <a:p>
            <a:r>
              <a:rPr lang="zh-CN" altLang="en-US" sz="1600" dirty="0" smtClean="0">
                <a:latin typeface="Consolas" pitchFamily="49" charset="0"/>
                <a:cs typeface="Consolas" pitchFamily="49" charset="0"/>
              </a:rPr>
              <a:t>为什么使用</a:t>
            </a:r>
            <a:r>
              <a:rPr lang="en-US" altLang="zh-CN" sz="1600" dirty="0" err="1" smtClean="0">
                <a:latin typeface="Consolas" pitchFamily="49" charset="0"/>
                <a:cs typeface="Consolas" pitchFamily="49" charset="0"/>
              </a:rPr>
              <a:t>Git</a:t>
            </a:r>
            <a:r>
              <a:rPr lang="en-US" altLang="zh-CN" sz="1600" dirty="0" smtClean="0">
                <a:latin typeface="Consolas" pitchFamily="49" charset="0"/>
                <a:cs typeface="Consolas" pitchFamily="49" charset="0"/>
              </a:rPr>
              <a:t>?</a:t>
            </a:r>
          </a:p>
          <a:p>
            <a:pPr lvl="1"/>
            <a:r>
              <a:rPr lang="zh-CN" altLang="en-US" sz="1400" dirty="0" smtClean="0">
                <a:latin typeface="Consolas" pitchFamily="49" charset="0"/>
                <a:cs typeface="Consolas" pitchFamily="49" charset="0"/>
              </a:rPr>
              <a:t>直接记录快照，而非差异比较</a:t>
            </a:r>
            <a:endParaRPr lang="en-US" altLang="zh-CN" sz="1400" dirty="0" smtClean="0">
              <a:latin typeface="Consolas" pitchFamily="49" charset="0"/>
              <a:cs typeface="Consolas" pitchFamily="49" charset="0"/>
            </a:endParaRPr>
          </a:p>
          <a:p>
            <a:pPr lvl="1"/>
            <a:r>
              <a:rPr lang="zh-CN" altLang="en-US" sz="1400" dirty="0" smtClean="0">
                <a:latin typeface="Consolas" pitchFamily="49" charset="0"/>
                <a:cs typeface="Consolas" pitchFamily="49" charset="0"/>
              </a:rPr>
              <a:t>近乎所有操作，都是在本地</a:t>
            </a:r>
            <a:endParaRPr lang="en-US" altLang="zh-CN" sz="1400" dirty="0" smtClean="0">
              <a:latin typeface="Consolas" pitchFamily="49" charset="0"/>
              <a:cs typeface="Consolas" pitchFamily="49" charset="0"/>
            </a:endParaRPr>
          </a:p>
          <a:p>
            <a:pPr lvl="1"/>
            <a:r>
              <a:rPr lang="zh-CN" altLang="en-US" sz="1400" dirty="0" smtClean="0">
                <a:latin typeface="Consolas" pitchFamily="49" charset="0"/>
                <a:cs typeface="Consolas" pitchFamily="49" charset="0"/>
              </a:rPr>
              <a:t>时刻保持数据的完整性</a:t>
            </a:r>
            <a:endParaRPr lang="en-US" altLang="zh-CN" sz="1400" dirty="0" smtClean="0">
              <a:latin typeface="Consolas" pitchFamily="49" charset="0"/>
              <a:cs typeface="Consolas" pitchFamily="49" charset="0"/>
            </a:endParaRPr>
          </a:p>
          <a:p>
            <a:pPr lvl="1"/>
            <a:r>
              <a:rPr lang="zh-CN" altLang="en-US" sz="1400" dirty="0" smtClean="0">
                <a:latin typeface="Consolas" pitchFamily="49" charset="0"/>
                <a:cs typeface="Consolas" pitchFamily="49" charset="0"/>
              </a:rPr>
              <a:t>多数操作仅添加数据</a:t>
            </a:r>
          </a:p>
          <a:p>
            <a:pPr lvl="1"/>
            <a:endParaRPr lang="en-US" altLang="zh-CN" sz="1200" dirty="0" smtClean="0">
              <a:latin typeface="Consolas" pitchFamily="49" charset="0"/>
              <a:cs typeface="Consolas" pitchFamily="49" charset="0"/>
            </a:endParaRPr>
          </a:p>
          <a:p>
            <a:r>
              <a:rPr lang="en-US" altLang="zh-CN" sz="1600" dirty="0" err="1" smtClean="0">
                <a:latin typeface="Consolas" pitchFamily="49" charset="0"/>
                <a:cs typeface="Consolas" pitchFamily="49" charset="0"/>
              </a:rPr>
              <a:t>Git</a:t>
            </a:r>
            <a:r>
              <a:rPr lang="en-US" altLang="zh-CN" sz="1600" dirty="0" smtClean="0">
                <a:latin typeface="Consolas" pitchFamily="49" charset="0"/>
                <a:cs typeface="Consolas" pitchFamily="49" charset="0"/>
              </a:rPr>
              <a:t> </a:t>
            </a:r>
            <a:r>
              <a:rPr lang="zh-CN" altLang="en-US" sz="1600" dirty="0" smtClean="0">
                <a:latin typeface="Consolas" pitchFamily="49" charset="0"/>
                <a:cs typeface="Consolas" pitchFamily="49" charset="0"/>
              </a:rPr>
              <a:t>优点有哪些？</a:t>
            </a:r>
            <a:endParaRPr lang="en-US" altLang="zh-CN" sz="1600" dirty="0" smtClean="0">
              <a:latin typeface="Consolas" pitchFamily="49" charset="0"/>
              <a:cs typeface="Consolas" pitchFamily="49" charset="0"/>
            </a:endParaRPr>
          </a:p>
          <a:p>
            <a:pPr lvl="1"/>
            <a:r>
              <a:rPr lang="zh-CN" altLang="en-US" sz="1400" dirty="0" smtClean="0">
                <a:latin typeface="Consolas" pitchFamily="49" charset="0"/>
                <a:cs typeface="Consolas" pitchFamily="49" charset="0"/>
              </a:rPr>
              <a:t>比</a:t>
            </a:r>
            <a:r>
              <a:rPr lang="en-US" altLang="zh-CN" sz="1400" dirty="0" smtClean="0">
                <a:latin typeface="Consolas" pitchFamily="49" charset="0"/>
                <a:cs typeface="Consolas" pitchFamily="49" charset="0"/>
              </a:rPr>
              <a:t>SVN </a:t>
            </a:r>
            <a:r>
              <a:rPr lang="zh-CN" altLang="en-US" sz="1400" dirty="0" smtClean="0">
                <a:latin typeface="Consolas" pitchFamily="49" charset="0"/>
                <a:cs typeface="Consolas" pitchFamily="49" charset="0"/>
              </a:rPr>
              <a:t>更快速的切换分支，因为分支都在本地，这使得</a:t>
            </a:r>
            <a:r>
              <a:rPr lang="en-US" altLang="zh-CN" sz="1400" dirty="0" err="1" smtClean="0">
                <a:latin typeface="Consolas" pitchFamily="49" charset="0"/>
                <a:cs typeface="Consolas" pitchFamily="49" charset="0"/>
              </a:rPr>
              <a:t>git</a:t>
            </a:r>
            <a:r>
              <a:rPr lang="en-US" altLang="zh-CN" sz="1400" dirty="0" smtClean="0">
                <a:latin typeface="Consolas" pitchFamily="49" charset="0"/>
                <a:cs typeface="Consolas" pitchFamily="49" charset="0"/>
              </a:rPr>
              <a:t> </a:t>
            </a:r>
            <a:r>
              <a:rPr lang="zh-CN" altLang="en-US" sz="1400" dirty="0" smtClean="0">
                <a:latin typeface="Consolas" pitchFamily="49" charset="0"/>
                <a:cs typeface="Consolas" pitchFamily="49" charset="0"/>
              </a:rPr>
              <a:t>特别适合临时处理需求。</a:t>
            </a:r>
            <a:endParaRPr lang="en-US" altLang="zh-CN" sz="1400" dirty="0" smtClean="0">
              <a:latin typeface="Consolas" pitchFamily="49" charset="0"/>
              <a:cs typeface="Consolas" pitchFamily="49" charset="0"/>
            </a:endParaRPr>
          </a:p>
          <a:p>
            <a:pPr lvl="1"/>
            <a:r>
              <a:rPr lang="zh-CN" altLang="en-US" sz="1400" dirty="0" smtClean="0">
                <a:latin typeface="Consolas" pitchFamily="49" charset="0"/>
                <a:cs typeface="Consolas" pitchFamily="49" charset="0"/>
              </a:rPr>
              <a:t>有一个全世界最大的开源社区</a:t>
            </a:r>
            <a:r>
              <a:rPr lang="en-US" altLang="zh-CN" sz="1400" dirty="0" smtClean="0">
                <a:latin typeface="Consolas" pitchFamily="49" charset="0"/>
                <a:cs typeface="Consolas" pitchFamily="49" charset="0"/>
              </a:rPr>
              <a:t>--</a:t>
            </a:r>
            <a:r>
              <a:rPr lang="en-US" altLang="zh-CN" sz="1400" dirty="0" err="1" smtClean="0">
                <a:latin typeface="Consolas" pitchFamily="49" charset="0"/>
                <a:cs typeface="Consolas" pitchFamily="49" charset="0"/>
              </a:rPr>
              <a:t>github</a:t>
            </a:r>
            <a:endParaRPr lang="en-US" altLang="zh-CN" sz="1400" dirty="0" smtClean="0">
              <a:latin typeface="Consolas" pitchFamily="49" charset="0"/>
              <a:cs typeface="Consolas" pitchFamily="49" charset="0"/>
            </a:endParaRPr>
          </a:p>
          <a:p>
            <a:r>
              <a:rPr lang="en-US" altLang="zh-CN" sz="1600" dirty="0" err="1" smtClean="0">
                <a:latin typeface="Consolas" pitchFamily="49" charset="0"/>
                <a:cs typeface="Consolas" pitchFamily="49" charset="0"/>
              </a:rPr>
              <a:t>Git</a:t>
            </a:r>
            <a:r>
              <a:rPr lang="en-US" altLang="zh-CN" sz="1600" dirty="0" smtClean="0">
                <a:latin typeface="Consolas" pitchFamily="49" charset="0"/>
                <a:cs typeface="Consolas" pitchFamily="49" charset="0"/>
              </a:rPr>
              <a:t> </a:t>
            </a:r>
            <a:r>
              <a:rPr lang="zh-CN" altLang="en-US" sz="1600" dirty="0" smtClean="0">
                <a:latin typeface="Consolas" pitchFamily="49" charset="0"/>
                <a:cs typeface="Consolas" pitchFamily="49" charset="0"/>
              </a:rPr>
              <a:t>缺点有哪些？</a:t>
            </a:r>
            <a:endParaRPr lang="en-US" altLang="zh-CN" sz="1600" dirty="0" smtClean="0">
              <a:latin typeface="Consolas" pitchFamily="49" charset="0"/>
              <a:cs typeface="Consolas" pitchFamily="49" charset="0"/>
            </a:endParaRPr>
          </a:p>
          <a:p>
            <a:pPr lvl="1"/>
            <a:r>
              <a:rPr lang="zh-CN" altLang="en-US" sz="1200" dirty="0" smtClean="0">
                <a:latin typeface="Consolas" pitchFamily="49" charset="0"/>
                <a:cs typeface="Consolas" pitchFamily="49" charset="0"/>
              </a:rPr>
              <a:t>因为是分布式的，每台机器上都</a:t>
            </a:r>
            <a:r>
              <a:rPr lang="en-US" altLang="zh-CN" sz="1200" dirty="0" smtClean="0">
                <a:latin typeface="Consolas" pitchFamily="49" charset="0"/>
                <a:cs typeface="Consolas" pitchFamily="49" charset="0"/>
              </a:rPr>
              <a:t>commit</a:t>
            </a:r>
            <a:r>
              <a:rPr lang="zh-CN" altLang="en-US" sz="1200" dirty="0" smtClean="0">
                <a:latin typeface="Consolas" pitchFamily="49" charset="0"/>
                <a:cs typeface="Consolas" pitchFamily="49" charset="0"/>
              </a:rPr>
              <a:t>的时候，有的时候忘记了</a:t>
            </a:r>
            <a:r>
              <a:rPr lang="en-US" altLang="zh-CN" sz="1200" dirty="0" smtClean="0">
                <a:latin typeface="Consolas" pitchFamily="49" charset="0"/>
                <a:cs typeface="Consolas" pitchFamily="49" charset="0"/>
              </a:rPr>
              <a:t>push</a:t>
            </a:r>
            <a:r>
              <a:rPr lang="zh-CN" altLang="en-US" sz="1200" dirty="0" smtClean="0">
                <a:latin typeface="Consolas" pitchFamily="49" charset="0"/>
                <a:cs typeface="Consolas" pitchFamily="49" charset="0"/>
              </a:rPr>
              <a:t>到远程服务器（</a:t>
            </a:r>
            <a:r>
              <a:rPr lang="en-US" altLang="zh-CN" sz="1200" dirty="0" err="1" smtClean="0">
                <a:latin typeface="Consolas" pitchFamily="49" charset="0"/>
                <a:cs typeface="Consolas" pitchFamily="49" charset="0"/>
              </a:rPr>
              <a:t>github</a:t>
            </a:r>
            <a:r>
              <a:rPr lang="en-US" altLang="zh-CN" sz="1200" dirty="0" smtClean="0">
                <a:latin typeface="Consolas" pitchFamily="49" charset="0"/>
                <a:cs typeface="Consolas" pitchFamily="49" charset="0"/>
              </a:rPr>
              <a:t>) </a:t>
            </a:r>
            <a:r>
              <a:rPr lang="zh-CN" altLang="en-US" sz="1200" dirty="0" smtClean="0">
                <a:latin typeface="Consolas" pitchFamily="49" charset="0"/>
                <a:cs typeface="Consolas" pitchFamily="49" charset="0"/>
              </a:rPr>
              <a:t>，</a:t>
            </a:r>
            <a:endParaRPr lang="en-US" altLang="zh-CN" sz="1200" dirty="0" smtClean="0">
              <a:latin typeface="Consolas" pitchFamily="49" charset="0"/>
              <a:cs typeface="Consolas" pitchFamily="49" charset="0"/>
            </a:endParaRPr>
          </a:p>
          <a:p>
            <a:pPr lvl="1">
              <a:buNone/>
            </a:pPr>
            <a:r>
              <a:rPr lang="en-US" altLang="zh-CN" sz="1200" dirty="0" smtClean="0">
                <a:latin typeface="Consolas" pitchFamily="49" charset="0"/>
                <a:cs typeface="Consolas" pitchFamily="49" charset="0"/>
              </a:rPr>
              <a:t>	</a:t>
            </a:r>
            <a:r>
              <a:rPr lang="zh-CN" altLang="en-US" sz="1200" dirty="0" smtClean="0">
                <a:latin typeface="Consolas" pitchFamily="49" charset="0"/>
                <a:cs typeface="Consolas" pitchFamily="49" charset="0"/>
              </a:rPr>
              <a:t>那就不同步了。</a:t>
            </a:r>
            <a:endParaRPr lang="zh-CN" altLang="en-US" sz="12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文件状态</a:t>
            </a:r>
            <a:endParaRPr lang="zh-CN" altLang="en-US" dirty="0"/>
          </a:p>
        </p:txBody>
      </p:sp>
      <p:sp>
        <p:nvSpPr>
          <p:cNvPr id="3" name="文本占位符 2"/>
          <p:cNvSpPr>
            <a:spLocks noGrp="1"/>
          </p:cNvSpPr>
          <p:nvPr>
            <p:ph type="body" sz="quarter" idx="10"/>
          </p:nvPr>
        </p:nvSpPr>
        <p:spPr/>
        <p:txBody>
          <a:bodyPr/>
          <a:lstStyle/>
          <a:p>
            <a:pPr>
              <a:buNone/>
            </a:pPr>
            <a:r>
              <a:rPr lang="en-US" altLang="zh-CN" sz="1400" dirty="0" smtClean="0"/>
              <a:t>						</a:t>
            </a:r>
            <a:r>
              <a:rPr lang="zh-CN" altLang="en-US" sz="1400" dirty="0" smtClean="0"/>
              <a:t>文件三种状态：</a:t>
            </a:r>
            <a:endParaRPr lang="en-US" altLang="zh-CN" sz="1400" dirty="0" smtClean="0"/>
          </a:p>
          <a:p>
            <a:pPr>
              <a:buNone/>
            </a:pPr>
            <a:r>
              <a:rPr lang="en-US" altLang="zh-CN" sz="1400" dirty="0" smtClean="0"/>
              <a:t>						   1.</a:t>
            </a:r>
            <a:r>
              <a:rPr lang="zh-CN" altLang="en-US" sz="1400" dirty="0" smtClean="0"/>
              <a:t>工作空间。</a:t>
            </a:r>
            <a:endParaRPr lang="en-US" altLang="zh-CN" sz="1400" dirty="0" smtClean="0"/>
          </a:p>
          <a:p>
            <a:pPr>
              <a:buNone/>
            </a:pPr>
            <a:r>
              <a:rPr lang="en-US" altLang="zh-CN" sz="1400" dirty="0" smtClean="0"/>
              <a:t>						   2.</a:t>
            </a:r>
            <a:r>
              <a:rPr lang="zh-CN" altLang="en-US" sz="1400" dirty="0" smtClean="0"/>
              <a:t>暂存区域</a:t>
            </a:r>
            <a:endParaRPr lang="en-US" altLang="zh-CN" sz="1400" dirty="0" smtClean="0"/>
          </a:p>
          <a:p>
            <a:pPr>
              <a:buNone/>
            </a:pPr>
            <a:r>
              <a:rPr lang="en-US" altLang="zh-CN" sz="1400" dirty="0" smtClean="0"/>
              <a:t>						   3.</a:t>
            </a:r>
            <a:r>
              <a:rPr lang="zh-CN" altLang="en-US" sz="1400" dirty="0" smtClean="0"/>
              <a:t>本地仓库</a:t>
            </a:r>
            <a:endParaRPr lang="zh-CN" altLang="en-US" sz="1400" dirty="0"/>
          </a:p>
        </p:txBody>
      </p:sp>
      <p:pic>
        <p:nvPicPr>
          <p:cNvPr id="5" name="图片 4" descr="18333fig0106-tn.png"/>
          <p:cNvPicPr>
            <a:picLocks noChangeAspect="1"/>
          </p:cNvPicPr>
          <p:nvPr/>
        </p:nvPicPr>
        <p:blipFill>
          <a:blip r:embed="rId3" cstate="print"/>
          <a:stretch>
            <a:fillRect/>
          </a:stretch>
        </p:blipFill>
        <p:spPr>
          <a:xfrm>
            <a:off x="611560" y="1268760"/>
            <a:ext cx="4762500" cy="43815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初次运行配置</a:t>
            </a:r>
            <a:endParaRPr lang="zh-CN" altLang="en-US" dirty="0"/>
          </a:p>
        </p:txBody>
      </p:sp>
      <p:sp>
        <p:nvSpPr>
          <p:cNvPr id="3" name="文本占位符 2"/>
          <p:cNvSpPr>
            <a:spLocks noGrp="1"/>
          </p:cNvSpPr>
          <p:nvPr>
            <p:ph type="body" sz="quarter" idx="10"/>
          </p:nvPr>
        </p:nvSpPr>
        <p:spPr/>
        <p:txBody>
          <a:bodyPr/>
          <a:lstStyle/>
          <a:p>
            <a:r>
              <a:rPr lang="zh-CN" altLang="en-US" sz="1600" dirty="0" smtClean="0"/>
              <a:t>用户信息配置</a:t>
            </a:r>
            <a:endParaRPr lang="en-US" altLang="zh-CN" sz="1600" dirty="0" smtClean="0"/>
          </a:p>
          <a:p>
            <a:pPr lvl="1">
              <a:buNone/>
            </a:pPr>
            <a:r>
              <a:rPr lang="en-US" altLang="zh-CN" sz="1200" dirty="0" smtClean="0"/>
              <a:t>1.</a:t>
            </a:r>
            <a:r>
              <a:rPr lang="zh-CN" altLang="en-US" sz="1200" dirty="0" smtClean="0"/>
              <a:t>设定身份</a:t>
            </a:r>
            <a:endParaRPr lang="en-US" altLang="zh-CN" sz="1200" dirty="0" smtClean="0"/>
          </a:p>
          <a:p>
            <a:pPr lvl="1">
              <a:buNone/>
            </a:pPr>
            <a:r>
              <a:rPr lang="en-US" altLang="zh-CN" sz="1200" dirty="0" smtClean="0"/>
              <a:t>	</a:t>
            </a:r>
            <a:r>
              <a:rPr lang="zh-CN" altLang="en-US" sz="1200" dirty="0" smtClean="0"/>
              <a:t>安装完</a:t>
            </a:r>
            <a:r>
              <a:rPr lang="en-US" altLang="zh-CN" sz="1200" dirty="0" err="1" smtClean="0"/>
              <a:t>git</a:t>
            </a:r>
            <a:r>
              <a:rPr lang="en-US" altLang="zh-CN" sz="1200" dirty="0" smtClean="0"/>
              <a:t> </a:t>
            </a:r>
            <a:r>
              <a:rPr lang="zh-CN" altLang="en-US" sz="1200" dirty="0" smtClean="0"/>
              <a:t>之后，会在本地生成一个</a:t>
            </a:r>
            <a:r>
              <a:rPr lang="en-US" altLang="zh-CN" sz="1200" dirty="0" smtClean="0"/>
              <a:t>.</a:t>
            </a:r>
            <a:r>
              <a:rPr lang="en-US" altLang="zh-CN" sz="1200" dirty="0" err="1" smtClean="0"/>
              <a:t>gitconfig</a:t>
            </a:r>
            <a:r>
              <a:rPr lang="en-US" altLang="zh-CN" sz="1200" dirty="0" smtClean="0"/>
              <a:t> </a:t>
            </a:r>
            <a:r>
              <a:rPr lang="zh-CN" altLang="en-US" sz="1200" dirty="0" smtClean="0"/>
              <a:t>的文件，我们可以使用</a:t>
            </a:r>
            <a:r>
              <a:rPr lang="en-US" altLang="zh-CN" sz="1200" dirty="0" smtClean="0"/>
              <a:t>vi(</a:t>
            </a:r>
            <a:r>
              <a:rPr lang="zh-CN" altLang="en-US" sz="1200" dirty="0" smtClean="0"/>
              <a:t>你也可以选择自己喜欢的编辑工具命令</a:t>
            </a:r>
            <a:r>
              <a:rPr lang="en-US" altLang="zh-CN" sz="1200" dirty="0" smtClean="0"/>
              <a:t>)</a:t>
            </a:r>
            <a:r>
              <a:rPr lang="zh-CN" altLang="en-US" sz="1200" dirty="0" smtClean="0"/>
              <a:t>的命令对其进行编辑</a:t>
            </a:r>
            <a:r>
              <a:rPr lang="en-US" altLang="zh-CN" sz="1200" dirty="0" smtClean="0"/>
              <a:t>.</a:t>
            </a:r>
          </a:p>
          <a:p>
            <a:pPr lvl="1"/>
            <a:r>
              <a:rPr lang="en-US" altLang="zh-CN" sz="1200" dirty="0" smtClean="0"/>
              <a:t>$ </a:t>
            </a:r>
            <a:r>
              <a:rPr lang="en-US" altLang="zh-CN" sz="1200" dirty="0" err="1" smtClean="0"/>
              <a:t>git</a:t>
            </a:r>
            <a:r>
              <a:rPr lang="en-US" altLang="zh-CN" sz="1200" dirty="0" smtClean="0"/>
              <a:t> </a:t>
            </a:r>
            <a:r>
              <a:rPr lang="en-US" altLang="zh-CN" sz="1200" dirty="0" err="1" smtClean="0"/>
              <a:t>config</a:t>
            </a:r>
            <a:r>
              <a:rPr lang="en-US" altLang="zh-CN" sz="1200" dirty="0" smtClean="0"/>
              <a:t> --global </a:t>
            </a:r>
            <a:r>
              <a:rPr lang="en-US" altLang="zh-CN" sz="1200" dirty="0" err="1" smtClean="0"/>
              <a:t>user.name</a:t>
            </a:r>
            <a:r>
              <a:rPr lang="en-US" altLang="zh-CN" sz="1200" dirty="0" smtClean="0"/>
              <a:t> "John Doe" $ </a:t>
            </a:r>
          </a:p>
          <a:p>
            <a:pPr lvl="1"/>
            <a:r>
              <a:rPr lang="en-US" altLang="zh-CN" sz="1200" dirty="0" smtClean="0"/>
              <a:t>$ </a:t>
            </a:r>
            <a:r>
              <a:rPr lang="en-US" altLang="zh-CN" sz="1200" dirty="0" err="1" smtClean="0"/>
              <a:t>git</a:t>
            </a:r>
            <a:r>
              <a:rPr lang="en-US" altLang="zh-CN" sz="1200" dirty="0" smtClean="0"/>
              <a:t> </a:t>
            </a:r>
            <a:r>
              <a:rPr lang="en-US" altLang="zh-CN" sz="1200" dirty="0" err="1" smtClean="0"/>
              <a:t>config</a:t>
            </a:r>
            <a:r>
              <a:rPr lang="en-US" altLang="zh-CN" sz="1200" dirty="0" smtClean="0"/>
              <a:t> --global </a:t>
            </a:r>
            <a:r>
              <a:rPr lang="en-US" altLang="zh-CN" sz="1200" dirty="0" err="1" smtClean="0"/>
              <a:t>user.email</a:t>
            </a:r>
            <a:r>
              <a:rPr lang="en-US" altLang="zh-CN" sz="1200" dirty="0" smtClean="0"/>
              <a:t> </a:t>
            </a:r>
            <a:r>
              <a:rPr lang="en-US" altLang="zh-CN" sz="1200" dirty="0" err="1" smtClean="0">
                <a:hlinkClick r:id="rId3"/>
              </a:rPr>
              <a:t>johndoe@example.com</a:t>
            </a:r>
            <a:endParaRPr lang="en-US" altLang="zh-CN" sz="1200" dirty="0" smtClean="0"/>
          </a:p>
          <a:p>
            <a:pPr>
              <a:buNone/>
            </a:pPr>
            <a:endParaRPr lang="en-US" altLang="zh-CN" sz="1600" dirty="0" smtClean="0"/>
          </a:p>
          <a:p>
            <a:pPr lvl="1">
              <a:buNone/>
            </a:pPr>
            <a:r>
              <a:rPr lang="en-US" altLang="zh-CN" sz="1200" dirty="0" smtClean="0"/>
              <a:t>2</a:t>
            </a:r>
            <a:r>
              <a:rPr lang="zh-CN" altLang="en-US" sz="1200" dirty="0" smtClean="0"/>
              <a:t> </a:t>
            </a:r>
            <a:r>
              <a:rPr lang="en-US" altLang="zh-CN" sz="1200" dirty="0" smtClean="0"/>
              <a:t>.</a:t>
            </a:r>
            <a:r>
              <a:rPr lang="zh-CN" altLang="en-US" sz="1200" dirty="0" smtClean="0"/>
              <a:t>下图是一些简单的命令设置 </a:t>
            </a:r>
            <a:r>
              <a:rPr lang="en-US" altLang="zh-CN" sz="1200" dirty="0" smtClean="0"/>
              <a:t>:</a:t>
            </a:r>
          </a:p>
          <a:p>
            <a:pPr lvl="1">
              <a:buNone/>
            </a:pPr>
            <a:endParaRPr lang="en-US" altLang="zh-CN" sz="1200" dirty="0" smtClean="0"/>
          </a:p>
          <a:p>
            <a:endParaRPr lang="en-US" altLang="zh-CN" sz="1600" dirty="0" smtClean="0"/>
          </a:p>
          <a:p>
            <a:pPr lvl="1"/>
            <a:endParaRPr lang="en-US" altLang="zh-CN" sz="1200" dirty="0" smtClean="0"/>
          </a:p>
          <a:p>
            <a:pPr lvl="1"/>
            <a:endParaRPr lang="en-US" altLang="zh-CN" sz="1200" dirty="0" smtClean="0"/>
          </a:p>
          <a:p>
            <a:pPr lvl="1"/>
            <a:endParaRPr lang="en-US" altLang="zh-CN" sz="1200" dirty="0" smtClean="0"/>
          </a:p>
          <a:p>
            <a:pPr lvl="1">
              <a:buNone/>
            </a:pPr>
            <a:endParaRPr lang="en-US" altLang="zh-CN" sz="1200" dirty="0" smtClean="0"/>
          </a:p>
        </p:txBody>
      </p:sp>
      <p:pic>
        <p:nvPicPr>
          <p:cNvPr id="4" name="图片 3"/>
          <p:cNvPicPr/>
          <p:nvPr/>
        </p:nvPicPr>
        <p:blipFill>
          <a:blip r:embed="rId4" cstate="print"/>
          <a:srcRect/>
          <a:stretch>
            <a:fillRect/>
          </a:stretch>
        </p:blipFill>
        <p:spPr bwMode="auto">
          <a:xfrm>
            <a:off x="1259632" y="3212976"/>
            <a:ext cx="5274310" cy="33707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基础</a:t>
            </a:r>
            <a:endParaRPr lang="zh-CN" altLang="en-US" dirty="0"/>
          </a:p>
        </p:txBody>
      </p:sp>
      <p:sp>
        <p:nvSpPr>
          <p:cNvPr id="3" name="文本占位符 2"/>
          <p:cNvSpPr>
            <a:spLocks noGrp="1"/>
          </p:cNvSpPr>
          <p:nvPr>
            <p:ph type="body" sz="quarter" idx="10"/>
          </p:nvPr>
        </p:nvSpPr>
        <p:spPr/>
        <p:txBody>
          <a:bodyPr/>
          <a:lstStyle/>
          <a:p>
            <a:r>
              <a:rPr lang="zh-CN" altLang="en-US" sz="1400" b="1" dirty="0" smtClean="0">
                <a:latin typeface="Consolas" pitchFamily="49" charset="0"/>
                <a:cs typeface="Consolas" pitchFamily="49" charset="0"/>
              </a:rPr>
              <a:t>取得项目</a:t>
            </a:r>
            <a:r>
              <a:rPr lang="en-US" altLang="zh-CN" sz="1400" b="1" dirty="0" err="1" smtClean="0">
                <a:latin typeface="Consolas" pitchFamily="49" charset="0"/>
                <a:cs typeface="Consolas" pitchFamily="49" charset="0"/>
              </a:rPr>
              <a:t>git</a:t>
            </a:r>
            <a:r>
              <a:rPr lang="zh-CN" altLang="en-US" sz="1400" b="1" dirty="0" smtClean="0">
                <a:latin typeface="Consolas" pitchFamily="49" charset="0"/>
                <a:cs typeface="Consolas" pitchFamily="49" charset="0"/>
              </a:rPr>
              <a:t>仓库</a:t>
            </a:r>
            <a:endParaRPr lang="en-US" altLang="zh-CN" sz="1400" b="1" dirty="0" smtClean="0">
              <a:latin typeface="Consolas" pitchFamily="49" charset="0"/>
              <a:cs typeface="Consolas" pitchFamily="49" charset="0"/>
            </a:endParaRPr>
          </a:p>
          <a:p>
            <a:pPr>
              <a:buNone/>
            </a:pPr>
            <a:endParaRPr lang="en-US" altLang="zh-CN" sz="1400" dirty="0" smtClean="0">
              <a:latin typeface="Consolas" pitchFamily="49" charset="0"/>
              <a:cs typeface="Consolas" pitchFamily="49" charset="0"/>
            </a:endParaRPr>
          </a:p>
          <a:p>
            <a:pPr lvl="2"/>
            <a:r>
              <a:rPr lang="zh-CN" altLang="en-US" sz="1400" dirty="0" smtClean="0">
                <a:latin typeface="Consolas" pitchFamily="49" charset="0"/>
                <a:cs typeface="Consolas" pitchFamily="49" charset="0"/>
              </a:rPr>
              <a:t>在工作目录中初始化新仓库：</a:t>
            </a:r>
            <a:r>
              <a:rPr lang="en-US" altLang="zh-CN" sz="1400" dirty="0" err="1" smtClean="0">
                <a:latin typeface="Consolas" pitchFamily="49" charset="0"/>
                <a:cs typeface="Consolas" pitchFamily="49" charset="0"/>
              </a:rPr>
              <a:t>git</a:t>
            </a:r>
            <a:r>
              <a:rPr lang="en-US" altLang="zh-CN" sz="1400" dirty="0" smtClean="0">
                <a:latin typeface="Consolas" pitchFamily="49" charset="0"/>
                <a:cs typeface="Consolas" pitchFamily="49" charset="0"/>
              </a:rPr>
              <a:t> init </a:t>
            </a:r>
          </a:p>
          <a:p>
            <a:pPr lvl="2"/>
            <a:r>
              <a:rPr lang="zh-CN" altLang="en-US" sz="1400" dirty="0" smtClean="0">
                <a:latin typeface="Consolas" pitchFamily="49" charset="0"/>
                <a:cs typeface="Consolas" pitchFamily="49" charset="0"/>
              </a:rPr>
              <a:t>此操作会在当前的目录中新建立一个</a:t>
            </a:r>
            <a:r>
              <a:rPr lang="en-US" altLang="zh-CN" sz="1400" dirty="0" smtClean="0">
                <a:latin typeface="Consolas" pitchFamily="49" charset="0"/>
                <a:cs typeface="Consolas" pitchFamily="49" charset="0"/>
              </a:rPr>
              <a:t>.</a:t>
            </a:r>
            <a:r>
              <a:rPr lang="en-US" altLang="zh-CN" sz="1400" dirty="0" err="1" smtClean="0">
                <a:latin typeface="Consolas" pitchFamily="49" charset="0"/>
                <a:cs typeface="Consolas" pitchFamily="49" charset="0"/>
              </a:rPr>
              <a:t>git</a:t>
            </a:r>
            <a:r>
              <a:rPr lang="en-US" altLang="zh-CN" sz="1400" dirty="0" smtClean="0">
                <a:latin typeface="Consolas" pitchFamily="49" charset="0"/>
                <a:cs typeface="Consolas" pitchFamily="49" charset="0"/>
              </a:rPr>
              <a:t> </a:t>
            </a:r>
            <a:r>
              <a:rPr lang="zh-CN" altLang="en-US" sz="1400" dirty="0" smtClean="0">
                <a:latin typeface="Consolas" pitchFamily="49" charset="0"/>
                <a:cs typeface="Consolas" pitchFamily="49" charset="0"/>
              </a:rPr>
              <a:t>文件夹。</a:t>
            </a:r>
            <a:endParaRPr lang="en-US" altLang="zh-CN" sz="1400" dirty="0" smtClean="0">
              <a:latin typeface="Consolas" pitchFamily="49" charset="0"/>
              <a:cs typeface="Consolas" pitchFamily="49" charset="0"/>
            </a:endParaRPr>
          </a:p>
          <a:p>
            <a:pPr lvl="2">
              <a:buNone/>
            </a:pPr>
            <a:endParaRPr lang="en-US" altLang="zh-CN" sz="1000" dirty="0" smtClean="0">
              <a:latin typeface="Consolas" pitchFamily="49" charset="0"/>
              <a:cs typeface="Consolas" pitchFamily="49" charset="0"/>
            </a:endParaRPr>
          </a:p>
          <a:p>
            <a:pPr lvl="2">
              <a:buNone/>
            </a:pPr>
            <a:endParaRPr lang="en-US" altLang="zh-CN" sz="1000" dirty="0" smtClean="0">
              <a:latin typeface="Consolas" pitchFamily="49" charset="0"/>
              <a:cs typeface="Consolas" pitchFamily="49" charset="0"/>
            </a:endParaRPr>
          </a:p>
          <a:p>
            <a:pPr lvl="2">
              <a:buNone/>
            </a:pPr>
            <a:endParaRPr lang="en-US" altLang="zh-CN" sz="1000" dirty="0" smtClean="0">
              <a:latin typeface="Consolas" pitchFamily="49" charset="0"/>
              <a:cs typeface="Consolas" pitchFamily="49" charset="0"/>
            </a:endParaRPr>
          </a:p>
          <a:p>
            <a:pPr lvl="2">
              <a:buNone/>
            </a:pPr>
            <a:endParaRPr lang="en-US" altLang="zh-CN" sz="1000" dirty="0" smtClean="0">
              <a:latin typeface="Consolas" pitchFamily="49" charset="0"/>
              <a:cs typeface="Consolas" pitchFamily="49" charset="0"/>
            </a:endParaRPr>
          </a:p>
          <a:p>
            <a:pPr lvl="2">
              <a:buNone/>
            </a:pPr>
            <a:endParaRPr lang="en-US" altLang="zh-CN" sz="1000" dirty="0" smtClean="0">
              <a:latin typeface="Consolas" pitchFamily="49" charset="0"/>
              <a:cs typeface="Consolas" pitchFamily="49" charset="0"/>
            </a:endParaRPr>
          </a:p>
          <a:p>
            <a:pPr lvl="2">
              <a:buNone/>
            </a:pPr>
            <a:endParaRPr lang="en-US" altLang="zh-CN" sz="1800" b="1" dirty="0" smtClean="0">
              <a:latin typeface="Consolas" pitchFamily="49" charset="0"/>
              <a:cs typeface="Consolas" pitchFamily="49" charset="0"/>
            </a:endParaRPr>
          </a:p>
          <a:p>
            <a:r>
              <a:rPr lang="zh-CN" altLang="en-US" sz="1400" b="1" dirty="0" smtClean="0">
                <a:latin typeface="Consolas" pitchFamily="49" charset="0"/>
                <a:cs typeface="Consolas" pitchFamily="49" charset="0"/>
              </a:rPr>
              <a:t>从现有仓库进行克隆 </a:t>
            </a:r>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git</a:t>
            </a:r>
            <a:r>
              <a:rPr lang="en-US" altLang="zh-CN" sz="1400" b="1" dirty="0" smtClean="0">
                <a:latin typeface="Consolas" pitchFamily="49" charset="0"/>
                <a:cs typeface="Consolas" pitchFamily="49" charset="0"/>
              </a:rPr>
              <a:t> clone [</a:t>
            </a:r>
            <a:r>
              <a:rPr lang="en-US" altLang="zh-CN" sz="1400" b="1" dirty="0" err="1" smtClean="0">
                <a:latin typeface="Consolas" pitchFamily="49" charset="0"/>
                <a:cs typeface="Consolas" pitchFamily="49" charset="0"/>
              </a:rPr>
              <a:t>url</a:t>
            </a:r>
            <a:r>
              <a:rPr lang="en-US" altLang="zh-CN" sz="1400" b="1" dirty="0" smtClean="0">
                <a:latin typeface="Consolas" pitchFamily="49" charset="0"/>
                <a:cs typeface="Consolas" pitchFamily="49" charset="0"/>
              </a:rPr>
              <a:t>]</a:t>
            </a:r>
          </a:p>
          <a:p>
            <a:pPr lvl="2"/>
            <a:r>
              <a:rPr lang="zh-CN" altLang="en-US" sz="1400" dirty="0" smtClean="0">
                <a:latin typeface="Consolas" pitchFamily="49" charset="0"/>
                <a:cs typeface="Consolas" pitchFamily="49" charset="0"/>
              </a:rPr>
              <a:t>把已有的项目克隆一份作为本地仓库。</a:t>
            </a:r>
            <a:endParaRPr lang="en-US" altLang="zh-CN" sz="1400" dirty="0" smtClean="0">
              <a:latin typeface="Consolas" pitchFamily="49" charset="0"/>
              <a:cs typeface="Consolas" pitchFamily="49" charset="0"/>
            </a:endParaRPr>
          </a:p>
          <a:p>
            <a:pPr lvl="2"/>
            <a:r>
              <a:rPr lang="en-US" altLang="zh-CN" sz="1400" dirty="0" smtClean="0">
                <a:latin typeface="Consolas" pitchFamily="49" charset="0"/>
                <a:cs typeface="Consolas" pitchFamily="49" charset="0"/>
              </a:rPr>
              <a:t>Clone </a:t>
            </a:r>
            <a:r>
              <a:rPr lang="zh-CN" altLang="en-US" sz="1400" dirty="0" smtClean="0">
                <a:latin typeface="Consolas" pitchFamily="49" charset="0"/>
                <a:cs typeface="Consolas" pitchFamily="49" charset="0"/>
              </a:rPr>
              <a:t>并不是</a:t>
            </a:r>
            <a:r>
              <a:rPr lang="en-US" altLang="zh-CN" sz="1400" dirty="0" smtClean="0">
                <a:latin typeface="Consolas" pitchFamily="49" charset="0"/>
                <a:cs typeface="Consolas" pitchFamily="49" charset="0"/>
              </a:rPr>
              <a:t>checkout </a:t>
            </a:r>
            <a:r>
              <a:rPr lang="zh-CN" altLang="en-US" sz="1400" dirty="0" smtClean="0">
                <a:latin typeface="Consolas" pitchFamily="49" charset="0"/>
                <a:cs typeface="Consolas" pitchFamily="49" charset="0"/>
              </a:rPr>
              <a:t>，跟</a:t>
            </a:r>
            <a:r>
              <a:rPr lang="en-US" altLang="zh-CN" sz="1400" dirty="0" smtClean="0">
                <a:latin typeface="Consolas" pitchFamily="49" charset="0"/>
                <a:cs typeface="Consolas" pitchFamily="49" charset="0"/>
              </a:rPr>
              <a:t>SVN </a:t>
            </a:r>
            <a:r>
              <a:rPr lang="zh-CN" altLang="en-US" sz="1400" dirty="0" smtClean="0">
                <a:latin typeface="Consolas" pitchFamily="49" charset="0"/>
                <a:cs typeface="Consolas" pitchFamily="49" charset="0"/>
              </a:rPr>
              <a:t>比起来，这个差别相对较大。</a:t>
            </a:r>
            <a:r>
              <a:rPr lang="en-US" altLang="zh-CN" sz="1400" dirty="0" err="1" smtClean="0">
                <a:latin typeface="Consolas" pitchFamily="49" charset="0"/>
                <a:cs typeface="Consolas" pitchFamily="49" charset="0"/>
              </a:rPr>
              <a:t>Git</a:t>
            </a:r>
            <a:r>
              <a:rPr lang="en-US" altLang="zh-CN" sz="1400" dirty="0" smtClean="0">
                <a:latin typeface="Consolas" pitchFamily="49" charset="0"/>
                <a:cs typeface="Consolas" pitchFamily="49" charset="0"/>
              </a:rPr>
              <a:t> </a:t>
            </a:r>
            <a:r>
              <a:rPr lang="zh-CN" altLang="en-US" sz="1400" dirty="0" smtClean="0">
                <a:latin typeface="Consolas" pitchFamily="49" charset="0"/>
                <a:cs typeface="Consolas" pitchFamily="49" charset="0"/>
              </a:rPr>
              <a:t>收取的是项目历史的所有数据（每一个文件的每一个版本），服务器上有的数据克隆之后本地也都有了。实际上，即便服务器的磁盘发生故障，用任何一个克隆出来的客户端都可以重建服务器上的仓库，回到当初克隆时的状态</a:t>
            </a:r>
            <a:endParaRPr lang="en-US" altLang="zh-CN" sz="1400" dirty="0" smtClean="0">
              <a:latin typeface="Consolas" pitchFamily="49" charset="0"/>
              <a:cs typeface="Consolas" pitchFamily="49" charset="0"/>
            </a:endParaRPr>
          </a:p>
          <a:p>
            <a:pPr>
              <a:buNone/>
            </a:pPr>
            <a:endParaRPr lang="en-US" altLang="zh-CN" sz="1600" dirty="0" smtClean="0">
              <a:latin typeface="Consolas" pitchFamily="49" charset="0"/>
              <a:cs typeface="Consolas" pitchFamily="49" charset="0"/>
            </a:endParaRPr>
          </a:p>
          <a:p>
            <a:endParaRPr lang="en-US" altLang="zh-CN" sz="1800" dirty="0" smtClean="0">
              <a:latin typeface="Consolas" pitchFamily="49" charset="0"/>
              <a:cs typeface="Consolas" pitchFamily="49" charset="0"/>
            </a:endParaRPr>
          </a:p>
          <a:p>
            <a:endParaRPr lang="en-US" altLang="zh-CN" sz="1800" dirty="0" smtClean="0">
              <a:latin typeface="Consolas" pitchFamily="49" charset="0"/>
              <a:cs typeface="Consolas" pitchFamily="49" charset="0"/>
            </a:endParaRPr>
          </a:p>
          <a:p>
            <a:endParaRPr lang="en-US" altLang="zh-CN" sz="1800" b="1" dirty="0" smtClean="0">
              <a:latin typeface="Consolas" pitchFamily="49" charset="0"/>
              <a:cs typeface="Consolas" pitchFamily="49" charset="0"/>
            </a:endParaRPr>
          </a:p>
          <a:p>
            <a:pPr lvl="2"/>
            <a:endParaRPr lang="en-US" altLang="zh-CN" sz="1000" dirty="0" smtClean="0">
              <a:latin typeface="Consolas" pitchFamily="49" charset="0"/>
              <a:cs typeface="Consolas" pitchFamily="49" charset="0"/>
            </a:endParaRPr>
          </a:p>
          <a:p>
            <a:pPr lvl="1"/>
            <a:endParaRPr lang="en-US" altLang="zh-CN" sz="14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文件变化周期</a:t>
            </a:r>
            <a:endParaRPr lang="zh-CN" altLang="en-US" dirty="0"/>
          </a:p>
        </p:txBody>
      </p:sp>
      <p:sp>
        <p:nvSpPr>
          <p:cNvPr id="3" name="文本占位符 2"/>
          <p:cNvSpPr>
            <a:spLocks noGrp="1"/>
          </p:cNvSpPr>
          <p:nvPr>
            <p:ph type="body" sz="quarter" idx="10"/>
          </p:nvPr>
        </p:nvSpPr>
        <p:spPr/>
        <p:txBody>
          <a:bodyPr/>
          <a:lstStyle/>
          <a:p>
            <a:r>
              <a:rPr lang="zh-CN" altLang="en-US" sz="1400" dirty="0" smtClean="0"/>
              <a:t>文件状态周期变化</a:t>
            </a:r>
            <a:endParaRPr lang="en-US" altLang="zh-CN" sz="1400" dirty="0" smtClean="0"/>
          </a:p>
          <a:p>
            <a:pPr lvl="1">
              <a:buNone/>
            </a:pPr>
            <a:endParaRPr lang="en-US" altLang="zh-CN" sz="1000" dirty="0" smtClean="0"/>
          </a:p>
          <a:p>
            <a:pPr lvl="1">
              <a:buNone/>
            </a:pPr>
            <a:endParaRPr lang="en-US" altLang="zh-CN" sz="1000" dirty="0" smtClean="0"/>
          </a:p>
          <a:p>
            <a:pPr lvl="1">
              <a:buNone/>
            </a:pPr>
            <a:endParaRPr lang="en-US" altLang="zh-CN" sz="1000" dirty="0" smtClean="0"/>
          </a:p>
        </p:txBody>
      </p:sp>
      <p:pic>
        <p:nvPicPr>
          <p:cNvPr id="2050" name="Picture 2" descr="C:\Users\Administrator\Desktop\18333fig0201-tn.png"/>
          <p:cNvPicPr>
            <a:picLocks noChangeAspect="1" noChangeArrowheads="1"/>
          </p:cNvPicPr>
          <p:nvPr/>
        </p:nvPicPr>
        <p:blipFill>
          <a:blip r:embed="rId2" cstate="print"/>
          <a:srcRect/>
          <a:stretch>
            <a:fillRect/>
          </a:stretch>
        </p:blipFill>
        <p:spPr bwMode="auto">
          <a:xfrm>
            <a:off x="1763688" y="2564904"/>
            <a:ext cx="4762500" cy="30194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远程仓库连接</a:t>
            </a:r>
            <a:r>
              <a:rPr lang="en-US" altLang="zh-CN" dirty="0" smtClean="0"/>
              <a:t>	</a:t>
            </a:r>
            <a:endParaRPr lang="zh-CN" altLang="en-US" dirty="0"/>
          </a:p>
        </p:txBody>
      </p:sp>
      <p:sp>
        <p:nvSpPr>
          <p:cNvPr id="3" name="文本占位符 2"/>
          <p:cNvSpPr>
            <a:spLocks noGrp="1"/>
          </p:cNvSpPr>
          <p:nvPr>
            <p:ph type="body" sz="quarter" idx="10"/>
          </p:nvPr>
        </p:nvSpPr>
        <p:spPr/>
        <p:txBody>
          <a:bodyPr/>
          <a:lstStyle/>
          <a:p>
            <a:pPr lvl="0"/>
            <a:r>
              <a:rPr lang="zh-CN" altLang="zh-CN" sz="1200" dirty="0" smtClean="0"/>
              <a:t>建立连接的时候需要生成一个</a:t>
            </a:r>
            <a:r>
              <a:rPr lang="en-US" altLang="zh-CN" sz="1200" dirty="0" smtClean="0"/>
              <a:t> </a:t>
            </a:r>
            <a:r>
              <a:rPr lang="en-US" altLang="zh-CN" sz="1200" dirty="0" err="1" smtClean="0"/>
              <a:t>ssh</a:t>
            </a:r>
            <a:r>
              <a:rPr lang="en-US" altLang="zh-CN" sz="1200" dirty="0" smtClean="0"/>
              <a:t> key </a:t>
            </a:r>
            <a:r>
              <a:rPr lang="zh-CN" altLang="zh-CN" sz="1200" dirty="0" smtClean="0"/>
              <a:t>给</a:t>
            </a:r>
            <a:r>
              <a:rPr lang="en-US" altLang="zh-CN" sz="1200" dirty="0" smtClean="0"/>
              <a:t> GITHUB</a:t>
            </a:r>
            <a:r>
              <a:rPr lang="zh-CN" altLang="zh-CN" sz="1200" dirty="0" smtClean="0"/>
              <a:t>。</a:t>
            </a:r>
          </a:p>
          <a:p>
            <a:pPr lvl="1"/>
            <a:r>
              <a:rPr lang="zh-CN" altLang="zh-CN" sz="1200" dirty="0" smtClean="0"/>
              <a:t>查看本地是否有生成一个</a:t>
            </a:r>
            <a:r>
              <a:rPr lang="en-US" altLang="zh-CN" sz="1200" dirty="0" smtClean="0"/>
              <a:t>public key</a:t>
            </a:r>
            <a:endParaRPr lang="zh-CN" altLang="zh-CN" sz="1200" dirty="0" smtClean="0"/>
          </a:p>
          <a:p>
            <a:pPr lvl="2"/>
            <a:r>
              <a:rPr lang="en-US" altLang="zh-CN" sz="1200" dirty="0" err="1" smtClean="0"/>
              <a:t>cd</a:t>
            </a:r>
            <a:r>
              <a:rPr lang="en-US" altLang="zh-CN" sz="1200" dirty="0" smtClean="0"/>
              <a:t> ~/.</a:t>
            </a:r>
            <a:r>
              <a:rPr lang="en-US" altLang="zh-CN" sz="1200" dirty="0" err="1" smtClean="0"/>
              <a:t>ssh</a:t>
            </a:r>
            <a:r>
              <a:rPr lang="en-US" altLang="zh-CN" sz="1200" dirty="0" smtClean="0"/>
              <a:t> </a:t>
            </a:r>
            <a:endParaRPr lang="zh-CN" altLang="zh-CN" sz="1200" dirty="0" smtClean="0"/>
          </a:p>
          <a:p>
            <a:pPr lvl="2"/>
            <a:r>
              <a:rPr lang="zh-CN" altLang="zh-CN" sz="1200" dirty="0" smtClean="0"/>
              <a:t>如果有的话则会显示一系列的</a:t>
            </a:r>
            <a:r>
              <a:rPr lang="en-US" altLang="zh-CN" sz="1200" dirty="0" smtClean="0"/>
              <a:t>.pub </a:t>
            </a:r>
            <a:r>
              <a:rPr lang="zh-CN" altLang="zh-CN" sz="1200" dirty="0" smtClean="0"/>
              <a:t>后缀</a:t>
            </a:r>
            <a:r>
              <a:rPr lang="en-US" altLang="zh-CN" sz="1200" dirty="0" smtClean="0"/>
              <a:t>file.</a:t>
            </a:r>
            <a:endParaRPr lang="zh-CN" altLang="zh-CN" sz="1200" dirty="0" smtClean="0"/>
          </a:p>
          <a:p>
            <a:pPr lvl="2"/>
            <a:r>
              <a:rPr lang="zh-CN" altLang="zh-CN" sz="1200" dirty="0" smtClean="0"/>
              <a:t>没有的话使用</a:t>
            </a:r>
            <a:r>
              <a:rPr lang="en-US" altLang="zh-CN" sz="1200" dirty="0" smtClean="0"/>
              <a:t>: </a:t>
            </a:r>
            <a:r>
              <a:rPr lang="en-US" altLang="zh-CN" sz="1200" dirty="0" err="1" smtClean="0"/>
              <a:t>ssh-keygen</a:t>
            </a:r>
            <a:r>
              <a:rPr lang="en-US" altLang="zh-CN" sz="1200" dirty="0" smtClean="0"/>
              <a:t> –t  </a:t>
            </a:r>
            <a:r>
              <a:rPr lang="en-US" altLang="zh-CN" sz="1200" dirty="0" err="1" smtClean="0"/>
              <a:t>rsa</a:t>
            </a:r>
            <a:r>
              <a:rPr lang="en-US" altLang="zh-CN" sz="1200" dirty="0" smtClean="0"/>
              <a:t> –C </a:t>
            </a:r>
            <a:r>
              <a:rPr lang="en-US" altLang="zh-CN" sz="1200" u="sng" dirty="0" err="1" smtClean="0">
                <a:hlinkClick r:id="rId2"/>
              </a:rPr>
              <a:t>your_email@example.com</a:t>
            </a:r>
            <a:r>
              <a:rPr lang="en-US" altLang="zh-CN" sz="1200" dirty="0" smtClean="0"/>
              <a:t> </a:t>
            </a:r>
            <a:r>
              <a:rPr lang="zh-CN" altLang="zh-CN" sz="1200" dirty="0" smtClean="0"/>
              <a:t>出现需要输入直接按</a:t>
            </a:r>
            <a:r>
              <a:rPr lang="en-US" altLang="zh-CN" sz="1200" dirty="0" smtClean="0"/>
              <a:t>enter </a:t>
            </a:r>
            <a:r>
              <a:rPr lang="zh-CN" altLang="zh-CN" sz="1200" dirty="0" smtClean="0"/>
              <a:t>。最终生成的成功显示如下：</a:t>
            </a:r>
            <a:endParaRPr lang="en-US" altLang="zh-CN" sz="1200" dirty="0" smtClean="0"/>
          </a:p>
          <a:p>
            <a:pPr lvl="2"/>
            <a:r>
              <a:rPr lang="zh-CN" altLang="zh-CN" sz="1200" dirty="0" smtClean="0"/>
              <a:t>在使用第一步的命令进入到</a:t>
            </a:r>
            <a:r>
              <a:rPr lang="en-US" altLang="zh-CN" sz="1200" dirty="0" smtClean="0"/>
              <a:t>.</a:t>
            </a:r>
            <a:r>
              <a:rPr lang="en-US" altLang="zh-CN" sz="1200" dirty="0" err="1" smtClean="0"/>
              <a:t>ssh</a:t>
            </a:r>
            <a:r>
              <a:rPr lang="en-US" altLang="zh-CN" sz="1200" dirty="0" smtClean="0"/>
              <a:t> </a:t>
            </a:r>
            <a:r>
              <a:rPr lang="zh-CN" altLang="zh-CN" sz="1200" dirty="0" smtClean="0"/>
              <a:t>文件夹中 使用：</a:t>
            </a:r>
            <a:r>
              <a:rPr lang="en-US" altLang="zh-CN" sz="1200" dirty="0" err="1" smtClean="0"/>
              <a:t>ls</a:t>
            </a:r>
            <a:r>
              <a:rPr lang="en-US" altLang="zh-CN" sz="1200" dirty="0" smtClean="0"/>
              <a:t>  -al  </a:t>
            </a:r>
            <a:endParaRPr lang="zh-CN" altLang="zh-CN" sz="1200" dirty="0" smtClean="0"/>
          </a:p>
          <a:p>
            <a:r>
              <a:rPr lang="zh-CN" altLang="zh-CN" sz="1200" dirty="0" smtClean="0"/>
              <a:t>秘钥生成成功之后我们在是命令进行</a:t>
            </a:r>
            <a:r>
              <a:rPr lang="en-US" altLang="zh-CN" sz="1200" dirty="0" smtClean="0"/>
              <a:t>copy </a:t>
            </a:r>
            <a:r>
              <a:rPr lang="zh-CN" altLang="zh-CN" sz="1200" dirty="0" smtClean="0"/>
              <a:t>出来放到</a:t>
            </a:r>
            <a:r>
              <a:rPr lang="en-US" altLang="zh-CN" sz="1200" dirty="0" err="1" smtClean="0"/>
              <a:t>github</a:t>
            </a:r>
            <a:r>
              <a:rPr lang="en-US" altLang="zh-CN" sz="1200" dirty="0" smtClean="0"/>
              <a:t> </a:t>
            </a:r>
            <a:r>
              <a:rPr lang="zh-CN" altLang="zh-CN" sz="1200" dirty="0" smtClean="0"/>
              <a:t>中即可。</a:t>
            </a:r>
          </a:p>
          <a:p>
            <a:pPr>
              <a:buNone/>
            </a:pPr>
            <a:endParaRPr lang="zh-CN" altLang="zh-CN" sz="1200" dirty="0" smtClean="0"/>
          </a:p>
          <a:p>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常用命令介绍</a:t>
            </a:r>
            <a:endParaRPr lang="zh-CN" altLang="en-US" dirty="0"/>
          </a:p>
        </p:txBody>
      </p:sp>
      <p:sp>
        <p:nvSpPr>
          <p:cNvPr id="3" name="文本占位符 2"/>
          <p:cNvSpPr>
            <a:spLocks noGrp="1"/>
          </p:cNvSpPr>
          <p:nvPr>
            <p:ph type="body" sz="quarter" idx="10"/>
          </p:nvPr>
        </p:nvSpPr>
        <p:spPr/>
        <p:txBody>
          <a:bodyPr/>
          <a:lstStyle/>
          <a:p>
            <a:r>
              <a:rPr lang="en-US" altLang="zh-CN" sz="1400" dirty="0" err="1" smtClean="0"/>
              <a:t>git</a:t>
            </a:r>
            <a:r>
              <a:rPr lang="en-US" altLang="zh-CN" sz="1400" dirty="0" smtClean="0"/>
              <a:t> add </a:t>
            </a:r>
          </a:p>
          <a:p>
            <a:pPr lvl="1"/>
            <a:r>
              <a:rPr lang="zh-CN" altLang="en-US" sz="1000" dirty="0" smtClean="0"/>
              <a:t>将文件放置暂存区域</a:t>
            </a:r>
            <a:endParaRPr lang="en-US" altLang="zh-CN" sz="1000" dirty="0" smtClean="0"/>
          </a:p>
          <a:p>
            <a:r>
              <a:rPr lang="en-US" altLang="zh-CN" sz="1400" dirty="0" err="1" smtClean="0"/>
              <a:t>git</a:t>
            </a:r>
            <a:r>
              <a:rPr lang="en-US" altLang="zh-CN" sz="1400" dirty="0" smtClean="0"/>
              <a:t> commit </a:t>
            </a:r>
          </a:p>
          <a:p>
            <a:pPr lvl="1"/>
            <a:r>
              <a:rPr lang="zh-CN" altLang="en-US" sz="1000" dirty="0" smtClean="0"/>
              <a:t>将文件提交到本地仓库</a:t>
            </a:r>
            <a:endParaRPr lang="en-US" altLang="zh-CN" sz="1000" dirty="0" smtClean="0"/>
          </a:p>
          <a:p>
            <a:pPr lvl="1"/>
            <a:r>
              <a:rPr lang="zh-CN" altLang="en-US" sz="1000" dirty="0" smtClean="0"/>
              <a:t>参数 </a:t>
            </a:r>
            <a:r>
              <a:rPr lang="en-US" altLang="zh-CN" sz="1000" dirty="0" smtClean="0"/>
              <a:t>–a </a:t>
            </a:r>
            <a:r>
              <a:rPr lang="zh-CN" altLang="en-US" sz="1000" dirty="0" smtClean="0"/>
              <a:t>跳过暂存区域直接保存到本地仓库</a:t>
            </a:r>
            <a:endParaRPr lang="en-US" altLang="zh-CN" sz="1000" dirty="0" smtClean="0"/>
          </a:p>
          <a:p>
            <a:pPr lvl="1"/>
            <a:r>
              <a:rPr lang="zh-CN" altLang="en-US" sz="1000" dirty="0" smtClean="0"/>
              <a:t>参数</a:t>
            </a:r>
            <a:r>
              <a:rPr lang="en-US" altLang="zh-CN" sz="1000" dirty="0" smtClean="0"/>
              <a:t>-m  </a:t>
            </a:r>
            <a:r>
              <a:rPr lang="zh-CN" altLang="en-US" sz="1000" dirty="0" smtClean="0"/>
              <a:t>添加备注</a:t>
            </a:r>
            <a:endParaRPr lang="en-US" altLang="zh-CN" sz="1000" dirty="0" smtClean="0"/>
          </a:p>
          <a:p>
            <a:pPr lvl="1"/>
            <a:r>
              <a:rPr lang="en-US" altLang="zh-CN" sz="1000" dirty="0" smtClean="0"/>
              <a:t>--amend </a:t>
            </a:r>
            <a:r>
              <a:rPr lang="zh-CN" altLang="en-US" sz="1000" dirty="0" smtClean="0"/>
              <a:t>修改最后一次提交</a:t>
            </a:r>
            <a:endParaRPr lang="en-US" altLang="zh-CN" sz="1000" dirty="0" smtClean="0"/>
          </a:p>
          <a:p>
            <a:r>
              <a:rPr lang="en-US" altLang="zh-CN" sz="1400" dirty="0" err="1" smtClean="0"/>
              <a:t>git</a:t>
            </a:r>
            <a:r>
              <a:rPr lang="en-US" altLang="zh-CN" sz="1400" dirty="0" smtClean="0"/>
              <a:t> status</a:t>
            </a:r>
          </a:p>
          <a:p>
            <a:pPr lvl="1"/>
            <a:r>
              <a:rPr lang="zh-CN" altLang="en-US" sz="1000" dirty="0" smtClean="0"/>
              <a:t>查看当前文件状态</a:t>
            </a:r>
            <a:endParaRPr lang="en-US" altLang="zh-CN" sz="1000" dirty="0" smtClean="0"/>
          </a:p>
          <a:p>
            <a:r>
              <a:rPr lang="en-US" altLang="zh-CN" sz="1400" dirty="0" err="1" smtClean="0"/>
              <a:t>git</a:t>
            </a:r>
            <a:r>
              <a:rPr lang="en-US" altLang="zh-CN" sz="1400" dirty="0" smtClean="0"/>
              <a:t> diff</a:t>
            </a:r>
          </a:p>
          <a:p>
            <a:pPr lvl="1"/>
            <a:r>
              <a:rPr lang="zh-CN" altLang="en-US" sz="1000" dirty="0" smtClean="0"/>
              <a:t>此命令比较的是工作目录中当前文件和暂存区域快照之间的差异，也就是修改之后还没有暂存起来的变化内容。</a:t>
            </a:r>
            <a:endParaRPr lang="en-US" altLang="zh-CN" sz="1000" dirty="0" smtClean="0"/>
          </a:p>
          <a:p>
            <a:pPr lvl="1"/>
            <a:r>
              <a:rPr lang="zh-CN" altLang="en-US" sz="1000" dirty="0" smtClean="0"/>
              <a:t>参数 </a:t>
            </a:r>
            <a:r>
              <a:rPr lang="en-US" altLang="zh-CN" sz="1000" dirty="0" smtClean="0"/>
              <a:t>–-cached  or --staged 	</a:t>
            </a:r>
            <a:r>
              <a:rPr lang="zh-CN" altLang="en-US" sz="1000" dirty="0" smtClean="0"/>
              <a:t>已经暂存起来的文件和上次提交时的快照之间的差异</a:t>
            </a:r>
            <a:endParaRPr lang="en-US" altLang="zh-CN" sz="1400" dirty="0" smtClean="0"/>
          </a:p>
          <a:p>
            <a:r>
              <a:rPr lang="en-US" altLang="zh-CN" sz="1400" dirty="0" err="1" smtClean="0"/>
              <a:t>git</a:t>
            </a:r>
            <a:r>
              <a:rPr lang="en-US" altLang="zh-CN" sz="1400" dirty="0" smtClean="0"/>
              <a:t> </a:t>
            </a:r>
            <a:r>
              <a:rPr lang="en-US" altLang="zh-CN" sz="1400" dirty="0" err="1" smtClean="0"/>
              <a:t>mv</a:t>
            </a:r>
            <a:endParaRPr lang="en-US" altLang="zh-CN" sz="1400" dirty="0" smtClean="0"/>
          </a:p>
          <a:p>
            <a:pPr lvl="1"/>
            <a:r>
              <a:rPr lang="zh-CN" altLang="en-US" sz="1000" dirty="0" smtClean="0"/>
              <a:t>要从 </a:t>
            </a:r>
            <a:r>
              <a:rPr lang="en-US" altLang="zh-CN" sz="1000" dirty="0" err="1" smtClean="0"/>
              <a:t>Git</a:t>
            </a:r>
            <a:r>
              <a:rPr lang="en-US" altLang="zh-CN" sz="1000" dirty="0" smtClean="0"/>
              <a:t> </a:t>
            </a:r>
            <a:r>
              <a:rPr lang="zh-CN" altLang="en-US" sz="1000" dirty="0" smtClean="0"/>
              <a:t>中移除某个文件，就必须要从已跟踪文件清单中移除（确切地说，是从暂存区域移除），然后提交。可以用 </a:t>
            </a:r>
            <a:r>
              <a:rPr lang="en-US" altLang="zh-CN" sz="1000" dirty="0" err="1" smtClean="0"/>
              <a:t>git</a:t>
            </a:r>
            <a:r>
              <a:rPr lang="en-US" altLang="zh-CN" sz="1000" dirty="0" smtClean="0"/>
              <a:t> </a:t>
            </a:r>
            <a:r>
              <a:rPr lang="en-US" altLang="zh-CN" sz="1000" dirty="0" err="1" smtClean="0"/>
              <a:t>rm</a:t>
            </a:r>
            <a:r>
              <a:rPr lang="en-US" altLang="zh-CN" sz="1000" dirty="0" smtClean="0"/>
              <a:t> </a:t>
            </a:r>
            <a:r>
              <a:rPr lang="zh-CN" altLang="en-US" sz="1000" dirty="0" smtClean="0"/>
              <a:t>命令完成此项工作，并连带从工作目录中删除指定的文件，这样以后就不会出现在未跟踪文件清单中了。</a:t>
            </a:r>
            <a:endParaRPr lang="en-US" altLang="zh-CN" sz="1000" dirty="0" smtClean="0"/>
          </a:p>
          <a:p>
            <a:pPr lvl="1"/>
            <a:r>
              <a:rPr lang="zh-CN" altLang="en-US" sz="1000" dirty="0" smtClean="0"/>
              <a:t>如果删除之前修改过并且已经放到暂存区域的话，则必须要用强制删除选项 </a:t>
            </a:r>
            <a:r>
              <a:rPr lang="en-US" altLang="zh-CN" sz="1000" dirty="0" smtClean="0"/>
              <a:t>-f</a:t>
            </a:r>
            <a:r>
              <a:rPr lang="zh-CN" altLang="en-US" sz="1000" dirty="0" smtClean="0"/>
              <a:t>（译注：即 </a:t>
            </a:r>
            <a:r>
              <a:rPr lang="en-US" altLang="zh-CN" sz="1000" dirty="0" smtClean="0"/>
              <a:t>force </a:t>
            </a:r>
            <a:r>
              <a:rPr lang="zh-CN" altLang="en-US" sz="1000" dirty="0" smtClean="0"/>
              <a:t>的首字母），以防误删除文件后丢失修改的内容。</a:t>
            </a:r>
            <a:endParaRPr lang="en-US" altLang="zh-CN" sz="1000" dirty="0" smtClean="0"/>
          </a:p>
          <a:p>
            <a:pPr lvl="1"/>
            <a:r>
              <a:rPr lang="zh-CN" altLang="en-US" sz="1000" dirty="0" smtClean="0"/>
              <a:t>如果想删除</a:t>
            </a:r>
            <a:r>
              <a:rPr lang="en-US" altLang="zh-CN" sz="1000" dirty="0" err="1" smtClean="0"/>
              <a:t>git</a:t>
            </a:r>
            <a:r>
              <a:rPr lang="en-US" altLang="zh-CN" sz="1000" dirty="0" smtClean="0"/>
              <a:t> </a:t>
            </a:r>
            <a:r>
              <a:rPr lang="zh-CN" altLang="en-US" sz="1000" dirty="0" smtClean="0"/>
              <a:t>仓库中删除（亦从暂存区域删除</a:t>
            </a:r>
            <a:r>
              <a:rPr lang="en-US" altLang="zh-CN" sz="1000" dirty="0" smtClean="0"/>
              <a:t>) $ </a:t>
            </a:r>
            <a:r>
              <a:rPr lang="en-US" altLang="zh-CN" sz="1000" dirty="0" err="1" smtClean="0"/>
              <a:t>git</a:t>
            </a:r>
            <a:r>
              <a:rPr lang="en-US" altLang="zh-CN" sz="1000" dirty="0" smtClean="0"/>
              <a:t> </a:t>
            </a:r>
            <a:r>
              <a:rPr lang="en-US" altLang="zh-CN" sz="1000" dirty="0" err="1" smtClean="0"/>
              <a:t>rm</a:t>
            </a:r>
            <a:r>
              <a:rPr lang="en-US" altLang="zh-CN" sz="1000" dirty="0" smtClean="0"/>
              <a:t> --cached &lt;filename&gt; </a:t>
            </a:r>
          </a:p>
          <a:p>
            <a:r>
              <a:rPr lang="en-US" altLang="zh-CN" sz="1400" dirty="0" err="1" smtClean="0"/>
              <a:t>git</a:t>
            </a:r>
            <a:r>
              <a:rPr lang="en-US" altLang="zh-CN" sz="1400" dirty="0" smtClean="0"/>
              <a:t> push </a:t>
            </a:r>
          </a:p>
          <a:p>
            <a:pPr lvl="1"/>
            <a:r>
              <a:rPr lang="zh-CN" altLang="en-US" sz="1000" dirty="0" smtClean="0"/>
              <a:t>讲文件推送到远程客户端</a:t>
            </a:r>
            <a:endParaRPr lang="en-US" altLang="zh-CN" sz="1000" dirty="0" smtClean="0"/>
          </a:p>
          <a:p>
            <a:r>
              <a:rPr lang="en-US" altLang="zh-CN" sz="1400" dirty="0" err="1" smtClean="0"/>
              <a:t>git</a:t>
            </a:r>
            <a:r>
              <a:rPr lang="en-US" altLang="zh-CN" sz="1400" dirty="0" smtClean="0"/>
              <a:t> pull </a:t>
            </a:r>
          </a:p>
          <a:p>
            <a:pPr lvl="1"/>
            <a:r>
              <a:rPr lang="zh-CN" altLang="en-US" sz="1000" dirty="0" smtClean="0"/>
              <a:t>从远程仓库中拉文件到本地仓库</a:t>
            </a:r>
            <a:endParaRPr lang="en-US" altLang="zh-CN" sz="1000" dirty="0" smtClean="0"/>
          </a:p>
          <a:p>
            <a:r>
              <a:rPr lang="en-US" altLang="zh-CN" sz="1400" dirty="0" err="1" smtClean="0"/>
              <a:t>Git</a:t>
            </a:r>
            <a:r>
              <a:rPr lang="en-US" altLang="zh-CN" sz="1400" dirty="0" smtClean="0"/>
              <a:t> log </a:t>
            </a:r>
          </a:p>
          <a:p>
            <a:pPr lvl="1"/>
            <a:r>
              <a:rPr lang="zh-CN" altLang="en-US" sz="1000" dirty="0" smtClean="0"/>
              <a:t>查看历史记录</a:t>
            </a:r>
            <a:endParaRPr lang="en-US" altLang="zh-CN" sz="1000" dirty="0" smtClean="0"/>
          </a:p>
          <a:p>
            <a:pPr lvl="1">
              <a:buNone/>
            </a:pPr>
            <a:endParaRPr lang="en-US" altLang="zh-CN" sz="1000" dirty="0" smtClean="0"/>
          </a:p>
          <a:p>
            <a:pPr lvl="1">
              <a:buNone/>
            </a:pPr>
            <a:endParaRPr lang="zh-CN" altLang="en-US" sz="1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1765</TotalTime>
  <Words>1454</Words>
  <Application>Microsoft Office PowerPoint</Application>
  <PresentationFormat>全屏显示(4:3)</PresentationFormat>
  <Paragraphs>218</Paragraphs>
  <Slides>17</Slides>
  <Notes>4</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自定义设计方案</vt:lpstr>
      <vt:lpstr>幻灯片 1</vt:lpstr>
      <vt:lpstr>Git 简介</vt:lpstr>
      <vt:lpstr>Git 简介</vt:lpstr>
      <vt:lpstr>Git 文件状态</vt:lpstr>
      <vt:lpstr>Git 初次运行配置</vt:lpstr>
      <vt:lpstr>Git 基础</vt:lpstr>
      <vt:lpstr>Git 文件变化周期</vt:lpstr>
      <vt:lpstr>Git 远程仓库连接 </vt:lpstr>
      <vt:lpstr>Git 常用命令介绍</vt:lpstr>
      <vt:lpstr>Git 常用命令介绍</vt:lpstr>
      <vt:lpstr>GIT 打标签</vt:lpstr>
      <vt:lpstr>Git 分支操作</vt:lpstr>
      <vt:lpstr>Git 分支操作</vt:lpstr>
      <vt:lpstr>Git 分支开发工作流程</vt:lpstr>
      <vt:lpstr>Git 分支开发工作流程</vt:lpstr>
      <vt:lpstr>Git 分支 - 远程分支 </vt:lpstr>
      <vt:lpstr>幻灯片 17</vt:lpstr>
    </vt:vector>
  </TitlesOfParts>
  <Company>xitong114.com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微软用户</cp:lastModifiedBy>
  <cp:revision>291</cp:revision>
  <dcterms:created xsi:type="dcterms:W3CDTF">2015-04-02T00:50:19Z</dcterms:created>
  <dcterms:modified xsi:type="dcterms:W3CDTF">2015-07-09T10:51:29Z</dcterms:modified>
</cp:coreProperties>
</file>