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33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7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7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4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0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5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2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9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3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7DE9-6B2D-4BED-8443-EB3A13081F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9EE0-8A46-4999-B12D-4064940C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9585" y="1770611"/>
            <a:ext cx="5902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9585" y="2502131"/>
            <a:ext cx="5902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794229">
            <a:off x="1434534" y="2032169"/>
            <a:ext cx="1500447" cy="215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463040" y="2576361"/>
            <a:ext cx="1476687" cy="295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62992" y="2231975"/>
            <a:ext cx="306739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Y= β1</a:t>
            </a:r>
            <a:r>
              <a:rPr lang="zh-CN" altLang="en-US" dirty="0" smtClean="0"/>
              <a:t>*</a:t>
            </a:r>
            <a:r>
              <a:rPr lang="en-US" altLang="zh-CN" dirty="0" smtClean="0"/>
              <a:t>x1 + </a:t>
            </a:r>
            <a:r>
              <a:rPr lang="en-US" altLang="zh-CN" dirty="0" smtClean="0"/>
              <a:t>β2</a:t>
            </a:r>
            <a:r>
              <a:rPr lang="zh-CN" altLang="en-US" dirty="0" smtClean="0"/>
              <a:t> * </a:t>
            </a:r>
            <a:r>
              <a:rPr lang="en-US" altLang="zh-CN" dirty="0" smtClean="0"/>
              <a:t>x2+ </a:t>
            </a:r>
            <a:r>
              <a:rPr lang="en-US" altLang="zh-CN" dirty="0" smtClean="0"/>
              <a:t>β0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x0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=</a:t>
            </a:r>
            <a:r>
              <a:rPr lang="zh-CN" altLang="en-US" dirty="0" smtClean="0"/>
              <a:t>∑</a:t>
            </a:r>
            <a:r>
              <a:rPr lang="en-US" altLang="zh-CN" dirty="0" smtClean="0"/>
              <a:t>β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 xi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3457" y="3084021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 smtClean="0"/>
              <a:t>已知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68337" y="3000894"/>
            <a:ext cx="1228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样本值</a:t>
            </a:r>
            <a:endParaRPr lang="en-US" altLang="zh-CN" dirty="0" smtClean="0"/>
          </a:p>
          <a:p>
            <a:r>
              <a:rPr lang="en-US" altLang="zh-CN" dirty="0" err="1" smtClean="0"/>
              <a:t>Y_hat</a:t>
            </a:r>
            <a:r>
              <a:rPr lang="en-US" altLang="zh-CN" dirty="0" smtClean="0"/>
              <a:t>=β</a:t>
            </a:r>
            <a:r>
              <a:rPr lang="zh-CN" altLang="en-US" dirty="0" smtClean="0"/>
              <a:t>*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zh-CN" altLang="en-US" dirty="0" smtClean="0"/>
              <a:t>已知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1519" y="850269"/>
            <a:ext cx="8063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x0=1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877508">
            <a:off x="1451160" y="1365744"/>
            <a:ext cx="1500447" cy="215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03368" y="1262930"/>
            <a:ext cx="52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37454" y="1942503"/>
            <a:ext cx="52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920828" y="2503749"/>
            <a:ext cx="52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640229" y="2944075"/>
            <a:ext cx="22418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</a:t>
            </a:r>
            <a:r>
              <a:rPr lang="zh-CN" altLang="en-US" dirty="0" smtClean="0"/>
              <a:t>权向量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？未知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argmin</a:t>
            </a:r>
            <a:r>
              <a:rPr lang="en-US" altLang="zh-CN" dirty="0" smtClean="0">
                <a:solidFill>
                  <a:srgbClr val="FF0000"/>
                </a:solidFill>
              </a:rPr>
              <a:t>(f(β))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f(β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叫做损失函数，距离函数用于描述</a:t>
            </a:r>
            <a:r>
              <a:rPr lang="en-US" altLang="zh-CN" dirty="0" err="1" smtClean="0"/>
              <a:t>Y_hat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的差距</a:t>
            </a:r>
            <a:endParaRPr lang="en-US" altLang="zh-CN" dirty="0" smtClean="0"/>
          </a:p>
          <a:p>
            <a:r>
              <a:rPr lang="zh-CN" altLang="en-US" dirty="0" smtClean="0"/>
              <a:t>模型</a:t>
            </a:r>
            <a:r>
              <a:rPr lang="en-US" altLang="zh-CN" dirty="0" err="1" smtClean="0"/>
              <a:t>Y_hat</a:t>
            </a:r>
            <a:r>
              <a:rPr lang="zh-CN" altLang="en-US" dirty="0" smtClean="0"/>
              <a:t>用来拟合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Y_hat</a:t>
            </a:r>
            <a:r>
              <a:rPr lang="zh-CN" altLang="en-US" dirty="0" smtClean="0"/>
              <a:t>≈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，甚至</a:t>
            </a:r>
            <a:r>
              <a:rPr lang="en-US" altLang="zh-CN" dirty="0" err="1" smtClean="0"/>
              <a:t>Yhat</a:t>
            </a:r>
            <a:r>
              <a:rPr lang="en-US" altLang="zh-CN" dirty="0" smtClean="0"/>
              <a:t>=Y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40975" y="247267"/>
            <a:ext cx="3398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f(β) = (Y-</a:t>
            </a:r>
            <a:r>
              <a:rPr lang="en-US" altLang="zh-CN" dirty="0" err="1" smtClean="0"/>
              <a:t>Yhat</a:t>
            </a:r>
            <a:r>
              <a:rPr lang="en-US" altLang="zh-CN" dirty="0"/>
              <a:t>)</a:t>
            </a:r>
            <a:r>
              <a:rPr lang="en-US" altLang="zh-CN" dirty="0" smtClean="0"/>
              <a:t>^2</a:t>
            </a:r>
          </a:p>
          <a:p>
            <a:r>
              <a:rPr lang="zh-CN" altLang="en-US" dirty="0" smtClean="0"/>
              <a:t>求极值，必然求导。</a:t>
            </a:r>
            <a:endParaRPr lang="en-US" altLang="zh-CN" dirty="0" smtClean="0"/>
          </a:p>
          <a:p>
            <a:r>
              <a:rPr lang="en-US" altLang="zh-CN" dirty="0" smtClean="0"/>
              <a:t>(Y-</a:t>
            </a:r>
            <a:r>
              <a:rPr lang="en-US" altLang="zh-CN" dirty="0" err="1" smtClean="0"/>
              <a:t>Yhat</a:t>
            </a:r>
            <a:r>
              <a:rPr lang="en-US" altLang="zh-CN" dirty="0" smtClean="0"/>
              <a:t>)=ξ</a:t>
            </a:r>
            <a:r>
              <a:rPr lang="zh-CN" altLang="en-US" dirty="0" smtClean="0"/>
              <a:t>描述误差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最小二乘法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ξ </a:t>
            </a:r>
            <a:r>
              <a:rPr lang="zh-CN" altLang="en-US" dirty="0" smtClean="0"/>
              <a:t>符合（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σ</a:t>
            </a:r>
            <a:r>
              <a:rPr lang="zh-CN" altLang="en-US" dirty="0" smtClean="0"/>
              <a:t>）正态分布</a:t>
            </a:r>
            <a:endParaRPr lang="en-US" altLang="zh-CN" dirty="0" smtClean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92840"/>
              </p:ext>
            </p:extLst>
          </p:nvPr>
        </p:nvGraphicFramePr>
        <p:xfrm>
          <a:off x="7039662" y="294242"/>
          <a:ext cx="4711700" cy="610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4711680" imgH="6108480" progId="Equation.DSMT4">
                  <p:embed/>
                </p:oleObj>
              </mc:Choice>
              <mc:Fallback>
                <p:oleObj name="Equation" r:id="rId3" imgW="4711680" imgH="610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9662" y="294242"/>
                        <a:ext cx="4711700" cy="610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4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9585" y="1770611"/>
            <a:ext cx="5902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9585" y="2502131"/>
            <a:ext cx="5902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794229">
            <a:off x="1434534" y="2032169"/>
            <a:ext cx="1500447" cy="215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463040" y="2576361"/>
            <a:ext cx="1476687" cy="295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92334" y="1800582"/>
            <a:ext cx="1770611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Z= β1</a:t>
            </a:r>
            <a:r>
              <a:rPr lang="zh-CN" altLang="en-US" dirty="0" smtClean="0"/>
              <a:t>*</a:t>
            </a:r>
            <a:r>
              <a:rPr lang="en-US" altLang="zh-CN" dirty="0" smtClean="0"/>
              <a:t>x1 + </a:t>
            </a:r>
            <a:r>
              <a:rPr lang="en-US" altLang="zh-CN" dirty="0" smtClean="0"/>
              <a:t>β2</a:t>
            </a:r>
            <a:r>
              <a:rPr lang="zh-CN" altLang="en-US" dirty="0" smtClean="0"/>
              <a:t> * </a:t>
            </a:r>
            <a:r>
              <a:rPr lang="en-US" altLang="zh-CN" dirty="0" smtClean="0"/>
              <a:t>x2+ </a:t>
            </a:r>
            <a:r>
              <a:rPr lang="en-US" altLang="zh-CN" dirty="0" smtClean="0"/>
              <a:t>β0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x0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=</a:t>
            </a:r>
            <a:r>
              <a:rPr lang="zh-CN" altLang="en-US" dirty="0" smtClean="0"/>
              <a:t>∑</a:t>
            </a:r>
            <a:r>
              <a:rPr lang="en-US" altLang="zh-CN" dirty="0" smtClean="0"/>
              <a:t>β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 xi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= </a:t>
            </a:r>
            <a:r>
              <a:rPr lang="en-US" altLang="zh-CN" dirty="0" smtClean="0"/>
              <a:t>β</a:t>
            </a:r>
            <a:r>
              <a:rPr lang="zh-CN" altLang="en-US" dirty="0" smtClean="0"/>
              <a:t>*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3457" y="3084021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 smtClean="0"/>
              <a:t>已知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1519" y="850269"/>
            <a:ext cx="8063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x0=1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877508">
            <a:off x="1451160" y="1365744"/>
            <a:ext cx="1500447" cy="215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03368" y="1262930"/>
            <a:ext cx="52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37454" y="1942503"/>
            <a:ext cx="52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920828" y="2503749"/>
            <a:ext cx="52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653053" y="3155305"/>
            <a:ext cx="2241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</a:t>
            </a:r>
            <a:r>
              <a:rPr lang="zh-CN" altLang="en-US" dirty="0" smtClean="0"/>
              <a:t>权向量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？未知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β(t)=</a:t>
            </a:r>
            <a:r>
              <a:rPr lang="en-US" altLang="zh-CN" dirty="0" smtClean="0">
                <a:solidFill>
                  <a:srgbClr val="FF0000"/>
                </a:solidFill>
              </a:rPr>
              <a:t>β(t-1)-grad(β)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1896" y="1955536"/>
            <a:ext cx="2053245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是个概率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&gt;0.5</a:t>
            </a:r>
            <a:r>
              <a:rPr lang="zh-CN" altLang="en-US" dirty="0" smtClean="0"/>
              <a:t>，则正样本</a:t>
            </a:r>
            <a:endParaRPr lang="en-US" altLang="zh-CN" dirty="0" smtClean="0"/>
          </a:p>
          <a:p>
            <a:r>
              <a:rPr lang="en-US" altLang="zh-CN" dirty="0" smtClean="0"/>
              <a:t>&lt;0.5</a:t>
            </a:r>
            <a:r>
              <a:rPr lang="zh-CN" altLang="en-US" dirty="0" smtClean="0"/>
              <a:t>，则负样本</a:t>
            </a:r>
            <a:endParaRPr lang="en-US" altLang="zh-CN" dirty="0" smtClean="0"/>
          </a:p>
          <a:p>
            <a:r>
              <a:rPr lang="en-US" altLang="zh-CN" dirty="0" err="1" smtClean="0"/>
              <a:t>Y_hat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</a:p>
        </p:txBody>
      </p:sp>
      <p:sp>
        <p:nvSpPr>
          <p:cNvPr id="21" name="右箭头 20"/>
          <p:cNvSpPr/>
          <p:nvPr/>
        </p:nvSpPr>
        <p:spPr>
          <a:xfrm>
            <a:off x="4493029" y="1964766"/>
            <a:ext cx="2256906" cy="102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Sigmoid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Y_hat</a:t>
            </a:r>
            <a:r>
              <a:rPr lang="en-US" altLang="zh-CN" dirty="0" smtClean="0">
                <a:solidFill>
                  <a:schemeClr val="tx1"/>
                </a:solidFill>
              </a:rPr>
              <a:t>=1/(1+e^-z)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537853" y="311727"/>
            <a:ext cx="8013471" cy="72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正向传播（模型输出）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 rot="10800000">
            <a:off x="1188896" y="4159489"/>
            <a:ext cx="7044860" cy="7232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43296" y="435563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反向传播</a:t>
            </a:r>
            <a:r>
              <a:rPr lang="en-US" altLang="zh-CN" dirty="0" smtClean="0"/>
              <a:t>(</a:t>
            </a:r>
            <a:r>
              <a:rPr lang="zh-CN" altLang="en-US" dirty="0" smtClean="0"/>
              <a:t>梯度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233756" y="3903621"/>
            <a:ext cx="3761509" cy="286232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交叉熵（描述相对距离）</a:t>
            </a:r>
            <a:endParaRPr lang="en-US" altLang="zh-CN" dirty="0" smtClean="0"/>
          </a:p>
          <a:p>
            <a:r>
              <a:rPr lang="en-US" altLang="zh-CN" dirty="0" err="1" smtClean="0"/>
              <a:t>Entrop</a:t>
            </a:r>
            <a:r>
              <a:rPr lang="en-US" altLang="zh-CN" dirty="0" smtClean="0"/>
              <a:t>= -</a:t>
            </a:r>
            <a:r>
              <a:rPr lang="zh-CN" altLang="en-US" dirty="0" smtClean="0"/>
              <a:t>∑</a:t>
            </a:r>
            <a:r>
              <a:rPr lang="en-US" altLang="zh-CN" dirty="0" err="1" smtClean="0"/>
              <a:t>plogp</a:t>
            </a:r>
            <a:endParaRPr lang="en-US" altLang="zh-CN" dirty="0" smtClean="0"/>
          </a:p>
          <a:p>
            <a:r>
              <a:rPr lang="en-US" altLang="zh-CN" dirty="0" smtClean="0"/>
              <a:t>p, q. p</a:t>
            </a:r>
            <a:r>
              <a:rPr lang="zh-CN" altLang="en-US" dirty="0" smtClean="0"/>
              <a:t>来自样本，跟模型无关</a:t>
            </a:r>
            <a:endParaRPr lang="en-US" altLang="zh-CN" dirty="0" smtClean="0"/>
          </a:p>
          <a:p>
            <a:r>
              <a:rPr lang="en-US" altLang="zh-CN" dirty="0" smtClean="0"/>
              <a:t>KL=</a:t>
            </a:r>
            <a:r>
              <a:rPr lang="zh-CN" altLang="en-US" dirty="0" smtClean="0"/>
              <a:t> ∑</a:t>
            </a:r>
            <a:r>
              <a:rPr lang="en-US" altLang="zh-CN" dirty="0" err="1" smtClean="0"/>
              <a:t>plog</a:t>
            </a:r>
            <a:r>
              <a:rPr lang="en-US" altLang="zh-CN" dirty="0" smtClean="0"/>
              <a:t>(p/q)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=</a:t>
            </a:r>
            <a:r>
              <a:rPr lang="zh-CN" altLang="en-US" dirty="0" smtClean="0"/>
              <a:t>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plog</a:t>
            </a:r>
            <a:r>
              <a:rPr lang="en-US" altLang="zh-CN" dirty="0" smtClean="0"/>
              <a:t>(p)-</a:t>
            </a:r>
            <a:r>
              <a:rPr lang="en-US" altLang="zh-CN" dirty="0" err="1" smtClean="0"/>
              <a:t>plog</a:t>
            </a:r>
            <a:r>
              <a:rPr lang="en-US" altLang="zh-CN" dirty="0" smtClean="0"/>
              <a:t>(q))</a:t>
            </a:r>
          </a:p>
          <a:p>
            <a:r>
              <a:rPr lang="en-US" altLang="zh-CN" dirty="0" smtClean="0"/>
              <a:t>L(</a:t>
            </a:r>
            <a:r>
              <a:rPr lang="en-US" altLang="zh-CN" dirty="0" smtClean="0"/>
              <a:t>β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CrossEntrop</a:t>
            </a:r>
            <a:r>
              <a:rPr lang="en-US" altLang="zh-CN" dirty="0" smtClean="0"/>
              <a:t>=</a:t>
            </a:r>
            <a:r>
              <a:rPr lang="zh-CN" altLang="en-US" dirty="0" smtClean="0"/>
              <a:t>∑</a:t>
            </a:r>
            <a:r>
              <a:rPr lang="en-US" altLang="zh-CN" dirty="0" smtClean="0"/>
              <a:t>(-</a:t>
            </a:r>
            <a:r>
              <a:rPr lang="en-US" altLang="zh-CN" dirty="0" err="1" smtClean="0"/>
              <a:t>plog</a:t>
            </a:r>
            <a:r>
              <a:rPr lang="en-US" altLang="zh-CN" dirty="0" smtClean="0"/>
              <a:t>(q))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∑</a:t>
            </a:r>
            <a:r>
              <a:rPr lang="en-US" altLang="zh-CN" dirty="0" smtClean="0"/>
              <a:t>(-</a:t>
            </a:r>
            <a:r>
              <a:rPr lang="en-US" altLang="zh-CN" dirty="0" err="1" smtClean="0"/>
              <a:t>plog</a:t>
            </a:r>
            <a:r>
              <a:rPr lang="en-US" altLang="zh-CN" dirty="0" smtClean="0"/>
              <a:t>(q)-</a:t>
            </a:r>
            <a:r>
              <a:rPr lang="en-US" altLang="zh-CN" dirty="0" smtClean="0"/>
              <a:t>(1-p)</a:t>
            </a:r>
            <a:r>
              <a:rPr lang="en-US" altLang="zh-CN" dirty="0" smtClean="0"/>
              <a:t>log(1-q))</a:t>
            </a:r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∑</a:t>
            </a:r>
            <a:r>
              <a:rPr lang="en-US" altLang="zh-CN" dirty="0" smtClean="0"/>
              <a:t>(-</a:t>
            </a:r>
            <a:r>
              <a:rPr lang="en-US" altLang="zh-CN" dirty="0" err="1" smtClean="0"/>
              <a:t>ylog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y_hat</a:t>
            </a:r>
            <a:r>
              <a:rPr lang="en-US" altLang="zh-CN" dirty="0" smtClean="0"/>
              <a:t>)-(1-y)log(1-y_hat))</a:t>
            </a:r>
          </a:p>
          <a:p>
            <a:r>
              <a:rPr lang="en-US" altLang="zh-CN" dirty="0" err="1" smtClean="0"/>
              <a:t>y_hat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1/(1+e^-z)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Z= β</a:t>
            </a:r>
            <a:r>
              <a:rPr lang="zh-CN" altLang="en-US" dirty="0" smtClean="0"/>
              <a:t>*</a:t>
            </a:r>
            <a:r>
              <a:rPr lang="en-US" altLang="zh-CN" dirty="0" smtClean="0"/>
              <a:t>X</a:t>
            </a:r>
            <a:endParaRPr lang="en-US" altLang="zh-CN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9364284" y="1078264"/>
            <a:ext cx="129678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dy_hat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5021885" y="951421"/>
            <a:ext cx="12750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dy_hat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dz</a:t>
            </a:r>
            <a:endParaRPr lang="en-US" altLang="zh-CN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3182016" y="919003"/>
            <a:ext cx="12750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dz</a:t>
            </a:r>
            <a:r>
              <a:rPr lang="en-US" altLang="zh-CN" dirty="0" smtClean="0"/>
              <a:t>/dβ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463040" y="4998113"/>
            <a:ext cx="4958542" cy="1477328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grad(β) = </a:t>
            </a:r>
            <a:r>
              <a:rPr lang="en-US" altLang="zh-CN" dirty="0"/>
              <a:t>(</a:t>
            </a:r>
            <a:r>
              <a:rPr lang="en-US" altLang="zh-CN" dirty="0" err="1" smtClean="0"/>
              <a:t>dL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dy_hat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dy_hat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dz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dz</a:t>
            </a:r>
            <a:r>
              <a:rPr lang="en-US" altLang="zh-CN" dirty="0" smtClean="0"/>
              <a:t>/dβ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= </a:t>
            </a:r>
            <a:r>
              <a:rPr lang="en-US" altLang="zh-CN" dirty="0" err="1" smtClean="0"/>
              <a:t>dL</a:t>
            </a:r>
            <a:r>
              <a:rPr lang="en-US" altLang="zh-CN" dirty="0" smtClean="0"/>
              <a:t>/dβ</a:t>
            </a:r>
          </a:p>
          <a:p>
            <a:r>
              <a:rPr lang="en-US" altLang="zh-CN" dirty="0" smtClean="0"/>
              <a:t>grad</a:t>
            </a:r>
            <a:r>
              <a:rPr lang="el-GR" altLang="zh-CN" dirty="0" smtClean="0"/>
              <a:t>β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=(1/100)∑(</a:t>
            </a:r>
            <a:r>
              <a:rPr lang="en-US" altLang="zh-CN" dirty="0" err="1" smtClean="0"/>
              <a:t>y_hat</a:t>
            </a:r>
            <a:r>
              <a:rPr lang="en-US" altLang="zh-CN" dirty="0" smtClean="0"/>
              <a:t>-y)xi</a:t>
            </a:r>
          </a:p>
          <a:p>
            <a:r>
              <a:rPr lang="en-US" altLang="zh-CN" dirty="0" smtClean="0"/>
              <a:t>grad</a:t>
            </a:r>
            <a:r>
              <a:rPr lang="el-GR" altLang="zh-CN" dirty="0" smtClean="0"/>
              <a:t>β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=(1/100)(∑</a:t>
            </a:r>
            <a:r>
              <a:rPr lang="en-US" altLang="zh-CN" dirty="0" err="1" smtClean="0"/>
              <a:t>y_hatxi</a:t>
            </a:r>
            <a:r>
              <a:rPr lang="en-US" altLang="zh-CN" dirty="0" smtClean="0"/>
              <a:t>-∑</a:t>
            </a:r>
            <a:r>
              <a:rPr lang="en-US" altLang="zh-CN" dirty="0" err="1" smtClean="0"/>
              <a:t>yxi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grad</a:t>
            </a:r>
            <a:r>
              <a:rPr lang="el-GR" altLang="zh-CN" dirty="0" smtClean="0"/>
              <a:t>β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=(1/100)(</a:t>
            </a:r>
            <a:r>
              <a:rPr lang="en-US" altLang="zh-CN" dirty="0" err="1" smtClean="0"/>
              <a:t>y_hat</a:t>
            </a:r>
            <a:r>
              <a:rPr lang="en-US" altLang="zh-CN" dirty="0" smtClean="0"/>
              <a:t>*xi-y*xi)</a:t>
            </a:r>
          </a:p>
        </p:txBody>
      </p:sp>
      <p:sp>
        <p:nvSpPr>
          <p:cNvPr id="28" name="右箭头 27"/>
          <p:cNvSpPr/>
          <p:nvPr/>
        </p:nvSpPr>
        <p:spPr>
          <a:xfrm>
            <a:off x="8825867" y="2111679"/>
            <a:ext cx="4058860" cy="102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L=</a:t>
            </a:r>
            <a:r>
              <a:rPr lang="zh-CN" altLang="en-US" dirty="0" smtClean="0">
                <a:solidFill>
                  <a:schemeClr val="tx1"/>
                </a:solidFill>
              </a:rPr>
              <a:t>∑</a:t>
            </a:r>
            <a:r>
              <a:rPr lang="en-US" altLang="zh-CN" dirty="0" smtClean="0">
                <a:solidFill>
                  <a:schemeClr val="tx1"/>
                </a:solidFill>
              </a:rPr>
              <a:t>(-</a:t>
            </a:r>
            <a:r>
              <a:rPr lang="en-US" altLang="zh-CN" dirty="0" err="1" smtClean="0">
                <a:solidFill>
                  <a:schemeClr val="tx1"/>
                </a:solidFill>
              </a:rPr>
              <a:t>ylog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y_hat</a:t>
            </a:r>
            <a:r>
              <a:rPr lang="en-US" altLang="zh-CN" dirty="0" smtClean="0">
                <a:solidFill>
                  <a:schemeClr val="tx1"/>
                </a:solidFill>
              </a:rPr>
              <a:t>)-(1-y)log(1-y_hat))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5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8465" y="19160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</a:p>
        </p:txBody>
      </p:sp>
      <p:sp>
        <p:nvSpPr>
          <p:cNvPr id="5" name="矩形 4"/>
          <p:cNvSpPr/>
          <p:nvPr/>
        </p:nvSpPr>
        <p:spPr>
          <a:xfrm>
            <a:off x="4596938" y="19160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</a:p>
        </p:txBody>
      </p:sp>
      <p:sp>
        <p:nvSpPr>
          <p:cNvPr id="6" name="矩形 5"/>
          <p:cNvSpPr/>
          <p:nvPr/>
        </p:nvSpPr>
        <p:spPr>
          <a:xfrm>
            <a:off x="5868786" y="19160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</a:p>
        </p:txBody>
      </p:sp>
      <p:sp>
        <p:nvSpPr>
          <p:cNvPr id="7" name="矩形 6"/>
          <p:cNvSpPr/>
          <p:nvPr/>
        </p:nvSpPr>
        <p:spPr>
          <a:xfrm>
            <a:off x="7090757" y="19160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51019" y="648392"/>
            <a:ext cx="603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XXXXXXXXXXXXXXXXXXXXXXXXXXXXXXXXXXXXXXXXXXXX</a:t>
            </a:r>
          </a:p>
          <a:p>
            <a:r>
              <a:rPr lang="zh-CN" altLang="en-US" dirty="0" smtClean="0"/>
              <a:t>∑</a:t>
            </a:r>
            <a:r>
              <a:rPr lang="en-US" altLang="zh-CN" dirty="0" err="1" smtClean="0"/>
              <a:t>plog</a:t>
            </a:r>
            <a:r>
              <a:rPr lang="en-US" altLang="zh-CN" dirty="0" smtClean="0"/>
              <a:t>(1/p(a))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02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316</Words>
  <Application>Microsoft Office PowerPoint</Application>
  <PresentationFormat>宽屏</PresentationFormat>
  <Paragraphs>79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MathType 7.0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yxp</dc:creator>
  <cp:lastModifiedBy>yxp</cp:lastModifiedBy>
  <cp:revision>8</cp:revision>
  <dcterms:created xsi:type="dcterms:W3CDTF">2022-11-25T00:13:39Z</dcterms:created>
  <dcterms:modified xsi:type="dcterms:W3CDTF">2022-11-25T01:49:49Z</dcterms:modified>
</cp:coreProperties>
</file>