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1"/>
  </p:handoutMasterIdLst>
  <p:sldIdLst>
    <p:sldId id="293" r:id="rId3"/>
    <p:sldId id="377" r:id="rId4"/>
    <p:sldId id="394" r:id="rId5"/>
    <p:sldId id="395" r:id="rId6"/>
    <p:sldId id="396" r:id="rId7"/>
    <p:sldId id="277" r:id="rId8"/>
    <p:sldId id="397" r:id="rId10"/>
    <p:sldId id="375" r:id="rId11"/>
    <p:sldId id="398" r:id="rId12"/>
    <p:sldId id="376" r:id="rId13"/>
    <p:sldId id="378" r:id="rId14"/>
    <p:sldId id="379" r:id="rId15"/>
    <p:sldId id="380" r:id="rId16"/>
    <p:sldId id="381" r:id="rId17"/>
    <p:sldId id="420" r:id="rId18"/>
    <p:sldId id="382" r:id="rId19"/>
    <p:sldId id="383" r:id="rId20"/>
    <p:sldId id="433" r:id="rId21"/>
    <p:sldId id="384" r:id="rId22"/>
    <p:sldId id="385" r:id="rId23"/>
    <p:sldId id="399" r:id="rId24"/>
    <p:sldId id="386" r:id="rId25"/>
    <p:sldId id="434" r:id="rId26"/>
    <p:sldId id="387" r:id="rId27"/>
    <p:sldId id="388" r:id="rId28"/>
    <p:sldId id="390" r:id="rId29"/>
    <p:sldId id="416" r:id="rId30"/>
  </p:sldIdLst>
  <p:sldSz cx="9906000" cy="685800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81"/>
    <p:restoredTop sz="87606"/>
  </p:normalViewPr>
  <p:slideViewPr>
    <p:cSldViewPr showGuides="1">
      <p:cViewPr varScale="1">
        <p:scale>
          <a:sx n="67" d="100"/>
          <a:sy n="67" d="100"/>
        </p:scale>
        <p:origin x="-1260"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9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55.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30.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1" Type="http://schemas.openxmlformats.org/officeDocument/2006/relationships/image" Target="../media/image86.wmf"/><Relationship Id="rId10" Type="http://schemas.openxmlformats.org/officeDocument/2006/relationships/image" Target="../media/image85.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0" Type="http://schemas.openxmlformats.org/officeDocument/2006/relationships/image" Target="../media/image48.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123" name="日期占位符 5122"/>
          <p:cNvSpPr>
            <a:spLocks noGrp="1"/>
          </p:cNvSpPr>
          <p:nvPr>
            <p:ph type="dt" sz="quarter"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4" name="页脚占位符 5123"/>
          <p:cNvSpPr>
            <a:spLocks noGrp="1"/>
          </p:cNvSpPr>
          <p:nvPr>
            <p:ph type="ftr" sz="quarter" idx="2"/>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125" name="灯片编号占位符 5124"/>
          <p:cNvSpPr>
            <a:spLocks noGrp="1"/>
          </p:cNvSpPr>
          <p:nvPr>
            <p:ph type="sldNum" sz="quarter" idx="3"/>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4100" name="幻灯片图像占位符 4099"/>
          <p:cNvSpPr/>
          <p:nvPr>
            <p:ph type="sldImg"/>
          </p:nvPr>
        </p:nvSpPr>
        <p:spPr>
          <a:xfrm>
            <a:off x="952500" y="685800"/>
            <a:ext cx="4953000" cy="3429000"/>
          </a:xfrm>
          <a:prstGeom prst="rect">
            <a:avLst/>
          </a:prstGeom>
          <a:noFill/>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p:nvPr>
        </p:nvSpPr>
        <p:spPr>
          <a:xfrm>
            <a:off x="914400" y="4343400"/>
            <a:ext cx="50292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11266" name="幻灯片图像占位符 108545"/>
          <p:cNvSpPr>
            <a:spLocks noTextEdit="1"/>
          </p:cNvSpPr>
          <p:nvPr>
            <p:ph type="sldImg"/>
          </p:nvPr>
        </p:nvSpPr>
        <p:spPr/>
      </p:sp>
      <p:sp>
        <p:nvSpPr>
          <p:cNvPr id="11267" name="文本占位符 108546"/>
          <p:cNvSpPr>
            <a:spLocks noGrp="1"/>
          </p:cNvSpPr>
          <p:nvPr>
            <p:ph type="body"/>
          </p:nvPr>
        </p:nvSpPr>
        <p:spPr/>
        <p:txBody>
          <a:bodyPr anchor="t" anchorCtr="0"/>
          <a:p>
            <a:pPr lvl="0"/>
            <a:r>
              <a:rPr lang="en-US" altLang="zh-CN"/>
              <a:t>Operating </a:t>
            </a:r>
            <a:r>
              <a:rPr lang="en-US" altLang="zh-CN" dirty="0" err="1"/>
              <a:t>system,OS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73729"/>
          <p:cNvGrpSpPr/>
          <p:nvPr/>
        </p:nvGrpSpPr>
        <p:grpSpPr>
          <a:xfrm>
            <a:off x="0" y="2438400"/>
            <a:ext cx="9759950" cy="1052513"/>
            <a:chOff x="0" y="1536"/>
            <a:chExt cx="5675" cy="663"/>
          </a:xfrm>
        </p:grpSpPr>
        <p:grpSp>
          <p:nvGrpSpPr>
            <p:cNvPr id="2051" name="组合 73730"/>
            <p:cNvGrpSpPr/>
            <p:nvPr/>
          </p:nvGrpSpPr>
          <p:grpSpPr>
            <a:xfrm>
              <a:off x="183" y="1604"/>
              <a:ext cx="448" cy="299"/>
              <a:chOff x="720" y="336"/>
              <a:chExt cx="624" cy="432"/>
            </a:xfrm>
          </p:grpSpPr>
          <p:sp>
            <p:nvSpPr>
              <p:cNvPr id="2052" name="矩形 73731"/>
              <p:cNvSpPr/>
              <p:nvPr/>
            </p:nvSpPr>
            <p:spPr>
              <a:xfrm>
                <a:off x="720" y="336"/>
                <a:ext cx="384" cy="432"/>
              </a:xfrm>
              <a:prstGeom prst="rect">
                <a:avLst/>
              </a:prstGeom>
              <a:solidFill>
                <a:schemeClr val="folHlink"/>
              </a:solidFill>
              <a:ln w="9525">
                <a:noFill/>
              </a:ln>
            </p:spPr>
            <p:txBody>
              <a:bodyPr anchor="t" anchorCtr="0"/>
              <a:p>
                <a:pPr lvl="0"/>
                <a:endParaRPr lang="zh-CN" altLang="en-US">
                  <a:latin typeface="Tahoma" panose="020B0604030504040204" pitchFamily="34" charset="0"/>
                </a:endParaRPr>
              </a:p>
            </p:txBody>
          </p:sp>
          <p:sp>
            <p:nvSpPr>
              <p:cNvPr id="2053" name="矩形 73732"/>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grpSp>
          <p:nvGrpSpPr>
            <p:cNvPr id="2054" name="组合 73733"/>
            <p:cNvGrpSpPr/>
            <p:nvPr/>
          </p:nvGrpSpPr>
          <p:grpSpPr>
            <a:xfrm>
              <a:off x="261" y="1870"/>
              <a:ext cx="465" cy="299"/>
              <a:chOff x="912" y="2640"/>
              <a:chExt cx="672" cy="432"/>
            </a:xfrm>
          </p:grpSpPr>
          <p:sp>
            <p:nvSpPr>
              <p:cNvPr id="2055" name="矩形 73734"/>
              <p:cNvSpPr/>
              <p:nvPr/>
            </p:nvSpPr>
            <p:spPr>
              <a:xfrm>
                <a:off x="912" y="2640"/>
                <a:ext cx="384" cy="432"/>
              </a:xfrm>
              <a:prstGeom prst="rect">
                <a:avLst/>
              </a:prstGeom>
              <a:solidFill>
                <a:schemeClr val="accent2"/>
              </a:solidFill>
              <a:ln w="9525">
                <a:noFill/>
              </a:ln>
            </p:spPr>
            <p:txBody>
              <a:bodyPr anchor="t" anchorCtr="0"/>
              <a:p>
                <a:pPr lvl="0"/>
                <a:endParaRPr lang="zh-CN" altLang="en-US">
                  <a:latin typeface="Tahoma" panose="020B0604030504040204" pitchFamily="34" charset="0"/>
                </a:endParaRPr>
              </a:p>
            </p:txBody>
          </p:sp>
          <p:sp>
            <p:nvSpPr>
              <p:cNvPr id="2056" name="矩形 73735"/>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sp>
          <p:nvSpPr>
            <p:cNvPr id="2057" name="矩形 73736"/>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nchorCtr="0"/>
            <a:p>
              <a:pPr lvl="0"/>
              <a:endParaRPr lang="zh-CN" altLang="en-US">
                <a:latin typeface="Tahoma" panose="020B0604030504040204" pitchFamily="34" charset="0"/>
              </a:endParaRPr>
            </a:p>
          </p:txBody>
        </p:sp>
        <p:sp>
          <p:nvSpPr>
            <p:cNvPr id="2058" name="矩形 73737"/>
            <p:cNvSpPr/>
            <p:nvPr/>
          </p:nvSpPr>
          <p:spPr>
            <a:xfrm>
              <a:off x="400" y="1536"/>
              <a:ext cx="20" cy="663"/>
            </a:xfrm>
            <a:prstGeom prst="rect">
              <a:avLst/>
            </a:prstGeom>
            <a:solidFill>
              <a:schemeClr val="bg2"/>
            </a:solidFill>
            <a:ln w="9525">
              <a:noFill/>
            </a:ln>
          </p:spPr>
          <p:txBody>
            <a:bodyPr anchor="t" anchorCtr="0"/>
            <a:p>
              <a:pPr lvl="0"/>
              <a:endParaRPr lang="zh-CN" altLang="en-US">
                <a:latin typeface="Tahoma" panose="020B0604030504040204" pitchFamily="34" charset="0"/>
              </a:endParaRPr>
            </a:p>
          </p:txBody>
        </p:sp>
        <p:sp>
          <p:nvSpPr>
            <p:cNvPr id="2059" name="矩形 73738"/>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pic>
        <p:nvPicPr>
          <p:cNvPr id="2060" name="图片 73744" descr="校徽基本组合规范1"/>
          <p:cNvPicPr>
            <a:picLocks noChangeAspect="1"/>
          </p:cNvPicPr>
          <p:nvPr userDrawn="1"/>
        </p:nvPicPr>
        <p:blipFill>
          <a:blip r:embed="rId2"/>
          <a:stretch>
            <a:fillRect/>
          </a:stretch>
        </p:blipFill>
        <p:spPr>
          <a:xfrm>
            <a:off x="7258050" y="0"/>
            <a:ext cx="2647950" cy="1830388"/>
          </a:xfrm>
          <a:prstGeom prst="rect">
            <a:avLst/>
          </a:prstGeom>
          <a:noFill/>
          <a:ln w="9525">
            <a:noFill/>
          </a:ln>
        </p:spPr>
      </p:pic>
      <p:sp>
        <p:nvSpPr>
          <p:cNvPr id="73740" name="标题 73739"/>
          <p:cNvSpPr>
            <a:spLocks noGrp="1"/>
          </p:cNvSpPr>
          <p:nvPr>
            <p:ph type="ctrTitle"/>
          </p:nvPr>
        </p:nvSpPr>
        <p:spPr>
          <a:xfrm>
            <a:off x="1073150" y="1676400"/>
            <a:ext cx="84201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73741" name="副标题 73740"/>
          <p:cNvSpPr>
            <a:spLocks noGrp="1"/>
          </p:cNvSpPr>
          <p:nvPr>
            <p:ph type="subTitle" idx="1"/>
          </p:nvPr>
        </p:nvSpPr>
        <p:spPr>
          <a:xfrm>
            <a:off x="1485900" y="3886200"/>
            <a:ext cx="69342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73742" name="日期占位符 73741"/>
          <p:cNvSpPr>
            <a:spLocks noGrp="1"/>
          </p:cNvSpPr>
          <p:nvPr>
            <p:ph type="dt" sz="half" idx="2"/>
          </p:nvPr>
        </p:nvSpPr>
        <p:spPr>
          <a:xfrm>
            <a:off x="1073150" y="6248400"/>
            <a:ext cx="206375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73743" name="页脚占位符 73742"/>
          <p:cNvSpPr>
            <a:spLocks noGrp="1"/>
          </p:cNvSpPr>
          <p:nvPr>
            <p:ph type="ftr" sz="quarter" idx="3"/>
          </p:nvPr>
        </p:nvSpPr>
        <p:spPr>
          <a:xfrm>
            <a:off x="3714750" y="6248400"/>
            <a:ext cx="31369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eaLnBrk="1" fontAlgn="base" hangingPunct="1"/>
            <a:endParaRPr lang="zh-CN" altLang="en-US" strike="noStrike" noProof="1" dirty="0"/>
          </a:p>
        </p:txBody>
      </p:sp>
      <p:sp>
        <p:nvSpPr>
          <p:cNvPr id="73744" name="灯片编号占位符 73743"/>
          <p:cNvSpPr>
            <a:spLocks noGrp="1"/>
          </p:cNvSpPr>
          <p:nvPr>
            <p:ph type="sldNum" sz="quarter" idx="4"/>
          </p:nvPr>
        </p:nvSpPr>
        <p:spPr>
          <a:xfrm>
            <a:off x="7429500" y="6248400"/>
            <a:ext cx="206375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87457" y="214313"/>
            <a:ext cx="2113756"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46188" y="214313"/>
            <a:ext cx="621873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78" y="1709738"/>
            <a:ext cx="8543925" cy="2852737"/>
          </a:xfrm>
        </p:spPr>
        <p:txBody>
          <a:bodyPr anchor="b"/>
          <a:lstStyle>
            <a:lvl1pPr>
              <a:defRPr sz="4875"/>
            </a:lvl1pPr>
          </a:lstStyle>
          <a:p>
            <a:pPr fontAlgn="base"/>
            <a:r>
              <a:rPr lang="zh-CN" altLang="en-US" sz="48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75878" y="4589463"/>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5">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fontAlgn="base"/>
            <a:r>
              <a:rPr lang="zh-CN" altLang="en-US" sz="19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81113" y="2017713"/>
            <a:ext cx="4125849"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575364" y="2017713"/>
            <a:ext cx="4125849"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328" y="365125"/>
            <a:ext cx="8543925"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4254" y="1778438"/>
            <a:ext cx="3959779" cy="823912"/>
          </a:xfrm>
        </p:spPr>
        <p:txBody>
          <a:bodyPr anchor="ctr" anchorCtr="0"/>
          <a:lstStyle>
            <a:lvl1pPr marL="0" indent="0">
              <a:buNone/>
              <a:defRPr sz="2275"/>
            </a:lvl1pPr>
            <a:lvl2pPr marL="371475" indent="0">
              <a:buNone/>
              <a:defRPr sz="1950"/>
            </a:lvl2pPr>
            <a:lvl3pPr marL="742950" indent="0">
              <a:buNone/>
              <a:defRPr sz="1625"/>
            </a:lvl3pPr>
            <a:lvl4pPr marL="1114425" indent="0">
              <a:buNone/>
              <a:defRPr sz="1465"/>
            </a:lvl4pPr>
            <a:lvl5pPr marL="1485900" indent="0">
              <a:buNone/>
              <a:defRPr sz="1465"/>
            </a:lvl5pPr>
            <a:lvl6pPr marL="1857375" indent="0">
              <a:buNone/>
              <a:defRPr sz="1465"/>
            </a:lvl6pPr>
            <a:lvl7pPr marL="2228850" indent="0">
              <a:buNone/>
              <a:defRPr sz="1465"/>
            </a:lvl7pPr>
            <a:lvl8pPr marL="2600325" indent="0">
              <a:buNone/>
              <a:defRPr sz="1465"/>
            </a:lvl8pPr>
            <a:lvl9pPr marL="2971800" indent="0">
              <a:buNone/>
              <a:defRPr sz="1465"/>
            </a:lvl9pPr>
          </a:lstStyle>
          <a:p>
            <a:pPr lvl="0" fontAlgn="base"/>
            <a:r>
              <a:rPr lang="zh-CN" altLang="en-US" sz="22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964254" y="2665379"/>
            <a:ext cx="3959779"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083762" y="1778438"/>
            <a:ext cx="3979281" cy="823912"/>
          </a:xfrm>
        </p:spPr>
        <p:txBody>
          <a:bodyPr anchor="ctr" anchorCtr="0"/>
          <a:lstStyle>
            <a:lvl1pPr marL="0" indent="0">
              <a:buNone/>
              <a:defRPr sz="2275"/>
            </a:lvl1pPr>
            <a:lvl2pPr marL="371475" indent="0">
              <a:buNone/>
              <a:defRPr sz="1950"/>
            </a:lvl2pPr>
            <a:lvl3pPr marL="742950" indent="0">
              <a:buNone/>
              <a:defRPr sz="1625"/>
            </a:lvl3pPr>
            <a:lvl4pPr marL="1114425" indent="0">
              <a:buNone/>
              <a:defRPr sz="1465"/>
            </a:lvl4pPr>
            <a:lvl5pPr marL="1485900" indent="0">
              <a:buNone/>
              <a:defRPr sz="1465"/>
            </a:lvl5pPr>
            <a:lvl6pPr marL="1857375" indent="0">
              <a:buNone/>
              <a:defRPr sz="1465"/>
            </a:lvl6pPr>
            <a:lvl7pPr marL="2228850" indent="0">
              <a:buNone/>
              <a:defRPr sz="1465"/>
            </a:lvl7pPr>
            <a:lvl8pPr marL="2600325" indent="0">
              <a:buNone/>
              <a:defRPr sz="1465"/>
            </a:lvl8pPr>
            <a:lvl9pPr marL="2971800" indent="0">
              <a:buNone/>
              <a:defRPr sz="1465"/>
            </a:lvl9pPr>
          </a:lstStyle>
          <a:p>
            <a:pPr lvl="0" fontAlgn="base"/>
            <a:r>
              <a:rPr lang="zh-CN" altLang="en-US" sz="22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083762" y="2665379"/>
            <a:ext cx="39792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26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211340" y="987425"/>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275" strike="noStrike" noProof="1" smtClean="0"/>
              <a:t>第二级</a:t>
            </a:r>
            <a:endParaRPr lang="zh-CN" altLang="en-US" strike="noStrike" noProof="1" smtClean="0"/>
          </a:p>
          <a:p>
            <a:pPr lvl="2" fontAlgn="base"/>
            <a:r>
              <a:rPr lang="zh-CN" altLang="en-US" sz="1950" strike="noStrike" noProof="1" smtClean="0"/>
              <a:t>第三级</a:t>
            </a:r>
            <a:endParaRPr lang="zh-CN" altLang="en-US" strike="noStrike" noProof="1" smtClean="0"/>
          </a:p>
          <a:p>
            <a:pPr lvl="3" fontAlgn="base"/>
            <a:r>
              <a:rPr lang="zh-CN" altLang="en-US" sz="1625" strike="noStrike" noProof="1" smtClean="0"/>
              <a:t>第四级</a:t>
            </a:r>
            <a:endParaRPr lang="zh-CN" altLang="en-US" strike="noStrike" noProof="1" smtClean="0"/>
          </a:p>
          <a:p>
            <a:pPr lvl="4" fontAlgn="base"/>
            <a:r>
              <a:rPr lang="zh-CN" altLang="en-US" sz="1625" strike="noStrike" noProof="1" smtClean="0"/>
              <a:t>第五级</a:t>
            </a:r>
            <a:endParaRPr lang="zh-CN" altLang="en-US" strike="noStrike" noProof="1"/>
          </a:p>
        </p:txBody>
      </p:sp>
      <p:sp>
        <p:nvSpPr>
          <p:cNvPr id="4" name="文本占位符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40"/>
            </a:lvl2pPr>
            <a:lvl3pPr marL="742950" indent="0">
              <a:buNone/>
              <a:defRPr sz="975"/>
            </a:lvl3pPr>
            <a:lvl4pPr marL="1114425" indent="0">
              <a:buNone/>
              <a:defRPr sz="815"/>
            </a:lvl4pPr>
            <a:lvl5pPr marL="1485900" indent="0">
              <a:buNone/>
              <a:defRPr sz="815"/>
            </a:lvl5pPr>
            <a:lvl6pPr marL="1857375" indent="0">
              <a:buNone/>
              <a:defRPr sz="815"/>
            </a:lvl6pPr>
            <a:lvl7pPr marL="2228850" indent="0">
              <a:buNone/>
              <a:defRPr sz="815"/>
            </a:lvl7pPr>
            <a:lvl8pPr marL="2600325" indent="0">
              <a:buNone/>
              <a:defRPr sz="815"/>
            </a:lvl8pPr>
            <a:lvl9pPr marL="2971800" indent="0">
              <a:buNone/>
              <a:defRPr sz="81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384346" cy="1600200"/>
          </a:xfrm>
        </p:spPr>
        <p:txBody>
          <a:bodyPr anchor="b"/>
          <a:lstStyle>
            <a:lvl1pPr>
              <a:defRPr sz="26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11340" y="457201"/>
            <a:ext cx="5014913" cy="540385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fontAlgn="base"/>
            <a:endParaRPr lang="zh-CN" altLang="en-US" strike="noStrike" noProof="1"/>
          </a:p>
        </p:txBody>
      </p:sp>
      <p:sp>
        <p:nvSpPr>
          <p:cNvPr id="4" name="文本占位符 3"/>
          <p:cNvSpPr>
            <a:spLocks noGrp="1"/>
          </p:cNvSpPr>
          <p:nvPr>
            <p:ph type="body" sz="half" idx="2"/>
          </p:nvPr>
        </p:nvSpPr>
        <p:spPr>
          <a:xfrm>
            <a:off x="682328" y="2057400"/>
            <a:ext cx="3384346" cy="3811588"/>
          </a:xfrm>
        </p:spPr>
        <p:txBody>
          <a:bodyPr/>
          <a:lstStyle>
            <a:lvl1pPr marL="0" indent="0">
              <a:buNone/>
              <a:defRPr sz="1625"/>
            </a:lvl1pPr>
            <a:lvl2pPr marL="371475" indent="0">
              <a:buNone/>
              <a:defRPr sz="1465"/>
            </a:lvl2pPr>
            <a:lvl3pPr marL="742950" indent="0">
              <a:buNone/>
              <a:defRPr sz="1300"/>
            </a:lvl3pPr>
            <a:lvl4pPr marL="1114425" indent="0">
              <a:buNone/>
              <a:defRPr sz="1140"/>
            </a:lvl4pPr>
            <a:lvl5pPr marL="1485900" indent="0">
              <a:buNone/>
              <a:defRPr sz="1140"/>
            </a:lvl5pPr>
            <a:lvl6pPr marL="1857375" indent="0">
              <a:buNone/>
              <a:defRPr sz="1140"/>
            </a:lvl6pPr>
            <a:lvl7pPr marL="2228850" indent="0">
              <a:buNone/>
              <a:defRPr sz="1140"/>
            </a:lvl7pPr>
            <a:lvl8pPr marL="2600325" indent="0">
              <a:buNone/>
              <a:defRPr sz="1140"/>
            </a:lvl8pPr>
            <a:lvl9pPr marL="2971800" indent="0">
              <a:buNone/>
              <a:defRPr sz="1140"/>
            </a:lvl9pPr>
          </a:lstStyle>
          <a:p>
            <a:pPr lvl="0" fontAlgn="base"/>
            <a:r>
              <a:rPr lang="zh-CN" altLang="en-US" sz="16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72705"/>
          <p:cNvSpPr/>
          <p:nvPr/>
        </p:nvSpPr>
        <p:spPr>
          <a:xfrm>
            <a:off x="452438" y="1098550"/>
            <a:ext cx="474662" cy="474663"/>
          </a:xfrm>
          <a:prstGeom prst="rect">
            <a:avLst/>
          </a:prstGeom>
          <a:solidFill>
            <a:schemeClr val="accent2"/>
          </a:solidFill>
          <a:ln w="9525">
            <a:noFill/>
          </a:ln>
        </p:spPr>
        <p:txBody>
          <a:bodyPr wrap="none" anchor="ctr" anchorCtr="0"/>
          <a:p>
            <a:pPr lvl="0" algn="ctr"/>
            <a:endParaRPr lang="zh-CN" altLang="en-US" sz="2400" dirty="0">
              <a:latin typeface="Tahoma" panose="020B0604030504040204" pitchFamily="34" charset="0"/>
            </a:endParaRPr>
          </a:p>
        </p:txBody>
      </p:sp>
      <p:sp>
        <p:nvSpPr>
          <p:cNvPr id="1027" name="矩形 72706"/>
          <p:cNvSpPr/>
          <p:nvPr/>
        </p:nvSpPr>
        <p:spPr>
          <a:xfrm>
            <a:off x="866775" y="1098550"/>
            <a:ext cx="355600"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28" name="矩形 72707"/>
          <p:cNvSpPr/>
          <p:nvPr/>
        </p:nvSpPr>
        <p:spPr>
          <a:xfrm>
            <a:off x="585788" y="1520825"/>
            <a:ext cx="458787" cy="474663"/>
          </a:xfrm>
          <a:prstGeom prst="rect">
            <a:avLst/>
          </a:prstGeom>
          <a:solidFill>
            <a:schemeClr val="folHlink"/>
          </a:solidFill>
          <a:ln w="9525">
            <a:noFill/>
          </a:ln>
        </p:spPr>
        <p:txBody>
          <a:bodyPr wrap="none" anchor="ctr" anchorCtr="0"/>
          <a:p>
            <a:pPr lvl="0" algn="ctr"/>
            <a:endParaRPr lang="zh-CN" altLang="en-US" sz="2400" dirty="0">
              <a:latin typeface="Tahoma" panose="020B0604030504040204" pitchFamily="34" charset="0"/>
            </a:endParaRPr>
          </a:p>
        </p:txBody>
      </p:sp>
      <p:sp>
        <p:nvSpPr>
          <p:cNvPr id="1029" name="矩形 72708"/>
          <p:cNvSpPr/>
          <p:nvPr/>
        </p:nvSpPr>
        <p:spPr>
          <a:xfrm>
            <a:off x="987425" y="1520825"/>
            <a:ext cx="398463"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0" name="矩形 72709"/>
          <p:cNvSpPr/>
          <p:nvPr/>
        </p:nvSpPr>
        <p:spPr>
          <a:xfrm>
            <a:off x="138113" y="1447800"/>
            <a:ext cx="606425"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1" name="矩形 72710"/>
          <p:cNvSpPr/>
          <p:nvPr/>
        </p:nvSpPr>
        <p:spPr>
          <a:xfrm>
            <a:off x="825500" y="990600"/>
            <a:ext cx="34925" cy="1052513"/>
          </a:xfrm>
          <a:prstGeom prst="rect">
            <a:avLst/>
          </a:prstGeom>
          <a:solidFill>
            <a:schemeClr val="bg2"/>
          </a:solidFill>
          <a:ln w="9525">
            <a:noFill/>
          </a:ln>
        </p:spPr>
        <p:txBody>
          <a:bodyPr wrap="none" anchor="ctr" anchorCtr="0"/>
          <a:p>
            <a:pPr lvl="0" algn="ctr"/>
            <a:endParaRPr lang="zh-CN" altLang="en-US" sz="2400" dirty="0">
              <a:latin typeface="Tahoma" panose="020B0604030504040204" pitchFamily="34" charset="0"/>
            </a:endParaRPr>
          </a:p>
        </p:txBody>
      </p:sp>
      <p:sp>
        <p:nvSpPr>
          <p:cNvPr id="1032" name="矩形 72711"/>
          <p:cNvSpPr/>
          <p:nvPr/>
        </p:nvSpPr>
        <p:spPr>
          <a:xfrm>
            <a:off x="479425" y="1781175"/>
            <a:ext cx="89122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3" name="标题 72712"/>
          <p:cNvSpPr>
            <a:spLocks noGrp="1"/>
          </p:cNvSpPr>
          <p:nvPr>
            <p:ph type="title"/>
          </p:nvPr>
        </p:nvSpPr>
        <p:spPr>
          <a:xfrm>
            <a:off x="1246188" y="214313"/>
            <a:ext cx="8443912"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文本占位符 72713"/>
          <p:cNvSpPr>
            <a:spLocks noGrp="1"/>
          </p:cNvSpPr>
          <p:nvPr>
            <p:ph type="body"/>
          </p:nvPr>
        </p:nvSpPr>
        <p:spPr>
          <a:xfrm>
            <a:off x="1281113" y="2017713"/>
            <a:ext cx="84201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72715" name="日期占位符 72714"/>
          <p:cNvSpPr>
            <a:spLocks noGrp="1"/>
          </p:cNvSpPr>
          <p:nvPr>
            <p:ph type="dt" sz="half" idx="2"/>
          </p:nvPr>
        </p:nvSpPr>
        <p:spPr>
          <a:xfrm>
            <a:off x="1258888" y="6243638"/>
            <a:ext cx="2063750" cy="457200"/>
          </a:xfrm>
          <a:prstGeom prst="rect">
            <a:avLst/>
          </a:prstGeom>
          <a:noFill/>
          <a:ln w="9525">
            <a:noFill/>
          </a:ln>
        </p:spPr>
        <p:txBody>
          <a:bodyPr anchor="b"/>
          <a:lstStyle>
            <a:lvl1pPr>
              <a:defRPr sz="1400">
                <a:latin typeface="Tahoma" panose="020B0604030504040204" pitchFamily="34" charset="0"/>
              </a:defRPr>
            </a:lvl1pPr>
          </a:lstStyle>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72716" name="页脚占位符 72715"/>
          <p:cNvSpPr>
            <a:spLocks noGrp="1"/>
          </p:cNvSpPr>
          <p:nvPr>
            <p:ph type="ftr" sz="quarter" idx="3"/>
          </p:nvPr>
        </p:nvSpPr>
        <p:spPr>
          <a:xfrm>
            <a:off x="3962400" y="6243638"/>
            <a:ext cx="3136900" cy="457200"/>
          </a:xfrm>
          <a:prstGeom prst="rect">
            <a:avLst/>
          </a:prstGeom>
          <a:noFill/>
          <a:ln w="9525">
            <a:noFill/>
          </a:ln>
        </p:spPr>
        <p:txBody>
          <a:bodyPr anchor="b"/>
          <a:lstStyle>
            <a:lvl1pPr algn="ctr">
              <a:defRPr sz="1400">
                <a:latin typeface="Tahoma" panose="020B0604030504040204" pitchFamily="34" charset="0"/>
              </a:defRPr>
            </a:lvl1pPr>
          </a:lstStyle>
          <a:p>
            <a:pPr lvl="0" eaLnBrk="1" fontAlgn="base" hangingPunct="1"/>
            <a:endParaRPr lang="zh-CN" altLang="en-US" strike="noStrike" noProof="1" dirty="0"/>
          </a:p>
        </p:txBody>
      </p:sp>
      <p:sp>
        <p:nvSpPr>
          <p:cNvPr id="72717" name="灯片编号占位符 72716"/>
          <p:cNvSpPr>
            <a:spLocks noGrp="1"/>
          </p:cNvSpPr>
          <p:nvPr>
            <p:ph type="sldNum" sz="quarter" idx="4"/>
          </p:nvPr>
        </p:nvSpPr>
        <p:spPr>
          <a:xfrm>
            <a:off x="7629525" y="6243638"/>
            <a:ext cx="2063750" cy="457200"/>
          </a:xfrm>
          <a:prstGeom prst="rect">
            <a:avLst/>
          </a:prstGeom>
          <a:noFill/>
          <a:ln w="9525">
            <a:noFill/>
          </a:ln>
        </p:spPr>
        <p:txBody>
          <a:bodyPr anchor="b"/>
          <a:lstStyle>
            <a:lvl1pPr algn="r">
              <a:defRPr sz="1400">
                <a:latin typeface="Tahoma" panose="020B0604030504040204" pitchFamily="34" charset="0"/>
              </a:defRPr>
            </a:lvl1pPr>
          </a:lstStyle>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pic>
        <p:nvPicPr>
          <p:cNvPr id="1038" name="图片 72717" descr="校徽2"/>
          <p:cNvPicPr>
            <a:picLocks noChangeAspect="1"/>
          </p:cNvPicPr>
          <p:nvPr userDrawn="1"/>
        </p:nvPicPr>
        <p:blipFill>
          <a:blip r:embed="rId12"/>
          <a:stretch>
            <a:fillRect/>
          </a:stretch>
        </p:blipFill>
        <p:spPr>
          <a:xfrm>
            <a:off x="0" y="0"/>
            <a:ext cx="1087438" cy="1079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4.wmf"/><Relationship Id="rId7" Type="http://schemas.openxmlformats.org/officeDocument/2006/relationships/oleObject" Target="../embeddings/oleObject29.bin"/><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 Id="rId3" Type="http://schemas.openxmlformats.org/officeDocument/2006/relationships/oleObject" Target="../embeddings/oleObject27.bin"/><Relationship Id="rId20" Type="http://schemas.openxmlformats.org/officeDocument/2006/relationships/vmlDrawing" Target="../drawings/vmlDrawing8.vml"/><Relationship Id="rId2" Type="http://schemas.openxmlformats.org/officeDocument/2006/relationships/image" Target="../media/image31.wmf"/><Relationship Id="rId19" Type="http://schemas.openxmlformats.org/officeDocument/2006/relationships/slideLayout" Target="../slideLayouts/slideLayout7.xml"/><Relationship Id="rId18" Type="http://schemas.openxmlformats.org/officeDocument/2006/relationships/image" Target="../media/image39.wmf"/><Relationship Id="rId17" Type="http://schemas.openxmlformats.org/officeDocument/2006/relationships/oleObject" Target="../embeddings/oleObject34.bin"/><Relationship Id="rId16" Type="http://schemas.openxmlformats.org/officeDocument/2006/relationships/image" Target="../media/image38.wmf"/><Relationship Id="rId15" Type="http://schemas.openxmlformats.org/officeDocument/2006/relationships/oleObject" Target="../embeddings/oleObject33.bin"/><Relationship Id="rId14" Type="http://schemas.openxmlformats.org/officeDocument/2006/relationships/image" Target="../media/image37.wmf"/><Relationship Id="rId13" Type="http://schemas.openxmlformats.org/officeDocument/2006/relationships/oleObject" Target="../embeddings/oleObject32.bin"/><Relationship Id="rId12" Type="http://schemas.openxmlformats.org/officeDocument/2006/relationships/image" Target="../media/image36.wmf"/><Relationship Id="rId11" Type="http://schemas.openxmlformats.org/officeDocument/2006/relationships/oleObject" Target="../embeddings/oleObject31.bin"/><Relationship Id="rId10" Type="http://schemas.openxmlformats.org/officeDocument/2006/relationships/image" Target="../media/image35.w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2.wmf"/><Relationship Id="rId7" Type="http://schemas.openxmlformats.org/officeDocument/2006/relationships/oleObject" Target="../embeddings/oleObject38.bin"/><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 Id="rId3" Type="http://schemas.openxmlformats.org/officeDocument/2006/relationships/oleObject" Target="../embeddings/oleObject36.bin"/><Relationship Id="rId22" Type="http://schemas.openxmlformats.org/officeDocument/2006/relationships/vmlDrawing" Target="../drawings/vmlDrawing9.vml"/><Relationship Id="rId21" Type="http://schemas.openxmlformats.org/officeDocument/2006/relationships/slideLayout" Target="../slideLayouts/slideLayout7.xml"/><Relationship Id="rId20" Type="http://schemas.openxmlformats.org/officeDocument/2006/relationships/image" Target="../media/image48.wmf"/><Relationship Id="rId2" Type="http://schemas.openxmlformats.org/officeDocument/2006/relationships/image" Target="../media/image31.wmf"/><Relationship Id="rId19" Type="http://schemas.openxmlformats.org/officeDocument/2006/relationships/oleObject" Target="../embeddings/oleObject44.bin"/><Relationship Id="rId18" Type="http://schemas.openxmlformats.org/officeDocument/2006/relationships/image" Target="../media/image47.wmf"/><Relationship Id="rId17" Type="http://schemas.openxmlformats.org/officeDocument/2006/relationships/oleObject" Target="../embeddings/oleObject43.bin"/><Relationship Id="rId16" Type="http://schemas.openxmlformats.org/officeDocument/2006/relationships/image" Target="../media/image46.wmf"/><Relationship Id="rId15" Type="http://schemas.openxmlformats.org/officeDocument/2006/relationships/oleObject" Target="../embeddings/oleObject42.bin"/><Relationship Id="rId14" Type="http://schemas.openxmlformats.org/officeDocument/2006/relationships/image" Target="../media/image45.wmf"/><Relationship Id="rId13" Type="http://schemas.openxmlformats.org/officeDocument/2006/relationships/oleObject" Target="../embeddings/oleObject41.bin"/><Relationship Id="rId12" Type="http://schemas.openxmlformats.org/officeDocument/2006/relationships/image" Target="../media/image44.wmf"/><Relationship Id="rId11" Type="http://schemas.openxmlformats.org/officeDocument/2006/relationships/oleObject" Target="../embeddings/oleObject40.bin"/><Relationship Id="rId10" Type="http://schemas.openxmlformats.org/officeDocument/2006/relationships/image" Target="../media/image43.wmf"/><Relationship Id="rId1"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2.wmf"/><Relationship Id="rId7" Type="http://schemas.openxmlformats.org/officeDocument/2006/relationships/oleObject" Target="../embeddings/oleObject48.bin"/><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 Id="rId3" Type="http://schemas.openxmlformats.org/officeDocument/2006/relationships/oleObject" Target="../embeddings/oleObject46.bin"/><Relationship Id="rId2" Type="http://schemas.openxmlformats.org/officeDocument/2006/relationships/image" Target="../media/image49.wmf"/><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image" Target="../media/image55.wmf"/><Relationship Id="rId13" Type="http://schemas.openxmlformats.org/officeDocument/2006/relationships/oleObject" Target="../embeddings/oleObject51.bin"/><Relationship Id="rId12" Type="http://schemas.openxmlformats.org/officeDocument/2006/relationships/image" Target="../media/image54.wmf"/><Relationship Id="rId11" Type="http://schemas.openxmlformats.org/officeDocument/2006/relationships/oleObject" Target="../embeddings/oleObject50.bin"/><Relationship Id="rId10" Type="http://schemas.openxmlformats.org/officeDocument/2006/relationships/image" Target="../media/image53.wmf"/><Relationship Id="rId1"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 Id="rId3" Type="http://schemas.openxmlformats.org/officeDocument/2006/relationships/oleObject" Target="../embeddings/oleObject53.bin"/><Relationship Id="rId2" Type="http://schemas.openxmlformats.org/officeDocument/2006/relationships/image" Target="../media/image56.wmf"/><Relationship Id="rId1"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62.wmf"/><Relationship Id="rId7" Type="http://schemas.openxmlformats.org/officeDocument/2006/relationships/oleObject" Target="../embeddings/oleObject58.bin"/><Relationship Id="rId6" Type="http://schemas.openxmlformats.org/officeDocument/2006/relationships/image" Target="../media/image61.wmf"/><Relationship Id="rId5" Type="http://schemas.openxmlformats.org/officeDocument/2006/relationships/oleObject" Target="../embeddings/oleObject57.bin"/><Relationship Id="rId4" Type="http://schemas.openxmlformats.org/officeDocument/2006/relationships/image" Target="../media/image60.wmf"/><Relationship Id="rId3" Type="http://schemas.openxmlformats.org/officeDocument/2006/relationships/oleObject" Target="../embeddings/oleObject56.bin"/><Relationship Id="rId2" Type="http://schemas.openxmlformats.org/officeDocument/2006/relationships/image" Target="../media/image59.w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64.wmf"/><Relationship Id="rId11" Type="http://schemas.openxmlformats.org/officeDocument/2006/relationships/oleObject" Target="../embeddings/oleObject60.bin"/><Relationship Id="rId10" Type="http://schemas.openxmlformats.org/officeDocument/2006/relationships/image" Target="../media/image63.wmf"/><Relationship Id="rId1" Type="http://schemas.openxmlformats.org/officeDocument/2006/relationships/oleObject" Target="../embeddings/oleObject5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6.wmf"/><Relationship Id="rId7" Type="http://schemas.openxmlformats.org/officeDocument/2006/relationships/oleObject" Target="../embeddings/oleObject64.bin"/><Relationship Id="rId6" Type="http://schemas.openxmlformats.org/officeDocument/2006/relationships/image" Target="../media/image65.wmf"/><Relationship Id="rId5" Type="http://schemas.openxmlformats.org/officeDocument/2006/relationships/oleObject" Target="../embeddings/oleObject63.bin"/><Relationship Id="rId4" Type="http://schemas.openxmlformats.org/officeDocument/2006/relationships/image" Target="../media/image50.wmf"/><Relationship Id="rId3" Type="http://schemas.openxmlformats.org/officeDocument/2006/relationships/oleObject" Target="../embeddings/oleObject62.bin"/><Relationship Id="rId2" Type="http://schemas.openxmlformats.org/officeDocument/2006/relationships/image" Target="../media/image49.wmf"/><Relationship Id="rId10" Type="http://schemas.openxmlformats.org/officeDocument/2006/relationships/vmlDrawing" Target="../drawings/vmlDrawing13.vml"/><Relationship Id="rId1"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67.wmf"/><Relationship Id="rId1" Type="http://schemas.openxmlformats.org/officeDocument/2006/relationships/oleObject" Target="../embeddings/oleObject6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68.wmf"/><Relationship Id="rId1" Type="http://schemas.openxmlformats.org/officeDocument/2006/relationships/oleObject" Target="../embeddings/oleObject66.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72.wmf"/><Relationship Id="rId7" Type="http://schemas.openxmlformats.org/officeDocument/2006/relationships/oleObject" Target="../embeddings/oleObject70.bin"/><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0.wmf"/><Relationship Id="rId3" Type="http://schemas.openxmlformats.org/officeDocument/2006/relationships/oleObject" Target="../embeddings/oleObject68.bin"/><Relationship Id="rId2" Type="http://schemas.openxmlformats.org/officeDocument/2006/relationships/image" Target="../media/image69.wmf"/><Relationship Id="rId17" Type="http://schemas.openxmlformats.org/officeDocument/2006/relationships/vmlDrawing" Target="../drawings/vmlDrawing16.vml"/><Relationship Id="rId16" Type="http://schemas.openxmlformats.org/officeDocument/2006/relationships/slideLayout" Target="../slideLayouts/slideLayout7.xml"/><Relationship Id="rId15" Type="http://schemas.openxmlformats.org/officeDocument/2006/relationships/image" Target="../media/image74.wmf"/><Relationship Id="rId14" Type="http://schemas.openxmlformats.org/officeDocument/2006/relationships/oleObject" Target="../embeddings/oleObject74.bin"/><Relationship Id="rId13" Type="http://schemas.openxmlformats.org/officeDocument/2006/relationships/oleObject" Target="../embeddings/oleObject73.bin"/><Relationship Id="rId12" Type="http://schemas.openxmlformats.org/officeDocument/2006/relationships/image" Target="../media/image73.wmf"/><Relationship Id="rId11" Type="http://schemas.openxmlformats.org/officeDocument/2006/relationships/oleObject" Target="../embeddings/oleObject72.bin"/><Relationship Id="rId10" Type="http://schemas.openxmlformats.org/officeDocument/2006/relationships/image" Target="../media/image30.wmf"/><Relationship Id="rId1"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75.wmf"/><Relationship Id="rId1" Type="http://schemas.openxmlformats.org/officeDocument/2006/relationships/oleObject" Target="../embeddings/oleObject7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9.wmf"/><Relationship Id="rId7" Type="http://schemas.openxmlformats.org/officeDocument/2006/relationships/oleObject" Target="../embeddings/oleObject79.bin"/><Relationship Id="rId6" Type="http://schemas.openxmlformats.org/officeDocument/2006/relationships/image" Target="../media/image78.wmf"/><Relationship Id="rId5" Type="http://schemas.openxmlformats.org/officeDocument/2006/relationships/oleObject" Target="../embeddings/oleObject78.bin"/><Relationship Id="rId4" Type="http://schemas.openxmlformats.org/officeDocument/2006/relationships/image" Target="../media/image77.wmf"/><Relationship Id="rId3" Type="http://schemas.openxmlformats.org/officeDocument/2006/relationships/oleObject" Target="../embeddings/oleObject77.bin"/><Relationship Id="rId24" Type="http://schemas.openxmlformats.org/officeDocument/2006/relationships/vmlDrawing" Target="../drawings/vmlDrawing18.vml"/><Relationship Id="rId23" Type="http://schemas.openxmlformats.org/officeDocument/2006/relationships/slideLayout" Target="../slideLayouts/slideLayout7.xml"/><Relationship Id="rId22" Type="http://schemas.openxmlformats.org/officeDocument/2006/relationships/image" Target="../media/image86.wmf"/><Relationship Id="rId21" Type="http://schemas.openxmlformats.org/officeDocument/2006/relationships/oleObject" Target="../embeddings/oleObject86.bin"/><Relationship Id="rId20" Type="http://schemas.openxmlformats.org/officeDocument/2006/relationships/image" Target="../media/image85.wmf"/><Relationship Id="rId2" Type="http://schemas.openxmlformats.org/officeDocument/2006/relationships/image" Target="../media/image76.wmf"/><Relationship Id="rId19" Type="http://schemas.openxmlformats.org/officeDocument/2006/relationships/oleObject" Target="../embeddings/oleObject85.bin"/><Relationship Id="rId18" Type="http://schemas.openxmlformats.org/officeDocument/2006/relationships/image" Target="../media/image84.wmf"/><Relationship Id="rId17" Type="http://schemas.openxmlformats.org/officeDocument/2006/relationships/oleObject" Target="../embeddings/oleObject84.bin"/><Relationship Id="rId16" Type="http://schemas.openxmlformats.org/officeDocument/2006/relationships/image" Target="../media/image83.wmf"/><Relationship Id="rId15" Type="http://schemas.openxmlformats.org/officeDocument/2006/relationships/oleObject" Target="../embeddings/oleObject83.bin"/><Relationship Id="rId14" Type="http://schemas.openxmlformats.org/officeDocument/2006/relationships/image" Target="../media/image82.wmf"/><Relationship Id="rId13" Type="http://schemas.openxmlformats.org/officeDocument/2006/relationships/oleObject" Target="../embeddings/oleObject82.bin"/><Relationship Id="rId12" Type="http://schemas.openxmlformats.org/officeDocument/2006/relationships/image" Target="../media/image81.wmf"/><Relationship Id="rId11" Type="http://schemas.openxmlformats.org/officeDocument/2006/relationships/oleObject" Target="../embeddings/oleObject81.bin"/><Relationship Id="rId10" Type="http://schemas.openxmlformats.org/officeDocument/2006/relationships/image" Target="../media/image80.wmf"/><Relationship Id="rId1" Type="http://schemas.openxmlformats.org/officeDocument/2006/relationships/oleObject" Target="../embeddings/oleObject7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90.wmf"/><Relationship Id="rId7" Type="http://schemas.openxmlformats.org/officeDocument/2006/relationships/oleObject" Target="../embeddings/oleObject90.bin"/><Relationship Id="rId6" Type="http://schemas.openxmlformats.org/officeDocument/2006/relationships/image" Target="../media/image89.wmf"/><Relationship Id="rId5" Type="http://schemas.openxmlformats.org/officeDocument/2006/relationships/oleObject" Target="../embeddings/oleObject89.bin"/><Relationship Id="rId4" Type="http://schemas.openxmlformats.org/officeDocument/2006/relationships/image" Target="../media/image88.wmf"/><Relationship Id="rId3" Type="http://schemas.openxmlformats.org/officeDocument/2006/relationships/oleObject" Target="../embeddings/oleObject88.bin"/><Relationship Id="rId2" Type="http://schemas.openxmlformats.org/officeDocument/2006/relationships/image" Target="../media/image87.w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91.wmf"/><Relationship Id="rId1" Type="http://schemas.openxmlformats.org/officeDocument/2006/relationships/oleObject" Target="../embeddings/oleObject87.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95.wmf"/><Relationship Id="rId7" Type="http://schemas.openxmlformats.org/officeDocument/2006/relationships/oleObject" Target="../embeddings/oleObject95.bin"/><Relationship Id="rId6" Type="http://schemas.openxmlformats.org/officeDocument/2006/relationships/image" Target="../media/image94.wmf"/><Relationship Id="rId5" Type="http://schemas.openxmlformats.org/officeDocument/2006/relationships/oleObject" Target="../embeddings/oleObject94.bin"/><Relationship Id="rId4" Type="http://schemas.openxmlformats.org/officeDocument/2006/relationships/image" Target="../media/image93.wmf"/><Relationship Id="rId3" Type="http://schemas.openxmlformats.org/officeDocument/2006/relationships/oleObject" Target="../embeddings/oleObject93.bin"/><Relationship Id="rId2" Type="http://schemas.openxmlformats.org/officeDocument/2006/relationships/image" Target="../media/image92.wmf"/><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96.wmf"/><Relationship Id="rId1"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98.wmf"/><Relationship Id="rId2" Type="http://schemas.openxmlformats.org/officeDocument/2006/relationships/oleObject" Target="../embeddings/oleObject97.bin"/><Relationship Id="rId1" Type="http://schemas.openxmlformats.org/officeDocument/2006/relationships/image" Target="../media/image97.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100.wmf"/><Relationship Id="rId3" Type="http://schemas.openxmlformats.org/officeDocument/2006/relationships/oleObject" Target="../embeddings/oleObject99.bin"/><Relationship Id="rId2" Type="http://schemas.openxmlformats.org/officeDocument/2006/relationships/image" Target="../media/image99.wmf"/><Relationship Id="rId1" Type="http://schemas.openxmlformats.org/officeDocument/2006/relationships/oleObject" Target="../embeddings/oleObject9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wmf"/><Relationship Id="rId4" Type="http://schemas.openxmlformats.org/officeDocument/2006/relationships/oleObject" Target="../embeddings/oleObject5.bin"/><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7.wmf"/><Relationship Id="rId7" Type="http://schemas.openxmlformats.org/officeDocument/2006/relationships/oleObject" Target="../embeddings/oleObject12.bin"/><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wmf"/><Relationship Id="rId18" Type="http://schemas.openxmlformats.org/officeDocument/2006/relationships/vmlDrawing" Target="../drawings/vmlDrawing5.vml"/><Relationship Id="rId17" Type="http://schemas.openxmlformats.org/officeDocument/2006/relationships/slideLayout" Target="../slideLayouts/slideLayout7.xml"/><Relationship Id="rId16" Type="http://schemas.openxmlformats.org/officeDocument/2006/relationships/image" Target="../media/image21.wmf"/><Relationship Id="rId15" Type="http://schemas.openxmlformats.org/officeDocument/2006/relationships/oleObject" Target="../embeddings/oleObject16.bin"/><Relationship Id="rId14" Type="http://schemas.openxmlformats.org/officeDocument/2006/relationships/image" Target="../media/image20.wmf"/><Relationship Id="rId13" Type="http://schemas.openxmlformats.org/officeDocument/2006/relationships/oleObject" Target="../embeddings/oleObject15.bin"/><Relationship Id="rId12" Type="http://schemas.openxmlformats.org/officeDocument/2006/relationships/image" Target="../media/image19.wmf"/><Relationship Id="rId11" Type="http://schemas.openxmlformats.org/officeDocument/2006/relationships/oleObject" Target="../embeddings/oleObject14.bin"/><Relationship Id="rId10" Type="http://schemas.openxmlformats.org/officeDocument/2006/relationships/image" Target="../media/image18.wmf"/><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5.wmf"/><Relationship Id="rId7" Type="http://schemas.openxmlformats.org/officeDocument/2006/relationships/oleObject" Target="../embeddings/oleObject20.bin"/><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 Id="rId3" Type="http://schemas.openxmlformats.org/officeDocument/2006/relationships/oleObject" Target="../embeddings/oleObject18.bin"/><Relationship Id="rId2" Type="http://schemas.openxmlformats.org/officeDocument/2006/relationships/image" Target="../media/image22.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6.wmf"/><Relationship Id="rId1"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25.bin"/><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 Id="rId3" Type="http://schemas.openxmlformats.org/officeDocument/2006/relationships/oleObject" Target="../embeddings/oleObject23.bin"/><Relationship Id="rId2" Type="http://schemas.openxmlformats.org/officeDocument/2006/relationships/image" Target="../media/image27.wmf"/><Relationship Id="rId10" Type="http://schemas.openxmlformats.org/officeDocument/2006/relationships/vmlDrawing" Target="../drawings/vmlDrawing7.vml"/><Relationship Id="rId1"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5122" name="文本框 76803"/>
          <p:cNvSpPr txBox="1"/>
          <p:nvPr/>
        </p:nvSpPr>
        <p:spPr>
          <a:xfrm>
            <a:off x="1341438" y="836613"/>
            <a:ext cx="7916862" cy="4159250"/>
          </a:xfrm>
          <a:prstGeom prst="rect">
            <a:avLst/>
          </a:prstGeom>
          <a:noFill/>
          <a:ln w="9525">
            <a:noFill/>
          </a:ln>
        </p:spPr>
        <p:txBody>
          <a:bodyPr wrap="square" anchor="t" anchorCtr="0">
            <a:spAutoFit/>
          </a:bodyPr>
          <a:p>
            <a:pPr algn="ctr"/>
            <a:r>
              <a:rPr lang="zh-CN" altLang="zh-CN" sz="4000">
                <a:latin typeface="Times New Roman" panose="02020603050405020304" pitchFamily="18" charset="0"/>
                <a:ea typeface="黑体" panose="02010609060101010101" pitchFamily="2" charset="-122"/>
              </a:rPr>
              <a:t>第5章  判别分析</a:t>
            </a:r>
            <a:endParaRPr lang="zh-CN" altLang="zh-CN" sz="4000">
              <a:latin typeface="Times New Roman" panose="02020603050405020304" pitchFamily="18" charset="0"/>
              <a:ea typeface="黑体" panose="02010609060101010101" pitchFamily="2" charset="-122"/>
            </a:endParaRPr>
          </a:p>
          <a:p>
            <a:endParaRPr lang="zh-CN" altLang="en-US" sz="3200" dirty="0">
              <a:solidFill>
                <a:schemeClr val="tx2"/>
              </a:solidFill>
              <a:latin typeface="Times New Roman" panose="02020603050405020304" pitchFamily="18" charset="0"/>
              <a:ea typeface="黑体" panose="02010609060101010101" pitchFamily="2" charset="-122"/>
            </a:endParaRPr>
          </a:p>
          <a:p>
            <a:pPr>
              <a:spcBef>
                <a:spcPct val="30000"/>
              </a:spcBef>
            </a:pPr>
            <a:r>
              <a:rPr lang="zh-CN" altLang="en-US" sz="3200" dirty="0">
                <a:solidFill>
                  <a:schemeClr val="tx2"/>
                </a:solidFill>
                <a:latin typeface="Times New Roman" panose="02020603050405020304" pitchFamily="18" charset="0"/>
                <a:ea typeface="黑体" panose="02010609060101010101" pitchFamily="2" charset="-122"/>
              </a:rPr>
              <a:t>主要内容：</a:t>
            </a:r>
            <a:endParaRPr lang="zh-CN" altLang="en-US" sz="3200" dirty="0">
              <a:solidFill>
                <a:schemeClr val="tx2"/>
              </a:solidFill>
              <a:latin typeface="Times New Roman" panose="02020603050405020304" pitchFamily="18" charset="0"/>
              <a:ea typeface="黑体" panose="02010609060101010101" pitchFamily="2" charset="-122"/>
            </a:endParaRPr>
          </a:p>
          <a:p>
            <a:pPr>
              <a:spcBef>
                <a:spcPct val="30000"/>
              </a:spcBef>
              <a:buSzTx/>
            </a:pPr>
            <a:r>
              <a:rPr lang="zh-CN" altLang="en-US" sz="2800" b="1" dirty="0">
                <a:solidFill>
                  <a:srgbClr val="FF3300"/>
                </a:solidFill>
                <a:latin typeface="华文中宋" panose="02010600040101010101" pitchFamily="2" charset="-122"/>
                <a:ea typeface="华文中宋" panose="02010600040101010101" pitchFamily="2" charset="-122"/>
              </a:rPr>
              <a:t>1.距离判别</a:t>
            </a:r>
            <a:endParaRPr lang="zh-CN" altLang="en-US" sz="2800" b="1" dirty="0">
              <a:solidFill>
                <a:srgbClr val="FF3300"/>
              </a:solidFill>
              <a:latin typeface="华文中宋" panose="02010600040101010101" pitchFamily="2" charset="-122"/>
              <a:ea typeface="华文中宋" panose="02010600040101010101" pitchFamily="2" charset="-122"/>
            </a:endParaRPr>
          </a:p>
          <a:p>
            <a:pPr>
              <a:spcBef>
                <a:spcPct val="30000"/>
              </a:spcBef>
              <a:buSzTx/>
            </a:pPr>
            <a:r>
              <a:rPr lang="zh-CN" altLang="en-US" sz="2800" b="1" dirty="0">
                <a:solidFill>
                  <a:srgbClr val="FF3300"/>
                </a:solidFill>
                <a:latin typeface="华文中宋" panose="02010600040101010101" pitchFamily="2" charset="-122"/>
                <a:ea typeface="华文中宋" panose="02010600040101010101" pitchFamily="2" charset="-122"/>
              </a:rPr>
              <a:t>2.Bayes判别</a:t>
            </a:r>
            <a:endParaRPr lang="zh-CN" altLang="en-US" sz="3200" b="1" dirty="0">
              <a:latin typeface="宋体" panose="02010600030101010101" pitchFamily="2" charset="-122"/>
            </a:endParaRPr>
          </a:p>
          <a:p>
            <a:pPr>
              <a:spcBef>
                <a:spcPct val="30000"/>
              </a:spcBef>
            </a:pPr>
            <a:r>
              <a:rPr lang="zh-CN" altLang="en-US" sz="3200" dirty="0">
                <a:solidFill>
                  <a:schemeClr val="tx2"/>
                </a:solidFill>
                <a:latin typeface="Times New Roman" panose="02020603050405020304" pitchFamily="18" charset="0"/>
                <a:ea typeface="黑体" panose="02010609060101010101" pitchFamily="2" charset="-122"/>
              </a:rPr>
              <a:t>重点与难点：</a:t>
            </a:r>
            <a:endParaRPr lang="zh-CN" altLang="en-US" sz="3200" dirty="0">
              <a:solidFill>
                <a:schemeClr val="tx2"/>
              </a:solidFill>
              <a:latin typeface="Times New Roman" panose="02020603050405020304" pitchFamily="18" charset="0"/>
              <a:ea typeface="黑体" panose="02010609060101010101" pitchFamily="2" charset="-122"/>
            </a:endParaRPr>
          </a:p>
          <a:p>
            <a:pPr>
              <a:spcBef>
                <a:spcPct val="30000"/>
              </a:spcBef>
              <a:buSzTx/>
            </a:pPr>
            <a:r>
              <a:rPr lang="zh-CN" altLang="en-US" sz="2800" b="1" dirty="0">
                <a:solidFill>
                  <a:srgbClr val="FF3300"/>
                </a:solidFill>
                <a:latin typeface="华文中宋" panose="02010600040101010101" pitchFamily="2" charset="-122"/>
                <a:ea typeface="华文中宋" panose="02010600040101010101" pitchFamily="2" charset="-122"/>
              </a:rPr>
              <a:t> Bayes判别方法</a:t>
            </a:r>
            <a:endParaRPr lang="zh-CN" altLang="en-US" sz="2800" b="1" dirty="0">
              <a:solidFill>
                <a:srgbClr val="FF33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
          <p:cNvSpPr txBox="1"/>
          <p:nvPr/>
        </p:nvSpPr>
        <p:spPr>
          <a:xfrm>
            <a:off x="1535113" y="100013"/>
            <a:ext cx="775970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 两个总体协方差矩阵相等的情况：</a:t>
            </a:r>
            <a:r>
              <a:rPr lang="zh-CN" altLang="en-US" sz="2400" b="1" i="1">
                <a:latin typeface="Times New Roman" panose="02020603050405020304" pitchFamily="18" charset="0"/>
              </a:rPr>
              <a:t>Σ</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b="1" i="1">
                <a:latin typeface="Times New Roman" panose="02020603050405020304" pitchFamily="18" charset="0"/>
              </a:rPr>
              <a:t>Σ</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zh-CN" altLang="en-US" sz="2400" b="1" i="1">
                <a:latin typeface="Times New Roman" panose="02020603050405020304" pitchFamily="18" charset="0"/>
              </a:rPr>
              <a:t>Σ</a:t>
            </a:r>
            <a:endParaRPr lang="zh-CN" altLang="en-US" sz="2400" b="1" i="1">
              <a:latin typeface="Times New Roman" panose="02020603050405020304" pitchFamily="18" charset="0"/>
            </a:endParaRPr>
          </a:p>
        </p:txBody>
      </p:sp>
      <p:graphicFrame>
        <p:nvGraphicFramePr>
          <p:cNvPr id="15362" name="对象 -2147482503"/>
          <p:cNvGraphicFramePr>
            <a:graphicFrameLocks noChangeAspect="1"/>
          </p:cNvGraphicFramePr>
          <p:nvPr/>
        </p:nvGraphicFramePr>
        <p:xfrm>
          <a:off x="1611313" y="1041400"/>
          <a:ext cx="2533650" cy="463550"/>
        </p:xfrm>
        <a:graphic>
          <a:graphicData uri="http://schemas.openxmlformats.org/presentationml/2006/ole">
            <mc:AlternateContent xmlns:mc="http://schemas.openxmlformats.org/markup-compatibility/2006">
              <mc:Choice xmlns:v="urn:schemas-microsoft-com:vml" Requires="v">
                <p:oleObj spid="_x0000_s3107" name="" r:id="rId1" imgW="1320165" imgH="241300" progId="Equation.DSMT4">
                  <p:embed/>
                </p:oleObj>
              </mc:Choice>
              <mc:Fallback>
                <p:oleObj name="" r:id="rId1" imgW="1320165" imgH="241300" progId="Equation.DSMT4">
                  <p:embed/>
                  <p:pic>
                    <p:nvPicPr>
                      <p:cNvPr id="0" name="图片 3106"/>
                      <p:cNvPicPr/>
                      <p:nvPr/>
                    </p:nvPicPr>
                    <p:blipFill>
                      <a:blip r:embed="rId2"/>
                      <a:stretch>
                        <a:fillRect/>
                      </a:stretch>
                    </p:blipFill>
                    <p:spPr>
                      <a:xfrm>
                        <a:off x="1611313" y="1041400"/>
                        <a:ext cx="2533650" cy="463550"/>
                      </a:xfrm>
                      <a:prstGeom prst="rect">
                        <a:avLst/>
                      </a:prstGeom>
                      <a:noFill/>
                      <a:ln w="38100">
                        <a:noFill/>
                        <a:miter/>
                      </a:ln>
                    </p:spPr>
                  </p:pic>
                </p:oleObj>
              </mc:Fallback>
            </mc:AlternateContent>
          </a:graphicData>
        </a:graphic>
      </p:graphicFrame>
      <p:graphicFrame>
        <p:nvGraphicFramePr>
          <p:cNvPr id="15363" name="对象 -2147482594"/>
          <p:cNvGraphicFramePr>
            <a:graphicFrameLocks noChangeAspect="1"/>
          </p:cNvGraphicFramePr>
          <p:nvPr/>
        </p:nvGraphicFramePr>
        <p:xfrm>
          <a:off x="1712913" y="1504950"/>
          <a:ext cx="6083300" cy="514350"/>
        </p:xfrm>
        <a:graphic>
          <a:graphicData uri="http://schemas.openxmlformats.org/presentationml/2006/ole">
            <mc:AlternateContent xmlns:mc="http://schemas.openxmlformats.org/markup-compatibility/2006">
              <mc:Choice xmlns:v="urn:schemas-microsoft-com:vml" Requires="v">
                <p:oleObj spid="_x0000_s3108" name="" r:id="rId3" imgW="2856230" imgH="241300" progId="Equation.DSMT4">
                  <p:embed/>
                </p:oleObj>
              </mc:Choice>
              <mc:Fallback>
                <p:oleObj name="" r:id="rId3" imgW="2856230" imgH="241300" progId="Equation.DSMT4">
                  <p:embed/>
                  <p:pic>
                    <p:nvPicPr>
                      <p:cNvPr id="0" name="图片 3107"/>
                      <p:cNvPicPr/>
                      <p:nvPr/>
                    </p:nvPicPr>
                    <p:blipFill>
                      <a:blip r:embed="rId4"/>
                      <a:stretch>
                        <a:fillRect/>
                      </a:stretch>
                    </p:blipFill>
                    <p:spPr>
                      <a:xfrm>
                        <a:off x="1712913" y="1504950"/>
                        <a:ext cx="6083300" cy="514350"/>
                      </a:xfrm>
                      <a:prstGeom prst="rect">
                        <a:avLst/>
                      </a:prstGeom>
                      <a:solidFill>
                        <a:srgbClr val="FFFFFF"/>
                      </a:solidFill>
                      <a:ln w="38100">
                        <a:noFill/>
                        <a:miter/>
                      </a:ln>
                    </p:spPr>
                  </p:pic>
                </p:oleObj>
              </mc:Fallback>
            </mc:AlternateContent>
          </a:graphicData>
        </a:graphic>
      </p:graphicFrame>
      <p:graphicFrame>
        <p:nvGraphicFramePr>
          <p:cNvPr id="15364" name="对象 -2147482593"/>
          <p:cNvGraphicFramePr>
            <a:graphicFrameLocks noChangeAspect="1"/>
          </p:cNvGraphicFramePr>
          <p:nvPr/>
        </p:nvGraphicFramePr>
        <p:xfrm>
          <a:off x="1535113" y="2019300"/>
          <a:ext cx="6438900" cy="523875"/>
        </p:xfrm>
        <a:graphic>
          <a:graphicData uri="http://schemas.openxmlformats.org/presentationml/2006/ole">
            <mc:AlternateContent xmlns:mc="http://schemas.openxmlformats.org/markup-compatibility/2006">
              <mc:Choice xmlns:v="urn:schemas-microsoft-com:vml" Requires="v">
                <p:oleObj spid="_x0000_s3109" name="" r:id="rId5" imgW="2957830" imgH="241300" progId="Equation.DSMT4">
                  <p:embed/>
                </p:oleObj>
              </mc:Choice>
              <mc:Fallback>
                <p:oleObj name="" r:id="rId5" imgW="2957830" imgH="241300" progId="Equation.DSMT4">
                  <p:embed/>
                  <p:pic>
                    <p:nvPicPr>
                      <p:cNvPr id="0" name="图片 3108"/>
                      <p:cNvPicPr/>
                      <p:nvPr/>
                    </p:nvPicPr>
                    <p:blipFill>
                      <a:blip r:embed="rId6"/>
                      <a:stretch>
                        <a:fillRect/>
                      </a:stretch>
                    </p:blipFill>
                    <p:spPr>
                      <a:xfrm>
                        <a:off x="1535113" y="2019300"/>
                        <a:ext cx="6438900" cy="523875"/>
                      </a:xfrm>
                      <a:prstGeom prst="rect">
                        <a:avLst/>
                      </a:prstGeom>
                      <a:noFill/>
                      <a:ln w="38100">
                        <a:noFill/>
                        <a:miter/>
                      </a:ln>
                    </p:spPr>
                  </p:pic>
                </p:oleObj>
              </mc:Fallback>
            </mc:AlternateContent>
          </a:graphicData>
        </a:graphic>
      </p:graphicFrame>
      <p:sp>
        <p:nvSpPr>
          <p:cNvPr id="15367" name="文本框 100"/>
          <p:cNvSpPr txBox="1"/>
          <p:nvPr/>
        </p:nvSpPr>
        <p:spPr>
          <a:xfrm>
            <a:off x="1071563" y="53086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此时有</a:t>
            </a:r>
            <a:endParaRPr lang="zh-CN" altLang="en-US" sz="2400">
              <a:latin typeface="Times New Roman" panose="02020603050405020304" pitchFamily="18" charset="0"/>
            </a:endParaRPr>
          </a:p>
        </p:txBody>
      </p:sp>
      <p:graphicFrame>
        <p:nvGraphicFramePr>
          <p:cNvPr id="15368" name="对象 -2147482590"/>
          <p:cNvGraphicFramePr>
            <a:graphicFrameLocks noChangeAspect="1"/>
          </p:cNvGraphicFramePr>
          <p:nvPr/>
        </p:nvGraphicFramePr>
        <p:xfrm>
          <a:off x="2058988" y="5400675"/>
          <a:ext cx="4192587" cy="1208088"/>
        </p:xfrm>
        <a:graphic>
          <a:graphicData uri="http://schemas.openxmlformats.org/presentationml/2006/ole">
            <mc:AlternateContent xmlns:mc="http://schemas.openxmlformats.org/markup-compatibility/2006">
              <mc:Choice xmlns:v="urn:schemas-microsoft-com:vml" Requires="v">
                <p:oleObj spid="_x0000_s3095" name="" r:id="rId7" imgW="1675765" imgH="482600" progId="Equation.DSMT4">
                  <p:embed/>
                </p:oleObj>
              </mc:Choice>
              <mc:Fallback>
                <p:oleObj name="" r:id="rId7" imgW="1675765" imgH="482600" progId="Equation.DSMT4">
                  <p:embed/>
                  <p:pic>
                    <p:nvPicPr>
                      <p:cNvPr id="0" name="图片 3094"/>
                      <p:cNvPicPr/>
                      <p:nvPr/>
                    </p:nvPicPr>
                    <p:blipFill>
                      <a:blip r:embed="rId8"/>
                      <a:stretch>
                        <a:fillRect/>
                      </a:stretch>
                    </p:blipFill>
                    <p:spPr>
                      <a:xfrm>
                        <a:off x="2058988" y="5400675"/>
                        <a:ext cx="4192587" cy="1208088"/>
                      </a:xfrm>
                      <a:prstGeom prst="rect">
                        <a:avLst/>
                      </a:prstGeom>
                      <a:noFill/>
                      <a:ln w="38100">
                        <a:noFill/>
                        <a:miter/>
                      </a:ln>
                    </p:spPr>
                  </p:pic>
                </p:oleObj>
              </mc:Fallback>
            </mc:AlternateContent>
          </a:graphicData>
        </a:graphic>
      </p:graphicFrame>
      <p:grpSp>
        <p:nvGrpSpPr>
          <p:cNvPr id="15369" name="组合 1073742849"/>
          <p:cNvGrpSpPr/>
          <p:nvPr/>
        </p:nvGrpSpPr>
        <p:grpSpPr>
          <a:xfrm>
            <a:off x="7327900" y="4392613"/>
            <a:ext cx="2273300" cy="2159000"/>
            <a:chOff x="3287" y="170"/>
            <a:chExt cx="1620" cy="1527"/>
          </a:xfrm>
        </p:grpSpPr>
        <p:sp>
          <p:nvSpPr>
            <p:cNvPr id="15370" name="直接连接符 1073742850"/>
            <p:cNvSpPr/>
            <p:nvPr/>
          </p:nvSpPr>
          <p:spPr>
            <a:xfrm>
              <a:off x="3287" y="1418"/>
              <a:ext cx="1440" cy="0"/>
            </a:xfrm>
            <a:prstGeom prst="line">
              <a:avLst/>
            </a:prstGeom>
            <a:ln w="9525" cap="flat" cmpd="sng">
              <a:solidFill>
                <a:srgbClr val="000000"/>
              </a:solidFill>
              <a:prstDash val="solid"/>
              <a:round/>
              <a:headEnd type="none" w="med" len="med"/>
              <a:tailEnd type="stealth" w="sm" len="lg"/>
            </a:ln>
          </p:spPr>
        </p:sp>
        <p:sp>
          <p:nvSpPr>
            <p:cNvPr id="15371" name="直接连接符 1073742851"/>
            <p:cNvSpPr/>
            <p:nvPr/>
          </p:nvSpPr>
          <p:spPr>
            <a:xfrm flipV="1">
              <a:off x="3287" y="326"/>
              <a:ext cx="0" cy="1092"/>
            </a:xfrm>
            <a:prstGeom prst="line">
              <a:avLst/>
            </a:prstGeom>
            <a:ln w="9525" cap="flat" cmpd="sng">
              <a:solidFill>
                <a:srgbClr val="000000"/>
              </a:solidFill>
              <a:prstDash val="solid"/>
              <a:round/>
              <a:headEnd type="none" w="med" len="med"/>
              <a:tailEnd type="stealth" w="sm" len="lg"/>
            </a:ln>
          </p:spPr>
        </p:sp>
        <p:sp>
          <p:nvSpPr>
            <p:cNvPr id="15372" name="直接连接符 1073742852"/>
            <p:cNvSpPr/>
            <p:nvPr/>
          </p:nvSpPr>
          <p:spPr>
            <a:xfrm flipV="1">
              <a:off x="3287" y="518"/>
              <a:ext cx="900" cy="900"/>
            </a:xfrm>
            <a:prstGeom prst="line">
              <a:avLst/>
            </a:prstGeom>
            <a:ln w="9525" cap="flat" cmpd="sng">
              <a:solidFill>
                <a:srgbClr val="000000"/>
              </a:solidFill>
              <a:prstDash val="solid"/>
              <a:round/>
              <a:headEnd type="none" w="med" len="med"/>
              <a:tailEnd type="none" w="sm" len="lg"/>
            </a:ln>
          </p:spPr>
        </p:sp>
        <p:graphicFrame>
          <p:nvGraphicFramePr>
            <p:cNvPr id="15373" name="对象 1073742853"/>
            <p:cNvGraphicFramePr>
              <a:graphicFrameLocks noChangeAspect="1"/>
            </p:cNvGraphicFramePr>
            <p:nvPr/>
          </p:nvGraphicFramePr>
          <p:xfrm>
            <a:off x="3827" y="950"/>
            <a:ext cx="999" cy="279"/>
          </p:xfrm>
          <a:graphic>
            <a:graphicData uri="http://schemas.openxmlformats.org/presentationml/2006/ole">
              <mc:AlternateContent xmlns:mc="http://schemas.openxmlformats.org/markup-compatibility/2006">
                <mc:Choice xmlns:v="urn:schemas-microsoft-com:vml" Requires="v">
                  <p:oleObj spid="_x0000_s3096" name="" r:id="rId9" imgW="633730" imgH="177800" progId="">
                    <p:embed/>
                  </p:oleObj>
                </mc:Choice>
                <mc:Fallback>
                  <p:oleObj name="" r:id="rId9" imgW="633730" imgH="177800" progId="">
                    <p:embed/>
                    <p:pic>
                      <p:nvPicPr>
                        <p:cNvPr id="0" name="图片 3095"/>
                        <p:cNvPicPr/>
                        <p:nvPr/>
                      </p:nvPicPr>
                      <p:blipFill>
                        <a:blip r:embed="rId10"/>
                        <a:stretch>
                          <a:fillRect/>
                        </a:stretch>
                      </p:blipFill>
                      <p:spPr>
                        <a:xfrm>
                          <a:off x="3827" y="950"/>
                          <a:ext cx="999" cy="279"/>
                        </a:xfrm>
                        <a:prstGeom prst="rect">
                          <a:avLst/>
                        </a:prstGeom>
                        <a:noFill/>
                        <a:ln w="38100">
                          <a:noFill/>
                          <a:miter/>
                        </a:ln>
                      </p:spPr>
                    </p:pic>
                  </p:oleObj>
                </mc:Fallback>
              </mc:AlternateContent>
            </a:graphicData>
          </a:graphic>
        </p:graphicFrame>
        <p:graphicFrame>
          <p:nvGraphicFramePr>
            <p:cNvPr id="15374" name="对象 1073742854"/>
            <p:cNvGraphicFramePr>
              <a:graphicFrameLocks noChangeAspect="1"/>
            </p:cNvGraphicFramePr>
            <p:nvPr/>
          </p:nvGraphicFramePr>
          <p:xfrm>
            <a:off x="4447" y="1418"/>
            <a:ext cx="460" cy="279"/>
          </p:xfrm>
          <a:graphic>
            <a:graphicData uri="http://schemas.openxmlformats.org/presentationml/2006/ole">
              <mc:AlternateContent xmlns:mc="http://schemas.openxmlformats.org/markup-compatibility/2006">
                <mc:Choice xmlns:v="urn:schemas-microsoft-com:vml" Requires="v">
                  <p:oleObj spid="_x0000_s3097" name="" r:id="rId11" imgW="291465" imgH="177800" progId="">
                    <p:embed/>
                  </p:oleObj>
                </mc:Choice>
                <mc:Fallback>
                  <p:oleObj name="" r:id="rId11" imgW="291465" imgH="177800" progId="">
                    <p:embed/>
                    <p:pic>
                      <p:nvPicPr>
                        <p:cNvPr id="0" name="图片 3096"/>
                        <p:cNvPicPr/>
                        <p:nvPr/>
                      </p:nvPicPr>
                      <p:blipFill>
                        <a:blip r:embed="rId12"/>
                        <a:stretch>
                          <a:fillRect/>
                        </a:stretch>
                      </p:blipFill>
                      <p:spPr>
                        <a:xfrm>
                          <a:off x="4447" y="1418"/>
                          <a:ext cx="460" cy="279"/>
                        </a:xfrm>
                        <a:prstGeom prst="rect">
                          <a:avLst/>
                        </a:prstGeom>
                        <a:noFill/>
                        <a:ln w="38100">
                          <a:noFill/>
                          <a:miter/>
                        </a:ln>
                      </p:spPr>
                    </p:pic>
                  </p:oleObj>
                </mc:Fallback>
              </mc:AlternateContent>
            </a:graphicData>
          </a:graphic>
        </p:graphicFrame>
        <p:graphicFrame>
          <p:nvGraphicFramePr>
            <p:cNvPr id="15375" name="对象 1073742855"/>
            <p:cNvGraphicFramePr>
              <a:graphicFrameLocks noChangeAspect="1"/>
            </p:cNvGraphicFramePr>
            <p:nvPr/>
          </p:nvGraphicFramePr>
          <p:xfrm>
            <a:off x="3287" y="170"/>
            <a:ext cx="460" cy="279"/>
          </p:xfrm>
          <a:graphic>
            <a:graphicData uri="http://schemas.openxmlformats.org/presentationml/2006/ole">
              <mc:AlternateContent xmlns:mc="http://schemas.openxmlformats.org/markup-compatibility/2006">
                <mc:Choice xmlns:v="urn:schemas-microsoft-com:vml" Requires="v">
                  <p:oleObj spid="_x0000_s3093" name="" r:id="rId13" imgW="291465" imgH="177800" progId="">
                    <p:embed/>
                  </p:oleObj>
                </mc:Choice>
                <mc:Fallback>
                  <p:oleObj name="" r:id="rId13" imgW="291465" imgH="177800" progId="">
                    <p:embed/>
                    <p:pic>
                      <p:nvPicPr>
                        <p:cNvPr id="0" name="图片 3092"/>
                        <p:cNvPicPr/>
                        <p:nvPr/>
                      </p:nvPicPr>
                      <p:blipFill>
                        <a:blip r:embed="rId14"/>
                        <a:stretch>
                          <a:fillRect/>
                        </a:stretch>
                      </p:blipFill>
                      <p:spPr>
                        <a:xfrm>
                          <a:off x="3287" y="170"/>
                          <a:ext cx="460" cy="279"/>
                        </a:xfrm>
                        <a:prstGeom prst="rect">
                          <a:avLst/>
                        </a:prstGeom>
                        <a:noFill/>
                        <a:ln w="38100">
                          <a:noFill/>
                          <a:miter/>
                        </a:ln>
                      </p:spPr>
                    </p:pic>
                  </p:oleObj>
                </mc:Fallback>
              </mc:AlternateContent>
            </a:graphicData>
          </a:graphic>
        </p:graphicFrame>
      </p:grpSp>
      <p:sp>
        <p:nvSpPr>
          <p:cNvPr id="15376" name="文本框 1"/>
          <p:cNvSpPr txBox="1"/>
          <p:nvPr/>
        </p:nvSpPr>
        <p:spPr>
          <a:xfrm>
            <a:off x="6175375" y="5724525"/>
            <a:ext cx="1103313"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a:t>
            </a:r>
            <a:r>
              <a:rPr lang="en-US" altLang="zh-CN" sz="2400">
                <a:latin typeface="Times New Roman" panose="02020603050405020304" pitchFamily="18" charset="0"/>
              </a:rPr>
              <a:t>5.4</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15377" name="文本框 1"/>
          <p:cNvSpPr txBox="1"/>
          <p:nvPr/>
        </p:nvSpPr>
        <p:spPr>
          <a:xfrm>
            <a:off x="1611313" y="581025"/>
            <a:ext cx="775970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考虑样品</a:t>
            </a:r>
            <a:r>
              <a:rPr lang="en-US" altLang="zh-CN" sz="2400" b="1" i="1">
                <a:latin typeface="Times New Roman" panose="02020603050405020304" pitchFamily="18" charset="0"/>
              </a:rPr>
              <a:t>x</a:t>
            </a:r>
            <a:r>
              <a:rPr lang="zh-CN" altLang="en-US" sz="2400">
                <a:latin typeface="Times New Roman" panose="02020603050405020304" pitchFamily="18" charset="0"/>
              </a:rPr>
              <a:t>到两个总体的马氏平方距离差：</a:t>
            </a:r>
            <a:endParaRPr lang="zh-CN" altLang="en-US" sz="2400" b="1" i="1">
              <a:latin typeface="Times New Roman" panose="02020603050405020304" pitchFamily="18" charset="0"/>
              <a:sym typeface="宋体" panose="02010600030101010101" pitchFamily="2" charset="-122"/>
            </a:endParaRPr>
          </a:p>
        </p:txBody>
      </p:sp>
      <p:sp>
        <p:nvSpPr>
          <p:cNvPr id="1537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graphicFrame>
        <p:nvGraphicFramePr>
          <p:cNvPr id="2" name="对象 1"/>
          <p:cNvGraphicFramePr/>
          <p:nvPr/>
        </p:nvGraphicFramePr>
        <p:xfrm>
          <a:off x="1568450" y="4004945"/>
          <a:ext cx="5394960" cy="1306195"/>
        </p:xfrm>
        <a:graphic>
          <a:graphicData uri="http://schemas.openxmlformats.org/presentationml/2006/ole">
            <mc:AlternateContent xmlns:mc="http://schemas.openxmlformats.org/markup-compatibility/2006">
              <mc:Choice xmlns:v="urn:schemas-microsoft-com:vml" Requires="v">
                <p:oleObj spid="_x0000_s3" name="" r:id="rId15" imgW="5391150" imgH="1304925" progId="Paint.Picture">
                  <p:embed/>
                </p:oleObj>
              </mc:Choice>
              <mc:Fallback>
                <p:oleObj name="" r:id="rId15" imgW="5391150" imgH="1304925" progId="Paint.Picture">
                  <p:embed/>
                  <p:pic>
                    <p:nvPicPr>
                      <p:cNvPr id="0" name="图片 2"/>
                      <p:cNvPicPr/>
                      <p:nvPr/>
                    </p:nvPicPr>
                    <p:blipFill>
                      <a:blip r:embed="rId16"/>
                      <a:stretch>
                        <a:fillRect/>
                      </a:stretch>
                    </p:blipFill>
                    <p:spPr>
                      <a:xfrm>
                        <a:off x="1568450" y="4004945"/>
                        <a:ext cx="5394960" cy="1306195"/>
                      </a:xfrm>
                      <a:prstGeom prst="rect">
                        <a:avLst/>
                      </a:prstGeom>
                    </p:spPr>
                  </p:pic>
                </p:oleObj>
              </mc:Fallback>
            </mc:AlternateContent>
          </a:graphicData>
        </a:graphic>
      </p:graphicFrame>
      <p:graphicFrame>
        <p:nvGraphicFramePr>
          <p:cNvPr id="4" name="对象 3"/>
          <p:cNvGraphicFramePr/>
          <p:nvPr/>
        </p:nvGraphicFramePr>
        <p:xfrm>
          <a:off x="1568450" y="2539365"/>
          <a:ext cx="6624955" cy="1439545"/>
        </p:xfrm>
        <a:graphic>
          <a:graphicData uri="http://schemas.openxmlformats.org/presentationml/2006/ole">
            <mc:AlternateContent xmlns:mc="http://schemas.openxmlformats.org/markup-compatibility/2006">
              <mc:Choice xmlns:v="urn:schemas-microsoft-com:vml" Requires="v">
                <p:oleObj spid="_x0000_s5" name="" r:id="rId17" imgW="6619875" imgH="1438275" progId="Paint.Picture">
                  <p:embed/>
                </p:oleObj>
              </mc:Choice>
              <mc:Fallback>
                <p:oleObj name="" r:id="rId17" imgW="6619875" imgH="1438275" progId="Paint.Picture">
                  <p:embed/>
                  <p:pic>
                    <p:nvPicPr>
                      <p:cNvPr id="0" name="图片 4"/>
                      <p:cNvPicPr/>
                      <p:nvPr/>
                    </p:nvPicPr>
                    <p:blipFill>
                      <a:blip r:embed="rId18"/>
                      <a:stretch>
                        <a:fillRect/>
                      </a:stretch>
                    </p:blipFill>
                    <p:spPr>
                      <a:xfrm>
                        <a:off x="1568450" y="2539365"/>
                        <a:ext cx="6624955" cy="14395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ppt_x"/>
                                          </p:val>
                                        </p:tav>
                                        <p:tav tm="100000">
                                          <p:val>
                                            <p:strVal val="#ppt_x"/>
                                          </p:val>
                                        </p:tav>
                                      </p:tavLst>
                                    </p:anim>
                                    <p:anim calcmode="lin" valueType="num">
                                      <p:cBhvr additive="base">
                                        <p:cTn id="8" dur="500" fill="hold"/>
                                        <p:tgtEl>
                                          <p:spTgt spid="1536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8"/>
                                        </p:tgtEl>
                                        <p:attrNameLst>
                                          <p:attrName>style.visibility</p:attrName>
                                        </p:attrNameLst>
                                      </p:cBhvr>
                                      <p:to>
                                        <p:strVal val="visible"/>
                                      </p:to>
                                    </p:set>
                                    <p:anim calcmode="lin" valueType="num">
                                      <p:cBhvr additive="base">
                                        <p:cTn id="11" dur="500" fill="hold"/>
                                        <p:tgtEl>
                                          <p:spTgt spid="15368"/>
                                        </p:tgtEl>
                                        <p:attrNameLst>
                                          <p:attrName>ppt_x</p:attrName>
                                        </p:attrNameLst>
                                      </p:cBhvr>
                                      <p:tavLst>
                                        <p:tav tm="0">
                                          <p:val>
                                            <p:strVal val="#ppt_x"/>
                                          </p:val>
                                        </p:tav>
                                        <p:tav tm="100000">
                                          <p:val>
                                            <p:strVal val="#ppt_x"/>
                                          </p:val>
                                        </p:tav>
                                      </p:tavLst>
                                    </p:anim>
                                    <p:anim calcmode="lin" valueType="num">
                                      <p:cBhvr additive="base">
                                        <p:cTn id="12" dur="500" fill="hold"/>
                                        <p:tgtEl>
                                          <p:spTgt spid="153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76"/>
                                        </p:tgtEl>
                                        <p:attrNameLst>
                                          <p:attrName>style.visibility</p:attrName>
                                        </p:attrNameLst>
                                      </p:cBhvr>
                                      <p:to>
                                        <p:strVal val="visible"/>
                                      </p:to>
                                    </p:set>
                                    <p:anim calcmode="lin" valueType="num">
                                      <p:cBhvr additive="base">
                                        <p:cTn id="15" dur="500" fill="hold"/>
                                        <p:tgtEl>
                                          <p:spTgt spid="15376"/>
                                        </p:tgtEl>
                                        <p:attrNameLst>
                                          <p:attrName>ppt_x</p:attrName>
                                        </p:attrNameLst>
                                      </p:cBhvr>
                                      <p:tavLst>
                                        <p:tav tm="0">
                                          <p:val>
                                            <p:strVal val="#ppt_x"/>
                                          </p:val>
                                        </p:tav>
                                        <p:tav tm="100000">
                                          <p:val>
                                            <p:strVal val="#ppt_x"/>
                                          </p:val>
                                        </p:tav>
                                      </p:tavLst>
                                    </p:anim>
                                    <p:anim calcmode="lin" valueType="num">
                                      <p:cBhvr additive="base">
                                        <p:cTn id="16"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369"/>
                                        </p:tgtEl>
                                        <p:attrNameLst>
                                          <p:attrName>style.visibility</p:attrName>
                                        </p:attrNameLst>
                                      </p:cBhvr>
                                      <p:to>
                                        <p:strVal val="visible"/>
                                      </p:to>
                                    </p:set>
                                    <p:anim calcmode="lin" valueType="num">
                                      <p:cBhvr additive="base">
                                        <p:cTn id="21" dur="500" fill="hold"/>
                                        <p:tgtEl>
                                          <p:spTgt spid="15369"/>
                                        </p:tgtEl>
                                        <p:attrNameLst>
                                          <p:attrName>ppt_x</p:attrName>
                                        </p:attrNameLst>
                                      </p:cBhvr>
                                      <p:tavLst>
                                        <p:tav tm="0">
                                          <p:val>
                                            <p:strVal val="#ppt_x"/>
                                          </p:val>
                                        </p:tav>
                                        <p:tav tm="100000">
                                          <p:val>
                                            <p:strVal val="#ppt_x"/>
                                          </p:val>
                                        </p:tav>
                                      </p:tavLst>
                                    </p:anim>
                                    <p:anim calcmode="lin" valueType="num">
                                      <p:cBhvr additive="base">
                                        <p:cTn id="22" dur="500" fill="hold"/>
                                        <p:tgtEl>
                                          <p:spTgt spid="153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P spid="153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00"/>
          <p:cNvSpPr txBox="1"/>
          <p:nvPr/>
        </p:nvSpPr>
        <p:spPr>
          <a:xfrm>
            <a:off x="1323975" y="23177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也可配成</a:t>
            </a:r>
            <a:endParaRPr lang="zh-CN" altLang="en-US" sz="2400">
              <a:latin typeface="Times New Roman" panose="02020603050405020304" pitchFamily="18" charset="0"/>
            </a:endParaRPr>
          </a:p>
        </p:txBody>
      </p:sp>
      <p:graphicFrame>
        <p:nvGraphicFramePr>
          <p:cNvPr id="16386" name="对象 -2147482502"/>
          <p:cNvGraphicFramePr>
            <a:graphicFrameLocks noChangeAspect="1"/>
          </p:cNvGraphicFramePr>
          <p:nvPr/>
        </p:nvGraphicFramePr>
        <p:xfrm>
          <a:off x="2022475" y="776288"/>
          <a:ext cx="3689350" cy="674687"/>
        </p:xfrm>
        <a:graphic>
          <a:graphicData uri="http://schemas.openxmlformats.org/presentationml/2006/ole">
            <mc:AlternateContent xmlns:mc="http://schemas.openxmlformats.org/markup-compatibility/2006">
              <mc:Choice xmlns:v="urn:schemas-microsoft-com:vml" Requires="v">
                <p:oleObj spid="_x0000_s3094" name="" r:id="rId1" imgW="1320165" imgH="241300" progId="Equation.DSMT4">
                  <p:embed/>
                </p:oleObj>
              </mc:Choice>
              <mc:Fallback>
                <p:oleObj name="" r:id="rId1" imgW="1320165" imgH="241300" progId="Equation.DSMT4">
                  <p:embed/>
                  <p:pic>
                    <p:nvPicPr>
                      <p:cNvPr id="0" name="图片 3093"/>
                      <p:cNvPicPr/>
                      <p:nvPr/>
                    </p:nvPicPr>
                    <p:blipFill>
                      <a:blip r:embed="rId2"/>
                      <a:stretch>
                        <a:fillRect/>
                      </a:stretch>
                    </p:blipFill>
                    <p:spPr>
                      <a:xfrm>
                        <a:off x="2022475" y="776288"/>
                        <a:ext cx="3689350" cy="674687"/>
                      </a:xfrm>
                      <a:prstGeom prst="rect">
                        <a:avLst/>
                      </a:prstGeom>
                      <a:noFill/>
                      <a:ln w="38100">
                        <a:noFill/>
                        <a:miter/>
                      </a:ln>
                    </p:spPr>
                  </p:pic>
                </p:oleObj>
              </mc:Fallback>
            </mc:AlternateContent>
          </a:graphicData>
        </a:graphic>
      </p:graphicFrame>
      <p:graphicFrame>
        <p:nvGraphicFramePr>
          <p:cNvPr id="16387" name="对象 -2147482588"/>
          <p:cNvGraphicFramePr>
            <a:graphicFrameLocks noChangeAspect="1"/>
          </p:cNvGraphicFramePr>
          <p:nvPr/>
        </p:nvGraphicFramePr>
        <p:xfrm>
          <a:off x="1689100" y="1450975"/>
          <a:ext cx="3328988" cy="568325"/>
        </p:xfrm>
        <a:graphic>
          <a:graphicData uri="http://schemas.openxmlformats.org/presentationml/2006/ole">
            <mc:AlternateContent xmlns:mc="http://schemas.openxmlformats.org/markup-compatibility/2006">
              <mc:Choice xmlns:v="urn:schemas-microsoft-com:vml" Requires="v">
                <p:oleObj spid="_x0000_s3099" name="" r:id="rId3" imgW="1459865" imgH="241300" progId="Equation.DSMT4">
                  <p:embed/>
                </p:oleObj>
              </mc:Choice>
              <mc:Fallback>
                <p:oleObj name="" r:id="rId3" imgW="1459865" imgH="241300" progId="Equation.DSMT4">
                  <p:embed/>
                  <p:pic>
                    <p:nvPicPr>
                      <p:cNvPr id="0" name="图片 3098"/>
                      <p:cNvPicPr/>
                      <p:nvPr/>
                    </p:nvPicPr>
                    <p:blipFill>
                      <a:blip r:embed="rId4"/>
                      <a:stretch>
                        <a:fillRect/>
                      </a:stretch>
                    </p:blipFill>
                    <p:spPr>
                      <a:xfrm>
                        <a:off x="1689100" y="1450975"/>
                        <a:ext cx="3328988" cy="568325"/>
                      </a:xfrm>
                      <a:prstGeom prst="rect">
                        <a:avLst/>
                      </a:prstGeom>
                      <a:solidFill>
                        <a:srgbClr val="FFFFFF"/>
                      </a:solidFill>
                      <a:ln w="38100">
                        <a:noFill/>
                        <a:miter/>
                      </a:ln>
                    </p:spPr>
                  </p:pic>
                </p:oleObj>
              </mc:Fallback>
            </mc:AlternateContent>
          </a:graphicData>
        </a:graphic>
      </p:graphicFrame>
      <p:graphicFrame>
        <p:nvGraphicFramePr>
          <p:cNvPr id="16388" name="对象 -2147482587"/>
          <p:cNvGraphicFramePr>
            <a:graphicFrameLocks noChangeAspect="1"/>
          </p:cNvGraphicFramePr>
          <p:nvPr/>
        </p:nvGraphicFramePr>
        <p:xfrm>
          <a:off x="4970463" y="1492250"/>
          <a:ext cx="3138487" cy="527050"/>
        </p:xfrm>
        <a:graphic>
          <a:graphicData uri="http://schemas.openxmlformats.org/presentationml/2006/ole">
            <mc:AlternateContent xmlns:mc="http://schemas.openxmlformats.org/markup-compatibility/2006">
              <mc:Choice xmlns:v="urn:schemas-microsoft-com:vml" Requires="v">
                <p:oleObj spid="_x0000_s3101" name="" r:id="rId5" imgW="1485265" imgH="241300" progId="Equation.DSMT4">
                  <p:embed/>
                </p:oleObj>
              </mc:Choice>
              <mc:Fallback>
                <p:oleObj name="" r:id="rId5" imgW="1485265" imgH="241300" progId="Equation.DSMT4">
                  <p:embed/>
                  <p:pic>
                    <p:nvPicPr>
                      <p:cNvPr id="0" name="图片 3100"/>
                      <p:cNvPicPr/>
                      <p:nvPr/>
                    </p:nvPicPr>
                    <p:blipFill>
                      <a:blip r:embed="rId6"/>
                      <a:stretch>
                        <a:fillRect/>
                      </a:stretch>
                    </p:blipFill>
                    <p:spPr>
                      <a:xfrm>
                        <a:off x="4970463" y="1492250"/>
                        <a:ext cx="3138487" cy="527050"/>
                      </a:xfrm>
                      <a:prstGeom prst="rect">
                        <a:avLst/>
                      </a:prstGeom>
                      <a:solidFill>
                        <a:srgbClr val="FFFFFF"/>
                      </a:solidFill>
                      <a:ln w="38100">
                        <a:noFill/>
                        <a:miter/>
                      </a:ln>
                    </p:spPr>
                  </p:pic>
                </p:oleObj>
              </mc:Fallback>
            </mc:AlternateContent>
          </a:graphicData>
        </a:graphic>
      </p:graphicFrame>
      <p:graphicFrame>
        <p:nvGraphicFramePr>
          <p:cNvPr id="16389" name="对象 -2147482586"/>
          <p:cNvGraphicFramePr>
            <a:graphicFrameLocks noChangeAspect="1"/>
          </p:cNvGraphicFramePr>
          <p:nvPr/>
        </p:nvGraphicFramePr>
        <p:xfrm>
          <a:off x="1787525" y="2122488"/>
          <a:ext cx="4953000" cy="776287"/>
        </p:xfrm>
        <a:graphic>
          <a:graphicData uri="http://schemas.openxmlformats.org/presentationml/2006/ole">
            <mc:AlternateContent xmlns:mc="http://schemas.openxmlformats.org/markup-compatibility/2006">
              <mc:Choice xmlns:v="urn:schemas-microsoft-com:vml" Requires="v">
                <p:oleObj spid="_x0000_s3100" name="" r:id="rId7" imgW="2107565" imgH="330200" progId="Equation.DSMT4">
                  <p:embed/>
                </p:oleObj>
              </mc:Choice>
              <mc:Fallback>
                <p:oleObj name="" r:id="rId7" imgW="2107565" imgH="330200" progId="Equation.DSMT4">
                  <p:embed/>
                  <p:pic>
                    <p:nvPicPr>
                      <p:cNvPr id="0" name="图片 3099"/>
                      <p:cNvPicPr/>
                      <p:nvPr/>
                    </p:nvPicPr>
                    <p:blipFill>
                      <a:blip r:embed="rId8"/>
                      <a:stretch>
                        <a:fillRect/>
                      </a:stretch>
                    </p:blipFill>
                    <p:spPr>
                      <a:xfrm>
                        <a:off x="1787525" y="2122488"/>
                        <a:ext cx="4953000" cy="776287"/>
                      </a:xfrm>
                      <a:prstGeom prst="rect">
                        <a:avLst/>
                      </a:prstGeom>
                      <a:noFill/>
                      <a:ln w="38100">
                        <a:noFill/>
                        <a:miter/>
                      </a:ln>
                    </p:spPr>
                  </p:pic>
                </p:oleObj>
              </mc:Fallback>
            </mc:AlternateContent>
          </a:graphicData>
        </a:graphic>
      </p:graphicFrame>
      <p:graphicFrame>
        <p:nvGraphicFramePr>
          <p:cNvPr id="16390" name="对象 -2147482585"/>
          <p:cNvGraphicFramePr>
            <a:graphicFrameLocks noChangeAspect="1"/>
          </p:cNvGraphicFramePr>
          <p:nvPr/>
        </p:nvGraphicFramePr>
        <p:xfrm>
          <a:off x="1787525" y="3187700"/>
          <a:ext cx="3535363" cy="1255713"/>
        </p:xfrm>
        <a:graphic>
          <a:graphicData uri="http://schemas.openxmlformats.org/presentationml/2006/ole">
            <mc:AlternateContent xmlns:mc="http://schemas.openxmlformats.org/markup-compatibility/2006">
              <mc:Choice xmlns:v="urn:schemas-microsoft-com:vml" Requires="v">
                <p:oleObj spid="_x0000_s3095" name="" r:id="rId9" imgW="1358265" imgH="482600" progId="Equation.DSMT4">
                  <p:embed/>
                </p:oleObj>
              </mc:Choice>
              <mc:Fallback>
                <p:oleObj name="" r:id="rId9" imgW="1358265" imgH="482600" progId="Equation.DSMT4">
                  <p:embed/>
                  <p:pic>
                    <p:nvPicPr>
                      <p:cNvPr id="0" name="图片 3094"/>
                      <p:cNvPicPr/>
                      <p:nvPr/>
                    </p:nvPicPr>
                    <p:blipFill>
                      <a:blip r:embed="rId10"/>
                      <a:stretch>
                        <a:fillRect/>
                      </a:stretch>
                    </p:blipFill>
                    <p:spPr>
                      <a:xfrm>
                        <a:off x="1787525" y="3187700"/>
                        <a:ext cx="3535363" cy="1255713"/>
                      </a:xfrm>
                      <a:prstGeom prst="rect">
                        <a:avLst/>
                      </a:prstGeom>
                      <a:noFill/>
                      <a:ln w="38100">
                        <a:noFill/>
                        <a:miter/>
                      </a:ln>
                    </p:spPr>
                  </p:pic>
                </p:oleObj>
              </mc:Fallback>
            </mc:AlternateContent>
          </a:graphicData>
        </a:graphic>
      </p:graphicFrame>
      <p:grpSp>
        <p:nvGrpSpPr>
          <p:cNvPr id="16391" name="组合 1073742856"/>
          <p:cNvGrpSpPr/>
          <p:nvPr/>
        </p:nvGrpSpPr>
        <p:grpSpPr>
          <a:xfrm>
            <a:off x="4192588" y="4468813"/>
            <a:ext cx="3668712" cy="1603375"/>
            <a:chOff x="2927" y="2822"/>
            <a:chExt cx="1480" cy="624"/>
          </a:xfrm>
        </p:grpSpPr>
        <p:sp>
          <p:nvSpPr>
            <p:cNvPr id="16392" name="任意多边形 1073742857"/>
            <p:cNvSpPr/>
            <p:nvPr/>
          </p:nvSpPr>
          <p:spPr>
            <a:xfrm>
              <a:off x="3620" y="3130"/>
              <a:ext cx="480" cy="60"/>
            </a:xfrm>
            <a:custGeom>
              <a:avLst/>
              <a:gdLst/>
              <a:ahLst/>
              <a:cxnLst/>
              <a:pathLst>
                <a:path w="480" h="60">
                  <a:moveTo>
                    <a:pt x="0" y="0"/>
                  </a:moveTo>
                  <a:lnTo>
                    <a:pt x="480" y="60"/>
                  </a:lnTo>
                </a:path>
              </a:pathLst>
            </a:custGeom>
            <a:noFill/>
            <a:ln w="9525" cap="flat" cmpd="sng">
              <a:solidFill>
                <a:srgbClr val="000000"/>
              </a:solidFill>
              <a:prstDash val="solid"/>
              <a:round/>
              <a:headEnd type="none" w="med" len="med"/>
              <a:tailEnd type="stealth" w="sm" len="lg"/>
            </a:ln>
          </p:spPr>
          <p:txBody>
            <a:bodyPr/>
            <a:p>
              <a:endParaRPr lang="zh-CN" altLang="en-US"/>
            </a:p>
          </p:txBody>
        </p:sp>
        <p:sp>
          <p:nvSpPr>
            <p:cNvPr id="16393" name="直接连接符 1073742858"/>
            <p:cNvSpPr/>
            <p:nvPr/>
          </p:nvSpPr>
          <p:spPr>
            <a:xfrm flipV="1">
              <a:off x="3107" y="2978"/>
              <a:ext cx="1080" cy="312"/>
            </a:xfrm>
            <a:prstGeom prst="line">
              <a:avLst/>
            </a:prstGeom>
            <a:ln w="9525" cap="flat" cmpd="sng">
              <a:solidFill>
                <a:srgbClr val="000000"/>
              </a:solidFill>
              <a:prstDash val="solid"/>
              <a:round/>
              <a:headEnd type="none" w="med" len="med"/>
              <a:tailEnd type="stealth" w="sm" len="lg"/>
            </a:ln>
          </p:spPr>
        </p:sp>
        <p:graphicFrame>
          <p:nvGraphicFramePr>
            <p:cNvPr id="16394" name="对象 1073742859"/>
            <p:cNvGraphicFramePr>
              <a:graphicFrameLocks noChangeAspect="1"/>
            </p:cNvGraphicFramePr>
            <p:nvPr/>
          </p:nvGraphicFramePr>
          <p:xfrm>
            <a:off x="4007" y="3134"/>
            <a:ext cx="240" cy="180"/>
          </p:xfrm>
          <a:graphic>
            <a:graphicData uri="http://schemas.openxmlformats.org/presentationml/2006/ole">
              <mc:AlternateContent xmlns:mc="http://schemas.openxmlformats.org/markup-compatibility/2006">
                <mc:Choice xmlns:v="urn:schemas-microsoft-com:vml" Requires="v">
                  <p:oleObj spid="_x0000_s3096" name="" r:id="rId11" imgW="152400" imgH="114300" progId="">
                    <p:embed/>
                  </p:oleObj>
                </mc:Choice>
                <mc:Fallback>
                  <p:oleObj name="" r:id="rId11" imgW="152400" imgH="114300" progId="">
                    <p:embed/>
                    <p:pic>
                      <p:nvPicPr>
                        <p:cNvPr id="0" name="图片 3095"/>
                        <p:cNvPicPr/>
                        <p:nvPr/>
                      </p:nvPicPr>
                      <p:blipFill>
                        <a:blip r:embed="rId12"/>
                        <a:stretch>
                          <a:fillRect/>
                        </a:stretch>
                      </p:blipFill>
                      <p:spPr>
                        <a:xfrm>
                          <a:off x="4007" y="3134"/>
                          <a:ext cx="240" cy="180"/>
                        </a:xfrm>
                        <a:prstGeom prst="rect">
                          <a:avLst/>
                        </a:prstGeom>
                        <a:noFill/>
                        <a:ln w="38100">
                          <a:noFill/>
                          <a:miter/>
                        </a:ln>
                      </p:spPr>
                    </p:pic>
                  </p:oleObj>
                </mc:Fallback>
              </mc:AlternateContent>
            </a:graphicData>
          </a:graphic>
        </p:graphicFrame>
        <p:graphicFrame>
          <p:nvGraphicFramePr>
            <p:cNvPr id="16395" name="对象 1073742860"/>
            <p:cNvGraphicFramePr>
              <a:graphicFrameLocks noChangeAspect="1"/>
            </p:cNvGraphicFramePr>
            <p:nvPr/>
          </p:nvGraphicFramePr>
          <p:xfrm>
            <a:off x="4187" y="2822"/>
            <a:ext cx="220" cy="279"/>
          </p:xfrm>
          <a:graphic>
            <a:graphicData uri="http://schemas.openxmlformats.org/presentationml/2006/ole">
              <mc:AlternateContent xmlns:mc="http://schemas.openxmlformats.org/markup-compatibility/2006">
                <mc:Choice xmlns:v="urn:schemas-microsoft-com:vml" Requires="v">
                  <p:oleObj spid="_x0000_s3102" name="" r:id="rId13" imgW="139700" imgH="177800" progId="">
                    <p:embed/>
                  </p:oleObj>
                </mc:Choice>
                <mc:Fallback>
                  <p:oleObj name="" r:id="rId13" imgW="139700" imgH="177800" progId="">
                    <p:embed/>
                    <p:pic>
                      <p:nvPicPr>
                        <p:cNvPr id="0" name="图片 3101"/>
                        <p:cNvPicPr/>
                        <p:nvPr/>
                      </p:nvPicPr>
                      <p:blipFill>
                        <a:blip r:embed="rId14"/>
                        <a:stretch>
                          <a:fillRect/>
                        </a:stretch>
                      </p:blipFill>
                      <p:spPr>
                        <a:xfrm>
                          <a:off x="4187" y="2822"/>
                          <a:ext cx="220" cy="279"/>
                        </a:xfrm>
                        <a:prstGeom prst="rect">
                          <a:avLst/>
                        </a:prstGeom>
                        <a:noFill/>
                        <a:ln w="38100">
                          <a:noFill/>
                          <a:miter/>
                        </a:ln>
                      </p:spPr>
                    </p:pic>
                  </p:oleObj>
                </mc:Fallback>
              </mc:AlternateContent>
            </a:graphicData>
          </a:graphic>
        </p:graphicFrame>
        <p:graphicFrame>
          <p:nvGraphicFramePr>
            <p:cNvPr id="16396" name="对象 1073742861"/>
            <p:cNvGraphicFramePr>
              <a:graphicFrameLocks noChangeAspect="1"/>
            </p:cNvGraphicFramePr>
            <p:nvPr/>
          </p:nvGraphicFramePr>
          <p:xfrm>
            <a:off x="2927" y="3167"/>
            <a:ext cx="220" cy="279"/>
          </p:xfrm>
          <a:graphic>
            <a:graphicData uri="http://schemas.openxmlformats.org/presentationml/2006/ole">
              <mc:AlternateContent xmlns:mc="http://schemas.openxmlformats.org/markup-compatibility/2006">
                <mc:Choice xmlns:v="urn:schemas-microsoft-com:vml" Requires="v">
                  <p:oleObj spid="_x0000_s3097" name="" r:id="rId15" imgW="139700" imgH="177800" progId="">
                    <p:embed/>
                  </p:oleObj>
                </mc:Choice>
                <mc:Fallback>
                  <p:oleObj name="" r:id="rId15" imgW="139700" imgH="177800" progId="">
                    <p:embed/>
                    <p:pic>
                      <p:nvPicPr>
                        <p:cNvPr id="0" name="图片 3096"/>
                        <p:cNvPicPr/>
                        <p:nvPr/>
                      </p:nvPicPr>
                      <p:blipFill>
                        <a:blip r:embed="rId16"/>
                        <a:stretch>
                          <a:fillRect/>
                        </a:stretch>
                      </p:blipFill>
                      <p:spPr>
                        <a:xfrm>
                          <a:off x="2927" y="3167"/>
                          <a:ext cx="220" cy="279"/>
                        </a:xfrm>
                        <a:prstGeom prst="rect">
                          <a:avLst/>
                        </a:prstGeom>
                        <a:noFill/>
                        <a:ln w="38100">
                          <a:noFill/>
                          <a:miter/>
                        </a:ln>
                      </p:spPr>
                    </p:pic>
                  </p:oleObj>
                </mc:Fallback>
              </mc:AlternateContent>
            </a:graphicData>
          </a:graphic>
        </p:graphicFrame>
        <p:graphicFrame>
          <p:nvGraphicFramePr>
            <p:cNvPr id="16397" name="对象 1073742862"/>
            <p:cNvGraphicFramePr>
              <a:graphicFrameLocks noChangeAspect="1"/>
            </p:cNvGraphicFramePr>
            <p:nvPr/>
          </p:nvGraphicFramePr>
          <p:xfrm>
            <a:off x="3467" y="2894"/>
            <a:ext cx="180" cy="240"/>
          </p:xfrm>
          <a:graphic>
            <a:graphicData uri="http://schemas.openxmlformats.org/presentationml/2006/ole">
              <mc:AlternateContent xmlns:mc="http://schemas.openxmlformats.org/markup-compatibility/2006">
                <mc:Choice xmlns:v="urn:schemas-microsoft-com:vml" Requires="v">
                  <p:oleObj spid="_x0000_s3098" name="" r:id="rId17" imgW="114300" imgH="152400" progId="">
                    <p:embed/>
                  </p:oleObj>
                </mc:Choice>
                <mc:Fallback>
                  <p:oleObj name="" r:id="rId17" imgW="114300" imgH="152400" progId="">
                    <p:embed/>
                    <p:pic>
                      <p:nvPicPr>
                        <p:cNvPr id="0" name="图片 3097"/>
                        <p:cNvPicPr/>
                        <p:nvPr/>
                      </p:nvPicPr>
                      <p:blipFill>
                        <a:blip r:embed="rId18"/>
                        <a:stretch>
                          <a:fillRect/>
                        </a:stretch>
                      </p:blipFill>
                      <p:spPr>
                        <a:xfrm>
                          <a:off x="3467" y="2894"/>
                          <a:ext cx="180" cy="240"/>
                        </a:xfrm>
                        <a:prstGeom prst="rect">
                          <a:avLst/>
                        </a:prstGeom>
                        <a:noFill/>
                        <a:ln w="38100">
                          <a:noFill/>
                          <a:miter/>
                        </a:ln>
                      </p:spPr>
                    </p:pic>
                  </p:oleObj>
                </mc:Fallback>
              </mc:AlternateContent>
            </a:graphicData>
          </a:graphic>
        </p:graphicFrame>
        <p:graphicFrame>
          <p:nvGraphicFramePr>
            <p:cNvPr id="16398" name="对象 1073742863"/>
            <p:cNvGraphicFramePr>
              <a:graphicFrameLocks noChangeAspect="1"/>
            </p:cNvGraphicFramePr>
            <p:nvPr/>
          </p:nvGraphicFramePr>
          <p:xfrm>
            <a:off x="3538" y="3070"/>
            <a:ext cx="139" cy="160"/>
          </p:xfrm>
          <a:graphic>
            <a:graphicData uri="http://schemas.openxmlformats.org/presentationml/2006/ole">
              <mc:AlternateContent xmlns:mc="http://schemas.openxmlformats.org/markup-compatibility/2006">
                <mc:Choice xmlns:v="urn:schemas-microsoft-com:vml" Requires="v">
                  <p:oleObj spid="_x0000_s3103" name="" r:id="rId19" imgW="88265" imgH="100965" progId="">
                    <p:embed/>
                  </p:oleObj>
                </mc:Choice>
                <mc:Fallback>
                  <p:oleObj name="" r:id="rId19" imgW="88265" imgH="100965" progId="">
                    <p:embed/>
                    <p:pic>
                      <p:nvPicPr>
                        <p:cNvPr id="0" name="图片 3102"/>
                        <p:cNvPicPr/>
                        <p:nvPr/>
                      </p:nvPicPr>
                      <p:blipFill>
                        <a:blip r:embed="rId20"/>
                        <a:stretch>
                          <a:fillRect/>
                        </a:stretch>
                      </p:blipFill>
                      <p:spPr>
                        <a:xfrm>
                          <a:off x="3538" y="3070"/>
                          <a:ext cx="139" cy="160"/>
                        </a:xfrm>
                        <a:prstGeom prst="rect">
                          <a:avLst/>
                        </a:prstGeom>
                        <a:noFill/>
                        <a:ln w="38100">
                          <a:noFill/>
                          <a:miter/>
                        </a:ln>
                      </p:spPr>
                    </p:pic>
                  </p:oleObj>
                </mc:Fallback>
              </mc:AlternateContent>
            </a:graphicData>
          </a:graphic>
        </p:graphicFrame>
      </p:grpSp>
      <p:sp>
        <p:nvSpPr>
          <p:cNvPr id="16399" name="文本框 1"/>
          <p:cNvSpPr txBox="1"/>
          <p:nvPr/>
        </p:nvSpPr>
        <p:spPr>
          <a:xfrm>
            <a:off x="5765800" y="3584575"/>
            <a:ext cx="110490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a:t>
            </a:r>
            <a:r>
              <a:rPr lang="en-US" altLang="zh-CN" sz="2400">
                <a:latin typeface="Times New Roman" panose="02020603050405020304" pitchFamily="18" charset="0"/>
              </a:rPr>
              <a:t>5.5</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16400"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1"/>
          <p:cNvSpPr txBox="1"/>
          <p:nvPr/>
        </p:nvSpPr>
        <p:spPr>
          <a:xfrm>
            <a:off x="1216025" y="168275"/>
            <a:ext cx="450850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实际中, 用来自G1和G2训练样本</a:t>
            </a:r>
            <a:endParaRPr lang="zh-CN" altLang="en-US" sz="2400">
              <a:latin typeface="Times New Roman" panose="02020603050405020304" pitchFamily="18" charset="0"/>
            </a:endParaRPr>
          </a:p>
        </p:txBody>
      </p:sp>
      <p:graphicFrame>
        <p:nvGraphicFramePr>
          <p:cNvPr id="17410" name="对象 -2147482582"/>
          <p:cNvGraphicFramePr>
            <a:graphicFrameLocks noChangeAspect="1"/>
          </p:cNvGraphicFramePr>
          <p:nvPr/>
        </p:nvGraphicFramePr>
        <p:xfrm>
          <a:off x="1381125" y="809625"/>
          <a:ext cx="2541588" cy="660400"/>
        </p:xfrm>
        <a:graphic>
          <a:graphicData uri="http://schemas.openxmlformats.org/presentationml/2006/ole">
            <mc:AlternateContent xmlns:mc="http://schemas.openxmlformats.org/markup-compatibility/2006">
              <mc:Choice xmlns:v="urn:schemas-microsoft-com:vml" Requires="v">
                <p:oleObj spid="_x0000_s3083" name="" r:id="rId1" imgW="977265" imgH="254000" progId="Equation.DSMT4">
                  <p:embed/>
                </p:oleObj>
              </mc:Choice>
              <mc:Fallback>
                <p:oleObj name="" r:id="rId1" imgW="977265" imgH="254000" progId="Equation.DSMT4">
                  <p:embed/>
                  <p:pic>
                    <p:nvPicPr>
                      <p:cNvPr id="0" name="图片 3082"/>
                      <p:cNvPicPr/>
                      <p:nvPr/>
                    </p:nvPicPr>
                    <p:blipFill>
                      <a:blip r:embed="rId2"/>
                      <a:stretch>
                        <a:fillRect/>
                      </a:stretch>
                    </p:blipFill>
                    <p:spPr>
                      <a:xfrm>
                        <a:off x="1381125" y="809625"/>
                        <a:ext cx="2541588" cy="660400"/>
                      </a:xfrm>
                      <a:prstGeom prst="rect">
                        <a:avLst/>
                      </a:prstGeom>
                      <a:noFill/>
                      <a:ln w="38100">
                        <a:noFill/>
                        <a:miter/>
                      </a:ln>
                    </p:spPr>
                  </p:pic>
                </p:oleObj>
              </mc:Fallback>
            </mc:AlternateContent>
          </a:graphicData>
        </a:graphic>
      </p:graphicFrame>
      <p:graphicFrame>
        <p:nvGraphicFramePr>
          <p:cNvPr id="17411" name="对象 -2147482581"/>
          <p:cNvGraphicFramePr>
            <a:graphicFrameLocks noChangeAspect="1"/>
          </p:cNvGraphicFramePr>
          <p:nvPr/>
        </p:nvGraphicFramePr>
        <p:xfrm>
          <a:off x="4340225" y="809625"/>
          <a:ext cx="2722563" cy="679450"/>
        </p:xfrm>
        <a:graphic>
          <a:graphicData uri="http://schemas.openxmlformats.org/presentationml/2006/ole">
            <mc:AlternateContent xmlns:mc="http://schemas.openxmlformats.org/markup-compatibility/2006">
              <mc:Choice xmlns:v="urn:schemas-microsoft-com:vml" Requires="v">
                <p:oleObj spid="_x0000_s3080" name="" r:id="rId3" imgW="1015365" imgH="254000" progId="Equation.DSMT4">
                  <p:embed/>
                </p:oleObj>
              </mc:Choice>
              <mc:Fallback>
                <p:oleObj name="" r:id="rId3" imgW="1015365" imgH="254000" progId="Equation.DSMT4">
                  <p:embed/>
                  <p:pic>
                    <p:nvPicPr>
                      <p:cNvPr id="0" name="图片 3079"/>
                      <p:cNvPicPr/>
                      <p:nvPr/>
                    </p:nvPicPr>
                    <p:blipFill>
                      <a:blip r:embed="rId4"/>
                      <a:stretch>
                        <a:fillRect/>
                      </a:stretch>
                    </p:blipFill>
                    <p:spPr>
                      <a:xfrm>
                        <a:off x="4340225" y="809625"/>
                        <a:ext cx="2722563" cy="679450"/>
                      </a:xfrm>
                      <a:prstGeom prst="rect">
                        <a:avLst/>
                      </a:prstGeom>
                      <a:noFill/>
                      <a:ln w="38100">
                        <a:noFill/>
                        <a:miter/>
                      </a:ln>
                    </p:spPr>
                  </p:pic>
                </p:oleObj>
              </mc:Fallback>
            </mc:AlternateContent>
          </a:graphicData>
        </a:graphic>
      </p:graphicFrame>
      <p:sp>
        <p:nvSpPr>
          <p:cNvPr id="12292" name="文本框 3"/>
          <p:cNvSpPr txBox="1"/>
          <p:nvPr/>
        </p:nvSpPr>
        <p:spPr>
          <a:xfrm>
            <a:off x="1381125" y="1609725"/>
            <a:ext cx="7750175" cy="460375"/>
          </a:xfrm>
          <a:prstGeom prst="rect">
            <a:avLst/>
          </a:prstGeom>
          <a:solidFill>
            <a:schemeClr val="accent3"/>
          </a:solidFill>
          <a:ln w="9525">
            <a:noFill/>
          </a:ln>
        </p:spPr>
        <p:txBody>
          <a:bodyPr wrap="square" anchor="t">
            <a:spAutoFit/>
          </a:bodyPr>
          <a:p>
            <a:r>
              <a:rPr lang="zh-CN" altLang="en-US" sz="2400" noProof="1">
                <a:latin typeface="Tahoma" panose="020B0604030504040204" pitchFamily="34" charset="0"/>
                <a:ea typeface="宋体" panose="02010600030101010101" pitchFamily="2" charset="-122"/>
                <a:cs typeface="+mn-cs"/>
              </a:rPr>
              <a:t>的均值           和协方差         代总体的均值和方差.</a:t>
            </a:r>
            <a:endParaRPr lang="zh-CN" altLang="en-US" sz="2400" noProof="1">
              <a:latin typeface="Tahoma" panose="020B0604030504040204" pitchFamily="34" charset="0"/>
            </a:endParaRPr>
          </a:p>
        </p:txBody>
      </p:sp>
      <p:graphicFrame>
        <p:nvGraphicFramePr>
          <p:cNvPr id="17413" name="对象 -2147482580"/>
          <p:cNvGraphicFramePr>
            <a:graphicFrameLocks noChangeAspect="1"/>
          </p:cNvGraphicFramePr>
          <p:nvPr/>
        </p:nvGraphicFramePr>
        <p:xfrm>
          <a:off x="2420938" y="1538288"/>
          <a:ext cx="966787" cy="561975"/>
        </p:xfrm>
        <a:graphic>
          <a:graphicData uri="http://schemas.openxmlformats.org/presentationml/2006/ole">
            <mc:AlternateContent xmlns:mc="http://schemas.openxmlformats.org/markup-compatibility/2006">
              <mc:Choice xmlns:v="urn:schemas-microsoft-com:vml" Requires="v">
                <p:oleObj spid="_x0000_s3086" name="" r:id="rId5" imgW="393700" imgH="228600" progId="Equation.DSMT4">
                  <p:embed/>
                </p:oleObj>
              </mc:Choice>
              <mc:Fallback>
                <p:oleObj name="" r:id="rId5" imgW="393700" imgH="228600" progId="Equation.DSMT4">
                  <p:embed/>
                  <p:pic>
                    <p:nvPicPr>
                      <p:cNvPr id="0" name="图片 3085"/>
                      <p:cNvPicPr/>
                      <p:nvPr/>
                    </p:nvPicPr>
                    <p:blipFill>
                      <a:blip r:embed="rId6"/>
                      <a:stretch>
                        <a:fillRect/>
                      </a:stretch>
                    </p:blipFill>
                    <p:spPr>
                      <a:xfrm>
                        <a:off x="2420938" y="1538288"/>
                        <a:ext cx="966787" cy="561975"/>
                      </a:xfrm>
                      <a:prstGeom prst="rect">
                        <a:avLst/>
                      </a:prstGeom>
                      <a:noFill/>
                      <a:ln w="38100">
                        <a:noFill/>
                        <a:miter/>
                      </a:ln>
                    </p:spPr>
                  </p:pic>
                </p:oleObj>
              </mc:Fallback>
            </mc:AlternateContent>
          </a:graphicData>
        </a:graphic>
      </p:graphicFrame>
      <p:graphicFrame>
        <p:nvGraphicFramePr>
          <p:cNvPr id="17414" name="对象 -2147482501"/>
          <p:cNvGraphicFramePr>
            <a:graphicFrameLocks noChangeAspect="1"/>
          </p:cNvGraphicFramePr>
          <p:nvPr/>
        </p:nvGraphicFramePr>
        <p:xfrm>
          <a:off x="4762500" y="1609725"/>
          <a:ext cx="766763" cy="460375"/>
        </p:xfrm>
        <a:graphic>
          <a:graphicData uri="http://schemas.openxmlformats.org/presentationml/2006/ole">
            <mc:AlternateContent xmlns:mc="http://schemas.openxmlformats.org/markup-compatibility/2006">
              <mc:Choice xmlns:v="urn:schemas-microsoft-com:vml" Requires="v">
                <p:oleObj spid="_x0000_s3081" name="" r:id="rId7" imgW="381000" imgH="228600" progId="Equation.DSMT4">
                  <p:embed/>
                </p:oleObj>
              </mc:Choice>
              <mc:Fallback>
                <p:oleObj name="" r:id="rId7" imgW="381000" imgH="228600" progId="Equation.DSMT4">
                  <p:embed/>
                  <p:pic>
                    <p:nvPicPr>
                      <p:cNvPr id="0" name="图片 3080"/>
                      <p:cNvPicPr/>
                      <p:nvPr/>
                    </p:nvPicPr>
                    <p:blipFill>
                      <a:blip r:embed="rId8"/>
                      <a:stretch>
                        <a:fillRect/>
                      </a:stretch>
                    </p:blipFill>
                    <p:spPr>
                      <a:xfrm>
                        <a:off x="4762500" y="1609725"/>
                        <a:ext cx="766763" cy="460375"/>
                      </a:xfrm>
                      <a:prstGeom prst="rect">
                        <a:avLst/>
                      </a:prstGeom>
                      <a:noFill/>
                      <a:ln w="38100">
                        <a:noFill/>
                        <a:miter/>
                      </a:ln>
                    </p:spPr>
                  </p:pic>
                </p:oleObj>
              </mc:Fallback>
            </mc:AlternateContent>
          </a:graphicData>
        </a:graphic>
      </p:graphicFrame>
      <p:sp>
        <p:nvSpPr>
          <p:cNvPr id="17415" name="文本框 100"/>
          <p:cNvSpPr txBox="1"/>
          <p:nvPr/>
        </p:nvSpPr>
        <p:spPr>
          <a:xfrm>
            <a:off x="1216025" y="20701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由此得</a:t>
            </a:r>
            <a:endParaRPr lang="zh-CN" altLang="en-US" sz="2400">
              <a:latin typeface="Times New Roman" panose="02020603050405020304" pitchFamily="18" charset="0"/>
            </a:endParaRPr>
          </a:p>
        </p:txBody>
      </p:sp>
      <p:graphicFrame>
        <p:nvGraphicFramePr>
          <p:cNvPr id="17416" name="对象 -2147482500"/>
          <p:cNvGraphicFramePr>
            <a:graphicFrameLocks noChangeAspect="1"/>
          </p:cNvGraphicFramePr>
          <p:nvPr/>
        </p:nvGraphicFramePr>
        <p:xfrm>
          <a:off x="2263775" y="2400300"/>
          <a:ext cx="4594225" cy="1035050"/>
        </p:xfrm>
        <a:graphic>
          <a:graphicData uri="http://schemas.openxmlformats.org/presentationml/2006/ole">
            <mc:AlternateContent xmlns:mc="http://schemas.openxmlformats.org/markup-compatibility/2006">
              <mc:Choice xmlns:v="urn:schemas-microsoft-com:vml" Requires="v">
                <p:oleObj spid="_x0000_s3079" name="" r:id="rId9" imgW="1917065" imgH="431800" progId="Equation.DSMT4">
                  <p:embed/>
                </p:oleObj>
              </mc:Choice>
              <mc:Fallback>
                <p:oleObj name="" r:id="rId9" imgW="1917065" imgH="431800" progId="Equation.DSMT4">
                  <p:embed/>
                  <p:pic>
                    <p:nvPicPr>
                      <p:cNvPr id="0" name="图片 3078"/>
                      <p:cNvPicPr/>
                      <p:nvPr/>
                    </p:nvPicPr>
                    <p:blipFill>
                      <a:blip r:embed="rId10"/>
                      <a:stretch>
                        <a:fillRect/>
                      </a:stretch>
                    </p:blipFill>
                    <p:spPr>
                      <a:xfrm>
                        <a:off x="2263775" y="2400300"/>
                        <a:ext cx="4594225" cy="1035050"/>
                      </a:xfrm>
                      <a:prstGeom prst="rect">
                        <a:avLst/>
                      </a:prstGeom>
                      <a:noFill/>
                      <a:ln w="38100">
                        <a:noFill/>
                        <a:miter/>
                      </a:ln>
                    </p:spPr>
                  </p:pic>
                </p:oleObj>
              </mc:Fallback>
            </mc:AlternateContent>
          </a:graphicData>
        </a:graphic>
      </p:graphicFrame>
      <p:sp>
        <p:nvSpPr>
          <p:cNvPr id="17417" name="文本框 7"/>
          <p:cNvSpPr txBox="1"/>
          <p:nvPr/>
        </p:nvSpPr>
        <p:spPr>
          <a:xfrm>
            <a:off x="1874838" y="33020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及相应的</a:t>
            </a:r>
            <a:endParaRPr lang="zh-CN" altLang="en-US" sz="2400">
              <a:latin typeface="Times New Roman" panose="02020603050405020304" pitchFamily="18" charset="0"/>
            </a:endParaRPr>
          </a:p>
        </p:txBody>
      </p:sp>
      <p:graphicFrame>
        <p:nvGraphicFramePr>
          <p:cNvPr id="17418" name="对象 -2147482577"/>
          <p:cNvGraphicFramePr>
            <a:graphicFrameLocks noChangeAspect="1"/>
          </p:cNvGraphicFramePr>
          <p:nvPr/>
        </p:nvGraphicFramePr>
        <p:xfrm>
          <a:off x="3016250" y="3762375"/>
          <a:ext cx="3841750" cy="1222375"/>
        </p:xfrm>
        <a:graphic>
          <a:graphicData uri="http://schemas.openxmlformats.org/presentationml/2006/ole">
            <mc:AlternateContent xmlns:mc="http://schemas.openxmlformats.org/markup-compatibility/2006">
              <mc:Choice xmlns:v="urn:schemas-microsoft-com:vml" Requires="v">
                <p:oleObj spid="_x0000_s3082" name="" r:id="rId11" imgW="1675765" imgH="533400" progId="Equation.DSMT4">
                  <p:embed/>
                </p:oleObj>
              </mc:Choice>
              <mc:Fallback>
                <p:oleObj name="" r:id="rId11" imgW="1675765" imgH="533400" progId="Equation.DSMT4">
                  <p:embed/>
                  <p:pic>
                    <p:nvPicPr>
                      <p:cNvPr id="0" name="图片 3081"/>
                      <p:cNvPicPr/>
                      <p:nvPr/>
                    </p:nvPicPr>
                    <p:blipFill>
                      <a:blip r:embed="rId12"/>
                      <a:stretch>
                        <a:fillRect/>
                      </a:stretch>
                    </p:blipFill>
                    <p:spPr>
                      <a:xfrm>
                        <a:off x="3016250" y="3762375"/>
                        <a:ext cx="3841750" cy="1222375"/>
                      </a:xfrm>
                      <a:prstGeom prst="rect">
                        <a:avLst/>
                      </a:prstGeom>
                      <a:noFill/>
                      <a:ln w="38100">
                        <a:noFill/>
                        <a:miter/>
                      </a:ln>
                    </p:spPr>
                  </p:pic>
                </p:oleObj>
              </mc:Fallback>
            </mc:AlternateContent>
          </a:graphicData>
        </a:graphic>
      </p:graphicFrame>
      <p:graphicFrame>
        <p:nvGraphicFramePr>
          <p:cNvPr id="17419" name="对象 -2147482576"/>
          <p:cNvGraphicFramePr>
            <a:graphicFrameLocks noChangeAspect="1"/>
          </p:cNvGraphicFramePr>
          <p:nvPr/>
        </p:nvGraphicFramePr>
        <p:xfrm>
          <a:off x="2984500" y="5103813"/>
          <a:ext cx="3254375" cy="1276350"/>
        </p:xfrm>
        <a:graphic>
          <a:graphicData uri="http://schemas.openxmlformats.org/presentationml/2006/ole">
            <mc:AlternateContent xmlns:mc="http://schemas.openxmlformats.org/markup-compatibility/2006">
              <mc:Choice xmlns:v="urn:schemas-microsoft-com:vml" Requires="v">
                <p:oleObj spid="_x0000_s3084" name="" r:id="rId13" imgW="1358265" imgH="533400" progId="Equation.DSMT4">
                  <p:embed/>
                </p:oleObj>
              </mc:Choice>
              <mc:Fallback>
                <p:oleObj name="" r:id="rId13" imgW="1358265" imgH="533400" progId="Equation.DSMT4">
                  <p:embed/>
                  <p:pic>
                    <p:nvPicPr>
                      <p:cNvPr id="0" name="图片 3083"/>
                      <p:cNvPicPr/>
                      <p:nvPr/>
                    </p:nvPicPr>
                    <p:blipFill>
                      <a:blip r:embed="rId14"/>
                      <a:stretch>
                        <a:fillRect/>
                      </a:stretch>
                    </p:blipFill>
                    <p:spPr>
                      <a:xfrm>
                        <a:off x="2984500" y="5103813"/>
                        <a:ext cx="3254375" cy="1276350"/>
                      </a:xfrm>
                      <a:prstGeom prst="rect">
                        <a:avLst/>
                      </a:prstGeom>
                      <a:noFill/>
                      <a:ln w="38100">
                        <a:noFill/>
                        <a:miter/>
                      </a:ln>
                    </p:spPr>
                  </p:pic>
                </p:oleObj>
              </mc:Fallback>
            </mc:AlternateContent>
          </a:graphicData>
        </a:graphic>
      </p:graphicFrame>
      <p:sp>
        <p:nvSpPr>
          <p:cNvPr id="17420" name="文本框 10"/>
          <p:cNvSpPr txBox="1"/>
          <p:nvPr/>
        </p:nvSpPr>
        <p:spPr>
          <a:xfrm>
            <a:off x="2263775" y="5511800"/>
            <a:ext cx="5937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或</a:t>
            </a:r>
            <a:endParaRPr lang="zh-CN" altLang="en-US" sz="2400">
              <a:latin typeface="Times New Roman" panose="02020603050405020304" pitchFamily="18" charset="0"/>
            </a:endParaRPr>
          </a:p>
        </p:txBody>
      </p:sp>
      <p:sp>
        <p:nvSpPr>
          <p:cNvPr id="1742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nvSpPr>
        <p:spPr>
          <a:xfrm>
            <a:off x="1333500" y="122238"/>
            <a:ext cx="4927600" cy="460375"/>
          </a:xfrm>
          <a:prstGeom prst="rect">
            <a:avLst/>
          </a:prstGeom>
          <a:noFill/>
          <a:ln w="9525">
            <a:noFill/>
          </a:ln>
        </p:spPr>
        <p:txBody>
          <a:bodyPr wrap="square" anchor="t" anchorCtr="0">
            <a:spAutoFit/>
          </a:bodyPr>
          <a:p>
            <a:r>
              <a:rPr lang="zh-CN" altLang="en-US" sz="2400">
                <a:latin typeface="Tahoma" panose="020B0604030504040204" pitchFamily="34" charset="0"/>
              </a:rPr>
              <a:t>2</a:t>
            </a:r>
            <a:r>
              <a:rPr lang="en-US" altLang="zh-CN" sz="2400">
                <a:latin typeface="Tahoma" panose="020B0604030504040204" pitchFamily="34" charset="0"/>
              </a:rPr>
              <a:t>.</a:t>
            </a:r>
            <a:r>
              <a:rPr lang="zh-CN" altLang="en-US" sz="2400">
                <a:latin typeface="Tahoma" panose="020B0604030504040204" pitchFamily="34" charset="0"/>
              </a:rPr>
              <a:t> 协方差不相等</a:t>
            </a:r>
            <a:r>
              <a:rPr lang="zh-CN" altLang="en-US" sz="2400" b="1" i="1">
                <a:latin typeface="Times New Roman" panose="02020603050405020304" pitchFamily="18" charset="0"/>
              </a:rPr>
              <a:t>Σ</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b="1" i="1">
                <a:latin typeface="Times New Roman" panose="02020603050405020304" pitchFamily="18" charset="0"/>
                <a:sym typeface="宋体" panose="02010600030101010101" pitchFamily="2" charset="-122"/>
              </a:rPr>
              <a:t>Σ</a:t>
            </a:r>
            <a:r>
              <a:rPr lang="en-US" altLang="zh-CN" sz="2400" baseline="-25000">
                <a:latin typeface="Times New Roman" panose="02020603050405020304" pitchFamily="18" charset="0"/>
                <a:sym typeface="宋体" panose="02010600030101010101" pitchFamily="2" charset="-122"/>
              </a:rPr>
              <a:t>2</a:t>
            </a:r>
            <a:endParaRPr lang="zh-CN" altLang="en-US" sz="2400">
              <a:latin typeface="Tahoma" panose="020B0604030504040204" pitchFamily="34" charset="0"/>
            </a:endParaRPr>
          </a:p>
        </p:txBody>
      </p:sp>
      <p:graphicFrame>
        <p:nvGraphicFramePr>
          <p:cNvPr id="18434" name="对象 -2147482574"/>
          <p:cNvGraphicFramePr>
            <a:graphicFrameLocks noChangeAspect="1"/>
          </p:cNvGraphicFramePr>
          <p:nvPr/>
        </p:nvGraphicFramePr>
        <p:xfrm>
          <a:off x="1514475" y="711200"/>
          <a:ext cx="4413250" cy="673100"/>
        </p:xfrm>
        <a:graphic>
          <a:graphicData uri="http://schemas.openxmlformats.org/presentationml/2006/ole">
            <mc:AlternateContent xmlns:mc="http://schemas.openxmlformats.org/markup-compatibility/2006">
              <mc:Choice xmlns:v="urn:schemas-microsoft-com:vml" Requires="v">
                <p:oleObj spid="_x0000_s3078" name="" r:id="rId1" imgW="1917065" imgH="292100" progId="Equation.DSMT4">
                  <p:embed/>
                </p:oleObj>
              </mc:Choice>
              <mc:Fallback>
                <p:oleObj name="" r:id="rId1" imgW="1917065" imgH="292100" progId="Equation.DSMT4">
                  <p:embed/>
                  <p:pic>
                    <p:nvPicPr>
                      <p:cNvPr id="0" name="图片 3077"/>
                      <p:cNvPicPr/>
                      <p:nvPr/>
                    </p:nvPicPr>
                    <p:blipFill>
                      <a:blip r:embed="rId2"/>
                      <a:stretch>
                        <a:fillRect/>
                      </a:stretch>
                    </p:blipFill>
                    <p:spPr>
                      <a:xfrm>
                        <a:off x="1514475" y="711200"/>
                        <a:ext cx="4413250" cy="673100"/>
                      </a:xfrm>
                      <a:prstGeom prst="rect">
                        <a:avLst/>
                      </a:prstGeom>
                      <a:noFill/>
                      <a:ln w="38100">
                        <a:noFill/>
                        <a:miter/>
                      </a:ln>
                    </p:spPr>
                  </p:pic>
                </p:oleObj>
              </mc:Fallback>
            </mc:AlternateContent>
          </a:graphicData>
        </a:graphic>
      </p:graphicFrame>
      <p:graphicFrame>
        <p:nvGraphicFramePr>
          <p:cNvPr id="18435" name="对象 -2147482573"/>
          <p:cNvGraphicFramePr>
            <a:graphicFrameLocks noChangeAspect="1"/>
          </p:cNvGraphicFramePr>
          <p:nvPr/>
        </p:nvGraphicFramePr>
        <p:xfrm>
          <a:off x="1600200" y="1498600"/>
          <a:ext cx="4327525" cy="646113"/>
        </p:xfrm>
        <a:graphic>
          <a:graphicData uri="http://schemas.openxmlformats.org/presentationml/2006/ole">
            <mc:AlternateContent xmlns:mc="http://schemas.openxmlformats.org/markup-compatibility/2006">
              <mc:Choice xmlns:v="urn:schemas-microsoft-com:vml" Requires="v">
                <p:oleObj spid="_x0000_s3085" name="" r:id="rId3" imgW="1955165" imgH="292100" progId="Equation.DSMT4">
                  <p:embed/>
                </p:oleObj>
              </mc:Choice>
              <mc:Fallback>
                <p:oleObj name="" r:id="rId3" imgW="1955165" imgH="292100" progId="Equation.DSMT4">
                  <p:embed/>
                  <p:pic>
                    <p:nvPicPr>
                      <p:cNvPr id="0" name="图片 3084"/>
                      <p:cNvPicPr/>
                      <p:nvPr/>
                    </p:nvPicPr>
                    <p:blipFill>
                      <a:blip r:embed="rId4"/>
                      <a:stretch>
                        <a:fillRect/>
                      </a:stretch>
                    </p:blipFill>
                    <p:spPr>
                      <a:xfrm>
                        <a:off x="1600200" y="1498600"/>
                        <a:ext cx="4327525" cy="646113"/>
                      </a:xfrm>
                      <a:prstGeom prst="rect">
                        <a:avLst/>
                      </a:prstGeom>
                      <a:solidFill>
                        <a:srgbClr val="FFFFFF"/>
                      </a:solidFill>
                      <a:ln w="38100">
                        <a:noFill/>
                        <a:miter/>
                      </a:ln>
                    </p:spPr>
                  </p:pic>
                </p:oleObj>
              </mc:Fallback>
            </mc:AlternateContent>
          </a:graphicData>
        </a:graphic>
      </p:graphicFrame>
      <p:sp>
        <p:nvSpPr>
          <p:cNvPr id="18436" name="文本框 5"/>
          <p:cNvSpPr txBox="1"/>
          <p:nvPr/>
        </p:nvSpPr>
        <p:spPr>
          <a:xfrm>
            <a:off x="1181100" y="2432050"/>
            <a:ext cx="5080000" cy="460375"/>
          </a:xfrm>
          <a:prstGeom prst="rect">
            <a:avLst/>
          </a:prstGeom>
          <a:noFill/>
          <a:ln w="9525">
            <a:noFill/>
          </a:ln>
        </p:spPr>
        <p:txBody>
          <a:bodyPr anchor="t" anchorCtr="0">
            <a:spAutoFit/>
          </a:bodyPr>
          <a:p>
            <a:r>
              <a:rPr lang="zh-CN" altLang="zh-CN" sz="2400">
                <a:solidFill>
                  <a:srgbClr val="0000FF"/>
                </a:solidFill>
                <a:latin typeface="Times New Roman" panose="02020603050405020304" pitchFamily="18" charset="0"/>
              </a:rPr>
              <a:t>仍为距离判别准则</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18437" name="对象 -2147482572"/>
          <p:cNvGraphicFramePr>
            <a:graphicFrameLocks noChangeAspect="1"/>
          </p:cNvGraphicFramePr>
          <p:nvPr/>
        </p:nvGraphicFramePr>
        <p:xfrm>
          <a:off x="1849438" y="2951163"/>
          <a:ext cx="3894137" cy="1189037"/>
        </p:xfrm>
        <a:graphic>
          <a:graphicData uri="http://schemas.openxmlformats.org/presentationml/2006/ole">
            <mc:AlternateContent xmlns:mc="http://schemas.openxmlformats.org/markup-compatibility/2006">
              <mc:Choice xmlns:v="urn:schemas-microsoft-com:vml" Requires="v">
                <p:oleObj spid="_x0000_s3077" name="" r:id="rId5" imgW="1663700" imgH="508000" progId="Equation.DSMT4">
                  <p:embed/>
                </p:oleObj>
              </mc:Choice>
              <mc:Fallback>
                <p:oleObj name="" r:id="rId5" imgW="1663700" imgH="508000" progId="Equation.DSMT4">
                  <p:embed/>
                  <p:pic>
                    <p:nvPicPr>
                      <p:cNvPr id="0" name="图片 3076"/>
                      <p:cNvPicPr/>
                      <p:nvPr/>
                    </p:nvPicPr>
                    <p:blipFill>
                      <a:blip r:embed="rId6"/>
                      <a:stretch>
                        <a:fillRect/>
                      </a:stretch>
                    </p:blipFill>
                    <p:spPr>
                      <a:xfrm>
                        <a:off x="1849438" y="2951163"/>
                        <a:ext cx="3894137" cy="1189037"/>
                      </a:xfrm>
                      <a:prstGeom prst="rect">
                        <a:avLst/>
                      </a:prstGeom>
                      <a:noFill/>
                      <a:ln w="38100">
                        <a:noFill/>
                        <a:miter/>
                      </a:ln>
                    </p:spPr>
                  </p:pic>
                </p:oleObj>
              </mc:Fallback>
            </mc:AlternateContent>
          </a:graphicData>
        </a:graphic>
      </p:graphicFrame>
      <p:sp>
        <p:nvSpPr>
          <p:cNvPr id="18438" name="文本框 7"/>
          <p:cNvSpPr txBox="1"/>
          <p:nvPr/>
        </p:nvSpPr>
        <p:spPr>
          <a:xfrm>
            <a:off x="979488" y="4068763"/>
            <a:ext cx="8175625" cy="1198562"/>
          </a:xfrm>
          <a:prstGeom prst="rect">
            <a:avLst/>
          </a:prstGeom>
          <a:noFill/>
          <a:ln w="9525">
            <a:noFill/>
          </a:ln>
        </p:spPr>
        <p:txBody>
          <a:bodyPr wrap="square" anchor="t" anchorCtr="0">
            <a:spAutoFit/>
          </a:bodyPr>
          <a:p>
            <a:pPr>
              <a:lnSpc>
                <a:spcPct val="150000"/>
              </a:lnSpc>
            </a:pPr>
            <a:r>
              <a:rPr lang="zh-CN" altLang="zh-CN" sz="2400">
                <a:latin typeface="Times New Roman" panose="02020603050405020304" pitchFamily="18" charset="0"/>
              </a:rPr>
              <a:t>实用中，把一部分数据作为训练样本，估计出相应的均值和协方差。</a:t>
            </a:r>
            <a:endParaRPr lang="zh-CN" altLang="en-US" sz="2400">
              <a:latin typeface="Tahoma" panose="020B0604030504040204" pitchFamily="34" charset="0"/>
            </a:endParaRPr>
          </a:p>
        </p:txBody>
      </p:sp>
      <p:sp>
        <p:nvSpPr>
          <p:cNvPr id="1843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anim calcmode="lin" valueType="num">
                                      <p:cBhvr additive="base">
                                        <p:cTn id="11" dur="500" fill="hold"/>
                                        <p:tgtEl>
                                          <p:spTgt spid="18435"/>
                                        </p:tgtEl>
                                        <p:attrNameLst>
                                          <p:attrName>ppt_x</p:attrName>
                                        </p:attrNameLst>
                                      </p:cBhvr>
                                      <p:tavLst>
                                        <p:tav tm="0">
                                          <p:val>
                                            <p:strVal val="#ppt_x"/>
                                          </p:val>
                                        </p:tav>
                                        <p:tav tm="100000">
                                          <p:val>
                                            <p:strVal val="#ppt_x"/>
                                          </p:val>
                                        </p:tav>
                                      </p:tavLst>
                                    </p:anim>
                                    <p:anim calcmode="lin" valueType="num">
                                      <p:cBhvr additive="base">
                                        <p:cTn id="12"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ppt_x"/>
                                          </p:val>
                                        </p:tav>
                                        <p:tav tm="100000">
                                          <p:val>
                                            <p:strVal val="#ppt_x"/>
                                          </p:val>
                                        </p:tav>
                                      </p:tavLst>
                                    </p:anim>
                                    <p:anim calcmode="lin" valueType="num">
                                      <p:cBhvr additive="base">
                                        <p:cTn id="18" dur="500" fill="hold"/>
                                        <p:tgtEl>
                                          <p:spTgt spid="184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7"/>
                                        </p:tgtEl>
                                        <p:attrNameLst>
                                          <p:attrName>style.visibility</p:attrName>
                                        </p:attrNameLst>
                                      </p:cBhvr>
                                      <p:to>
                                        <p:strVal val="visible"/>
                                      </p:to>
                                    </p:set>
                                    <p:anim calcmode="lin" valueType="num">
                                      <p:cBhvr additive="base">
                                        <p:cTn id="21" dur="500" fill="hold"/>
                                        <p:tgtEl>
                                          <p:spTgt spid="18437"/>
                                        </p:tgtEl>
                                        <p:attrNameLst>
                                          <p:attrName>ppt_x</p:attrName>
                                        </p:attrNameLst>
                                      </p:cBhvr>
                                      <p:tavLst>
                                        <p:tav tm="0">
                                          <p:val>
                                            <p:strVal val="#ppt_x"/>
                                          </p:val>
                                        </p:tav>
                                        <p:tav tm="100000">
                                          <p:val>
                                            <p:strVal val="#ppt_x"/>
                                          </p:val>
                                        </p:tav>
                                      </p:tavLst>
                                    </p:anim>
                                    <p:anim calcmode="lin" valueType="num">
                                      <p:cBhvr additive="base">
                                        <p:cTn id="22"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ppt_x"/>
                                          </p:val>
                                        </p:tav>
                                        <p:tav tm="100000">
                                          <p:val>
                                            <p:strVal val="#ppt_x"/>
                                          </p:val>
                                        </p:tav>
                                      </p:tavLst>
                                    </p:anim>
                                    <p:anim calcmode="lin" valueType="num">
                                      <p:cBhvr additive="base">
                                        <p:cTn id="28"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101"/>
          <p:cNvSpPr txBox="1"/>
          <p:nvPr/>
        </p:nvSpPr>
        <p:spPr>
          <a:xfrm>
            <a:off x="1428750" y="263525"/>
            <a:ext cx="5080000" cy="460375"/>
          </a:xfrm>
          <a:prstGeom prst="rect">
            <a:avLst/>
          </a:prstGeom>
          <a:noFill/>
          <a:ln w="9525">
            <a:noFill/>
          </a:ln>
        </p:spPr>
        <p:txBody>
          <a:bodyPr anchor="t" anchorCtr="0">
            <a:spAutoFit/>
          </a:bodyPr>
          <a:p>
            <a:r>
              <a:rPr lang="en-US" altLang="zh-CN" sz="2400">
                <a:solidFill>
                  <a:srgbClr val="0000FF"/>
                </a:solidFill>
                <a:latin typeface="Times New Roman" panose="02020603050405020304" pitchFamily="18" charset="0"/>
              </a:rPr>
              <a:t>5.1.2 </a:t>
            </a:r>
            <a:r>
              <a:rPr lang="zh-CN" altLang="zh-CN" sz="2400">
                <a:solidFill>
                  <a:srgbClr val="0000FF"/>
                </a:solidFill>
                <a:latin typeface="Times New Roman" panose="02020603050405020304" pitchFamily="18" charset="0"/>
              </a:rPr>
              <a:t>判别准则的评价</a:t>
            </a:r>
            <a:endParaRPr lang="zh-CN" altLang="en-US" sz="2400">
              <a:latin typeface="Tahoma" panose="020B0604030504040204" pitchFamily="34" charset="0"/>
            </a:endParaRPr>
          </a:p>
        </p:txBody>
      </p:sp>
      <p:sp>
        <p:nvSpPr>
          <p:cNvPr id="19458" name="文本框 1"/>
          <p:cNvSpPr txBox="1"/>
          <p:nvPr/>
        </p:nvSpPr>
        <p:spPr>
          <a:xfrm>
            <a:off x="1428750" y="70008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设两个一维正态总体</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zh-CN" sz="2400">
                <a:latin typeface="Times New Roman" panose="02020603050405020304" pitchFamily="18" charset="0"/>
              </a:rPr>
              <a:t>和</a:t>
            </a:r>
            <a:r>
              <a:rPr lang="en-US" altLang="zh-CN" sz="2400">
                <a:latin typeface="Times New Roman" panose="02020603050405020304" pitchFamily="18" charset="0"/>
              </a:rPr>
              <a:t>G</a:t>
            </a:r>
            <a:r>
              <a:rPr lang="en-US" altLang="zh-CN" sz="2400" baseline="-25000">
                <a:latin typeface="Times New Roman" panose="02020603050405020304" pitchFamily="18" charset="0"/>
              </a:rPr>
              <a:t>2</a:t>
            </a:r>
            <a:endParaRPr lang="en-US" altLang="zh-CN" sz="2400" baseline="-25000">
              <a:latin typeface="Times New Roman" panose="02020603050405020304" pitchFamily="18" charset="0"/>
            </a:endParaRPr>
          </a:p>
        </p:txBody>
      </p:sp>
      <p:graphicFrame>
        <p:nvGraphicFramePr>
          <p:cNvPr id="19459" name="对象 -2147482571"/>
          <p:cNvGraphicFramePr>
            <a:graphicFrameLocks noChangeAspect="1"/>
          </p:cNvGraphicFramePr>
          <p:nvPr/>
        </p:nvGraphicFramePr>
        <p:xfrm>
          <a:off x="5422900" y="700088"/>
          <a:ext cx="1900238" cy="469900"/>
        </p:xfrm>
        <a:graphic>
          <a:graphicData uri="http://schemas.openxmlformats.org/presentationml/2006/ole">
            <mc:AlternateContent xmlns:mc="http://schemas.openxmlformats.org/markup-compatibility/2006">
              <mc:Choice xmlns:v="urn:schemas-microsoft-com:vml" Requires="v">
                <p:oleObj spid="_x0000_s3093" name="" r:id="rId1" imgW="1028065" imgH="254000" progId="Equation.DSMT4">
                  <p:embed/>
                </p:oleObj>
              </mc:Choice>
              <mc:Fallback>
                <p:oleObj name="" r:id="rId1" imgW="1028065" imgH="254000" progId="Equation.DSMT4">
                  <p:embed/>
                  <p:pic>
                    <p:nvPicPr>
                      <p:cNvPr id="0" name="图片 3092"/>
                      <p:cNvPicPr/>
                      <p:nvPr/>
                    </p:nvPicPr>
                    <p:blipFill>
                      <a:blip r:embed="rId2"/>
                      <a:stretch>
                        <a:fillRect/>
                      </a:stretch>
                    </p:blipFill>
                    <p:spPr>
                      <a:xfrm>
                        <a:off x="5422900" y="700088"/>
                        <a:ext cx="1900238" cy="469900"/>
                      </a:xfrm>
                      <a:prstGeom prst="rect">
                        <a:avLst/>
                      </a:prstGeom>
                      <a:noFill/>
                      <a:ln w="38100">
                        <a:noFill/>
                        <a:miter/>
                      </a:ln>
                    </p:spPr>
                  </p:pic>
                </p:oleObj>
              </mc:Fallback>
            </mc:AlternateContent>
          </a:graphicData>
        </a:graphic>
      </p:graphicFrame>
      <p:graphicFrame>
        <p:nvGraphicFramePr>
          <p:cNvPr id="19460" name="对象 -2147482570"/>
          <p:cNvGraphicFramePr>
            <a:graphicFrameLocks noChangeAspect="1"/>
          </p:cNvGraphicFramePr>
          <p:nvPr/>
        </p:nvGraphicFramePr>
        <p:xfrm>
          <a:off x="7467600" y="674688"/>
          <a:ext cx="1025525" cy="485775"/>
        </p:xfrm>
        <a:graphic>
          <a:graphicData uri="http://schemas.openxmlformats.org/presentationml/2006/ole">
            <mc:AlternateContent xmlns:mc="http://schemas.openxmlformats.org/markup-compatibility/2006">
              <mc:Choice xmlns:v="urn:schemas-microsoft-com:vml" Requires="v">
                <p:oleObj spid="_x0000_s3090" name="" r:id="rId3" imgW="482600" imgH="228600" progId="Equation.DSMT4">
                  <p:embed/>
                </p:oleObj>
              </mc:Choice>
              <mc:Fallback>
                <p:oleObj name="" r:id="rId3" imgW="482600" imgH="228600" progId="Equation.DSMT4">
                  <p:embed/>
                  <p:pic>
                    <p:nvPicPr>
                      <p:cNvPr id="0" name="图片 3089"/>
                      <p:cNvPicPr/>
                      <p:nvPr/>
                    </p:nvPicPr>
                    <p:blipFill>
                      <a:blip r:embed="rId4"/>
                      <a:stretch>
                        <a:fillRect/>
                      </a:stretch>
                    </p:blipFill>
                    <p:spPr>
                      <a:xfrm>
                        <a:off x="7467600" y="674688"/>
                        <a:ext cx="1025525" cy="485775"/>
                      </a:xfrm>
                      <a:prstGeom prst="rect">
                        <a:avLst/>
                      </a:prstGeom>
                      <a:noFill/>
                      <a:ln w="38100">
                        <a:noFill/>
                        <a:miter/>
                      </a:ln>
                    </p:spPr>
                  </p:pic>
                </p:oleObj>
              </mc:Fallback>
            </mc:AlternateContent>
          </a:graphicData>
        </a:graphic>
      </p:graphicFrame>
      <p:sp>
        <p:nvSpPr>
          <p:cNvPr id="14341" name="文本框 3"/>
          <p:cNvSpPr txBox="1"/>
          <p:nvPr/>
        </p:nvSpPr>
        <p:spPr>
          <a:xfrm>
            <a:off x="1508125" y="1160463"/>
            <a:ext cx="5080000" cy="460375"/>
          </a:xfrm>
          <a:prstGeom prst="rect">
            <a:avLst/>
          </a:prstGeom>
          <a:solidFill>
            <a:schemeClr val="accent3"/>
          </a:solidFill>
          <a:ln w="9525">
            <a:noFill/>
          </a:ln>
        </p:spPr>
        <p:txBody>
          <a:bodyPr anchor="t">
            <a:spAutoFit/>
          </a:bodyPr>
          <a:p>
            <a:r>
              <a:rPr lang="zh-CN" altLang="zh-CN" sz="2400" noProof="1">
                <a:latin typeface="Times New Roman" panose="02020603050405020304" pitchFamily="18" charset="0"/>
                <a:ea typeface="宋体" panose="02010600030101010101" pitchFamily="2" charset="-122"/>
                <a:cs typeface="+mn-cs"/>
              </a:rPr>
              <a:t>判别准则</a:t>
            </a:r>
            <a:r>
              <a:rPr lang="en-US" altLang="zh-CN" sz="2400" noProof="1">
                <a:latin typeface="Times New Roman" panose="02020603050405020304" pitchFamily="18" charset="0"/>
                <a:ea typeface="宋体" panose="02010600030101010101" pitchFamily="2" charset="-122"/>
                <a:cs typeface="+mn-cs"/>
              </a:rPr>
              <a:t>:</a:t>
            </a:r>
            <a:endParaRPr lang="zh-CN" altLang="en-US" sz="2400" noProof="1">
              <a:latin typeface="Tahoma" panose="020B0604030504040204" pitchFamily="34" charset="0"/>
            </a:endParaRPr>
          </a:p>
        </p:txBody>
      </p:sp>
      <p:graphicFrame>
        <p:nvGraphicFramePr>
          <p:cNvPr id="19462" name="对象 -2147482569"/>
          <p:cNvGraphicFramePr>
            <a:graphicFrameLocks noChangeAspect="1"/>
          </p:cNvGraphicFramePr>
          <p:nvPr/>
        </p:nvGraphicFramePr>
        <p:xfrm>
          <a:off x="3252788" y="1304925"/>
          <a:ext cx="3832225" cy="1085850"/>
        </p:xfrm>
        <a:graphic>
          <a:graphicData uri="http://schemas.openxmlformats.org/presentationml/2006/ole">
            <mc:AlternateContent xmlns:mc="http://schemas.openxmlformats.org/markup-compatibility/2006">
              <mc:Choice xmlns:v="urn:schemas-microsoft-com:vml" Requires="v">
                <p:oleObj spid="_x0000_s3087" name="" r:id="rId5" imgW="1701165" imgH="482600" progId="Equation.DSMT4">
                  <p:embed/>
                </p:oleObj>
              </mc:Choice>
              <mc:Fallback>
                <p:oleObj name="" r:id="rId5" imgW="1701165" imgH="482600" progId="Equation.DSMT4">
                  <p:embed/>
                  <p:pic>
                    <p:nvPicPr>
                      <p:cNvPr id="0" name="图片 3086"/>
                      <p:cNvPicPr/>
                      <p:nvPr/>
                    </p:nvPicPr>
                    <p:blipFill>
                      <a:blip r:embed="rId6"/>
                      <a:stretch>
                        <a:fillRect/>
                      </a:stretch>
                    </p:blipFill>
                    <p:spPr>
                      <a:xfrm>
                        <a:off x="3252788" y="1304925"/>
                        <a:ext cx="3832225" cy="1085850"/>
                      </a:xfrm>
                      <a:prstGeom prst="rect">
                        <a:avLst/>
                      </a:prstGeom>
                      <a:solidFill>
                        <a:srgbClr val="FFFFFF"/>
                      </a:solidFill>
                      <a:ln w="38100">
                        <a:noFill/>
                        <a:miter/>
                      </a:ln>
                    </p:spPr>
                  </p:pic>
                </p:oleObj>
              </mc:Fallback>
            </mc:AlternateContent>
          </a:graphicData>
        </a:graphic>
      </p:graphicFrame>
      <p:graphicFrame>
        <p:nvGraphicFramePr>
          <p:cNvPr id="19463" name="对象 6"/>
          <p:cNvGraphicFramePr/>
          <p:nvPr/>
        </p:nvGraphicFramePr>
        <p:xfrm>
          <a:off x="1816100" y="2403475"/>
          <a:ext cx="7469188" cy="2122488"/>
        </p:xfrm>
        <a:graphic>
          <a:graphicData uri="http://schemas.openxmlformats.org/presentationml/2006/ole">
            <mc:AlternateContent xmlns:mc="http://schemas.openxmlformats.org/markup-compatibility/2006">
              <mc:Choice xmlns:v="urn:schemas-microsoft-com:vml" Requires="v">
                <p:oleObj spid="_x0000_s3088" name="" r:id="rId7" imgW="6457950" imgH="1619250" progId="Paint.Picture">
                  <p:embed/>
                </p:oleObj>
              </mc:Choice>
              <mc:Fallback>
                <p:oleObj name="" r:id="rId7" imgW="6457950" imgH="1619250" progId="Paint.Picture">
                  <p:embed/>
                  <p:pic>
                    <p:nvPicPr>
                      <p:cNvPr id="0" name="图片 3087"/>
                      <p:cNvPicPr/>
                      <p:nvPr/>
                    </p:nvPicPr>
                    <p:blipFill>
                      <a:blip r:embed="rId8"/>
                      <a:stretch>
                        <a:fillRect/>
                      </a:stretch>
                    </p:blipFill>
                    <p:spPr>
                      <a:xfrm>
                        <a:off x="1816100" y="2403475"/>
                        <a:ext cx="7469188" cy="2122488"/>
                      </a:xfrm>
                      <a:prstGeom prst="rect">
                        <a:avLst/>
                      </a:prstGeom>
                      <a:noFill/>
                      <a:ln w="38100">
                        <a:noFill/>
                        <a:miter/>
                      </a:ln>
                    </p:spPr>
                  </p:pic>
                </p:oleObj>
              </mc:Fallback>
            </mc:AlternateContent>
          </a:graphicData>
        </a:graphic>
      </p:graphicFrame>
      <p:graphicFrame>
        <p:nvGraphicFramePr>
          <p:cNvPr id="19464" name="对象 1">
            <a:hlinkClick r:id="" action="ppaction://ole?verb="/>
          </p:cNvPr>
          <p:cNvGraphicFramePr>
            <a:graphicFrameLocks noChangeAspect="1"/>
          </p:cNvGraphicFramePr>
          <p:nvPr/>
        </p:nvGraphicFramePr>
        <p:xfrm>
          <a:off x="2451100" y="4610100"/>
          <a:ext cx="4787900" cy="885825"/>
        </p:xfrm>
        <a:graphic>
          <a:graphicData uri="http://schemas.openxmlformats.org/presentationml/2006/ole">
            <mc:AlternateContent xmlns:mc="http://schemas.openxmlformats.org/markup-compatibility/2006">
              <mc:Choice xmlns:v="urn:schemas-microsoft-com:vml" Requires="v">
                <p:oleObj spid="_x0000_s3089" name="" r:id="rId9" imgW="2743200" imgH="508000" progId="Equation.KSEE3">
                  <p:embed/>
                </p:oleObj>
              </mc:Choice>
              <mc:Fallback>
                <p:oleObj name="" r:id="rId9" imgW="2743200" imgH="508000" progId="Equation.KSEE3">
                  <p:embed/>
                  <p:pic>
                    <p:nvPicPr>
                      <p:cNvPr id="0" name="图片 3088"/>
                      <p:cNvPicPr/>
                      <p:nvPr/>
                    </p:nvPicPr>
                    <p:blipFill>
                      <a:blip r:embed="rId10"/>
                      <a:stretch>
                        <a:fillRect/>
                      </a:stretch>
                    </p:blipFill>
                    <p:spPr>
                      <a:xfrm>
                        <a:off x="2451100" y="4610100"/>
                        <a:ext cx="4787900" cy="885825"/>
                      </a:xfrm>
                      <a:prstGeom prst="rect">
                        <a:avLst/>
                      </a:prstGeom>
                      <a:noFill/>
                      <a:ln w="38100">
                        <a:noFill/>
                        <a:miter/>
                      </a:ln>
                    </p:spPr>
                  </p:pic>
                </p:oleObj>
              </mc:Fallback>
            </mc:AlternateContent>
          </a:graphicData>
        </a:graphic>
      </p:graphicFrame>
      <p:graphicFrame>
        <p:nvGraphicFramePr>
          <p:cNvPr id="19465" name="对象 2">
            <a:hlinkClick r:id="" action="ppaction://ole?verb="/>
          </p:cNvPr>
          <p:cNvGraphicFramePr>
            <a:graphicFrameLocks noChangeAspect="1"/>
          </p:cNvGraphicFramePr>
          <p:nvPr/>
        </p:nvGraphicFramePr>
        <p:xfrm>
          <a:off x="2451100" y="5486400"/>
          <a:ext cx="4886325" cy="917575"/>
        </p:xfrm>
        <a:graphic>
          <a:graphicData uri="http://schemas.openxmlformats.org/presentationml/2006/ole">
            <mc:AlternateContent xmlns:mc="http://schemas.openxmlformats.org/markup-compatibility/2006">
              <mc:Choice xmlns:v="urn:schemas-microsoft-com:vml" Requires="v">
                <p:oleObj spid="_x0000_s3091" name="" r:id="rId11" imgW="2705100" imgH="508000" progId="Equation.KSEE3">
                  <p:embed/>
                </p:oleObj>
              </mc:Choice>
              <mc:Fallback>
                <p:oleObj name="" r:id="rId11" imgW="2705100" imgH="508000" progId="Equation.KSEE3">
                  <p:embed/>
                  <p:pic>
                    <p:nvPicPr>
                      <p:cNvPr id="0" name="图片 3090"/>
                      <p:cNvPicPr/>
                      <p:nvPr/>
                    </p:nvPicPr>
                    <p:blipFill>
                      <a:blip r:embed="rId12"/>
                      <a:stretch>
                        <a:fillRect/>
                      </a:stretch>
                    </p:blipFill>
                    <p:spPr>
                      <a:xfrm>
                        <a:off x="2451100" y="5486400"/>
                        <a:ext cx="4886325" cy="917575"/>
                      </a:xfrm>
                      <a:prstGeom prst="rect">
                        <a:avLst/>
                      </a:prstGeom>
                      <a:noFill/>
                      <a:ln w="38100">
                        <a:noFill/>
                        <a:miter/>
                      </a:ln>
                    </p:spPr>
                  </p:pic>
                </p:oleObj>
              </mc:Fallback>
            </mc:AlternateContent>
          </a:graphicData>
        </a:graphic>
      </p:graphicFrame>
      <p:sp>
        <p:nvSpPr>
          <p:cNvPr id="2" name="文本框 5"/>
          <p:cNvSpPr txBox="1"/>
          <p:nvPr/>
        </p:nvSpPr>
        <p:spPr>
          <a:xfrm>
            <a:off x="919163" y="2660650"/>
            <a:ext cx="1736725" cy="460375"/>
          </a:xfrm>
          <a:prstGeom prst="rect">
            <a:avLst/>
          </a:prstGeom>
          <a:solidFill>
            <a:schemeClr val="accent3"/>
          </a:solidFill>
          <a:ln w="9525">
            <a:noFill/>
          </a:ln>
        </p:spPr>
        <p:txBody>
          <a:bodyPr wrap="square" anchor="t">
            <a:spAutoFit/>
          </a:bodyPr>
          <a:p>
            <a:r>
              <a:rPr lang="zh-CN" altLang="zh-CN" sz="2400" noProof="1">
                <a:latin typeface="Times New Roman" panose="02020603050405020304" pitchFamily="18" charset="0"/>
                <a:ea typeface="宋体" panose="02010600030101010101" pitchFamily="2" charset="-122"/>
                <a:cs typeface="+mn-cs"/>
              </a:rPr>
              <a:t>两种误判</a:t>
            </a:r>
            <a:endParaRPr lang="zh-CN" altLang="en-US" sz="2400" noProof="1">
              <a:latin typeface="Times New Roman" panose="02020603050405020304" pitchFamily="18" charset="0"/>
            </a:endParaRPr>
          </a:p>
        </p:txBody>
      </p:sp>
      <p:sp>
        <p:nvSpPr>
          <p:cNvPr id="19467"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ppt_x"/>
                                          </p:val>
                                        </p:tav>
                                        <p:tav tm="100000">
                                          <p:val>
                                            <p:strVal val="#ppt_x"/>
                                          </p:val>
                                        </p:tav>
                                      </p:tavLst>
                                    </p:anim>
                                    <p:anim calcmode="lin" valueType="num">
                                      <p:cBhvr additive="base">
                                        <p:cTn id="8" dur="500" fill="hold"/>
                                        <p:tgtEl>
                                          <p:spTgt spid="194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4"/>
                                        </p:tgtEl>
                                        <p:attrNameLst>
                                          <p:attrName>style.visibility</p:attrName>
                                        </p:attrNameLst>
                                      </p:cBhvr>
                                      <p:to>
                                        <p:strVal val="visible"/>
                                      </p:to>
                                    </p:set>
                                    <p:anim calcmode="lin" valueType="num">
                                      <p:cBhvr additive="base">
                                        <p:cTn id="11" dur="500" fill="hold"/>
                                        <p:tgtEl>
                                          <p:spTgt spid="19464"/>
                                        </p:tgtEl>
                                        <p:attrNameLst>
                                          <p:attrName>ppt_x</p:attrName>
                                        </p:attrNameLst>
                                      </p:cBhvr>
                                      <p:tavLst>
                                        <p:tav tm="0">
                                          <p:val>
                                            <p:strVal val="#ppt_x"/>
                                          </p:val>
                                        </p:tav>
                                        <p:tav tm="100000">
                                          <p:val>
                                            <p:strVal val="#ppt_x"/>
                                          </p:val>
                                        </p:tav>
                                      </p:tavLst>
                                    </p:anim>
                                    <p:anim calcmode="lin" valueType="num">
                                      <p:cBhvr additive="base">
                                        <p:cTn id="12" dur="500" fill="hold"/>
                                        <p:tgtEl>
                                          <p:spTgt spid="194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65"/>
                                        </p:tgtEl>
                                        <p:attrNameLst>
                                          <p:attrName>style.visibility</p:attrName>
                                        </p:attrNameLst>
                                      </p:cBhvr>
                                      <p:to>
                                        <p:strVal val="visible"/>
                                      </p:to>
                                    </p:set>
                                    <p:anim calcmode="lin" valueType="num">
                                      <p:cBhvr additive="base">
                                        <p:cTn id="15" dur="500" fill="hold"/>
                                        <p:tgtEl>
                                          <p:spTgt spid="19465"/>
                                        </p:tgtEl>
                                        <p:attrNameLst>
                                          <p:attrName>ppt_x</p:attrName>
                                        </p:attrNameLst>
                                      </p:cBhvr>
                                      <p:tavLst>
                                        <p:tav tm="0">
                                          <p:val>
                                            <p:strVal val="#ppt_x"/>
                                          </p:val>
                                        </p:tav>
                                        <p:tav tm="100000">
                                          <p:val>
                                            <p:strVal val="#ppt_x"/>
                                          </p:val>
                                        </p:tav>
                                      </p:tavLst>
                                    </p:anim>
                                    <p:anim calcmode="lin" valueType="num">
                                      <p:cBhvr additive="base">
                                        <p:cTn id="16" dur="500" fill="hold"/>
                                        <p:tgtEl>
                                          <p:spTgt spid="194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1"/>
          <p:cNvSpPr txBox="1"/>
          <p:nvPr/>
        </p:nvSpPr>
        <p:spPr>
          <a:xfrm>
            <a:off x="785813" y="228600"/>
            <a:ext cx="8907463" cy="5938838"/>
          </a:xfrm>
          <a:prstGeom prst="rect">
            <a:avLst/>
          </a:prstGeom>
          <a:solidFill>
            <a:schemeClr val="accent3"/>
          </a:solidFill>
          <a:ln w="9525">
            <a:noFill/>
          </a:ln>
        </p:spPr>
        <p:txBody>
          <a:bodyPr wrap="square" anchor="t">
            <a:spAutoFit/>
          </a:bodyPr>
          <a:p>
            <a:pPr>
              <a:lnSpc>
                <a:spcPct val="125000"/>
              </a:lnSpc>
            </a:pPr>
            <a:r>
              <a:rPr lang="zh-CN" altLang="en-US" sz="2400" b="1" noProof="1">
                <a:solidFill>
                  <a:srgbClr val="FF0000"/>
                </a:solidFill>
                <a:latin typeface="Times New Roman" panose="02020603050405020304" pitchFamily="18" charset="0"/>
                <a:ea typeface="宋体" panose="02010600030101010101" pitchFamily="2" charset="-122"/>
                <a:cs typeface="+mn-cs"/>
              </a:rPr>
              <a:t>误判率</a:t>
            </a:r>
            <a:endParaRPr lang="zh-CN" altLang="en-US" sz="2400" b="1" noProof="1">
              <a:solidFill>
                <a:srgbClr val="FF0000"/>
              </a:solidFill>
              <a:latin typeface="Times New Roman" panose="02020603050405020304" pitchFamily="18" charset="0"/>
            </a:endParaRPr>
          </a:p>
          <a:p>
            <a:pPr marL="342900" indent="-342900">
              <a:lnSpc>
                <a:spcPct val="125000"/>
              </a:lnSpc>
              <a:buFont typeface="Wingdings" panose="05000000000000000000" charset="0"/>
              <a:buChar char="Ø"/>
            </a:pPr>
            <a:r>
              <a:rPr lang="zh-CN" altLang="en-US" sz="2400" noProof="1">
                <a:latin typeface="Times New Roman" panose="02020603050405020304" pitchFamily="18" charset="0"/>
                <a:ea typeface="宋体" panose="02010600030101010101" pitchFamily="2" charset="-122"/>
                <a:cs typeface="+mn-cs"/>
              </a:rPr>
              <a:t>在一定判别准则下，将一个样品判错的概率称为该判别准则的误判概率，简称误判率。</a:t>
            </a:r>
            <a:endParaRPr lang="zh-CN" altLang="en-US" sz="2400" noProof="1">
              <a:latin typeface="Times New Roman" panose="02020603050405020304" pitchFamily="18" charset="0"/>
            </a:endParaRPr>
          </a:p>
          <a:p>
            <a:pPr marL="342900" indent="-342900">
              <a:lnSpc>
                <a:spcPct val="125000"/>
              </a:lnSpc>
              <a:buFont typeface="Wingdings" panose="05000000000000000000" charset="0"/>
              <a:buChar char="Ø"/>
            </a:pPr>
            <a:r>
              <a:rPr lang="zh-CN" altLang="en-US" sz="2400" noProof="1">
                <a:latin typeface="Times New Roman" panose="02020603050405020304" pitchFamily="18" charset="0"/>
                <a:ea typeface="宋体" panose="02010600030101010101" pitchFamily="2" charset="-122"/>
                <a:cs typeface="+mn-cs"/>
              </a:rPr>
              <a:t>设有两个总体</a:t>
            </a:r>
            <a:r>
              <a:rPr lang="en-US" altLang="zh-CN" sz="2400" i="1" noProof="1">
                <a:latin typeface="Times New Roman" panose="02020603050405020304" pitchFamily="18" charset="0"/>
                <a:ea typeface="宋体" panose="02010600030101010101" pitchFamily="2" charset="-122"/>
                <a:cs typeface="+mn-cs"/>
              </a:rPr>
              <a:t>G</a:t>
            </a:r>
            <a:r>
              <a:rPr lang="en-US" altLang="zh-CN" sz="2400" baseline="-25000" noProof="1">
                <a:latin typeface="Times New Roman" panose="02020603050405020304" pitchFamily="18" charset="0"/>
                <a:ea typeface="宋体" panose="02010600030101010101" pitchFamily="2" charset="-122"/>
                <a:cs typeface="+mn-cs"/>
              </a:rPr>
              <a:t>1</a:t>
            </a:r>
            <a:r>
              <a:rPr lang="en-US" altLang="zh-CN" sz="2400" noProof="1">
                <a:latin typeface="Times New Roman" panose="02020603050405020304" pitchFamily="18" charset="0"/>
                <a:ea typeface="宋体" panose="02010600030101010101" pitchFamily="2" charset="-122"/>
                <a:cs typeface="+mn-cs"/>
              </a:rPr>
              <a:t>, </a:t>
            </a:r>
            <a:r>
              <a:rPr lang="en-US" altLang="zh-CN" sz="2400" i="1" noProof="1">
                <a:latin typeface="Times New Roman" panose="02020603050405020304" pitchFamily="18" charset="0"/>
                <a:ea typeface="宋体" panose="02010600030101010101" pitchFamily="2" charset="-122"/>
                <a:cs typeface="+mn-cs"/>
              </a:rPr>
              <a:t>G</a:t>
            </a:r>
            <a:r>
              <a:rPr lang="en-US" altLang="zh-CN" sz="2400" baseline="-25000" noProof="1">
                <a:latin typeface="Times New Roman" panose="02020603050405020304" pitchFamily="18" charset="0"/>
                <a:ea typeface="宋体" panose="02010600030101010101" pitchFamily="2" charset="-122"/>
                <a:cs typeface="+mn-cs"/>
              </a:rPr>
              <a:t>2</a:t>
            </a:r>
            <a:r>
              <a:rPr lang="zh-CN" altLang="en-US" sz="2400" noProof="1">
                <a:latin typeface="Times New Roman" panose="02020603050405020304" pitchFamily="18" charset="0"/>
                <a:ea typeface="宋体" panose="02010600030101010101" pitchFamily="2" charset="-122"/>
                <a:cs typeface="+mn-cs"/>
              </a:rPr>
              <a:t>，对于判别准则</a:t>
            </a:r>
            <a:r>
              <a:rPr lang="en-US" altLang="zh-CN" sz="2400" b="1" i="1" noProof="1">
                <a:latin typeface="Times New Roman" panose="02020603050405020304" pitchFamily="18" charset="0"/>
                <a:ea typeface="宋体" panose="02010600030101010101" pitchFamily="2" charset="-122"/>
                <a:cs typeface="+mn-cs"/>
              </a:rPr>
              <a:t>R</a:t>
            </a:r>
            <a:r>
              <a:rPr lang="zh-CN" altLang="en-US" sz="2400" noProof="1">
                <a:latin typeface="Times New Roman" panose="02020603050405020304" pitchFamily="18" charset="0"/>
                <a:ea typeface="宋体" panose="02010600030101010101" pitchFamily="2" charset="-122"/>
                <a:cs typeface="+mn-cs"/>
              </a:rPr>
              <a:t>，</a:t>
            </a:r>
            <a:endParaRPr lang="zh-CN" altLang="en-US" sz="2400" noProof="1">
              <a:latin typeface="Times New Roman" panose="02020603050405020304" pitchFamily="18" charset="0"/>
            </a:endParaRPr>
          </a:p>
          <a:p>
            <a:pPr>
              <a:lnSpc>
                <a:spcPct val="125000"/>
              </a:lnSpc>
            </a:pPr>
            <a:r>
              <a:rPr lang="en-US" altLang="zh-CN" sz="2400" i="1" noProof="1">
                <a:latin typeface="Times New Roman" panose="02020603050405020304" pitchFamily="18" charset="0"/>
                <a:ea typeface="宋体" panose="02010600030101010101" pitchFamily="2" charset="-122"/>
                <a:cs typeface="+mn-cs"/>
              </a:rPr>
              <a:t>    P</a:t>
            </a:r>
            <a:r>
              <a:rPr lang="en-US" altLang="zh-CN" sz="2400" noProof="1">
                <a:latin typeface="Times New Roman" panose="02020603050405020304" pitchFamily="18" charset="0"/>
                <a:ea typeface="宋体" panose="02010600030101010101" pitchFamily="2" charset="-122"/>
                <a:cs typeface="+mn-cs"/>
              </a:rPr>
              <a:t>(</a:t>
            </a:r>
            <a:r>
              <a:rPr lang="en-US" altLang="zh-CN" sz="2400" i="1" noProof="1">
                <a:latin typeface="Times New Roman" panose="02020603050405020304" pitchFamily="18" charset="0"/>
                <a:ea typeface="宋体" panose="02010600030101010101" pitchFamily="2" charset="-122"/>
                <a:cs typeface="+mn-cs"/>
              </a:rPr>
              <a:t>j </a:t>
            </a:r>
            <a:r>
              <a:rPr lang="en-US" altLang="zh-CN" sz="2400" noProof="1">
                <a:latin typeface="Times New Roman" panose="02020603050405020304" pitchFamily="18" charset="0"/>
                <a:ea typeface="宋体" panose="02010600030101010101" pitchFamily="2" charset="-122"/>
                <a:cs typeface="+mn-cs"/>
              </a:rPr>
              <a:t>| i, </a:t>
            </a:r>
            <a:r>
              <a:rPr lang="en-US" altLang="zh-CN" sz="2400" b="1" i="1" noProof="1">
                <a:latin typeface="Times New Roman" panose="02020603050405020304" pitchFamily="18" charset="0"/>
                <a:ea typeface="宋体" panose="02010600030101010101" pitchFamily="2" charset="-122"/>
                <a:cs typeface="+mn-cs"/>
              </a:rPr>
              <a:t>R</a:t>
            </a:r>
            <a:r>
              <a:rPr lang="en-US" altLang="zh-CN" sz="2400" noProof="1">
                <a:latin typeface="Times New Roman" panose="02020603050405020304" pitchFamily="18" charset="0"/>
                <a:ea typeface="宋体" panose="02010600030101010101" pitchFamily="2" charset="-122"/>
                <a:cs typeface="+mn-cs"/>
              </a:rPr>
              <a:t>)( </a:t>
            </a:r>
            <a:r>
              <a:rPr lang="en-US" altLang="zh-CN" sz="2400" i="1" noProof="1">
                <a:latin typeface="Times New Roman" panose="02020603050405020304" pitchFamily="18" charset="0"/>
                <a:ea typeface="宋体" panose="02010600030101010101" pitchFamily="2" charset="-122"/>
                <a:cs typeface="+mn-cs"/>
              </a:rPr>
              <a:t>j</a:t>
            </a:r>
            <a:r>
              <a:rPr lang="en-US" altLang="zh-CN" sz="2400" noProof="1">
                <a:latin typeface="Times New Roman" panose="02020603050405020304" pitchFamily="18" charset="0"/>
                <a:ea typeface="宋体" panose="02010600030101010101" pitchFamily="2" charset="-122"/>
                <a:cs typeface="+mn-cs"/>
              </a:rPr>
              <a:t>≠</a:t>
            </a:r>
            <a:r>
              <a:rPr lang="en-US" altLang="zh-CN" sz="2400" i="1" noProof="1">
                <a:latin typeface="Times New Roman" panose="02020603050405020304" pitchFamily="18" charset="0"/>
                <a:ea typeface="宋体" panose="02010600030101010101" pitchFamily="2" charset="-122"/>
                <a:cs typeface="+mn-cs"/>
              </a:rPr>
              <a:t>i </a:t>
            </a:r>
            <a:r>
              <a:rPr lang="en-US" altLang="zh-CN" sz="2400" noProof="1">
                <a:latin typeface="Times New Roman" panose="02020603050405020304" pitchFamily="18" charset="0"/>
                <a:ea typeface="宋体" panose="02010600030101010101" pitchFamily="2" charset="-122"/>
                <a:cs typeface="+mn-cs"/>
              </a:rPr>
              <a:t>)</a:t>
            </a:r>
            <a:r>
              <a:rPr lang="zh-CN" altLang="en-US" sz="2400" noProof="1">
                <a:latin typeface="Times New Roman" panose="02020603050405020304" pitchFamily="18" charset="0"/>
                <a:ea typeface="宋体" panose="02010600030101010101" pitchFamily="2" charset="-122"/>
                <a:cs typeface="+mn-cs"/>
              </a:rPr>
              <a:t>表示：在准则</a:t>
            </a:r>
            <a:r>
              <a:rPr lang="en-US" altLang="zh-CN" sz="2400" b="1" i="1" noProof="1">
                <a:latin typeface="Times New Roman" panose="02020603050405020304" pitchFamily="18" charset="0"/>
                <a:ea typeface="宋体" panose="02010600030101010101" pitchFamily="2" charset="-122"/>
                <a:cs typeface="+mn-cs"/>
              </a:rPr>
              <a:t>R</a:t>
            </a:r>
            <a:r>
              <a:rPr lang="zh-CN" altLang="en-US" sz="2400" noProof="1">
                <a:latin typeface="Times New Roman" panose="02020603050405020304" pitchFamily="18" charset="0"/>
                <a:ea typeface="宋体" panose="02010600030101010101" pitchFamily="2" charset="-122"/>
                <a:cs typeface="+mn-cs"/>
              </a:rPr>
              <a:t>下将属于</a:t>
            </a:r>
            <a:r>
              <a:rPr lang="en-US" altLang="zh-CN" sz="2400" i="1" noProof="1">
                <a:latin typeface="Times New Roman" panose="02020603050405020304" pitchFamily="18" charset="0"/>
                <a:ea typeface="宋体" panose="02010600030101010101" pitchFamily="2" charset="-122"/>
                <a:cs typeface="+mn-cs"/>
              </a:rPr>
              <a:t>G</a:t>
            </a:r>
            <a:r>
              <a:rPr lang="en-US" altLang="zh-CN" sz="2400" i="1" baseline="-25000" noProof="1">
                <a:latin typeface="Times New Roman" panose="02020603050405020304" pitchFamily="18" charset="0"/>
                <a:ea typeface="宋体" panose="02010600030101010101" pitchFamily="2" charset="-122"/>
                <a:cs typeface="+mn-cs"/>
              </a:rPr>
              <a:t>i</a:t>
            </a:r>
            <a:r>
              <a:rPr lang="zh-CN" altLang="en-US" sz="2400" noProof="1">
                <a:latin typeface="Times New Roman" panose="02020603050405020304" pitchFamily="18" charset="0"/>
                <a:ea typeface="宋体" panose="02010600030101010101" pitchFamily="2" charset="-122"/>
                <a:cs typeface="+mn-cs"/>
              </a:rPr>
              <a:t>的样品误判为属于</a:t>
            </a:r>
            <a:r>
              <a:rPr lang="en-US" altLang="zh-CN" sz="2400" i="1" noProof="1">
                <a:latin typeface="Times New Roman" panose="02020603050405020304" pitchFamily="18" charset="0"/>
                <a:ea typeface="宋体" panose="02010600030101010101" pitchFamily="2" charset="-122"/>
                <a:cs typeface="+mn-cs"/>
              </a:rPr>
              <a:t>G</a:t>
            </a:r>
            <a:r>
              <a:rPr lang="en-US" altLang="zh-CN" sz="2400" i="1" baseline="-25000" noProof="1">
                <a:latin typeface="Times New Roman" panose="02020603050405020304" pitchFamily="18" charset="0"/>
                <a:ea typeface="宋体" panose="02010600030101010101" pitchFamily="2" charset="-122"/>
                <a:cs typeface="+mn-cs"/>
              </a:rPr>
              <a:t>j</a:t>
            </a:r>
            <a:r>
              <a:rPr lang="zh-CN" altLang="en-US" sz="2400" noProof="1">
                <a:latin typeface="Times New Roman" panose="02020603050405020304" pitchFamily="18" charset="0"/>
                <a:ea typeface="宋体" panose="02010600030101010101" pitchFamily="2" charset="-122"/>
                <a:cs typeface="+mn-cs"/>
              </a:rPr>
              <a:t>的条件概率。</a:t>
            </a:r>
            <a:endParaRPr lang="zh-CN" altLang="en-US" sz="2400" noProof="1">
              <a:latin typeface="Times New Roman" panose="02020603050405020304" pitchFamily="18" charset="0"/>
            </a:endParaRPr>
          </a:p>
          <a:p>
            <a:pPr marL="342900" indent="-342900">
              <a:lnSpc>
                <a:spcPct val="125000"/>
              </a:lnSpc>
              <a:buFont typeface="Wingdings" panose="05000000000000000000" charset="0"/>
              <a:buChar char="Ø"/>
            </a:pPr>
            <a:r>
              <a:rPr lang="zh-CN" altLang="en-US" sz="2400" noProof="1">
                <a:latin typeface="Times New Roman" panose="02020603050405020304" pitchFamily="18" charset="0"/>
                <a:ea typeface="宋体" panose="02010600030101010101" pitchFamily="2" charset="-122"/>
                <a:cs typeface="+mn-cs"/>
              </a:rPr>
              <a:t>以</a:t>
            </a:r>
            <a:r>
              <a:rPr lang="en-US" altLang="zh-CN" sz="2400" i="1" noProof="1">
                <a:latin typeface="Times New Roman" panose="02020603050405020304" pitchFamily="18" charset="0"/>
                <a:ea typeface="宋体" panose="02010600030101010101" pitchFamily="2" charset="-122"/>
                <a:cs typeface="+mn-cs"/>
              </a:rPr>
              <a:t>p</a:t>
            </a:r>
            <a:r>
              <a:rPr lang="en-US" altLang="zh-CN" sz="2400" i="1" baseline="-25000" noProof="1">
                <a:latin typeface="Times New Roman" panose="02020603050405020304" pitchFamily="18" charset="0"/>
                <a:ea typeface="宋体" panose="02010600030101010101" pitchFamily="2" charset="-122"/>
                <a:cs typeface="+mn-cs"/>
              </a:rPr>
              <a:t>i</a:t>
            </a:r>
            <a:r>
              <a:rPr lang="en-US" altLang="zh-CN" sz="2400" noProof="1">
                <a:latin typeface="Times New Roman" panose="02020603050405020304" pitchFamily="18" charset="0"/>
                <a:ea typeface="宋体" panose="02010600030101010101" pitchFamily="2" charset="-122"/>
                <a:cs typeface="+mn-cs"/>
              </a:rPr>
              <a:t>(</a:t>
            </a:r>
            <a:r>
              <a:rPr lang="en-US" altLang="zh-CN" sz="2400" i="1" noProof="1">
                <a:latin typeface="Times New Roman" panose="02020603050405020304" pitchFamily="18" charset="0"/>
                <a:ea typeface="宋体" panose="02010600030101010101" pitchFamily="2" charset="-122"/>
                <a:cs typeface="+mn-cs"/>
              </a:rPr>
              <a:t>i</a:t>
            </a:r>
            <a:r>
              <a:rPr lang="en-US" altLang="zh-CN" sz="2400" noProof="1">
                <a:latin typeface="Times New Roman" panose="02020603050405020304" pitchFamily="18" charset="0"/>
                <a:ea typeface="宋体" panose="02010600030101010101" pitchFamily="2" charset="-122"/>
                <a:cs typeface="+mn-cs"/>
              </a:rPr>
              <a:t>=1, 2)</a:t>
            </a:r>
            <a:r>
              <a:rPr lang="zh-CN" altLang="en-US" sz="2400" noProof="1">
                <a:latin typeface="Times New Roman" panose="02020603050405020304" pitchFamily="18" charset="0"/>
                <a:ea typeface="宋体" panose="02010600030101010101" pitchFamily="2" charset="-122"/>
                <a:cs typeface="+mn-cs"/>
              </a:rPr>
              <a:t>表示一个样品属于</a:t>
            </a:r>
            <a:r>
              <a:rPr lang="en-US" altLang="zh-CN" sz="2400" i="1" noProof="1">
                <a:latin typeface="Times New Roman" panose="02020603050405020304" pitchFamily="18" charset="0"/>
                <a:ea typeface="宋体" panose="02010600030101010101" pitchFamily="2" charset="-122"/>
                <a:cs typeface="+mn-cs"/>
              </a:rPr>
              <a:t>G</a:t>
            </a:r>
            <a:r>
              <a:rPr lang="en-US" altLang="zh-CN" sz="2400" i="1" baseline="-25000" noProof="1">
                <a:latin typeface="Times New Roman" panose="02020603050405020304" pitchFamily="18" charset="0"/>
                <a:ea typeface="宋体" panose="02010600030101010101" pitchFamily="2" charset="-122"/>
                <a:cs typeface="+mn-cs"/>
              </a:rPr>
              <a:t>i</a:t>
            </a:r>
            <a:r>
              <a:rPr lang="en-US" altLang="zh-CN" sz="2400" noProof="1">
                <a:latin typeface="Times New Roman" panose="02020603050405020304" pitchFamily="18" charset="0"/>
                <a:ea typeface="宋体" panose="02010600030101010101" pitchFamily="2" charset="-122"/>
                <a:cs typeface="+mn-cs"/>
                <a:sym typeface="宋体" panose="02010600030101010101" pitchFamily="2" charset="-122"/>
              </a:rPr>
              <a:t>(</a:t>
            </a:r>
            <a:r>
              <a:rPr lang="en-US" altLang="zh-CN" sz="2400" i="1" noProof="1">
                <a:latin typeface="Times New Roman" panose="02020603050405020304" pitchFamily="18" charset="0"/>
                <a:ea typeface="宋体" panose="02010600030101010101" pitchFamily="2" charset="-122"/>
                <a:cs typeface="+mn-cs"/>
                <a:sym typeface="宋体" panose="02010600030101010101" pitchFamily="2" charset="-122"/>
              </a:rPr>
              <a:t>i</a:t>
            </a:r>
            <a:r>
              <a:rPr lang="en-US" altLang="zh-CN" sz="2400" noProof="1">
                <a:latin typeface="Times New Roman" panose="02020603050405020304" pitchFamily="18" charset="0"/>
                <a:ea typeface="宋体" panose="02010600030101010101" pitchFamily="2" charset="-122"/>
                <a:cs typeface="+mn-cs"/>
                <a:sym typeface="宋体" panose="02010600030101010101" pitchFamily="2" charset="-122"/>
              </a:rPr>
              <a:t>=1, 2)</a:t>
            </a:r>
            <a:r>
              <a:rPr lang="zh-CN" altLang="en-US" sz="2400" noProof="1">
                <a:latin typeface="Times New Roman" panose="02020603050405020304" pitchFamily="18" charset="0"/>
                <a:ea typeface="宋体" panose="02010600030101010101" pitchFamily="2" charset="-122"/>
                <a:cs typeface="+mn-cs"/>
                <a:sym typeface="宋体" panose="02010600030101010101" pitchFamily="2" charset="-122"/>
              </a:rPr>
              <a:t>的概率（先验概率）。</a:t>
            </a:r>
            <a:endParaRPr lang="zh-CN" altLang="en-US" sz="2400" noProof="1">
              <a:latin typeface="Times New Roman" panose="02020603050405020304" pitchFamily="18" charset="0"/>
              <a:sym typeface="宋体" panose="02010600030101010101" pitchFamily="2" charset="-122"/>
            </a:endParaRPr>
          </a:p>
          <a:p>
            <a:pPr>
              <a:lnSpc>
                <a:spcPct val="125000"/>
              </a:lnSpc>
            </a:pPr>
            <a:r>
              <a:rPr lang="zh-CN" altLang="en-US" sz="2400" noProof="1">
                <a:latin typeface="Times New Roman" panose="02020603050405020304" pitchFamily="18" charset="0"/>
                <a:ea typeface="宋体" panose="02010600030101010101" pitchFamily="2" charset="-122"/>
                <a:cs typeface="+mn-cs"/>
                <a:sym typeface="宋体" panose="02010600030101010101" pitchFamily="2" charset="-122"/>
              </a:rPr>
              <a:t>设</a:t>
            </a:r>
            <a:r>
              <a:rPr lang="en-US" altLang="zh-CN" sz="2400" b="1" i="1" noProof="1">
                <a:latin typeface="Times New Roman" panose="02020603050405020304" pitchFamily="18" charset="0"/>
                <a:ea typeface="宋体" panose="02010600030101010101" pitchFamily="2" charset="-122"/>
                <a:cs typeface="+mn-cs"/>
                <a:sym typeface="宋体" panose="02010600030101010101" pitchFamily="2" charset="-122"/>
              </a:rPr>
              <a:t>x</a:t>
            </a:r>
            <a:r>
              <a:rPr lang="zh-CN" altLang="en-US" sz="2400" noProof="1">
                <a:latin typeface="Times New Roman" panose="02020603050405020304" pitchFamily="18" charset="0"/>
                <a:ea typeface="宋体" panose="02010600030101010101" pitchFamily="2" charset="-122"/>
                <a:cs typeface="+mn-cs"/>
                <a:sym typeface="宋体" panose="02010600030101010101" pitchFamily="2" charset="-122"/>
              </a:rPr>
              <a:t>为任一样品，则由全概率公式，判别准则</a:t>
            </a:r>
            <a:r>
              <a:rPr lang="en-US" altLang="zh-CN" sz="2400" b="1" i="1" noProof="1">
                <a:latin typeface="Times New Roman" panose="02020603050405020304" pitchFamily="18" charset="0"/>
                <a:ea typeface="宋体" panose="02010600030101010101" pitchFamily="2" charset="-122"/>
                <a:cs typeface="+mn-cs"/>
                <a:sym typeface="宋体" panose="02010600030101010101" pitchFamily="2" charset="-122"/>
              </a:rPr>
              <a:t>R</a:t>
            </a:r>
            <a:r>
              <a:rPr lang="zh-CN" altLang="en-US" sz="2400" noProof="1">
                <a:latin typeface="Times New Roman" panose="02020603050405020304" pitchFamily="18" charset="0"/>
                <a:ea typeface="宋体" panose="02010600030101010101" pitchFamily="2" charset="-122"/>
                <a:cs typeface="+mn-cs"/>
                <a:sym typeface="宋体" panose="02010600030101010101" pitchFamily="2" charset="-122"/>
              </a:rPr>
              <a:t>的误判概率为：</a:t>
            </a:r>
            <a:endParaRPr lang="zh-CN" altLang="en-US" sz="2400" noProof="1">
              <a:latin typeface="Times New Roman" panose="02020603050405020304" pitchFamily="18" charset="0"/>
              <a:sym typeface="宋体" panose="02010600030101010101" pitchFamily="2" charset="-122"/>
            </a:endParaRPr>
          </a:p>
          <a:p>
            <a:pPr>
              <a:lnSpc>
                <a:spcPct val="125000"/>
              </a:lnSpc>
            </a:pPr>
            <a:r>
              <a:rPr lang="en-US" altLang="zh-CN" sz="2800" i="1" noProof="1">
                <a:latin typeface="Times New Roman" panose="02020603050405020304" pitchFamily="18" charset="0"/>
                <a:ea typeface="宋体" panose="02010600030101010101" pitchFamily="2" charset="-122"/>
                <a:cs typeface="+mn-cs"/>
              </a:rPr>
              <a:t>P</a:t>
            </a:r>
            <a:r>
              <a:rPr lang="en-US" altLang="zh-CN" sz="2800" baseline="30000" noProof="1">
                <a:latin typeface="Times New Roman" panose="02020603050405020304" pitchFamily="18" charset="0"/>
                <a:ea typeface="宋体" panose="02010600030101010101" pitchFamily="2" charset="-122"/>
                <a:cs typeface="+mn-cs"/>
              </a:rPr>
              <a:t>*</a:t>
            </a:r>
            <a:r>
              <a:rPr lang="en-US" altLang="zh-CN" sz="2800" noProof="1">
                <a:latin typeface="Times New Roman" panose="02020603050405020304" pitchFamily="18" charset="0"/>
                <a:ea typeface="宋体" panose="02010600030101010101" pitchFamily="2" charset="-122"/>
                <a:cs typeface="+mn-cs"/>
              </a:rPr>
              <a:t>=</a:t>
            </a:r>
            <a:r>
              <a:rPr lang="en-US" altLang="zh-CN" sz="2800" i="1" noProof="1">
                <a:latin typeface="Times New Roman" panose="02020603050405020304" pitchFamily="18" charset="0"/>
                <a:ea typeface="宋体" panose="02010600030101010101" pitchFamily="2" charset="-122"/>
                <a:cs typeface="+mn-cs"/>
              </a:rPr>
              <a:t>P</a:t>
            </a:r>
            <a:r>
              <a:rPr lang="en-US" altLang="zh-CN" sz="2800" noProof="1">
                <a:latin typeface="Times New Roman" panose="02020603050405020304" pitchFamily="18" charset="0"/>
                <a:ea typeface="宋体" panose="02010600030101010101" pitchFamily="2" charset="-122"/>
                <a:cs typeface="+mn-cs"/>
              </a:rPr>
              <a:t>(</a:t>
            </a:r>
            <a:r>
              <a:rPr lang="zh-CN" altLang="zh-CN" sz="2800" noProof="1">
                <a:latin typeface="Times New Roman" panose="02020603050405020304" pitchFamily="18" charset="0"/>
                <a:ea typeface="宋体" panose="02010600030101010101" pitchFamily="2" charset="-122"/>
                <a:cs typeface="+mn-cs"/>
              </a:rPr>
              <a:t>将</a:t>
            </a:r>
            <a:r>
              <a:rPr lang="en-US" altLang="zh-CN" sz="2800" b="1" i="1" noProof="1">
                <a:latin typeface="Times New Roman" panose="02020603050405020304" pitchFamily="18" charset="0"/>
                <a:ea typeface="宋体" panose="02010600030101010101" pitchFamily="2" charset="-122"/>
                <a:cs typeface="+mn-cs"/>
              </a:rPr>
              <a:t>x</a:t>
            </a:r>
            <a:r>
              <a:rPr lang="zh-CN" altLang="en-US" sz="2800" noProof="1">
                <a:latin typeface="Times New Roman" panose="02020603050405020304" pitchFamily="18" charset="0"/>
                <a:ea typeface="宋体" panose="02010600030101010101" pitchFamily="2" charset="-122"/>
                <a:cs typeface="+mn-cs"/>
              </a:rPr>
              <a:t>判错</a:t>
            </a:r>
            <a:r>
              <a:rPr lang="en-US" altLang="zh-CN" sz="2800" noProof="1">
                <a:latin typeface="Times New Roman" panose="02020603050405020304" pitchFamily="18" charset="0"/>
                <a:ea typeface="宋体" panose="02010600030101010101" pitchFamily="2" charset="-122"/>
                <a:cs typeface="+mn-cs"/>
              </a:rPr>
              <a:t>)=</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1</a:t>
            </a:r>
            <a:r>
              <a:rPr lang="en-US" altLang="zh-CN" sz="2800" noProof="1">
                <a:latin typeface="Times New Roman" panose="02020603050405020304" pitchFamily="18" charset="0"/>
                <a:ea typeface="宋体" panose="02010600030101010101" pitchFamily="2" charset="-122"/>
                <a:cs typeface="+mn-cs"/>
                <a:sym typeface="+mn-ea"/>
              </a:rPr>
              <a:t>, </a:t>
            </a:r>
            <a:r>
              <a:rPr lang="zh-CN" altLang="en-US" sz="2800" noProof="1">
                <a:latin typeface="Times New Roman" panose="02020603050405020304" pitchFamily="18" charset="0"/>
                <a:ea typeface="宋体" panose="02010600030101010101" pitchFamily="2" charset="-122"/>
                <a:cs typeface="+mn-cs"/>
                <a:sym typeface="+mn-ea"/>
              </a:rPr>
              <a:t>判</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2</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2</a:t>
            </a:r>
            <a:r>
              <a:rPr lang="en-US" altLang="zh-CN" sz="2800" noProof="1">
                <a:latin typeface="Times New Roman" panose="02020603050405020304" pitchFamily="18" charset="0"/>
                <a:ea typeface="宋体" panose="02010600030101010101" pitchFamily="2" charset="-122"/>
                <a:cs typeface="+mn-cs"/>
                <a:sym typeface="+mn-ea"/>
              </a:rPr>
              <a:t>, </a:t>
            </a:r>
            <a:r>
              <a:rPr lang="zh-CN" altLang="en-US" sz="2800" noProof="1">
                <a:latin typeface="Times New Roman" panose="02020603050405020304" pitchFamily="18" charset="0"/>
                <a:ea typeface="宋体" panose="02010600030101010101" pitchFamily="2" charset="-122"/>
                <a:cs typeface="+mn-cs"/>
                <a:sym typeface="+mn-ea"/>
              </a:rPr>
              <a:t>判</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1</a:t>
            </a:r>
            <a:r>
              <a:rPr lang="en-US" altLang="zh-CN" sz="2800" noProof="1">
                <a:latin typeface="Times New Roman" panose="02020603050405020304" pitchFamily="18" charset="0"/>
                <a:ea typeface="宋体" panose="02010600030101010101" pitchFamily="2" charset="-122"/>
                <a:cs typeface="+mn-cs"/>
                <a:sym typeface="+mn-ea"/>
              </a:rPr>
              <a:t>)</a:t>
            </a:r>
            <a:endParaRPr lang="en-US" altLang="zh-CN" sz="2800" noProof="1">
              <a:latin typeface="Times New Roman" panose="02020603050405020304" pitchFamily="18" charset="0"/>
            </a:endParaRPr>
          </a:p>
          <a:p>
            <a:pPr>
              <a:lnSpc>
                <a:spcPct val="125000"/>
              </a:lnSpc>
            </a:pPr>
            <a:r>
              <a:rPr lang="en-US" altLang="zh-CN" sz="2800" noProof="1">
                <a:latin typeface="Times New Roman" panose="02020603050405020304" pitchFamily="18" charset="0"/>
                <a:ea typeface="宋体" panose="02010600030101010101" pitchFamily="2" charset="-122"/>
                <a:cs typeface="+mn-cs"/>
              </a:rPr>
              <a:t>   =</a:t>
            </a:r>
            <a:r>
              <a:rPr lang="en-US" altLang="zh-CN" sz="2800" i="1" noProof="1">
                <a:latin typeface="Times New Roman" panose="02020603050405020304" pitchFamily="18" charset="0"/>
                <a:ea typeface="宋体" panose="02010600030101010101" pitchFamily="2" charset="-122"/>
                <a:cs typeface="+mn-cs"/>
              </a:rPr>
              <a:t>P</a:t>
            </a:r>
            <a:r>
              <a:rPr lang="en-US" altLang="zh-CN" sz="2800" noProof="1">
                <a:latin typeface="Times New Roman" panose="02020603050405020304" pitchFamily="18" charset="0"/>
                <a:ea typeface="宋体" panose="02010600030101010101" pitchFamily="2" charset="-122"/>
                <a:cs typeface="+mn-cs"/>
              </a:rPr>
              <a:t>(</a:t>
            </a:r>
            <a:r>
              <a:rPr lang="en-US" altLang="zh-CN" sz="2800" b="1" i="1" noProof="1">
                <a:latin typeface="Times New Roman" panose="02020603050405020304" pitchFamily="18" charset="0"/>
                <a:ea typeface="宋体" panose="02010600030101010101" pitchFamily="2" charset="-122"/>
                <a:cs typeface="+mn-cs"/>
              </a:rPr>
              <a:t>x</a:t>
            </a:r>
            <a:r>
              <a:rPr lang="en-US" altLang="zh-CN" sz="2800" noProof="1">
                <a:latin typeface="Times New Roman" panose="02020603050405020304" pitchFamily="18" charset="0"/>
                <a:ea typeface="宋体" panose="02010600030101010101" pitchFamily="2" charset="-122"/>
                <a:cs typeface="+mn-cs"/>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rPr>
              <a:t>1</a:t>
            </a:r>
            <a:r>
              <a:rPr lang="en-US" altLang="zh-CN" sz="2800" noProof="1">
                <a:latin typeface="Times New Roman" panose="02020603050405020304" pitchFamily="18" charset="0"/>
                <a:ea typeface="宋体" panose="02010600030101010101" pitchFamily="2" charset="-122"/>
                <a:cs typeface="+mn-cs"/>
              </a:rPr>
              <a:t>)</a:t>
            </a:r>
            <a:r>
              <a:rPr lang="en-US" altLang="zh-CN" sz="2800" i="1" noProof="1">
                <a:latin typeface="Times New Roman" panose="02020603050405020304" pitchFamily="18" charset="0"/>
                <a:ea typeface="宋体" panose="02010600030101010101" pitchFamily="2" charset="-122"/>
                <a:cs typeface="+mn-cs"/>
              </a:rPr>
              <a:t>P</a:t>
            </a:r>
            <a:r>
              <a:rPr lang="en-US" altLang="zh-CN" sz="2800" noProof="1">
                <a:latin typeface="Times New Roman" panose="02020603050405020304" pitchFamily="18" charset="0"/>
                <a:ea typeface="宋体" panose="02010600030101010101" pitchFamily="2" charset="-122"/>
                <a:cs typeface="+mn-cs"/>
              </a:rPr>
              <a:t>(</a:t>
            </a:r>
            <a:r>
              <a:rPr lang="zh-CN" altLang="en-US" sz="2800" noProof="1">
                <a:latin typeface="Times New Roman" panose="02020603050405020304" pitchFamily="18" charset="0"/>
                <a:ea typeface="宋体" panose="02010600030101010101" pitchFamily="2" charset="-122"/>
                <a:cs typeface="+mn-cs"/>
              </a:rPr>
              <a:t>判</a:t>
            </a:r>
            <a:r>
              <a:rPr lang="en-US" altLang="zh-CN" sz="2800" b="1" i="1" noProof="1">
                <a:latin typeface="Times New Roman" panose="02020603050405020304" pitchFamily="18" charset="0"/>
                <a:ea typeface="宋体" panose="02010600030101010101" pitchFamily="2" charset="-122"/>
                <a:cs typeface="+mn-cs"/>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rPr>
              <a:t>G</a:t>
            </a:r>
            <a:r>
              <a:rPr lang="en-US" altLang="zh-CN" sz="2800" baseline="-25000" noProof="1">
                <a:latin typeface="Times New Roman" panose="02020603050405020304" pitchFamily="18" charset="0"/>
                <a:ea typeface="宋体" panose="02010600030101010101" pitchFamily="2" charset="-122"/>
                <a:cs typeface="+mn-cs"/>
              </a:rPr>
              <a:t>2</a:t>
            </a:r>
            <a:r>
              <a:rPr lang="en-US" altLang="zh-CN" sz="2800" noProof="1">
                <a:latin typeface="Times New Roman" panose="02020603050405020304" pitchFamily="18" charset="0"/>
                <a:ea typeface="宋体" panose="02010600030101010101" pitchFamily="2" charset="-122"/>
                <a:cs typeface="+mn-cs"/>
              </a:rPr>
              <a:t>|</a:t>
            </a:r>
            <a:r>
              <a:rPr lang="en-US" altLang="zh-CN" sz="2800" b="1" i="1" noProof="1">
                <a:latin typeface="Times New Roman" panose="02020603050405020304" pitchFamily="18" charset="0"/>
                <a:ea typeface="宋体" panose="02010600030101010101" pitchFamily="2" charset="-122"/>
                <a:cs typeface="+mn-cs"/>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rPr>
              <a:t>G</a:t>
            </a:r>
            <a:r>
              <a:rPr lang="en-US" altLang="zh-CN" sz="2800" baseline="-25000" noProof="1">
                <a:latin typeface="Times New Roman" panose="02020603050405020304" pitchFamily="18" charset="0"/>
                <a:ea typeface="宋体" panose="02010600030101010101" pitchFamily="2" charset="-122"/>
                <a:cs typeface="+mn-cs"/>
              </a:rPr>
              <a:t>1</a:t>
            </a:r>
            <a:r>
              <a:rPr lang="en-US" altLang="zh-CN" sz="2800" noProof="1">
                <a:latin typeface="Times New Roman" panose="02020603050405020304" pitchFamily="18" charset="0"/>
                <a:ea typeface="宋体" panose="02010600030101010101" pitchFamily="2" charset="-122"/>
                <a:cs typeface="+mn-cs"/>
              </a:rPr>
              <a:t>)+</a:t>
            </a:r>
            <a:endParaRPr lang="en-US" altLang="zh-CN" sz="2800" noProof="1">
              <a:latin typeface="Times New Roman" panose="02020603050405020304" pitchFamily="18" charset="0"/>
            </a:endParaRPr>
          </a:p>
          <a:p>
            <a:pPr>
              <a:lnSpc>
                <a:spcPct val="125000"/>
              </a:lnSpc>
            </a:pPr>
            <a:r>
              <a:rPr lang="en-US" altLang="zh-CN" sz="2800" noProof="1">
                <a:latin typeface="Times New Roman" panose="02020603050405020304" pitchFamily="18" charset="0"/>
                <a:ea typeface="宋体" panose="02010600030101010101" pitchFamily="2" charset="-122"/>
                <a:cs typeface="+mn-cs"/>
              </a:rPr>
              <a:t>       </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2</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a:t>
            </a:r>
            <a:r>
              <a:rPr lang="zh-CN" altLang="en-US" sz="2800" noProof="1">
                <a:latin typeface="Times New Roman" panose="02020603050405020304" pitchFamily="18" charset="0"/>
                <a:ea typeface="宋体" panose="02010600030101010101" pitchFamily="2" charset="-122"/>
                <a:cs typeface="+mn-cs"/>
                <a:sym typeface="+mn-ea"/>
              </a:rPr>
              <a:t>判</a:t>
            </a:r>
            <a:r>
              <a:rPr lang="en-US" altLang="zh-CN" sz="2800" b="1"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1</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x</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G</a:t>
            </a:r>
            <a:r>
              <a:rPr lang="en-US" altLang="zh-CN" sz="2800" baseline="-25000" noProof="1">
                <a:latin typeface="Times New Roman" panose="02020603050405020304" pitchFamily="18" charset="0"/>
                <a:ea typeface="宋体" panose="02010600030101010101" pitchFamily="2" charset="-122"/>
                <a:cs typeface="+mn-cs"/>
                <a:sym typeface="+mn-ea"/>
              </a:rPr>
              <a:t>2</a:t>
            </a:r>
            <a:r>
              <a:rPr lang="en-US" altLang="zh-CN" sz="2800" noProof="1">
                <a:latin typeface="Times New Roman" panose="02020603050405020304" pitchFamily="18" charset="0"/>
                <a:ea typeface="宋体" panose="02010600030101010101" pitchFamily="2" charset="-122"/>
                <a:cs typeface="+mn-cs"/>
                <a:sym typeface="+mn-ea"/>
              </a:rPr>
              <a:t>)</a:t>
            </a:r>
            <a:endParaRPr lang="en-US" altLang="zh-CN" sz="2800" noProof="1">
              <a:latin typeface="Times New Roman" panose="02020603050405020304" pitchFamily="18" charset="0"/>
              <a:sym typeface="+mn-ea"/>
            </a:endParaRPr>
          </a:p>
          <a:p>
            <a:pPr>
              <a:lnSpc>
                <a:spcPct val="125000"/>
              </a:lnSpc>
            </a:pPr>
            <a:r>
              <a:rPr lang="en-US" altLang="zh-CN" sz="2800" noProof="1">
                <a:latin typeface="Times New Roman" panose="02020603050405020304" pitchFamily="18" charset="0"/>
                <a:ea typeface="宋体" panose="02010600030101010101" pitchFamily="2" charset="-122"/>
                <a:cs typeface="+mn-cs"/>
              </a:rPr>
              <a:t>    =</a:t>
            </a:r>
            <a:r>
              <a:rPr lang="en-US" altLang="zh-CN" sz="2800" i="1" noProof="1">
                <a:latin typeface="Times New Roman" panose="02020603050405020304" pitchFamily="18" charset="0"/>
                <a:ea typeface="宋体" panose="02010600030101010101" pitchFamily="2" charset="-122"/>
                <a:cs typeface="+mn-cs"/>
              </a:rPr>
              <a:t>p</a:t>
            </a:r>
            <a:r>
              <a:rPr lang="en-US" altLang="zh-CN" sz="2800" baseline="-25000" noProof="1">
                <a:latin typeface="Times New Roman" panose="02020603050405020304" pitchFamily="18" charset="0"/>
                <a:ea typeface="宋体" panose="02010600030101010101" pitchFamily="2" charset="-122"/>
                <a:cs typeface="+mn-cs"/>
              </a:rPr>
              <a:t>1</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(2 | 1, </a:t>
            </a:r>
            <a:r>
              <a:rPr lang="en-US" altLang="zh-CN" sz="2800" b="1" i="1" noProof="1">
                <a:latin typeface="Times New Roman" panose="02020603050405020304" pitchFamily="18" charset="0"/>
                <a:ea typeface="宋体" panose="02010600030101010101" pitchFamily="2" charset="-122"/>
                <a:cs typeface="+mn-cs"/>
                <a:sym typeface="+mn-ea"/>
              </a:rPr>
              <a:t>R</a:t>
            </a:r>
            <a:r>
              <a:rPr lang="en-US" altLang="zh-CN" sz="2800" noProof="1">
                <a:latin typeface="Times New Roman" panose="02020603050405020304" pitchFamily="18" charset="0"/>
                <a:ea typeface="宋体" panose="02010600030101010101" pitchFamily="2" charset="-122"/>
                <a:cs typeface="+mn-cs"/>
                <a:sym typeface="+mn-ea"/>
              </a:rPr>
              <a:t>)+</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baseline="-25000" noProof="1">
                <a:latin typeface="Times New Roman" panose="02020603050405020304" pitchFamily="18" charset="0"/>
                <a:ea typeface="宋体" panose="02010600030101010101" pitchFamily="2" charset="-122"/>
                <a:cs typeface="+mn-cs"/>
                <a:sym typeface="+mn-ea"/>
              </a:rPr>
              <a:t>2</a:t>
            </a:r>
            <a:r>
              <a:rPr lang="en-US" altLang="zh-CN" sz="2800" i="1" noProof="1">
                <a:latin typeface="Times New Roman" panose="02020603050405020304" pitchFamily="18" charset="0"/>
                <a:ea typeface="宋体" panose="02010600030101010101" pitchFamily="2" charset="-122"/>
                <a:cs typeface="+mn-cs"/>
                <a:sym typeface="+mn-ea"/>
              </a:rPr>
              <a:t>P</a:t>
            </a:r>
            <a:r>
              <a:rPr lang="en-US" altLang="zh-CN" sz="2800" noProof="1">
                <a:latin typeface="Times New Roman" panose="02020603050405020304" pitchFamily="18" charset="0"/>
                <a:ea typeface="宋体" panose="02010600030101010101" pitchFamily="2" charset="-122"/>
                <a:cs typeface="+mn-cs"/>
                <a:sym typeface="+mn-ea"/>
              </a:rPr>
              <a:t>(1 | 2, </a:t>
            </a:r>
            <a:r>
              <a:rPr lang="en-US" altLang="zh-CN" sz="2800" b="1" i="1" noProof="1">
                <a:latin typeface="Times New Roman" panose="02020603050405020304" pitchFamily="18" charset="0"/>
                <a:ea typeface="宋体" panose="02010600030101010101" pitchFamily="2" charset="-122"/>
                <a:cs typeface="+mn-cs"/>
                <a:sym typeface="+mn-ea"/>
              </a:rPr>
              <a:t>R</a:t>
            </a:r>
            <a:r>
              <a:rPr lang="en-US" altLang="zh-CN" sz="2800" noProof="1">
                <a:latin typeface="Times New Roman" panose="02020603050405020304" pitchFamily="18" charset="0"/>
                <a:ea typeface="宋体" panose="02010600030101010101" pitchFamily="2" charset="-122"/>
                <a:cs typeface="+mn-cs"/>
                <a:sym typeface="+mn-ea"/>
              </a:rPr>
              <a:t>)          </a:t>
            </a:r>
            <a:r>
              <a:rPr lang="zh-CN" altLang="en-US" sz="2800" noProof="1">
                <a:latin typeface="Tahoma" panose="020B0604030504040204" pitchFamily="34" charset="0"/>
                <a:ea typeface="宋体" panose="02010600030101010101" pitchFamily="2" charset="-122"/>
                <a:cs typeface="+mn-cs"/>
                <a:sym typeface="+mn-ea"/>
              </a:rPr>
              <a:t>（全概率公式）</a:t>
            </a:r>
            <a:endParaRPr lang="zh-CN" altLang="en-US" sz="2800" noProof="1">
              <a:latin typeface="Times New Roman" panose="02020603050405020304" pitchFamily="18" charset="0"/>
            </a:endParaRPr>
          </a:p>
        </p:txBody>
      </p:sp>
      <p:sp>
        <p:nvSpPr>
          <p:cNvPr id="2048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1">
                                            <p:txEl>
                                              <p:charRg st="43" end="65"/>
                                            </p:txEl>
                                          </p:spTgt>
                                        </p:tgtEl>
                                        <p:attrNameLst>
                                          <p:attrName>style.visibility</p:attrName>
                                        </p:attrNameLst>
                                      </p:cBhvr>
                                      <p:to>
                                        <p:strVal val="visible"/>
                                      </p:to>
                                    </p:set>
                                    <p:anim calcmode="lin" valueType="num">
                                      <p:cBhvr additive="base">
                                        <p:cTn id="7" dur="500" fill="hold"/>
                                        <p:tgtEl>
                                          <p:spTgt spid="20481">
                                            <p:txEl>
                                              <p:charRg st="43" end="6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1">
                                            <p:txEl>
                                              <p:charRg st="43" end="6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1">
                                            <p:txEl>
                                              <p:charRg st="65" end="117"/>
                                            </p:txEl>
                                          </p:spTgt>
                                        </p:tgtEl>
                                        <p:attrNameLst>
                                          <p:attrName>style.visibility</p:attrName>
                                        </p:attrNameLst>
                                      </p:cBhvr>
                                      <p:to>
                                        <p:strVal val="visible"/>
                                      </p:to>
                                    </p:set>
                                    <p:anim calcmode="lin" valueType="num">
                                      <p:cBhvr additive="base">
                                        <p:cTn id="11" dur="500" fill="hold"/>
                                        <p:tgtEl>
                                          <p:spTgt spid="20481">
                                            <p:txEl>
                                              <p:charRg st="65" end="1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1">
                                            <p:txEl>
                                              <p:charRg st="65" end="11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481">
                                            <p:txEl>
                                              <p:charRg st="117" end="157"/>
                                            </p:txEl>
                                          </p:spTgt>
                                        </p:tgtEl>
                                        <p:attrNameLst>
                                          <p:attrName>style.visibility</p:attrName>
                                        </p:attrNameLst>
                                      </p:cBhvr>
                                      <p:to>
                                        <p:strVal val="visible"/>
                                      </p:to>
                                    </p:set>
                                    <p:anim calcmode="lin" valueType="num">
                                      <p:cBhvr additive="base">
                                        <p:cTn id="17" dur="500" fill="hold"/>
                                        <p:tgtEl>
                                          <p:spTgt spid="20481">
                                            <p:txEl>
                                              <p:charRg st="117" end="15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1">
                                            <p:txEl>
                                              <p:charRg st="117" end="15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1">
                                            <p:txEl>
                                              <p:charRg st="157" end="186"/>
                                            </p:txEl>
                                          </p:spTgt>
                                        </p:tgtEl>
                                        <p:attrNameLst>
                                          <p:attrName>style.visibility</p:attrName>
                                        </p:attrNameLst>
                                      </p:cBhvr>
                                      <p:to>
                                        <p:strVal val="visible"/>
                                      </p:to>
                                    </p:set>
                                    <p:anim calcmode="lin" valueType="num">
                                      <p:cBhvr additive="base">
                                        <p:cTn id="21" dur="500" fill="hold"/>
                                        <p:tgtEl>
                                          <p:spTgt spid="20481">
                                            <p:txEl>
                                              <p:charRg st="157" end="18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1">
                                            <p:txEl>
                                              <p:charRg st="157" end="18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1">
                                            <p:txEl>
                                              <p:charRg st="186" end="227"/>
                                            </p:txEl>
                                          </p:spTgt>
                                        </p:tgtEl>
                                        <p:attrNameLst>
                                          <p:attrName>style.visibility</p:attrName>
                                        </p:attrNameLst>
                                      </p:cBhvr>
                                      <p:to>
                                        <p:strVal val="visible"/>
                                      </p:to>
                                    </p:set>
                                    <p:anim calcmode="lin" valueType="num">
                                      <p:cBhvr additive="base">
                                        <p:cTn id="25" dur="500" fill="hold"/>
                                        <p:tgtEl>
                                          <p:spTgt spid="20481">
                                            <p:txEl>
                                              <p:charRg st="186" end="22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1">
                                            <p:txEl>
                                              <p:charRg st="186" end="22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1">
                                            <p:txEl>
                                              <p:charRg st="227" end="253"/>
                                            </p:txEl>
                                          </p:spTgt>
                                        </p:tgtEl>
                                        <p:attrNameLst>
                                          <p:attrName>style.visibility</p:attrName>
                                        </p:attrNameLst>
                                      </p:cBhvr>
                                      <p:to>
                                        <p:strVal val="visible"/>
                                      </p:to>
                                    </p:set>
                                    <p:anim calcmode="lin" valueType="num">
                                      <p:cBhvr additive="base">
                                        <p:cTn id="29" dur="500" fill="hold"/>
                                        <p:tgtEl>
                                          <p:spTgt spid="20481">
                                            <p:txEl>
                                              <p:charRg st="227" end="25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1">
                                            <p:txEl>
                                              <p:charRg st="227" end="25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481">
                                            <p:txEl>
                                              <p:charRg st="253" end="281"/>
                                            </p:txEl>
                                          </p:spTgt>
                                        </p:tgtEl>
                                        <p:attrNameLst>
                                          <p:attrName>style.visibility</p:attrName>
                                        </p:attrNameLst>
                                      </p:cBhvr>
                                      <p:to>
                                        <p:strVal val="visible"/>
                                      </p:to>
                                    </p:set>
                                    <p:anim calcmode="lin" valueType="num">
                                      <p:cBhvr additive="base">
                                        <p:cTn id="33" dur="500" fill="hold"/>
                                        <p:tgtEl>
                                          <p:spTgt spid="20481">
                                            <p:txEl>
                                              <p:charRg st="253" end="28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1">
                                            <p:txEl>
                                              <p:charRg st="253" end="28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481">
                                            <p:txEl>
                                              <p:charRg st="281" end="331"/>
                                            </p:txEl>
                                          </p:spTgt>
                                        </p:tgtEl>
                                        <p:attrNameLst>
                                          <p:attrName>style.visibility</p:attrName>
                                        </p:attrNameLst>
                                      </p:cBhvr>
                                      <p:to>
                                        <p:strVal val="visible"/>
                                      </p:to>
                                    </p:set>
                                    <p:anim calcmode="lin" valueType="num">
                                      <p:cBhvr additive="base">
                                        <p:cTn id="37" dur="500" fill="hold"/>
                                        <p:tgtEl>
                                          <p:spTgt spid="20481">
                                            <p:txEl>
                                              <p:charRg st="281" end="33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1">
                                            <p:txEl>
                                              <p:charRg st="281" end="3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5" name="文本框 101"/>
          <p:cNvSpPr txBox="1"/>
          <p:nvPr/>
        </p:nvSpPr>
        <p:spPr>
          <a:xfrm>
            <a:off x="1298575" y="412750"/>
            <a:ext cx="5080000" cy="460375"/>
          </a:xfrm>
          <a:prstGeom prst="rect">
            <a:avLst/>
          </a:prstGeom>
          <a:solidFill>
            <a:schemeClr val="accent3"/>
          </a:solidFill>
          <a:ln w="9525">
            <a:noFill/>
          </a:ln>
        </p:spPr>
        <p:txBody>
          <a:bodyPr anchor="t">
            <a:spAutoFit/>
          </a:bodyPr>
          <a:p>
            <a:r>
              <a:rPr lang="en-US" altLang="zh-CN" sz="2400" noProof="1">
                <a:solidFill>
                  <a:srgbClr val="0000FF"/>
                </a:solidFill>
                <a:latin typeface="Times New Roman" panose="02020603050405020304" pitchFamily="18" charset="0"/>
                <a:ea typeface="宋体" panose="02010600030101010101" pitchFamily="2" charset="-122"/>
                <a:cs typeface="+mn-cs"/>
              </a:rPr>
              <a:t>1. </a:t>
            </a:r>
            <a:r>
              <a:rPr lang="zh-CN" altLang="zh-CN" sz="2400" noProof="1">
                <a:solidFill>
                  <a:srgbClr val="0000FF"/>
                </a:solidFill>
                <a:latin typeface="Times New Roman" panose="02020603050405020304" pitchFamily="18" charset="0"/>
                <a:ea typeface="宋体" panose="02010600030101010101" pitchFamily="2" charset="-122"/>
                <a:cs typeface="+mn-cs"/>
              </a:rPr>
              <a:t>误判率回代估计法</a:t>
            </a:r>
            <a:endParaRPr lang="zh-CN" altLang="en-US" sz="2400" noProof="1">
              <a:latin typeface="Tahoma" panose="020B0604030504040204" pitchFamily="34" charset="0"/>
            </a:endParaRPr>
          </a:p>
        </p:txBody>
      </p:sp>
      <p:sp>
        <p:nvSpPr>
          <p:cNvPr id="21506" name="文本框 4"/>
          <p:cNvSpPr txBox="1"/>
          <p:nvPr/>
        </p:nvSpPr>
        <p:spPr>
          <a:xfrm>
            <a:off x="1536700" y="1144588"/>
            <a:ext cx="3851275"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设来自G</a:t>
            </a:r>
            <a:r>
              <a:rPr lang="zh-CN" altLang="en-US" sz="2400" baseline="-25000">
                <a:latin typeface="Times New Roman" panose="02020603050405020304" pitchFamily="18" charset="0"/>
              </a:rPr>
              <a:t>1</a:t>
            </a:r>
            <a:r>
              <a:rPr lang="zh-CN" altLang="en-US" sz="2400">
                <a:latin typeface="Times New Roman" panose="02020603050405020304" pitchFamily="18" charset="0"/>
              </a:rPr>
              <a:t>和G</a:t>
            </a:r>
            <a:r>
              <a:rPr lang="zh-CN" altLang="en-US" sz="2400" baseline="-25000">
                <a:latin typeface="Times New Roman" panose="02020603050405020304" pitchFamily="18" charset="0"/>
              </a:rPr>
              <a:t>2</a:t>
            </a:r>
            <a:r>
              <a:rPr lang="zh-CN" altLang="en-US" sz="2400">
                <a:latin typeface="Times New Roman" panose="02020603050405020304" pitchFamily="18" charset="0"/>
              </a:rPr>
              <a:t>样本为</a:t>
            </a:r>
            <a:endParaRPr lang="zh-CN" altLang="en-US" sz="2400">
              <a:latin typeface="Times New Roman" panose="02020603050405020304" pitchFamily="18" charset="0"/>
            </a:endParaRPr>
          </a:p>
        </p:txBody>
      </p:sp>
      <p:graphicFrame>
        <p:nvGraphicFramePr>
          <p:cNvPr id="21507" name="对象 -2147482559"/>
          <p:cNvGraphicFramePr>
            <a:graphicFrameLocks noChangeAspect="1"/>
          </p:cNvGraphicFramePr>
          <p:nvPr/>
        </p:nvGraphicFramePr>
        <p:xfrm>
          <a:off x="1692275" y="1876425"/>
          <a:ext cx="2476500" cy="641350"/>
        </p:xfrm>
        <a:graphic>
          <a:graphicData uri="http://schemas.openxmlformats.org/presentationml/2006/ole">
            <mc:AlternateContent xmlns:mc="http://schemas.openxmlformats.org/markup-compatibility/2006">
              <mc:Choice xmlns:v="urn:schemas-microsoft-com:vml" Requires="v">
                <p:oleObj spid="_x0000_s3092" name="" r:id="rId1" imgW="977265" imgH="254000" progId="Equation.DSMT4">
                  <p:embed/>
                </p:oleObj>
              </mc:Choice>
              <mc:Fallback>
                <p:oleObj name="" r:id="rId1" imgW="977265" imgH="254000" progId="Equation.DSMT4">
                  <p:embed/>
                  <p:pic>
                    <p:nvPicPr>
                      <p:cNvPr id="0" name="图片 3091"/>
                      <p:cNvPicPr/>
                      <p:nvPr/>
                    </p:nvPicPr>
                    <p:blipFill>
                      <a:blip r:embed="rId2"/>
                      <a:stretch>
                        <a:fillRect/>
                      </a:stretch>
                    </p:blipFill>
                    <p:spPr>
                      <a:xfrm>
                        <a:off x="1692275" y="1876425"/>
                        <a:ext cx="2476500" cy="641350"/>
                      </a:xfrm>
                      <a:prstGeom prst="rect">
                        <a:avLst/>
                      </a:prstGeom>
                      <a:noFill/>
                      <a:ln w="38100">
                        <a:noFill/>
                        <a:miter/>
                      </a:ln>
                    </p:spPr>
                  </p:pic>
                </p:oleObj>
              </mc:Fallback>
            </mc:AlternateContent>
          </a:graphicData>
        </a:graphic>
      </p:graphicFrame>
      <p:graphicFrame>
        <p:nvGraphicFramePr>
          <p:cNvPr id="21508" name="对象 -2147482558"/>
          <p:cNvGraphicFramePr>
            <a:graphicFrameLocks noChangeAspect="1"/>
          </p:cNvGraphicFramePr>
          <p:nvPr/>
        </p:nvGraphicFramePr>
        <p:xfrm>
          <a:off x="4735513" y="1898650"/>
          <a:ext cx="2478087" cy="619125"/>
        </p:xfrm>
        <a:graphic>
          <a:graphicData uri="http://schemas.openxmlformats.org/presentationml/2006/ole">
            <mc:AlternateContent xmlns:mc="http://schemas.openxmlformats.org/markup-compatibility/2006">
              <mc:Choice xmlns:v="urn:schemas-microsoft-com:vml" Requires="v">
                <p:oleObj spid="_x0000_s3076" name="" r:id="rId3" imgW="1015365" imgH="254000" progId="Equation.DSMT4">
                  <p:embed/>
                </p:oleObj>
              </mc:Choice>
              <mc:Fallback>
                <p:oleObj name="" r:id="rId3" imgW="1015365" imgH="254000" progId="Equation.DSMT4">
                  <p:embed/>
                  <p:pic>
                    <p:nvPicPr>
                      <p:cNvPr id="0" name="图片 3075"/>
                      <p:cNvPicPr/>
                      <p:nvPr/>
                    </p:nvPicPr>
                    <p:blipFill>
                      <a:blip r:embed="rId4"/>
                      <a:stretch>
                        <a:fillRect/>
                      </a:stretch>
                    </p:blipFill>
                    <p:spPr>
                      <a:xfrm>
                        <a:off x="4735513" y="1898650"/>
                        <a:ext cx="2478087" cy="619125"/>
                      </a:xfrm>
                      <a:prstGeom prst="rect">
                        <a:avLst/>
                      </a:prstGeom>
                      <a:noFill/>
                      <a:ln w="38100">
                        <a:noFill/>
                        <a:miter/>
                      </a:ln>
                    </p:spPr>
                  </p:pic>
                </p:oleObj>
              </mc:Fallback>
            </mc:AlternateContent>
          </a:graphicData>
        </a:graphic>
      </p:graphicFrame>
      <p:sp>
        <p:nvSpPr>
          <p:cNvPr id="21513" name="文本框 7"/>
          <p:cNvSpPr txBox="1"/>
          <p:nvPr/>
        </p:nvSpPr>
        <p:spPr>
          <a:xfrm>
            <a:off x="1536700" y="287496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回判：代入判别准则后，得</a:t>
            </a:r>
            <a:endParaRPr lang="zh-CN" altLang="en-US" sz="2400">
              <a:latin typeface="Tahoma" panose="020B0604030504040204" pitchFamily="34" charset="0"/>
            </a:endParaRPr>
          </a:p>
        </p:txBody>
      </p:sp>
      <p:sp>
        <p:nvSpPr>
          <p:cNvPr id="21514" name="文本框 10"/>
          <p:cNvSpPr txBox="1"/>
          <p:nvPr/>
        </p:nvSpPr>
        <p:spPr>
          <a:xfrm>
            <a:off x="1298575" y="571976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则误判率回代估计</a:t>
            </a:r>
            <a:endParaRPr lang="zh-CN" altLang="en-US" sz="2400">
              <a:latin typeface="Times New Roman" panose="02020603050405020304" pitchFamily="18" charset="0"/>
            </a:endParaRPr>
          </a:p>
        </p:txBody>
      </p:sp>
      <p:graphicFrame>
        <p:nvGraphicFramePr>
          <p:cNvPr id="21515" name="对象 -2147482498"/>
          <p:cNvGraphicFramePr>
            <a:graphicFrameLocks noChangeAspect="1"/>
          </p:cNvGraphicFramePr>
          <p:nvPr/>
        </p:nvGraphicFramePr>
        <p:xfrm>
          <a:off x="4056063" y="5434013"/>
          <a:ext cx="2062162" cy="1031875"/>
        </p:xfrm>
        <a:graphic>
          <a:graphicData uri="http://schemas.openxmlformats.org/presentationml/2006/ole">
            <mc:AlternateContent xmlns:mc="http://schemas.openxmlformats.org/markup-compatibility/2006">
              <mc:Choice xmlns:v="urn:schemas-microsoft-com:vml" Requires="v">
                <p:oleObj spid="_x0000_s3135" name="" r:id="rId5" imgW="862965" imgH="431800" progId="Equation.DSMT4">
                  <p:embed/>
                </p:oleObj>
              </mc:Choice>
              <mc:Fallback>
                <p:oleObj name="" r:id="rId5" imgW="862965" imgH="431800" progId="Equation.DSMT4">
                  <p:embed/>
                  <p:pic>
                    <p:nvPicPr>
                      <p:cNvPr id="0" name="图片 3134"/>
                      <p:cNvPicPr/>
                      <p:nvPr/>
                    </p:nvPicPr>
                    <p:blipFill>
                      <a:blip r:embed="rId6"/>
                      <a:stretch>
                        <a:fillRect/>
                      </a:stretch>
                    </p:blipFill>
                    <p:spPr>
                      <a:xfrm>
                        <a:off x="4056063" y="5434013"/>
                        <a:ext cx="2062162" cy="1031875"/>
                      </a:xfrm>
                      <a:prstGeom prst="rect">
                        <a:avLst/>
                      </a:prstGeom>
                      <a:noFill/>
                      <a:ln w="38100">
                        <a:noFill/>
                        <a:miter/>
                      </a:ln>
                    </p:spPr>
                  </p:pic>
                </p:oleObj>
              </mc:Fallback>
            </mc:AlternateContent>
          </a:graphicData>
        </a:graphic>
      </p:graphicFrame>
      <p:graphicFrame>
        <p:nvGraphicFramePr>
          <p:cNvPr id="21517" name="对象 4"/>
          <p:cNvGraphicFramePr/>
          <p:nvPr/>
        </p:nvGraphicFramePr>
        <p:xfrm>
          <a:off x="3128963" y="3543300"/>
          <a:ext cx="4562475" cy="1766888"/>
        </p:xfrm>
        <a:graphic>
          <a:graphicData uri="http://schemas.openxmlformats.org/presentationml/2006/ole">
            <mc:AlternateContent xmlns:mc="http://schemas.openxmlformats.org/markup-compatibility/2006">
              <mc:Choice xmlns:v="urn:schemas-microsoft-com:vml" Requires="v">
                <p:oleObj spid="_x0000_s3137" name="" r:id="rId7" imgW="3133725" imgH="1190625" progId="Paint.Picture">
                  <p:embed/>
                </p:oleObj>
              </mc:Choice>
              <mc:Fallback>
                <p:oleObj name="" r:id="rId7" imgW="3133725" imgH="1190625" progId="Paint.Picture">
                  <p:embed/>
                  <p:pic>
                    <p:nvPicPr>
                      <p:cNvPr id="0" name="图片 3136"/>
                      <p:cNvPicPr/>
                      <p:nvPr/>
                    </p:nvPicPr>
                    <p:blipFill>
                      <a:blip r:embed="rId8"/>
                      <a:stretch>
                        <a:fillRect/>
                      </a:stretch>
                    </p:blipFill>
                    <p:spPr>
                      <a:xfrm>
                        <a:off x="3128963" y="3543300"/>
                        <a:ext cx="4562475" cy="176688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 calcmode="lin" valueType="num">
                                      <p:cBhvr additive="base">
                                        <p:cTn id="7" dur="500" fill="hold"/>
                                        <p:tgtEl>
                                          <p:spTgt spid="21513"/>
                                        </p:tgtEl>
                                        <p:attrNameLst>
                                          <p:attrName>ppt_x</p:attrName>
                                        </p:attrNameLst>
                                      </p:cBhvr>
                                      <p:tavLst>
                                        <p:tav tm="0">
                                          <p:val>
                                            <p:strVal val="#ppt_x"/>
                                          </p:val>
                                        </p:tav>
                                        <p:tav tm="100000">
                                          <p:val>
                                            <p:strVal val="#ppt_x"/>
                                          </p:val>
                                        </p:tav>
                                      </p:tavLst>
                                    </p:anim>
                                    <p:anim calcmode="lin" valueType="num">
                                      <p:cBhvr additive="base">
                                        <p:cTn id="8" dur="500" fill="hold"/>
                                        <p:tgtEl>
                                          <p:spTgt spid="215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17"/>
                                        </p:tgtEl>
                                        <p:attrNameLst>
                                          <p:attrName>style.visibility</p:attrName>
                                        </p:attrNameLst>
                                      </p:cBhvr>
                                      <p:to>
                                        <p:strVal val="visible"/>
                                      </p:to>
                                    </p:set>
                                    <p:anim calcmode="lin" valueType="num">
                                      <p:cBhvr additive="base">
                                        <p:cTn id="11" dur="500" fill="hold"/>
                                        <p:tgtEl>
                                          <p:spTgt spid="21517"/>
                                        </p:tgtEl>
                                        <p:attrNameLst>
                                          <p:attrName>ppt_x</p:attrName>
                                        </p:attrNameLst>
                                      </p:cBhvr>
                                      <p:tavLst>
                                        <p:tav tm="0">
                                          <p:val>
                                            <p:strVal val="#ppt_x"/>
                                          </p:val>
                                        </p:tav>
                                        <p:tav tm="100000">
                                          <p:val>
                                            <p:strVal val="#ppt_x"/>
                                          </p:val>
                                        </p:tav>
                                      </p:tavLst>
                                    </p:anim>
                                    <p:anim calcmode="lin" valueType="num">
                                      <p:cBhvr additive="base">
                                        <p:cTn id="12" dur="500" fill="hold"/>
                                        <p:tgtEl>
                                          <p:spTgt spid="215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14"/>
                                        </p:tgtEl>
                                        <p:attrNameLst>
                                          <p:attrName>style.visibility</p:attrName>
                                        </p:attrNameLst>
                                      </p:cBhvr>
                                      <p:to>
                                        <p:strVal val="visible"/>
                                      </p:to>
                                    </p:set>
                                    <p:anim calcmode="lin" valueType="num">
                                      <p:cBhvr additive="base">
                                        <p:cTn id="17" dur="500" fill="hold"/>
                                        <p:tgtEl>
                                          <p:spTgt spid="21514"/>
                                        </p:tgtEl>
                                        <p:attrNameLst>
                                          <p:attrName>ppt_x</p:attrName>
                                        </p:attrNameLst>
                                      </p:cBhvr>
                                      <p:tavLst>
                                        <p:tav tm="0">
                                          <p:val>
                                            <p:strVal val="#ppt_x"/>
                                          </p:val>
                                        </p:tav>
                                        <p:tav tm="100000">
                                          <p:val>
                                            <p:strVal val="#ppt_x"/>
                                          </p:val>
                                        </p:tav>
                                      </p:tavLst>
                                    </p:anim>
                                    <p:anim calcmode="lin" valueType="num">
                                      <p:cBhvr additive="base">
                                        <p:cTn id="18" dur="500" fill="hold"/>
                                        <p:tgtEl>
                                          <p:spTgt spid="215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15"/>
                                        </p:tgtEl>
                                        <p:attrNameLst>
                                          <p:attrName>style.visibility</p:attrName>
                                        </p:attrNameLst>
                                      </p:cBhvr>
                                      <p:to>
                                        <p:strVal val="visible"/>
                                      </p:to>
                                    </p:set>
                                    <p:anim calcmode="lin" valueType="num">
                                      <p:cBhvr additive="base">
                                        <p:cTn id="21" dur="500" fill="hold"/>
                                        <p:tgtEl>
                                          <p:spTgt spid="21515"/>
                                        </p:tgtEl>
                                        <p:attrNameLst>
                                          <p:attrName>ppt_x</p:attrName>
                                        </p:attrNameLst>
                                      </p:cBhvr>
                                      <p:tavLst>
                                        <p:tav tm="0">
                                          <p:val>
                                            <p:strVal val="#ppt_x"/>
                                          </p:val>
                                        </p:tav>
                                        <p:tav tm="100000">
                                          <p:val>
                                            <p:strVal val="#ppt_x"/>
                                          </p:val>
                                        </p:tav>
                                      </p:tavLst>
                                    </p:anim>
                                    <p:anim calcmode="lin" valueType="num">
                                      <p:cBhvr additive="base">
                                        <p:cTn id="22"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101"/>
          <p:cNvSpPr txBox="1"/>
          <p:nvPr/>
        </p:nvSpPr>
        <p:spPr>
          <a:xfrm>
            <a:off x="1389063" y="179388"/>
            <a:ext cx="5080000" cy="460375"/>
          </a:xfrm>
          <a:prstGeom prst="rect">
            <a:avLst/>
          </a:prstGeom>
          <a:noFill/>
          <a:ln w="9525">
            <a:noFill/>
          </a:ln>
        </p:spPr>
        <p:txBody>
          <a:bodyPr anchor="t" anchorCtr="0">
            <a:spAutoFit/>
          </a:bodyPr>
          <a:p>
            <a:r>
              <a:rPr lang="en-US" altLang="zh-CN" sz="2400">
                <a:solidFill>
                  <a:srgbClr val="0000FF"/>
                </a:solidFill>
                <a:latin typeface="Times New Roman" panose="02020603050405020304" pitchFamily="18" charset="0"/>
              </a:rPr>
              <a:t>2. </a:t>
            </a:r>
            <a:r>
              <a:rPr lang="zh-CN" altLang="zh-CN" sz="2400">
                <a:solidFill>
                  <a:srgbClr val="0000FF"/>
                </a:solidFill>
                <a:latin typeface="Times New Roman" panose="02020603050405020304" pitchFamily="18" charset="0"/>
              </a:rPr>
              <a:t>误判率的交叉确认估计法</a:t>
            </a:r>
            <a:endParaRPr lang="zh-CN" altLang="en-US" sz="2400">
              <a:latin typeface="Tahoma" panose="020B0604030504040204" pitchFamily="34" charset="0"/>
            </a:endParaRPr>
          </a:p>
        </p:txBody>
      </p:sp>
      <p:sp>
        <p:nvSpPr>
          <p:cNvPr id="22530" name="文本框 1"/>
          <p:cNvSpPr txBox="1"/>
          <p:nvPr/>
        </p:nvSpPr>
        <p:spPr>
          <a:xfrm>
            <a:off x="1104900" y="293211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步骤</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22531" name="对象 2"/>
          <p:cNvGraphicFramePr/>
          <p:nvPr/>
        </p:nvGraphicFramePr>
        <p:xfrm>
          <a:off x="1104900" y="3533775"/>
          <a:ext cx="6945313" cy="3255963"/>
        </p:xfrm>
        <a:graphic>
          <a:graphicData uri="http://schemas.openxmlformats.org/presentationml/2006/ole">
            <mc:AlternateContent xmlns:mc="http://schemas.openxmlformats.org/markup-compatibility/2006">
              <mc:Choice xmlns:v="urn:schemas-microsoft-com:vml" Requires="v">
                <p:oleObj spid="_x0000_s3134" name="" r:id="rId1" imgW="6638925" imgH="2886075" progId="Paint.Picture">
                  <p:embed/>
                </p:oleObj>
              </mc:Choice>
              <mc:Fallback>
                <p:oleObj name="" r:id="rId1" imgW="6638925" imgH="2886075" progId="Paint.Picture">
                  <p:embed/>
                  <p:pic>
                    <p:nvPicPr>
                      <p:cNvPr id="0" name="图片 3133"/>
                      <p:cNvPicPr/>
                      <p:nvPr/>
                    </p:nvPicPr>
                    <p:blipFill>
                      <a:blip r:embed="rId2"/>
                      <a:stretch>
                        <a:fillRect/>
                      </a:stretch>
                    </p:blipFill>
                    <p:spPr>
                      <a:xfrm>
                        <a:off x="1104900" y="3533775"/>
                        <a:ext cx="6945313" cy="3255963"/>
                      </a:xfrm>
                      <a:prstGeom prst="rect">
                        <a:avLst/>
                      </a:prstGeom>
                      <a:noFill/>
                      <a:ln w="38100">
                        <a:noFill/>
                        <a:miter/>
                      </a:ln>
                    </p:spPr>
                  </p:pic>
                </p:oleObj>
              </mc:Fallback>
            </mc:AlternateContent>
          </a:graphicData>
        </a:graphic>
      </p:graphicFrame>
      <p:sp>
        <p:nvSpPr>
          <p:cNvPr id="2" name="文本框 1"/>
          <p:cNvSpPr txBox="1"/>
          <p:nvPr/>
        </p:nvSpPr>
        <p:spPr>
          <a:xfrm>
            <a:off x="1250950" y="541338"/>
            <a:ext cx="8397875" cy="2400300"/>
          </a:xfrm>
          <a:prstGeom prst="rect">
            <a:avLst/>
          </a:prstGeom>
          <a:solidFill>
            <a:schemeClr val="accent3"/>
          </a:solidFill>
          <a:ln w="9525">
            <a:noFill/>
          </a:ln>
        </p:spPr>
        <p:txBody>
          <a:bodyPr wrap="square" anchor="t">
            <a:spAutoFit/>
          </a:bodyPr>
          <a:p>
            <a:pPr marL="342900" indent="-342900">
              <a:lnSpc>
                <a:spcPct val="125000"/>
              </a:lnSpc>
              <a:buFont typeface="Wingdings" panose="05000000000000000000" charset="0"/>
              <a:buChar char="Ø"/>
            </a:pPr>
            <a:r>
              <a:rPr lang="en-US" altLang="zh-CN" sz="2400" noProof="1">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每次剔除训练样本中的一个样本，利用其余容量为</a:t>
            </a:r>
            <a:r>
              <a:rPr lang="en-US" altLang="zh-CN" sz="2400" i="1" noProof="1">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aseline="-25000" noProof="1">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noProof="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noProof="1">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aseline="-25000" noProof="1">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noProof="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个训练样本建立相应判断准则。</a:t>
            </a:r>
            <a:endParaRPr lang="zh-CN" altLang="en-US" sz="2400" noProof="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buFont typeface="Wingdings" panose="05000000000000000000" charset="0"/>
              <a:buChar char="Ø"/>
            </a:pP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再用所建立的判别准则对剔除的那个样品进行判别。</a:t>
            </a:r>
            <a:endParaRPr lang="zh-CN" altLang="en-US" sz="2400" noProof="1">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buFont typeface="Wingdings" panose="05000000000000000000" charset="0"/>
              <a:buChar char="Ø"/>
            </a:pP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对训练样本中的每个样品作上述分析，以其误判的比例作为误判概率的估计。</a:t>
            </a:r>
            <a:endParaRPr lang="zh-CN" altLang="en-US" sz="2400" noProof="1">
              <a:latin typeface="Times New Roman" panose="02020603050405020304" pitchFamily="18" charset="0"/>
              <a:cs typeface="Times New Roman" panose="02020603050405020304" pitchFamily="18" charset="0"/>
            </a:endParaRPr>
          </a:p>
        </p:txBody>
      </p:sp>
      <p:sp>
        <p:nvSpPr>
          <p:cNvPr id="22533"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additive="base">
                                        <p:cTn id="11" dur="500" fill="hold"/>
                                        <p:tgtEl>
                                          <p:spTgt spid="22531"/>
                                        </p:tgtEl>
                                        <p:attrNameLst>
                                          <p:attrName>ppt_x</p:attrName>
                                        </p:attrNameLst>
                                      </p:cBhvr>
                                      <p:tavLst>
                                        <p:tav tm="0">
                                          <p:val>
                                            <p:strVal val="#ppt_x"/>
                                          </p:val>
                                        </p:tav>
                                        <p:tav tm="100000">
                                          <p:val>
                                            <p:strVal val="#ppt_x"/>
                                          </p:val>
                                        </p:tav>
                                      </p:tavLst>
                                    </p:anim>
                                    <p:anim calcmode="lin" valueType="num">
                                      <p:cBhvr additive="base">
                                        <p:cTn id="12"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57363" y="1939925"/>
            <a:ext cx="5915025" cy="2400300"/>
          </a:xfrm>
          <a:prstGeom prst="rect">
            <a:avLst/>
          </a:prstGeom>
          <a:solidFill>
            <a:schemeClr val="accent3"/>
          </a:solidFill>
        </p:spPr>
        <p:txBody>
          <a:bodyPr wrap="square" rtlCol="0" anchor="t">
            <a:spAutoFit/>
          </a:bodyPr>
          <a:p>
            <a:pPr>
              <a:lnSpc>
                <a:spcPct val="125000"/>
              </a:lnSpc>
            </a:pPr>
            <a:r>
              <a:rPr lang="zh-CN" altLang="zh-CN" sz="2400" b="1" noProof="1">
                <a:solidFill>
                  <a:srgbClr val="FF0000"/>
                </a:solidFill>
                <a:latin typeface="Times New Roman" panose="02020603050405020304" pitchFamily="18" charset="0"/>
                <a:ea typeface="宋体" panose="02010600030101010101" pitchFamily="2" charset="-122"/>
                <a:cs typeface="+mn-cs"/>
                <a:sym typeface="+mn-ea"/>
              </a:rPr>
              <a:t>优点：</a:t>
            </a:r>
            <a:endParaRPr lang="zh-CN" altLang="zh-CN" sz="2400" noProof="1">
              <a:latin typeface="Times New Roman" panose="02020603050405020304" pitchFamily="18" charset="0"/>
              <a:sym typeface="+mn-ea"/>
            </a:endParaRPr>
          </a:p>
          <a:p>
            <a:pPr>
              <a:lnSpc>
                <a:spcPct val="125000"/>
              </a:lnSpc>
            </a:pPr>
            <a:r>
              <a:rPr lang="zh-CN" altLang="zh-CN" sz="2400" noProof="1">
                <a:latin typeface="Times New Roman" panose="02020603050405020304" pitchFamily="18" charset="0"/>
                <a:ea typeface="宋体" panose="02010600030101010101" pitchFamily="2" charset="-122"/>
                <a:cs typeface="+mn-cs"/>
                <a:sym typeface="+mn-ea"/>
              </a:rPr>
              <a:t>较回代法更合理。</a:t>
            </a:r>
            <a:endParaRPr lang="en-US" altLang="zh-CN" sz="2400" noProof="1">
              <a:latin typeface="Times New Roman" panose="02020603050405020304" pitchFamily="18" charset="0"/>
              <a:sym typeface="+mn-ea"/>
            </a:endParaRPr>
          </a:p>
          <a:p>
            <a:pPr>
              <a:lnSpc>
                <a:spcPct val="125000"/>
              </a:lnSpc>
            </a:pPr>
            <a:endParaRPr lang="zh-CN" altLang="zh-CN" sz="2400" noProof="1">
              <a:latin typeface="Times New Roman" panose="02020603050405020304" pitchFamily="18" charset="0"/>
              <a:sym typeface="+mn-ea"/>
            </a:endParaRPr>
          </a:p>
          <a:p>
            <a:pPr>
              <a:lnSpc>
                <a:spcPct val="125000"/>
              </a:lnSpc>
            </a:pPr>
            <a:r>
              <a:rPr lang="zh-CN" altLang="zh-CN" sz="2400" b="1" noProof="1">
                <a:solidFill>
                  <a:srgbClr val="FF0000"/>
                </a:solidFill>
                <a:latin typeface="Times New Roman" panose="02020603050405020304" pitchFamily="18" charset="0"/>
                <a:ea typeface="宋体" panose="02010600030101010101" pitchFamily="2" charset="-122"/>
                <a:cs typeface="+mn-cs"/>
                <a:sym typeface="+mn-ea"/>
              </a:rPr>
              <a:t>缺点：</a:t>
            </a:r>
            <a:endParaRPr lang="zh-CN" altLang="zh-CN" sz="2400" noProof="1">
              <a:latin typeface="Times New Roman" panose="02020603050405020304" pitchFamily="18" charset="0"/>
              <a:sym typeface="+mn-ea"/>
            </a:endParaRPr>
          </a:p>
          <a:p>
            <a:pPr>
              <a:lnSpc>
                <a:spcPct val="125000"/>
              </a:lnSpc>
            </a:pPr>
            <a:r>
              <a:rPr lang="zh-CN" altLang="zh-CN" sz="2400" noProof="1">
                <a:latin typeface="Times New Roman" panose="02020603050405020304" pitchFamily="18" charset="0"/>
                <a:ea typeface="宋体" panose="02010600030101010101" pitchFamily="2" charset="-122"/>
                <a:cs typeface="+mn-cs"/>
                <a:sym typeface="+mn-ea"/>
              </a:rPr>
              <a:t>计算量较大。</a:t>
            </a:r>
            <a:endParaRPr lang="zh-CN" altLang="zh-CN" sz="2400" noProof="1">
              <a:latin typeface="Times New Roman" panose="02020603050405020304" pitchFamily="18" charset="0"/>
              <a:sym typeface="+mn-ea"/>
            </a:endParaRPr>
          </a:p>
        </p:txBody>
      </p:sp>
      <p:sp>
        <p:nvSpPr>
          <p:cNvPr id="23554"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
          <p:cNvSpPr txBox="1"/>
          <p:nvPr/>
        </p:nvSpPr>
        <p:spPr>
          <a:xfrm>
            <a:off x="1144588" y="28575"/>
            <a:ext cx="8707437" cy="1476375"/>
          </a:xfrm>
          <a:prstGeom prst="rect">
            <a:avLst/>
          </a:prstGeom>
          <a:noFill/>
          <a:ln w="9525">
            <a:noFill/>
          </a:ln>
        </p:spPr>
        <p:txBody>
          <a:bodyPr wrap="square" anchor="t" anchorCtr="0">
            <a:spAutoFit/>
          </a:bodyPr>
          <a:p>
            <a:pPr>
              <a:lnSpc>
                <a:spcPct val="125000"/>
              </a:lnSpc>
            </a:pPr>
            <a:r>
              <a:rPr lang="zh-CN" altLang="en-US" sz="2400" b="1">
                <a:latin typeface="Times New Roman" panose="02020603050405020304" pitchFamily="18" charset="0"/>
              </a:rPr>
              <a:t>例5.1</a:t>
            </a:r>
            <a:r>
              <a:rPr lang="zh-CN" altLang="en-US" sz="2400">
                <a:latin typeface="Times New Roman" panose="02020603050405020304" pitchFamily="18" charset="0"/>
              </a:rPr>
              <a:t> 研究心肌梗塞的危险因素. 考察两组人群：</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是心肌梗塞组，</a:t>
            </a: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zh-CN" altLang="en-US" sz="2400">
                <a:latin typeface="Times New Roman" panose="02020603050405020304" pitchFamily="18" charset="0"/>
              </a:rPr>
              <a:t>是正常组。考察</a:t>
            </a:r>
            <a:r>
              <a:rPr lang="en-US" altLang="zh-CN" sz="2400">
                <a:latin typeface="Times New Roman" panose="02020603050405020304" pitchFamily="18" charset="0"/>
              </a:rPr>
              <a:t>2</a:t>
            </a:r>
            <a:r>
              <a:rPr lang="zh-CN" altLang="en-US" sz="2400">
                <a:latin typeface="Times New Roman" panose="02020603050405020304" pitchFamily="18" charset="0"/>
              </a:rPr>
              <a:t>个血液指标，X</a:t>
            </a:r>
            <a:r>
              <a:rPr lang="zh-CN" altLang="en-US" sz="2400" baseline="-25000">
                <a:latin typeface="Times New Roman" panose="02020603050405020304" pitchFamily="18" charset="0"/>
              </a:rPr>
              <a:t>1</a:t>
            </a:r>
            <a:r>
              <a:rPr lang="zh-CN" altLang="en-US" sz="2400">
                <a:latin typeface="Times New Roman" panose="02020603050405020304" pitchFamily="18" charset="0"/>
              </a:rPr>
              <a:t>:总胆固醇，X</a:t>
            </a:r>
            <a:r>
              <a:rPr lang="zh-CN" altLang="en-US" sz="2400" baseline="-25000">
                <a:latin typeface="Times New Roman" panose="02020603050405020304" pitchFamily="18" charset="0"/>
              </a:rPr>
              <a:t>2</a:t>
            </a:r>
            <a:r>
              <a:rPr lang="zh-CN" altLang="en-US" sz="2400">
                <a:latin typeface="Times New Roman" panose="02020603050405020304" pitchFamily="18" charset="0"/>
              </a:rPr>
              <a:t>: 高密度脂蛋白胆固醇。各取</a:t>
            </a:r>
            <a:r>
              <a:rPr lang="en-US" altLang="zh-CN" sz="2400">
                <a:latin typeface="Times New Roman" panose="02020603050405020304" pitchFamily="18" charset="0"/>
              </a:rPr>
              <a:t>23</a:t>
            </a:r>
            <a:r>
              <a:rPr lang="zh-CN" altLang="en-US" sz="2400">
                <a:latin typeface="Times New Roman" panose="02020603050405020304" pitchFamily="18" charset="0"/>
              </a:rPr>
              <a:t>名人体指标，判断</a:t>
            </a:r>
            <a:r>
              <a:rPr lang="en-US" altLang="zh-CN" sz="2400">
                <a:latin typeface="Times New Roman" panose="02020603050405020304" pitchFamily="18" charset="0"/>
              </a:rPr>
              <a:t>5</a:t>
            </a:r>
            <a:r>
              <a:rPr lang="zh-CN" altLang="en-US" sz="2400">
                <a:latin typeface="Times New Roman" panose="02020603050405020304" pitchFamily="18" charset="0"/>
              </a:rPr>
              <a:t>个待判样品属于哪组？</a:t>
            </a:r>
            <a:endParaRPr lang="zh-CN" altLang="en-US" sz="2400">
              <a:latin typeface="Times New Roman" panose="02020603050405020304" pitchFamily="18" charset="0"/>
            </a:endParaRPr>
          </a:p>
        </p:txBody>
      </p:sp>
      <p:graphicFrame>
        <p:nvGraphicFramePr>
          <p:cNvPr id="24578" name="对象 4"/>
          <p:cNvGraphicFramePr/>
          <p:nvPr/>
        </p:nvGraphicFramePr>
        <p:xfrm>
          <a:off x="1052513" y="1609725"/>
          <a:ext cx="8378825" cy="5732463"/>
        </p:xfrm>
        <a:graphic>
          <a:graphicData uri="http://schemas.openxmlformats.org/presentationml/2006/ole">
            <mc:AlternateContent xmlns:mc="http://schemas.openxmlformats.org/markup-compatibility/2006">
              <mc:Choice xmlns:v="urn:schemas-microsoft-com:vml" Requires="v">
                <p:oleObj spid="_x0000_s3136" name="" r:id="rId1" imgW="7781925" imgH="5124450" progId="Paint.Picture">
                  <p:embed/>
                </p:oleObj>
              </mc:Choice>
              <mc:Fallback>
                <p:oleObj name="" r:id="rId1" imgW="7781925" imgH="5124450" progId="Paint.Picture">
                  <p:embed/>
                  <p:pic>
                    <p:nvPicPr>
                      <p:cNvPr id="0" name="图片 3135"/>
                      <p:cNvPicPr/>
                      <p:nvPr/>
                    </p:nvPicPr>
                    <p:blipFill>
                      <a:blip r:embed="rId2"/>
                      <a:stretch>
                        <a:fillRect/>
                      </a:stretch>
                    </p:blipFill>
                    <p:spPr>
                      <a:xfrm>
                        <a:off x="1052513" y="1609725"/>
                        <a:ext cx="8378825" cy="5732463"/>
                      </a:xfrm>
                      <a:prstGeom prst="rect">
                        <a:avLst/>
                      </a:prstGeom>
                      <a:noFill/>
                      <a:ln w="38100">
                        <a:noFill/>
                        <a:miter/>
                      </a:ln>
                    </p:spPr>
                  </p:pic>
                </p:oleObj>
              </mc:Fallback>
            </mc:AlternateContent>
          </a:graphicData>
        </a:graphic>
      </p:graphicFrame>
      <p:sp>
        <p:nvSpPr>
          <p:cNvPr id="2457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p:txBody>
          <a:bodyPr anchor="b" anchorCtr="0"/>
          <a:p>
            <a:endParaRPr lang="zh-CN" altLang="en-US"/>
          </a:p>
        </p:txBody>
      </p:sp>
      <p:sp>
        <p:nvSpPr>
          <p:cNvPr id="6146" name="内容占位符 2"/>
          <p:cNvSpPr>
            <a:spLocks noGrp="1"/>
          </p:cNvSpPr>
          <p:nvPr>
            <p:ph idx="1"/>
          </p:nvPr>
        </p:nvSpPr>
        <p:spPr>
          <a:xfrm>
            <a:off x="1063625" y="1812925"/>
            <a:ext cx="8420100" cy="2181225"/>
          </a:xfrm>
        </p:spPr>
        <p:txBody>
          <a:bodyPr anchor="t"/>
          <a:p>
            <a:pPr marL="342900" marR="0" indent="-342900" algn="l" defTabSz="914400" rtl="0" eaLnBrk="1" fontAlgn="base" latinLnBrk="0" hangingPunct="1">
              <a:lnSpc>
                <a:spcPct val="125000"/>
              </a:lnSpc>
              <a:spcBef>
                <a:spcPct val="0"/>
              </a:spcBef>
              <a:spcAft>
                <a:spcPct val="0"/>
              </a:spcAft>
              <a:buClr>
                <a:schemeClr val="folHlink"/>
              </a:buClr>
              <a:buSzPct val="60000"/>
              <a:buFont typeface="Wingdings" panose="05000000000000000000" pitchFamily="2" charset="2"/>
              <a:buChar char="n"/>
            </a:pPr>
            <a:r>
              <a:rPr kumimoji="0" lang="zh-CN" altLang="en-US" sz="3200" b="0" i="0" u="none" strike="noStrike" kern="1200" cap="none" spc="0" normalizeH="0" baseline="0" noProof="1">
                <a:solidFill>
                  <a:schemeClr val="tx1"/>
                </a:solidFill>
                <a:latin typeface="Times New Roman" panose="02020603050405020304" pitchFamily="18" charset="0"/>
                <a:ea typeface="+mn-ea"/>
                <a:cs typeface="+mn-cs"/>
              </a:rPr>
              <a:t>人类认识方法之一: 分类.</a:t>
            </a:r>
            <a:endParaRPr kumimoji="0" lang="zh-CN" altLang="en-US" sz="3200" b="0" i="0" u="none" strike="noStrike" kern="1200" cap="none" spc="0" normalizeH="0" baseline="0" noProof="1">
              <a:solidFill>
                <a:schemeClr val="tx1"/>
              </a:solidFill>
              <a:latin typeface="Times New Roman" panose="02020603050405020304" pitchFamily="18" charset="0"/>
              <a:ea typeface="+mn-ea"/>
              <a:cs typeface="+mn-cs"/>
            </a:endParaRPr>
          </a:p>
          <a:p>
            <a:pPr marL="742950" marR="0" lvl="1" indent="-285750" algn="l" defTabSz="914400" rtl="0" eaLnBrk="1" fontAlgn="base" latinLnBrk="0" hangingPunct="1">
              <a:lnSpc>
                <a:spcPct val="125000"/>
              </a:lnSpc>
              <a:spcBef>
                <a:spcPct val="0"/>
              </a:spcBef>
              <a:spcAft>
                <a:spcPct val="0"/>
              </a:spcAft>
              <a:buClr>
                <a:schemeClr val="hlink"/>
              </a:buClr>
              <a:buSzPct val="55000"/>
              <a:buFont typeface="Wingdings" panose="05000000000000000000" pitchFamily="2" charset="2"/>
              <a:buChar char="n"/>
            </a:pPr>
            <a:r>
              <a:rPr kumimoji="0" lang="zh-CN" altLang="en-US" sz="2800" b="0" i="0" u="none" strike="noStrike" kern="1200" cap="none" spc="0" normalizeH="0" baseline="0" noProof="1">
                <a:solidFill>
                  <a:schemeClr val="tx1"/>
                </a:solidFill>
                <a:latin typeface="Times New Roman" panose="02020603050405020304" pitchFamily="18" charset="0"/>
                <a:ea typeface="+mn-ea"/>
                <a:cs typeface="+mn-cs"/>
              </a:rPr>
              <a:t>人类行为</a:t>
            </a:r>
            <a:endParaRPr kumimoji="0" lang="zh-CN" altLang="en-US" sz="2800" b="0" i="0" u="none" strike="noStrike" kern="1200" cap="none" spc="0" normalizeH="0" baseline="0" noProof="1">
              <a:solidFill>
                <a:schemeClr val="tx1"/>
              </a:solidFill>
              <a:latin typeface="Times New Roman" panose="02020603050405020304" pitchFamily="18" charset="0"/>
              <a:ea typeface="+mn-ea"/>
              <a:cs typeface="+mn-cs"/>
            </a:endParaRPr>
          </a:p>
          <a:p>
            <a:pPr marL="742950" marR="0" lvl="1" indent="-285750" algn="l" defTabSz="914400" rtl="0" eaLnBrk="1" fontAlgn="base" latinLnBrk="0" hangingPunct="1">
              <a:lnSpc>
                <a:spcPct val="125000"/>
              </a:lnSpc>
              <a:spcBef>
                <a:spcPct val="0"/>
              </a:spcBef>
              <a:spcAft>
                <a:spcPct val="0"/>
              </a:spcAft>
              <a:buClr>
                <a:schemeClr val="hlink"/>
              </a:buClr>
              <a:buSzPct val="55000"/>
              <a:buFont typeface="Wingdings" panose="05000000000000000000" pitchFamily="2" charset="2"/>
              <a:buChar char="n"/>
            </a:pPr>
            <a:r>
              <a:rPr kumimoji="0" lang="zh-CN" altLang="en-US" sz="2800" b="0" i="0" u="none" strike="noStrike" kern="1200" cap="none" spc="0" normalizeH="0" baseline="0" noProof="1">
                <a:solidFill>
                  <a:schemeClr val="tx1"/>
                </a:solidFill>
                <a:latin typeface="Times New Roman" panose="02020603050405020304" pitchFamily="18" charset="0"/>
                <a:ea typeface="+mn-ea"/>
                <a:cs typeface="+mn-cs"/>
              </a:rPr>
              <a:t>升学</a:t>
            </a:r>
            <a:endParaRPr kumimoji="0" lang="zh-CN" altLang="en-US" sz="2800" b="0" i="0" u="none" strike="noStrike" kern="1200" cap="none" spc="0" normalizeH="0" baseline="0" noProof="1">
              <a:solidFill>
                <a:schemeClr val="tx1"/>
              </a:solidFill>
              <a:latin typeface="Times New Roman" panose="02020603050405020304" pitchFamily="18" charset="0"/>
              <a:ea typeface="+mn-ea"/>
              <a:cs typeface="+mn-cs"/>
            </a:endParaRPr>
          </a:p>
          <a:p>
            <a:pPr marL="742950" marR="0" lvl="1" indent="-285750" algn="l" defTabSz="914400" rtl="0" eaLnBrk="1" fontAlgn="base" latinLnBrk="0" hangingPunct="1">
              <a:lnSpc>
                <a:spcPct val="125000"/>
              </a:lnSpc>
              <a:spcBef>
                <a:spcPct val="0"/>
              </a:spcBef>
              <a:spcAft>
                <a:spcPct val="0"/>
              </a:spcAft>
              <a:buClr>
                <a:schemeClr val="hlink"/>
              </a:buClr>
              <a:buSzPct val="55000"/>
              <a:buFont typeface="Wingdings" panose="05000000000000000000" pitchFamily="2" charset="2"/>
              <a:buChar char="n"/>
            </a:pPr>
            <a:r>
              <a:rPr kumimoji="0" lang="zh-CN" altLang="en-US" sz="2800" b="0" i="0" u="none" strike="noStrike" kern="1200" cap="none" spc="0" normalizeH="0" baseline="0" noProof="1">
                <a:solidFill>
                  <a:schemeClr val="tx1"/>
                </a:solidFill>
                <a:latin typeface="Times New Roman" panose="02020603050405020304" pitchFamily="18" charset="0"/>
                <a:ea typeface="+mn-ea"/>
                <a:cs typeface="+mn-cs"/>
              </a:rPr>
              <a:t>医学领域等</a:t>
            </a:r>
            <a:endParaRPr kumimoji="0" lang="zh-CN" altLang="en-US" sz="2800" b="0" i="0" u="none" strike="noStrike" kern="1200" cap="none" spc="0" normalizeH="0" baseline="0" noProof="1">
              <a:solidFill>
                <a:schemeClr val="tx1"/>
              </a:solidFill>
              <a:latin typeface="Times New Roman" panose="02020603050405020304" pitchFamily="18" charset="0"/>
              <a:ea typeface="+mn-ea"/>
              <a:cs typeface="+mn-cs"/>
            </a:endParaRPr>
          </a:p>
          <a:p>
            <a:pPr marL="0" marR="0" indent="0" algn="l" defTabSz="914400" rtl="0" eaLnBrk="1" fontAlgn="base" latinLnBrk="0" hangingPunct="1">
              <a:lnSpc>
                <a:spcPct val="125000"/>
              </a:lnSpc>
              <a:spcBef>
                <a:spcPct val="0"/>
              </a:spcBef>
              <a:spcAft>
                <a:spcPct val="0"/>
              </a:spcAft>
              <a:buClr>
                <a:schemeClr val="folHlink"/>
              </a:buClr>
              <a:buSzPct val="60000"/>
              <a:buFont typeface="Wingdings" panose="05000000000000000000" pitchFamily="2" charset="2"/>
              <a:buNone/>
            </a:pPr>
            <a:r>
              <a:rPr kumimoji="0" lang="zh-CN" altLang="en-US" sz="3200" b="0" i="0" u="none" strike="noStrike" kern="1200" cap="none" spc="0" normalizeH="0" baseline="0" noProof="1">
                <a:solidFill>
                  <a:schemeClr val="tx1"/>
                </a:solidFill>
                <a:latin typeface="Times New Roman" panose="02020603050405020304" pitchFamily="18" charset="0"/>
                <a:ea typeface="+mn-ea"/>
                <a:cs typeface="+mn-cs"/>
              </a:rPr>
              <a:t> </a:t>
            </a:r>
            <a:endParaRPr kumimoji="0" lang="zh-CN" altLang="en-US" sz="3200" b="0" i="0" u="none" strike="noStrike" kern="1200" cap="none" spc="0" normalizeH="0" baseline="0" noProof="1">
              <a:solidFill>
                <a:schemeClr val="tx1"/>
              </a:solidFill>
              <a:latin typeface="Times New Roman" panose="02020603050405020304" pitchFamily="18" charset="0"/>
              <a:ea typeface="+mn-ea"/>
              <a:cs typeface="+mn-cs"/>
            </a:endParaRPr>
          </a:p>
        </p:txBody>
      </p:sp>
      <p:graphicFrame>
        <p:nvGraphicFramePr>
          <p:cNvPr id="6147" name="对象 -2147482623"/>
          <p:cNvGraphicFramePr>
            <a:graphicFrameLocks noChangeAspect="1"/>
          </p:cNvGraphicFramePr>
          <p:nvPr/>
        </p:nvGraphicFramePr>
        <p:xfrm>
          <a:off x="5194300" y="4691063"/>
          <a:ext cx="1822450" cy="512762"/>
        </p:xfrm>
        <a:graphic>
          <a:graphicData uri="http://schemas.openxmlformats.org/presentationml/2006/ole">
            <mc:AlternateContent xmlns:mc="http://schemas.openxmlformats.org/markup-compatibility/2006">
              <mc:Choice xmlns:v="urn:schemas-microsoft-com:vml" Requires="v">
                <p:oleObj spid="_x0000_s3077" name="" r:id="rId1" imgW="812165" imgH="228600" progId="Equation.DSMT4">
                  <p:embed/>
                </p:oleObj>
              </mc:Choice>
              <mc:Fallback>
                <p:oleObj name="" r:id="rId1" imgW="812165" imgH="228600" progId="Equation.DSMT4">
                  <p:embed/>
                  <p:pic>
                    <p:nvPicPr>
                      <p:cNvPr id="0" name="图片 3076"/>
                      <p:cNvPicPr/>
                      <p:nvPr/>
                    </p:nvPicPr>
                    <p:blipFill>
                      <a:blip r:embed="rId2"/>
                      <a:stretch>
                        <a:fillRect/>
                      </a:stretch>
                    </p:blipFill>
                    <p:spPr>
                      <a:xfrm>
                        <a:off x="5194300" y="4691063"/>
                        <a:ext cx="1822450" cy="512762"/>
                      </a:xfrm>
                      <a:prstGeom prst="rect">
                        <a:avLst/>
                      </a:prstGeom>
                      <a:noFill/>
                      <a:ln w="38100">
                        <a:noFill/>
                        <a:miter/>
                      </a:ln>
                    </p:spPr>
                  </p:pic>
                </p:oleObj>
              </mc:Fallback>
            </mc:AlternateContent>
          </a:graphicData>
        </a:graphic>
      </p:graphicFrame>
      <p:graphicFrame>
        <p:nvGraphicFramePr>
          <p:cNvPr id="6148" name="对象 -2147482621"/>
          <p:cNvGraphicFramePr>
            <a:graphicFrameLocks noChangeAspect="1"/>
          </p:cNvGraphicFramePr>
          <p:nvPr/>
        </p:nvGraphicFramePr>
        <p:xfrm>
          <a:off x="4405313" y="5203825"/>
          <a:ext cx="2378075" cy="514350"/>
        </p:xfrm>
        <a:graphic>
          <a:graphicData uri="http://schemas.openxmlformats.org/presentationml/2006/ole">
            <mc:AlternateContent xmlns:mc="http://schemas.openxmlformats.org/markup-compatibility/2006">
              <mc:Choice xmlns:v="urn:schemas-microsoft-com:vml" Requires="v">
                <p:oleObj spid="_x0000_s3076" name="" r:id="rId3" imgW="1116965" imgH="241300" progId="Equation.DSMT4">
                  <p:embed/>
                </p:oleObj>
              </mc:Choice>
              <mc:Fallback>
                <p:oleObj name="" r:id="rId3" imgW="1116965" imgH="241300" progId="Equation.DSMT4">
                  <p:embed/>
                  <p:pic>
                    <p:nvPicPr>
                      <p:cNvPr id="0" name="图片 3075"/>
                      <p:cNvPicPr/>
                      <p:nvPr/>
                    </p:nvPicPr>
                    <p:blipFill>
                      <a:blip r:embed="rId4"/>
                      <a:stretch>
                        <a:fillRect/>
                      </a:stretch>
                    </p:blipFill>
                    <p:spPr>
                      <a:xfrm>
                        <a:off x="4405313" y="5203825"/>
                        <a:ext cx="2378075" cy="514350"/>
                      </a:xfrm>
                      <a:prstGeom prst="rect">
                        <a:avLst/>
                      </a:prstGeom>
                      <a:noFill/>
                      <a:ln w="38100">
                        <a:noFill/>
                        <a:miter/>
                      </a:ln>
                    </p:spPr>
                  </p:pic>
                </p:oleObj>
              </mc:Fallback>
            </mc:AlternateContent>
          </a:graphicData>
        </a:graphic>
      </p:graphicFrame>
      <p:sp>
        <p:nvSpPr>
          <p:cNvPr id="6149" name="文本框 1"/>
          <p:cNvSpPr txBox="1"/>
          <p:nvPr/>
        </p:nvSpPr>
        <p:spPr>
          <a:xfrm>
            <a:off x="1096963" y="4437063"/>
            <a:ext cx="8450262" cy="1322387"/>
          </a:xfrm>
          <a:prstGeom prst="rect">
            <a:avLst/>
          </a:prstGeom>
          <a:noFill/>
          <a:ln w="9525">
            <a:noFill/>
          </a:ln>
        </p:spPr>
        <p:txBody>
          <a:bodyPr wrap="square" anchor="t" anchorCtr="0">
            <a:spAutoFit/>
          </a:bodyPr>
          <a:p>
            <a:pPr marL="342900" indent="-342900">
              <a:lnSpc>
                <a:spcPct val="125000"/>
              </a:lnSpc>
              <a:buClr>
                <a:srgbClr val="333399"/>
              </a:buClr>
              <a:buSzPct val="60000"/>
              <a:buFont typeface="Wingdings" panose="05000000000000000000" charset="0"/>
              <a:buChar char="n"/>
            </a:pPr>
            <a:r>
              <a:rPr lang="zh-CN" altLang="en-US" sz="3200">
                <a:latin typeface="Times New Roman" panose="02020603050405020304" pitchFamily="18" charset="0"/>
              </a:rPr>
              <a:t>统计上, 设有</a:t>
            </a:r>
            <a:r>
              <a:rPr lang="en-US" altLang="zh-CN" sz="3200" i="1">
                <a:latin typeface="Times New Roman" panose="02020603050405020304" pitchFamily="18" charset="0"/>
              </a:rPr>
              <a:t>k</a:t>
            </a:r>
            <a:r>
              <a:rPr lang="zh-CN" altLang="en-US" sz="3200">
                <a:latin typeface="Times New Roman" panose="02020603050405020304" pitchFamily="18" charset="0"/>
              </a:rPr>
              <a:t>个总体                    </a:t>
            </a:r>
            <a:r>
              <a:rPr lang="en-US" altLang="zh-CN" sz="3200">
                <a:latin typeface="Times New Roman" panose="02020603050405020304" pitchFamily="18" charset="0"/>
              </a:rPr>
              <a:t>, </a:t>
            </a:r>
            <a:r>
              <a:rPr lang="zh-CN" altLang="en-US" sz="3200">
                <a:latin typeface="Times New Roman" panose="02020603050405020304" pitchFamily="18" charset="0"/>
              </a:rPr>
              <a:t>都是</a:t>
            </a:r>
            <a:r>
              <a:rPr lang="en-US" altLang="zh-CN" sz="3200" i="1">
                <a:latin typeface="Times New Roman" panose="02020603050405020304" pitchFamily="18" charset="0"/>
              </a:rPr>
              <a:t>p</a:t>
            </a:r>
            <a:r>
              <a:rPr lang="zh-CN" altLang="en-US" sz="3200">
                <a:latin typeface="Times New Roman" panose="02020603050405020304" pitchFamily="18" charset="0"/>
              </a:rPr>
              <a:t>维, 对某一新样品数据                       , 判属哪个.</a:t>
            </a:r>
            <a:endParaRPr lang="zh-CN" altLang="en-US" sz="3200">
              <a:latin typeface="Tahoma" panose="020B0604030504040204" pitchFamily="34" charset="0"/>
            </a:endParaRPr>
          </a:p>
        </p:txBody>
      </p:sp>
      <p:sp>
        <p:nvSpPr>
          <p:cNvPr id="6150"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anim calcmode="lin" valueType="num">
                                      <p:cBhvr additive="base">
                                        <p:cTn id="11" dur="500" fill="hold"/>
                                        <p:tgtEl>
                                          <p:spTgt spid="6148"/>
                                        </p:tgtEl>
                                        <p:attrNameLst>
                                          <p:attrName>ppt_x</p:attrName>
                                        </p:attrNameLst>
                                      </p:cBhvr>
                                      <p:tavLst>
                                        <p:tav tm="0">
                                          <p:val>
                                            <p:strVal val="#ppt_x"/>
                                          </p:val>
                                        </p:tav>
                                        <p:tav tm="100000">
                                          <p:val>
                                            <p:strVal val="#ppt_x"/>
                                          </p:val>
                                        </p:tav>
                                      </p:tavLst>
                                    </p:anim>
                                    <p:anim calcmode="lin" valueType="num">
                                      <p:cBhvr additive="base">
                                        <p:cTn id="12" dur="500" fill="hold"/>
                                        <p:tgtEl>
                                          <p:spTgt spid="61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9"/>
                                        </p:tgtEl>
                                        <p:attrNameLst>
                                          <p:attrName>style.visibility</p:attrName>
                                        </p:attrNameLst>
                                      </p:cBhvr>
                                      <p:to>
                                        <p:strVal val="visible"/>
                                      </p:to>
                                    </p:set>
                                    <p:anim calcmode="lin" valueType="num">
                                      <p:cBhvr additive="base">
                                        <p:cTn id="15" dur="500" fill="hold"/>
                                        <p:tgtEl>
                                          <p:spTgt spid="6149"/>
                                        </p:tgtEl>
                                        <p:attrNameLst>
                                          <p:attrName>ppt_x</p:attrName>
                                        </p:attrNameLst>
                                      </p:cBhvr>
                                      <p:tavLst>
                                        <p:tav tm="0">
                                          <p:val>
                                            <p:strVal val="#ppt_x"/>
                                          </p:val>
                                        </p:tav>
                                        <p:tav tm="100000">
                                          <p:val>
                                            <p:strVal val="#ppt_x"/>
                                          </p:val>
                                        </p:tav>
                                      </p:tavLst>
                                    </p:anim>
                                    <p:anim calcmode="lin" valueType="num">
                                      <p:cBhvr additive="base">
                                        <p:cTn id="16"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01"/>
          <p:cNvSpPr txBox="1"/>
          <p:nvPr/>
        </p:nvSpPr>
        <p:spPr>
          <a:xfrm>
            <a:off x="1258888" y="114300"/>
            <a:ext cx="5080000" cy="460375"/>
          </a:xfrm>
          <a:prstGeom prst="rect">
            <a:avLst/>
          </a:prstGeom>
          <a:noFill/>
          <a:ln w="9525">
            <a:noFill/>
          </a:ln>
        </p:spPr>
        <p:txBody>
          <a:bodyPr anchor="t" anchorCtr="0">
            <a:spAutoFit/>
          </a:bodyPr>
          <a:p>
            <a:r>
              <a:rPr lang="zh-CN" altLang="zh-CN" sz="2400">
                <a:solidFill>
                  <a:srgbClr val="0000FF"/>
                </a:solidFill>
                <a:latin typeface="Times New Roman" panose="02020603050405020304" pitchFamily="18" charset="0"/>
              </a:rPr>
              <a:t>解</a:t>
            </a:r>
            <a:r>
              <a:rPr lang="en-US" altLang="zh-CN" sz="2400">
                <a:solidFill>
                  <a:srgbClr val="0000FF"/>
                </a:solidFill>
                <a:latin typeface="Times New Roman" panose="02020603050405020304" pitchFamily="18" charset="0"/>
              </a:rPr>
              <a:t>:</a:t>
            </a:r>
            <a:r>
              <a:rPr lang="en-US" altLang="zh-CN" sz="2400">
                <a:latin typeface="Times New Roman" panose="02020603050405020304" pitchFamily="18" charset="0"/>
              </a:rPr>
              <a:t> </a:t>
            </a:r>
            <a:r>
              <a:rPr lang="zh-CN" altLang="zh-CN" sz="2400">
                <a:latin typeface="Times New Roman" panose="02020603050405020304" pitchFamily="18" charset="0"/>
              </a:rPr>
              <a:t>在假设方差相等的条件下</a:t>
            </a:r>
            <a:endParaRPr lang="zh-CN" altLang="en-US" sz="2400">
              <a:latin typeface="Tahoma" panose="020B0604030504040204" pitchFamily="34" charset="0"/>
            </a:endParaRPr>
          </a:p>
        </p:txBody>
      </p:sp>
      <p:sp>
        <p:nvSpPr>
          <p:cNvPr id="24578" name="文本框 1"/>
          <p:cNvSpPr txBox="1"/>
          <p:nvPr/>
        </p:nvSpPr>
        <p:spPr>
          <a:xfrm>
            <a:off x="1363663" y="417353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两总体的分离程度为</a:t>
            </a:r>
            <a:endParaRPr lang="zh-CN" altLang="en-US" sz="2400">
              <a:latin typeface="Times New Roman" panose="02020603050405020304" pitchFamily="18" charset="0"/>
            </a:endParaRPr>
          </a:p>
        </p:txBody>
      </p:sp>
      <p:graphicFrame>
        <p:nvGraphicFramePr>
          <p:cNvPr id="24579" name="对象 -2147482537"/>
          <p:cNvGraphicFramePr>
            <a:graphicFrameLocks noChangeAspect="1"/>
          </p:cNvGraphicFramePr>
          <p:nvPr/>
        </p:nvGraphicFramePr>
        <p:xfrm>
          <a:off x="3902075" y="4598988"/>
          <a:ext cx="2436813" cy="530225"/>
        </p:xfrm>
        <a:graphic>
          <a:graphicData uri="http://schemas.openxmlformats.org/presentationml/2006/ole">
            <mc:AlternateContent xmlns:mc="http://schemas.openxmlformats.org/markup-compatibility/2006">
              <mc:Choice xmlns:v="urn:schemas-microsoft-com:vml" Requires="v">
                <p:oleObj spid="_x0000_s3109" name="" r:id="rId1" imgW="1167130" imgH="254000" progId="Equation.DSMT4">
                  <p:embed/>
                </p:oleObj>
              </mc:Choice>
              <mc:Fallback>
                <p:oleObj name="" r:id="rId1" imgW="1167130" imgH="254000" progId="Equation.DSMT4">
                  <p:embed/>
                  <p:pic>
                    <p:nvPicPr>
                      <p:cNvPr id="0" name="图片 3108"/>
                      <p:cNvPicPr/>
                      <p:nvPr/>
                    </p:nvPicPr>
                    <p:blipFill>
                      <a:blip r:embed="rId2"/>
                      <a:stretch>
                        <a:fillRect/>
                      </a:stretch>
                    </p:blipFill>
                    <p:spPr>
                      <a:xfrm>
                        <a:off x="3902075" y="4598988"/>
                        <a:ext cx="2436813" cy="530225"/>
                      </a:xfrm>
                      <a:prstGeom prst="rect">
                        <a:avLst/>
                      </a:prstGeom>
                      <a:noFill/>
                      <a:ln w="38100">
                        <a:noFill/>
                        <a:miter/>
                      </a:ln>
                    </p:spPr>
                  </p:pic>
                </p:oleObj>
              </mc:Fallback>
            </mc:AlternateContent>
          </a:graphicData>
        </a:graphic>
      </p:graphicFrame>
      <p:sp>
        <p:nvSpPr>
          <p:cNvPr id="24580" name="文本框 2"/>
          <p:cNvSpPr txBox="1"/>
          <p:nvPr/>
        </p:nvSpPr>
        <p:spPr>
          <a:xfrm>
            <a:off x="1533525" y="504983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线性判别函数为</a:t>
            </a:r>
            <a:endParaRPr lang="zh-CN" altLang="en-US" sz="2400">
              <a:latin typeface="Times New Roman" panose="02020603050405020304" pitchFamily="18" charset="0"/>
            </a:endParaRPr>
          </a:p>
        </p:txBody>
      </p:sp>
      <p:graphicFrame>
        <p:nvGraphicFramePr>
          <p:cNvPr id="24581" name="对象 -2147482536"/>
          <p:cNvGraphicFramePr>
            <a:graphicFrameLocks noChangeAspect="1"/>
          </p:cNvGraphicFramePr>
          <p:nvPr/>
        </p:nvGraphicFramePr>
        <p:xfrm>
          <a:off x="3375025" y="5510213"/>
          <a:ext cx="5124450" cy="576262"/>
        </p:xfrm>
        <a:graphic>
          <a:graphicData uri="http://schemas.openxmlformats.org/presentationml/2006/ole">
            <mc:AlternateContent xmlns:mc="http://schemas.openxmlformats.org/markup-compatibility/2006">
              <mc:Choice xmlns:v="urn:schemas-microsoft-com:vml" Requires="v">
                <p:oleObj spid="_x0000_s3104" name="" r:id="rId3" imgW="2258695" imgH="254000" progId="Equation.DSMT4">
                  <p:embed/>
                </p:oleObj>
              </mc:Choice>
              <mc:Fallback>
                <p:oleObj name="" r:id="rId3" imgW="2258695" imgH="254000" progId="Equation.DSMT4">
                  <p:embed/>
                  <p:pic>
                    <p:nvPicPr>
                      <p:cNvPr id="0" name="图片 3103"/>
                      <p:cNvPicPr/>
                      <p:nvPr/>
                    </p:nvPicPr>
                    <p:blipFill>
                      <a:blip r:embed="rId4"/>
                      <a:stretch>
                        <a:fillRect/>
                      </a:stretch>
                    </p:blipFill>
                    <p:spPr>
                      <a:xfrm>
                        <a:off x="3375025" y="5510213"/>
                        <a:ext cx="5124450" cy="576262"/>
                      </a:xfrm>
                      <a:prstGeom prst="rect">
                        <a:avLst/>
                      </a:prstGeom>
                      <a:noFill/>
                      <a:ln w="38100">
                        <a:noFill/>
                        <a:miter/>
                      </a:ln>
                    </p:spPr>
                  </p:pic>
                </p:oleObj>
              </mc:Fallback>
            </mc:AlternateContent>
          </a:graphicData>
        </a:graphic>
      </p:graphicFrame>
      <p:graphicFrame>
        <p:nvGraphicFramePr>
          <p:cNvPr id="24582" name="对象 -2147482535"/>
          <p:cNvGraphicFramePr>
            <a:graphicFrameLocks noChangeAspect="1"/>
          </p:cNvGraphicFramePr>
          <p:nvPr/>
        </p:nvGraphicFramePr>
        <p:xfrm>
          <a:off x="3375025" y="6086475"/>
          <a:ext cx="4965700" cy="555625"/>
        </p:xfrm>
        <a:graphic>
          <a:graphicData uri="http://schemas.openxmlformats.org/presentationml/2006/ole">
            <mc:AlternateContent xmlns:mc="http://schemas.openxmlformats.org/markup-compatibility/2006">
              <mc:Choice xmlns:v="urn:schemas-microsoft-com:vml" Requires="v">
                <p:oleObj spid="_x0000_s3108" name="" r:id="rId5" imgW="2271395" imgH="254000" progId="Equation.DSMT4">
                  <p:embed/>
                </p:oleObj>
              </mc:Choice>
              <mc:Fallback>
                <p:oleObj name="" r:id="rId5" imgW="2271395" imgH="254000" progId="Equation.DSMT4">
                  <p:embed/>
                  <p:pic>
                    <p:nvPicPr>
                      <p:cNvPr id="0" name="图片 3107"/>
                      <p:cNvPicPr/>
                      <p:nvPr/>
                    </p:nvPicPr>
                    <p:blipFill>
                      <a:blip r:embed="rId6"/>
                      <a:stretch>
                        <a:fillRect/>
                      </a:stretch>
                    </p:blipFill>
                    <p:spPr>
                      <a:xfrm>
                        <a:off x="3375025" y="6086475"/>
                        <a:ext cx="4965700" cy="555625"/>
                      </a:xfrm>
                      <a:prstGeom prst="rect">
                        <a:avLst/>
                      </a:prstGeom>
                      <a:noFill/>
                      <a:ln w="38100">
                        <a:noFill/>
                        <a:miter/>
                      </a:ln>
                    </p:spPr>
                  </p:pic>
                </p:oleObj>
              </mc:Fallback>
            </mc:AlternateContent>
          </a:graphicData>
        </a:graphic>
      </p:graphicFrame>
      <p:graphicFrame>
        <p:nvGraphicFramePr>
          <p:cNvPr id="25607" name="对象 1">
            <a:hlinkClick r:id="" action="ppaction://ole?verb="/>
          </p:cNvPr>
          <p:cNvGraphicFramePr>
            <a:graphicFrameLocks noChangeAspect="1"/>
          </p:cNvGraphicFramePr>
          <p:nvPr/>
        </p:nvGraphicFramePr>
        <p:xfrm>
          <a:off x="1968500" y="2857500"/>
          <a:ext cx="4516438" cy="1279525"/>
        </p:xfrm>
        <a:graphic>
          <a:graphicData uri="http://schemas.openxmlformats.org/presentationml/2006/ole">
            <mc:AlternateContent xmlns:mc="http://schemas.openxmlformats.org/markup-compatibility/2006">
              <mc:Choice xmlns:v="urn:schemas-microsoft-com:vml" Requires="v">
                <p:oleObj spid="_x0000_s3106" name="" r:id="rId7" imgW="1612900" imgH="457200" progId="Equation.KSEE3">
                  <p:embed/>
                </p:oleObj>
              </mc:Choice>
              <mc:Fallback>
                <p:oleObj name="" r:id="rId7" imgW="1612900" imgH="457200" progId="Equation.KSEE3">
                  <p:embed/>
                  <p:pic>
                    <p:nvPicPr>
                      <p:cNvPr id="0" name="图片 3105"/>
                      <p:cNvPicPr/>
                      <p:nvPr/>
                    </p:nvPicPr>
                    <p:blipFill>
                      <a:blip r:embed="rId8"/>
                      <a:stretch>
                        <a:fillRect/>
                      </a:stretch>
                    </p:blipFill>
                    <p:spPr>
                      <a:xfrm>
                        <a:off x="1968500" y="2857500"/>
                        <a:ext cx="4516438" cy="1279525"/>
                      </a:xfrm>
                      <a:prstGeom prst="rect">
                        <a:avLst/>
                      </a:prstGeom>
                      <a:noFill/>
                      <a:ln w="38100">
                        <a:noFill/>
                        <a:miter/>
                      </a:ln>
                    </p:spPr>
                  </p:pic>
                </p:oleObj>
              </mc:Fallback>
            </mc:AlternateContent>
          </a:graphicData>
        </a:graphic>
      </p:graphicFrame>
      <p:graphicFrame>
        <p:nvGraphicFramePr>
          <p:cNvPr id="25608" name="对象 1">
            <a:hlinkClick r:id="" action="ppaction://ole?verb="/>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3110" name="" r:id="rId9" imgW="914400" imgH="215900" progId="Equation.KSEE3">
                  <p:embed/>
                </p:oleObj>
              </mc:Choice>
              <mc:Fallback>
                <p:oleObj name="" r:id="rId9" imgW="914400" imgH="215900" progId="Equation.KSEE3">
                  <p:embed/>
                  <p:pic>
                    <p:nvPicPr>
                      <p:cNvPr id="0" name="图片 3109"/>
                      <p:cNvPicPr/>
                      <p:nvPr/>
                    </p:nvPicPr>
                    <p:blipFill>
                      <a:blip r:embed="rId10"/>
                      <a:stretch>
                        <a:fillRect/>
                      </a:stretch>
                    </p:blipFill>
                    <p:spPr>
                      <a:xfrm>
                        <a:off x="4495800" y="3321050"/>
                        <a:ext cx="914400" cy="215900"/>
                      </a:xfrm>
                      <a:prstGeom prst="rect">
                        <a:avLst/>
                      </a:prstGeom>
                      <a:noFill/>
                      <a:ln w="38100">
                        <a:noFill/>
                        <a:miter/>
                      </a:ln>
                    </p:spPr>
                  </p:pic>
                </p:oleObj>
              </mc:Fallback>
            </mc:AlternateContent>
          </a:graphicData>
        </a:graphic>
      </p:graphicFrame>
      <p:graphicFrame>
        <p:nvGraphicFramePr>
          <p:cNvPr id="25609" name="对象 2">
            <a:hlinkClick r:id="" action="ppaction://ole?verb="/>
          </p:cNvPr>
          <p:cNvGraphicFramePr>
            <a:graphicFrameLocks noChangeAspect="1"/>
          </p:cNvGraphicFramePr>
          <p:nvPr/>
        </p:nvGraphicFramePr>
        <p:xfrm>
          <a:off x="1966913" y="574675"/>
          <a:ext cx="4646612" cy="1144588"/>
        </p:xfrm>
        <a:graphic>
          <a:graphicData uri="http://schemas.openxmlformats.org/presentationml/2006/ole">
            <mc:AlternateContent xmlns:mc="http://schemas.openxmlformats.org/markup-compatibility/2006">
              <mc:Choice xmlns:v="urn:schemas-microsoft-com:vml" Requires="v">
                <p:oleObj spid="_x0000_s3107" name="" r:id="rId11" imgW="1803400" imgH="457200" progId="Equation.KSEE3">
                  <p:embed/>
                </p:oleObj>
              </mc:Choice>
              <mc:Fallback>
                <p:oleObj name="" r:id="rId11" imgW="1803400" imgH="457200" progId="Equation.KSEE3">
                  <p:embed/>
                  <p:pic>
                    <p:nvPicPr>
                      <p:cNvPr id="0" name="图片 3106"/>
                      <p:cNvPicPr/>
                      <p:nvPr/>
                    </p:nvPicPr>
                    <p:blipFill>
                      <a:blip r:embed="rId12"/>
                      <a:stretch>
                        <a:fillRect/>
                      </a:stretch>
                    </p:blipFill>
                    <p:spPr>
                      <a:xfrm>
                        <a:off x="1966913" y="574675"/>
                        <a:ext cx="4646612" cy="1144588"/>
                      </a:xfrm>
                      <a:prstGeom prst="rect">
                        <a:avLst/>
                      </a:prstGeom>
                      <a:noFill/>
                      <a:ln w="38100">
                        <a:noFill/>
                        <a:miter/>
                      </a:ln>
                    </p:spPr>
                  </p:pic>
                </p:oleObj>
              </mc:Fallback>
            </mc:AlternateContent>
          </a:graphicData>
        </a:graphic>
      </p:graphicFrame>
      <p:graphicFrame>
        <p:nvGraphicFramePr>
          <p:cNvPr id="25610" name="对象 3">
            <a:hlinkClick r:id="" action="ppaction://ole?verb="/>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3111" name="" r:id="rId13" imgW="914400" imgH="215900" progId="Equation.KSEE3">
                  <p:embed/>
                </p:oleObj>
              </mc:Choice>
              <mc:Fallback>
                <p:oleObj name="" r:id="rId13" imgW="914400" imgH="215900" progId="Equation.KSEE3">
                  <p:embed/>
                  <p:pic>
                    <p:nvPicPr>
                      <p:cNvPr id="0" name="图片 3110"/>
                      <p:cNvPicPr/>
                      <p:nvPr/>
                    </p:nvPicPr>
                    <p:blipFill>
                      <a:blip r:embed="rId10"/>
                      <a:stretch>
                        <a:fillRect/>
                      </a:stretch>
                    </p:blipFill>
                    <p:spPr>
                      <a:xfrm>
                        <a:off x="4495800" y="3321050"/>
                        <a:ext cx="914400" cy="215900"/>
                      </a:xfrm>
                      <a:prstGeom prst="rect">
                        <a:avLst/>
                      </a:prstGeom>
                      <a:noFill/>
                      <a:ln w="38100">
                        <a:noFill/>
                        <a:miter/>
                      </a:ln>
                    </p:spPr>
                  </p:pic>
                </p:oleObj>
              </mc:Fallback>
            </mc:AlternateContent>
          </a:graphicData>
        </a:graphic>
      </p:graphicFrame>
      <p:graphicFrame>
        <p:nvGraphicFramePr>
          <p:cNvPr id="25611" name="对象 4">
            <a:hlinkClick r:id="" action="ppaction://ole?verb="/>
          </p:cNvPr>
          <p:cNvGraphicFramePr>
            <a:graphicFrameLocks noChangeAspect="1"/>
          </p:cNvGraphicFramePr>
          <p:nvPr/>
        </p:nvGraphicFramePr>
        <p:xfrm>
          <a:off x="1968500" y="1720850"/>
          <a:ext cx="4645025" cy="1136650"/>
        </p:xfrm>
        <a:graphic>
          <a:graphicData uri="http://schemas.openxmlformats.org/presentationml/2006/ole">
            <mc:AlternateContent xmlns:mc="http://schemas.openxmlformats.org/markup-compatibility/2006">
              <mc:Choice xmlns:v="urn:schemas-microsoft-com:vml" Requires="v">
                <p:oleObj spid="_x0000_s3105" name="" r:id="rId14" imgW="1816100" imgH="457200" progId="Equation.KSEE3">
                  <p:embed/>
                </p:oleObj>
              </mc:Choice>
              <mc:Fallback>
                <p:oleObj name="" r:id="rId14" imgW="1816100" imgH="457200" progId="Equation.KSEE3">
                  <p:embed/>
                  <p:pic>
                    <p:nvPicPr>
                      <p:cNvPr id="0" name="图片 3104"/>
                      <p:cNvPicPr/>
                      <p:nvPr/>
                    </p:nvPicPr>
                    <p:blipFill>
                      <a:blip r:embed="rId15"/>
                      <a:stretch>
                        <a:fillRect/>
                      </a:stretch>
                    </p:blipFill>
                    <p:spPr>
                      <a:xfrm>
                        <a:off x="1968500" y="1720850"/>
                        <a:ext cx="4645025" cy="1136650"/>
                      </a:xfrm>
                      <a:prstGeom prst="rect">
                        <a:avLst/>
                      </a:prstGeom>
                      <a:solidFill>
                        <a:srgbClr val="FFFFFF"/>
                      </a:solidFill>
                      <a:ln w="38100">
                        <a:noFill/>
                        <a:miter/>
                      </a:ln>
                    </p:spPr>
                  </p:pic>
                </p:oleObj>
              </mc:Fallback>
            </mc:AlternateContent>
          </a:graphicData>
        </a:graphic>
      </p:graphicFrame>
      <p:sp>
        <p:nvSpPr>
          <p:cNvPr id="2561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9"/>
                                        </p:tgtEl>
                                        <p:attrNameLst>
                                          <p:attrName>style.visibility</p:attrName>
                                        </p:attrNameLst>
                                      </p:cBhvr>
                                      <p:to>
                                        <p:strVal val="visible"/>
                                      </p:to>
                                    </p:set>
                                    <p:anim calcmode="lin" valueType="num">
                                      <p:cBhvr additive="base">
                                        <p:cTn id="11" dur="500" fill="hold"/>
                                        <p:tgtEl>
                                          <p:spTgt spid="24579"/>
                                        </p:tgtEl>
                                        <p:attrNameLst>
                                          <p:attrName>ppt_x</p:attrName>
                                        </p:attrNameLst>
                                      </p:cBhvr>
                                      <p:tavLst>
                                        <p:tav tm="0">
                                          <p:val>
                                            <p:strVal val="#ppt_x"/>
                                          </p:val>
                                        </p:tav>
                                        <p:tav tm="100000">
                                          <p:val>
                                            <p:strVal val="#ppt_x"/>
                                          </p:val>
                                        </p:tav>
                                      </p:tavLst>
                                    </p:anim>
                                    <p:anim calcmode="lin" valueType="num">
                                      <p:cBhvr additive="base">
                                        <p:cTn id="12" dur="500" fill="hold"/>
                                        <p:tgtEl>
                                          <p:spTgt spid="2457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80"/>
                                        </p:tgtEl>
                                        <p:attrNameLst>
                                          <p:attrName>style.visibility</p:attrName>
                                        </p:attrNameLst>
                                      </p:cBhvr>
                                      <p:to>
                                        <p:strVal val="visible"/>
                                      </p:to>
                                    </p:set>
                                    <p:anim calcmode="lin" valueType="num">
                                      <p:cBhvr additive="base">
                                        <p:cTn id="15" dur="500" fill="hold"/>
                                        <p:tgtEl>
                                          <p:spTgt spid="24580"/>
                                        </p:tgtEl>
                                        <p:attrNameLst>
                                          <p:attrName>ppt_x</p:attrName>
                                        </p:attrNameLst>
                                      </p:cBhvr>
                                      <p:tavLst>
                                        <p:tav tm="0">
                                          <p:val>
                                            <p:strVal val="#ppt_x"/>
                                          </p:val>
                                        </p:tav>
                                        <p:tav tm="100000">
                                          <p:val>
                                            <p:strVal val="#ppt_x"/>
                                          </p:val>
                                        </p:tav>
                                      </p:tavLst>
                                    </p:anim>
                                    <p:anim calcmode="lin" valueType="num">
                                      <p:cBhvr additive="base">
                                        <p:cTn id="16" dur="500" fill="hold"/>
                                        <p:tgtEl>
                                          <p:spTgt spid="245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additive="base">
                                        <p:cTn id="19" dur="500" fill="hold"/>
                                        <p:tgtEl>
                                          <p:spTgt spid="24581"/>
                                        </p:tgtEl>
                                        <p:attrNameLst>
                                          <p:attrName>ppt_x</p:attrName>
                                        </p:attrNameLst>
                                      </p:cBhvr>
                                      <p:tavLst>
                                        <p:tav tm="0">
                                          <p:val>
                                            <p:strVal val="#ppt_x"/>
                                          </p:val>
                                        </p:tav>
                                        <p:tav tm="100000">
                                          <p:val>
                                            <p:strVal val="#ppt_x"/>
                                          </p:val>
                                        </p:tav>
                                      </p:tavLst>
                                    </p:anim>
                                    <p:anim calcmode="lin" valueType="num">
                                      <p:cBhvr additive="base">
                                        <p:cTn id="20" dur="500" fill="hold"/>
                                        <p:tgtEl>
                                          <p:spTgt spid="2458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
          <p:cNvSpPr txBox="1"/>
          <p:nvPr/>
        </p:nvSpPr>
        <p:spPr>
          <a:xfrm>
            <a:off x="1281113" y="2181225"/>
            <a:ext cx="7810500" cy="1198563"/>
          </a:xfrm>
          <a:prstGeom prst="rect">
            <a:avLst/>
          </a:prstGeom>
          <a:noFill/>
          <a:ln w="9525">
            <a:noFill/>
          </a:ln>
        </p:spPr>
        <p:txBody>
          <a:bodyPr wrap="square" anchor="t" anchorCtr="0">
            <a:spAutoFit/>
          </a:bodyPr>
          <a:p>
            <a:pPr>
              <a:lnSpc>
                <a:spcPct val="150000"/>
              </a:lnSpc>
            </a:pPr>
            <a:r>
              <a:rPr lang="zh-CN" altLang="en-US" sz="2400">
                <a:latin typeface="Times New Roman" panose="02020603050405020304" pitchFamily="18" charset="0"/>
              </a:rPr>
              <a:t>待测新样品的判断结果是：</a:t>
            </a:r>
            <a:r>
              <a:rPr lang="en-US" altLang="zh-CN" sz="2400">
                <a:latin typeface="Times New Roman" panose="02020603050405020304" pitchFamily="18" charset="0"/>
              </a:rPr>
              <a:t>1,2,3</a:t>
            </a:r>
            <a:r>
              <a:rPr lang="zh-CN" altLang="en-US" sz="2400">
                <a:latin typeface="Times New Roman" panose="02020603050405020304" pitchFamily="18" charset="0"/>
              </a:rPr>
              <a:t>号样品属于</a:t>
            </a:r>
            <a:r>
              <a:rPr lang="en-US" altLang="zh-CN" sz="2400">
                <a:latin typeface="Times New Roman" panose="02020603050405020304" pitchFamily="18" charset="0"/>
              </a:rPr>
              <a:t>G1</a:t>
            </a:r>
            <a:endParaRPr lang="en-US" altLang="zh-CN" sz="2400">
              <a:latin typeface="Times New Roman" panose="02020603050405020304" pitchFamily="18" charset="0"/>
            </a:endParaRPr>
          </a:p>
          <a:p>
            <a:pPr>
              <a:lnSpc>
                <a:spcPct val="150000"/>
              </a:lnSpc>
            </a:pPr>
            <a:r>
              <a:rPr lang="en-US" altLang="zh-CN" sz="2400">
                <a:latin typeface="Times New Roman" panose="02020603050405020304" pitchFamily="18" charset="0"/>
              </a:rPr>
              <a:t>                                                 4,5</a:t>
            </a:r>
            <a:r>
              <a:rPr lang="zh-CN" altLang="en-US" sz="2400">
                <a:latin typeface="Times New Roman" panose="02020603050405020304" pitchFamily="18" charset="0"/>
              </a:rPr>
              <a:t>号样品属于</a:t>
            </a:r>
            <a:r>
              <a:rPr lang="en-US" altLang="zh-CN" sz="2400">
                <a:latin typeface="Times New Roman" panose="02020603050405020304" pitchFamily="18" charset="0"/>
              </a:rPr>
              <a:t>G2</a:t>
            </a:r>
            <a:endParaRPr lang="en-US" altLang="zh-CN" sz="2400">
              <a:latin typeface="Times New Roman" panose="02020603050405020304" pitchFamily="18" charset="0"/>
            </a:endParaRPr>
          </a:p>
        </p:txBody>
      </p:sp>
      <p:sp>
        <p:nvSpPr>
          <p:cNvPr id="26626" name="文本框 5"/>
          <p:cNvSpPr txBox="1"/>
          <p:nvPr/>
        </p:nvSpPr>
        <p:spPr>
          <a:xfrm>
            <a:off x="1231900" y="309563"/>
            <a:ext cx="7910513"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两种方法都将G2中</a:t>
            </a:r>
            <a:r>
              <a:rPr lang="en-US" altLang="zh-CN" sz="2400">
                <a:latin typeface="Times New Roman" panose="02020603050405020304" pitchFamily="18" charset="0"/>
              </a:rPr>
              <a:t>14</a:t>
            </a:r>
            <a:r>
              <a:rPr lang="zh-CN" altLang="en-US" sz="2400">
                <a:latin typeface="Times New Roman" panose="02020603050405020304" pitchFamily="18" charset="0"/>
              </a:rPr>
              <a:t>号</a:t>
            </a:r>
            <a:r>
              <a:rPr lang="en-US" altLang="zh-CN" sz="2400">
                <a:latin typeface="Times New Roman" panose="02020603050405020304" pitchFamily="18" charset="0"/>
              </a:rPr>
              <a:t>15</a:t>
            </a:r>
            <a:r>
              <a:rPr lang="zh-CN" altLang="en-US" sz="2400">
                <a:latin typeface="Times New Roman" panose="02020603050405020304" pitchFamily="18" charset="0"/>
              </a:rPr>
              <a:t>号误判为G1， 误判率</a:t>
            </a:r>
            <a:endParaRPr lang="zh-CN" altLang="en-US" sz="2400">
              <a:latin typeface="Times New Roman" panose="02020603050405020304" pitchFamily="18" charset="0"/>
            </a:endParaRPr>
          </a:p>
        </p:txBody>
      </p:sp>
      <p:graphicFrame>
        <p:nvGraphicFramePr>
          <p:cNvPr id="26627" name="对象 -2147482532"/>
          <p:cNvGraphicFramePr>
            <a:graphicFrameLocks noChangeAspect="1"/>
          </p:cNvGraphicFramePr>
          <p:nvPr/>
        </p:nvGraphicFramePr>
        <p:xfrm>
          <a:off x="2374900" y="866775"/>
          <a:ext cx="4260850" cy="795338"/>
        </p:xfrm>
        <a:graphic>
          <a:graphicData uri="http://schemas.openxmlformats.org/presentationml/2006/ole">
            <mc:AlternateContent xmlns:mc="http://schemas.openxmlformats.org/markup-compatibility/2006">
              <mc:Choice xmlns:v="urn:schemas-microsoft-com:vml" Requires="v">
                <p:oleObj spid="_x0000_s3112" name="" r:id="rId1" imgW="2107565" imgH="393700" progId="Equation.DSMT4">
                  <p:embed/>
                </p:oleObj>
              </mc:Choice>
              <mc:Fallback>
                <p:oleObj name="" r:id="rId1" imgW="2107565" imgH="393700" progId="Equation.DSMT4">
                  <p:embed/>
                  <p:pic>
                    <p:nvPicPr>
                      <p:cNvPr id="0" name="图片 3111"/>
                      <p:cNvPicPr/>
                      <p:nvPr/>
                    </p:nvPicPr>
                    <p:blipFill>
                      <a:blip r:embed="rId2"/>
                      <a:stretch>
                        <a:fillRect/>
                      </a:stretch>
                    </p:blipFill>
                    <p:spPr>
                      <a:xfrm>
                        <a:off x="2374900" y="866775"/>
                        <a:ext cx="4260850" cy="795338"/>
                      </a:xfrm>
                      <a:prstGeom prst="rect">
                        <a:avLst/>
                      </a:prstGeom>
                      <a:noFill/>
                      <a:ln w="38100">
                        <a:noFill/>
                        <a:miter/>
                      </a:ln>
                    </p:spPr>
                  </p:pic>
                </p:oleObj>
              </mc:Fallback>
            </mc:AlternateContent>
          </a:graphicData>
        </a:graphic>
      </p:graphicFrame>
      <p:sp>
        <p:nvSpPr>
          <p:cNvPr id="2662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 calcmode="lin" valueType="num">
                                      <p:cBhvr additive="base">
                                        <p:cTn id="7" dur="500" fill="hold"/>
                                        <p:tgtEl>
                                          <p:spTgt spid="25601"/>
                                        </p:tgtEl>
                                        <p:attrNameLst>
                                          <p:attrName>ppt_x</p:attrName>
                                        </p:attrNameLst>
                                      </p:cBhvr>
                                      <p:tavLst>
                                        <p:tav tm="0">
                                          <p:val>
                                            <p:strVal val="#ppt_x"/>
                                          </p:val>
                                        </p:tav>
                                        <p:tav tm="100000">
                                          <p:val>
                                            <p:strVal val="#ppt_x"/>
                                          </p:val>
                                        </p:tav>
                                      </p:tavLst>
                                    </p:anim>
                                    <p:anim calcmode="lin" valueType="num">
                                      <p:cBhvr additive="base">
                                        <p:cTn id="8" dur="500" fill="hold"/>
                                        <p:tgtEl>
                                          <p:spTgt spid="25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01"/>
          <p:cNvSpPr txBox="1"/>
          <p:nvPr/>
        </p:nvSpPr>
        <p:spPr>
          <a:xfrm>
            <a:off x="1744663" y="147638"/>
            <a:ext cx="5080000" cy="460375"/>
          </a:xfrm>
          <a:prstGeom prst="rect">
            <a:avLst/>
          </a:prstGeom>
          <a:noFill/>
          <a:ln w="9525">
            <a:noFill/>
          </a:ln>
        </p:spPr>
        <p:txBody>
          <a:bodyPr anchor="t" anchorCtr="0">
            <a:spAutoFit/>
          </a:bodyPr>
          <a:p>
            <a:r>
              <a:rPr lang="en-US" altLang="zh-CN" sz="2400">
                <a:solidFill>
                  <a:srgbClr val="0000FF"/>
                </a:solidFill>
                <a:latin typeface="Times New Roman" panose="02020603050405020304" pitchFamily="18" charset="0"/>
              </a:rPr>
              <a:t>5.1.3 </a:t>
            </a:r>
            <a:r>
              <a:rPr lang="zh-CN" altLang="zh-CN" sz="2400">
                <a:solidFill>
                  <a:srgbClr val="0000FF"/>
                </a:solidFill>
                <a:latin typeface="Times New Roman" panose="02020603050405020304" pitchFamily="18" charset="0"/>
              </a:rPr>
              <a:t>多个总体的距离判别</a:t>
            </a:r>
            <a:r>
              <a:rPr lang="en-US" altLang="zh-CN" sz="2400">
                <a:solidFill>
                  <a:srgbClr val="0000FF"/>
                </a:solidFill>
                <a:latin typeface="Times New Roman" panose="02020603050405020304" pitchFamily="18" charset="0"/>
              </a:rPr>
              <a:t>(</a:t>
            </a:r>
            <a:r>
              <a:rPr lang="zh-CN" altLang="zh-CN" sz="2400">
                <a:solidFill>
                  <a:srgbClr val="0000FF"/>
                </a:solidFill>
                <a:latin typeface="Times New Roman" panose="02020603050405020304" pitchFamily="18" charset="0"/>
              </a:rPr>
              <a:t>最近者</a:t>
            </a:r>
            <a:r>
              <a:rPr lang="en-US" altLang="zh-CN" sz="2400">
                <a:solidFill>
                  <a:srgbClr val="0000FF"/>
                </a:solidFill>
                <a:latin typeface="Times New Roman" panose="02020603050405020304" pitchFamily="18" charset="0"/>
              </a:rPr>
              <a:t>)</a:t>
            </a:r>
            <a:endParaRPr lang="zh-CN" altLang="en-US" sz="2400">
              <a:latin typeface="Tahoma" panose="020B0604030504040204" pitchFamily="34" charset="0"/>
            </a:endParaRPr>
          </a:p>
        </p:txBody>
      </p:sp>
      <p:sp>
        <p:nvSpPr>
          <p:cNvPr id="27650" name="文本框 1"/>
          <p:cNvSpPr txBox="1"/>
          <p:nvPr/>
        </p:nvSpPr>
        <p:spPr>
          <a:xfrm>
            <a:off x="1439863" y="796925"/>
            <a:ext cx="6615112" cy="830263"/>
          </a:xfrm>
          <a:prstGeom prst="rect">
            <a:avLst/>
          </a:prstGeom>
          <a:noFill/>
          <a:ln w="9525">
            <a:noFill/>
          </a:ln>
        </p:spPr>
        <p:txBody>
          <a:bodyPr wrap="square" anchor="t" anchorCtr="0">
            <a:spAutoFit/>
          </a:bodyPr>
          <a:p>
            <a:r>
              <a:rPr lang="zh-CN" altLang="en-US" sz="2400">
                <a:latin typeface="Tahoma" panose="020B0604030504040204" pitchFamily="34" charset="0"/>
              </a:rPr>
              <a:t>设</a:t>
            </a:r>
            <a:r>
              <a:rPr lang="zh-CN" altLang="en-US" sz="2400" i="1">
                <a:latin typeface="Times New Roman" panose="02020603050405020304" pitchFamily="18" charset="0"/>
              </a:rPr>
              <a:t>k</a:t>
            </a:r>
            <a:r>
              <a:rPr lang="zh-CN" altLang="en-US" sz="2400">
                <a:latin typeface="Tahoma" panose="020B0604030504040204" pitchFamily="34" charset="0"/>
              </a:rPr>
              <a:t>个总体                   的均值和协方差分别为</a:t>
            </a:r>
            <a:endParaRPr lang="zh-CN" altLang="en-US" sz="2400">
              <a:latin typeface="Tahoma" panose="020B0604030504040204" pitchFamily="34" charset="0"/>
            </a:endParaRPr>
          </a:p>
          <a:p>
            <a:r>
              <a:rPr lang="zh-CN" altLang="en-US" sz="2400">
                <a:latin typeface="Tahoma" panose="020B0604030504040204" pitchFamily="34" charset="0"/>
              </a:rPr>
              <a:t>                   </a:t>
            </a:r>
            <a:endParaRPr lang="zh-CN" altLang="en-US" sz="2400">
              <a:latin typeface="Tahoma" panose="020B0604030504040204" pitchFamily="34" charset="0"/>
            </a:endParaRPr>
          </a:p>
        </p:txBody>
      </p:sp>
      <p:sp>
        <p:nvSpPr>
          <p:cNvPr id="27654" name="文本框 4"/>
          <p:cNvSpPr txBox="1"/>
          <p:nvPr/>
        </p:nvSpPr>
        <p:spPr>
          <a:xfrm>
            <a:off x="3328988" y="1341438"/>
            <a:ext cx="487362" cy="460375"/>
          </a:xfrm>
          <a:prstGeom prst="rect">
            <a:avLst/>
          </a:prstGeom>
          <a:noFill/>
          <a:ln w="9525">
            <a:noFill/>
          </a:ln>
        </p:spPr>
        <p:txBody>
          <a:bodyPr wrap="square" anchor="t" anchorCtr="0">
            <a:spAutoFit/>
          </a:bodyPr>
          <a:p>
            <a:r>
              <a:rPr lang="zh-CN" altLang="en-US" sz="2400">
                <a:latin typeface="Tahoma" panose="020B0604030504040204" pitchFamily="34" charset="0"/>
              </a:rPr>
              <a:t>和</a:t>
            </a:r>
            <a:endParaRPr lang="zh-CN" altLang="en-US" sz="2400">
              <a:latin typeface="Tahoma" panose="020B0604030504040204" pitchFamily="34" charset="0"/>
            </a:endParaRPr>
          </a:p>
        </p:txBody>
      </p:sp>
      <p:sp>
        <p:nvSpPr>
          <p:cNvPr id="26631" name="文本框 99"/>
          <p:cNvSpPr txBox="1"/>
          <p:nvPr/>
        </p:nvSpPr>
        <p:spPr>
          <a:xfrm>
            <a:off x="1284288" y="1968500"/>
            <a:ext cx="5080000" cy="460375"/>
          </a:xfrm>
          <a:prstGeom prst="rect">
            <a:avLst/>
          </a:prstGeom>
          <a:noFill/>
          <a:ln w="9525">
            <a:noFill/>
          </a:ln>
        </p:spPr>
        <p:txBody>
          <a:bodyPr anchor="t" anchorCtr="0">
            <a:spAutoFit/>
          </a:bodyPr>
          <a:p>
            <a:r>
              <a:rPr lang="en-US" altLang="zh-CN" sz="2400">
                <a:solidFill>
                  <a:srgbClr val="0000FF"/>
                </a:solidFill>
                <a:latin typeface="Times New Roman" panose="02020603050405020304" pitchFamily="18" charset="0"/>
              </a:rPr>
              <a:t>1 </a:t>
            </a:r>
            <a:r>
              <a:rPr lang="zh-CN" altLang="zh-CN" sz="2400">
                <a:solidFill>
                  <a:srgbClr val="0000FF"/>
                </a:solidFill>
                <a:latin typeface="Times New Roman" panose="02020603050405020304" pitchFamily="18" charset="0"/>
              </a:rPr>
              <a:t>总体协方差矩阵相等</a:t>
            </a:r>
            <a:endParaRPr lang="zh-CN" altLang="en-US" sz="2400">
              <a:latin typeface="Tahoma" panose="020B0604030504040204" pitchFamily="34" charset="0"/>
            </a:endParaRPr>
          </a:p>
        </p:txBody>
      </p:sp>
      <p:graphicFrame>
        <p:nvGraphicFramePr>
          <p:cNvPr id="26632" name="对象 -2147482527"/>
          <p:cNvGraphicFramePr>
            <a:graphicFrameLocks noChangeAspect="1"/>
          </p:cNvGraphicFramePr>
          <p:nvPr/>
        </p:nvGraphicFramePr>
        <p:xfrm>
          <a:off x="1746250" y="2397125"/>
          <a:ext cx="5433060" cy="572770"/>
        </p:xfrm>
        <a:graphic>
          <a:graphicData uri="http://schemas.openxmlformats.org/presentationml/2006/ole">
            <mc:AlternateContent xmlns:mc="http://schemas.openxmlformats.org/markup-compatibility/2006">
              <mc:Choice xmlns:v="urn:schemas-microsoft-com:vml" Requires="v">
                <p:oleObj spid="_x0000_s3114" name="" r:id="rId1" imgW="2654300" imgH="279400" progId="Equation.DSMT4">
                  <p:embed/>
                </p:oleObj>
              </mc:Choice>
              <mc:Fallback>
                <p:oleObj name="" r:id="rId1" imgW="2654300" imgH="279400" progId="Equation.DSMT4">
                  <p:embed/>
                  <p:pic>
                    <p:nvPicPr>
                      <p:cNvPr id="0" name="图片 3113"/>
                      <p:cNvPicPr/>
                      <p:nvPr/>
                    </p:nvPicPr>
                    <p:blipFill>
                      <a:blip r:embed="rId2"/>
                      <a:stretch>
                        <a:fillRect/>
                      </a:stretch>
                    </p:blipFill>
                    <p:spPr>
                      <a:xfrm>
                        <a:off x="1746250" y="2397125"/>
                        <a:ext cx="5433060" cy="572770"/>
                      </a:xfrm>
                      <a:prstGeom prst="rect">
                        <a:avLst/>
                      </a:prstGeom>
                      <a:noFill/>
                      <a:ln w="38100">
                        <a:noFill/>
                        <a:miter/>
                      </a:ln>
                    </p:spPr>
                  </p:pic>
                </p:oleObj>
              </mc:Fallback>
            </mc:AlternateContent>
          </a:graphicData>
        </a:graphic>
      </p:graphicFrame>
      <p:sp>
        <p:nvSpPr>
          <p:cNvPr id="26633" name="文本框 6"/>
          <p:cNvSpPr txBox="1"/>
          <p:nvPr/>
        </p:nvSpPr>
        <p:spPr>
          <a:xfrm>
            <a:off x="1439863" y="44450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显然有</a:t>
            </a:r>
            <a:endParaRPr lang="zh-CN" altLang="en-US" sz="2400">
              <a:latin typeface="Times New Roman" panose="02020603050405020304" pitchFamily="18" charset="0"/>
            </a:endParaRPr>
          </a:p>
        </p:txBody>
      </p:sp>
      <p:graphicFrame>
        <p:nvGraphicFramePr>
          <p:cNvPr id="26634" name="对象 -2147482504"/>
          <p:cNvGraphicFramePr>
            <a:graphicFrameLocks noChangeAspect="1"/>
          </p:cNvGraphicFramePr>
          <p:nvPr/>
        </p:nvGraphicFramePr>
        <p:xfrm>
          <a:off x="2554605" y="4404360"/>
          <a:ext cx="6449060" cy="617220"/>
        </p:xfrm>
        <a:graphic>
          <a:graphicData uri="http://schemas.openxmlformats.org/presentationml/2006/ole">
            <mc:AlternateContent xmlns:mc="http://schemas.openxmlformats.org/markup-compatibility/2006">
              <mc:Choice xmlns:v="urn:schemas-microsoft-com:vml" Requires="v">
                <p:oleObj spid="_x0000_s3117" name="" r:id="rId3" imgW="2651760" imgH="254000" progId="Equation.DSMT4">
                  <p:embed/>
                </p:oleObj>
              </mc:Choice>
              <mc:Fallback>
                <p:oleObj name="" r:id="rId3" imgW="2651760" imgH="254000" progId="Equation.DSMT4">
                  <p:embed/>
                  <p:pic>
                    <p:nvPicPr>
                      <p:cNvPr id="0" name="图片 3116"/>
                      <p:cNvPicPr/>
                      <p:nvPr/>
                    </p:nvPicPr>
                    <p:blipFill>
                      <a:blip r:embed="rId4"/>
                      <a:stretch>
                        <a:fillRect/>
                      </a:stretch>
                    </p:blipFill>
                    <p:spPr>
                      <a:xfrm>
                        <a:off x="2554605" y="4404360"/>
                        <a:ext cx="6449060" cy="617220"/>
                      </a:xfrm>
                      <a:prstGeom prst="rect">
                        <a:avLst/>
                      </a:prstGeom>
                      <a:noFill/>
                      <a:ln w="38100">
                        <a:noFill/>
                        <a:miter/>
                      </a:ln>
                    </p:spPr>
                  </p:pic>
                </p:oleObj>
              </mc:Fallback>
            </mc:AlternateContent>
          </a:graphicData>
        </a:graphic>
      </p:graphicFrame>
      <p:graphicFrame>
        <p:nvGraphicFramePr>
          <p:cNvPr id="26635" name="对象 -2147482525"/>
          <p:cNvGraphicFramePr>
            <a:graphicFrameLocks noChangeAspect="1"/>
          </p:cNvGraphicFramePr>
          <p:nvPr/>
        </p:nvGraphicFramePr>
        <p:xfrm>
          <a:off x="1746250" y="5109845"/>
          <a:ext cx="2671445" cy="610235"/>
        </p:xfrm>
        <a:graphic>
          <a:graphicData uri="http://schemas.openxmlformats.org/presentationml/2006/ole">
            <mc:AlternateContent xmlns:mc="http://schemas.openxmlformats.org/markup-compatibility/2006">
              <mc:Choice xmlns:v="urn:schemas-microsoft-com:vml" Requires="v">
                <p:oleObj spid="_x0000_s3122" name="" r:id="rId5" imgW="1282065" imgH="292100" progId="Equation.DSMT4">
                  <p:embed/>
                </p:oleObj>
              </mc:Choice>
              <mc:Fallback>
                <p:oleObj name="" r:id="rId5" imgW="1282065" imgH="292100" progId="Equation.DSMT4">
                  <p:embed/>
                  <p:pic>
                    <p:nvPicPr>
                      <p:cNvPr id="0" name="图片 3121"/>
                      <p:cNvPicPr/>
                      <p:nvPr/>
                    </p:nvPicPr>
                    <p:blipFill>
                      <a:blip r:embed="rId6"/>
                      <a:stretch>
                        <a:fillRect/>
                      </a:stretch>
                    </p:blipFill>
                    <p:spPr>
                      <a:xfrm>
                        <a:off x="1746250" y="5109845"/>
                        <a:ext cx="2671445" cy="610235"/>
                      </a:xfrm>
                      <a:prstGeom prst="rect">
                        <a:avLst/>
                      </a:prstGeom>
                      <a:noFill/>
                      <a:ln w="38100">
                        <a:noFill/>
                        <a:miter/>
                      </a:ln>
                    </p:spPr>
                  </p:pic>
                </p:oleObj>
              </mc:Fallback>
            </mc:AlternateContent>
          </a:graphicData>
        </a:graphic>
      </p:graphicFrame>
      <p:graphicFrame>
        <p:nvGraphicFramePr>
          <p:cNvPr id="26636" name="对象 -2147482524"/>
          <p:cNvGraphicFramePr>
            <a:graphicFrameLocks noChangeAspect="1"/>
          </p:cNvGraphicFramePr>
          <p:nvPr/>
        </p:nvGraphicFramePr>
        <p:xfrm>
          <a:off x="5168900" y="5085080"/>
          <a:ext cx="1781810" cy="605790"/>
        </p:xfrm>
        <a:graphic>
          <a:graphicData uri="http://schemas.openxmlformats.org/presentationml/2006/ole">
            <mc:AlternateContent xmlns:mc="http://schemas.openxmlformats.org/markup-compatibility/2006">
              <mc:Choice xmlns:v="urn:schemas-microsoft-com:vml" Requires="v">
                <p:oleObj spid="_x0000_s3120" name="" r:id="rId7" imgW="711200" imgH="241300" progId="Equation.DSMT4">
                  <p:embed/>
                </p:oleObj>
              </mc:Choice>
              <mc:Fallback>
                <p:oleObj name="" r:id="rId7" imgW="711200" imgH="241300" progId="Equation.DSMT4">
                  <p:embed/>
                  <p:pic>
                    <p:nvPicPr>
                      <p:cNvPr id="0" name="图片 3119"/>
                      <p:cNvPicPr/>
                      <p:nvPr/>
                    </p:nvPicPr>
                    <p:blipFill>
                      <a:blip r:embed="rId8"/>
                      <a:stretch>
                        <a:fillRect/>
                      </a:stretch>
                    </p:blipFill>
                    <p:spPr>
                      <a:xfrm>
                        <a:off x="5168900" y="5085080"/>
                        <a:ext cx="1781810" cy="605790"/>
                      </a:xfrm>
                      <a:prstGeom prst="rect">
                        <a:avLst/>
                      </a:prstGeom>
                      <a:noFill/>
                      <a:ln w="38100">
                        <a:noFill/>
                        <a:miter/>
                      </a:ln>
                    </p:spPr>
                  </p:pic>
                </p:oleObj>
              </mc:Fallback>
            </mc:AlternateContent>
          </a:graphicData>
        </a:graphic>
      </p:graphicFrame>
      <p:sp>
        <p:nvSpPr>
          <p:cNvPr id="26637" name="文本框 10"/>
          <p:cNvSpPr txBox="1"/>
          <p:nvPr/>
        </p:nvSpPr>
        <p:spPr>
          <a:xfrm>
            <a:off x="1235075" y="5181600"/>
            <a:ext cx="51117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若</a:t>
            </a:r>
            <a:endParaRPr lang="zh-CN" altLang="en-US" sz="2400">
              <a:latin typeface="Times New Roman" panose="02020603050405020304" pitchFamily="18" charset="0"/>
            </a:endParaRPr>
          </a:p>
        </p:txBody>
      </p:sp>
      <p:sp>
        <p:nvSpPr>
          <p:cNvPr id="26638" name="文本框 11"/>
          <p:cNvSpPr txBox="1"/>
          <p:nvPr/>
        </p:nvSpPr>
        <p:spPr>
          <a:xfrm>
            <a:off x="4232593" y="5176838"/>
            <a:ext cx="887412"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 </a:t>
            </a:r>
            <a:r>
              <a:rPr lang="zh-CN" altLang="zh-CN" sz="2400">
                <a:latin typeface="Times New Roman" panose="02020603050405020304" pitchFamily="18" charset="0"/>
              </a:rPr>
              <a:t>则</a:t>
            </a:r>
            <a:endParaRPr lang="zh-CN" altLang="en-US" sz="2400">
              <a:latin typeface="Tahoma" panose="020B0604030504040204" pitchFamily="34" charset="0"/>
            </a:endParaRPr>
          </a:p>
        </p:txBody>
      </p:sp>
      <p:graphicFrame>
        <p:nvGraphicFramePr>
          <p:cNvPr id="26643" name="对象 1">
            <a:hlinkClick r:id="" action="ppaction://ole?verb="/>
          </p:cNvPr>
          <p:cNvGraphicFramePr>
            <a:graphicFrameLocks noChangeAspect="1"/>
          </p:cNvGraphicFramePr>
          <p:nvPr/>
        </p:nvGraphicFramePr>
        <p:xfrm>
          <a:off x="1701800" y="3048000"/>
          <a:ext cx="2127250" cy="500063"/>
        </p:xfrm>
        <a:graphic>
          <a:graphicData uri="http://schemas.openxmlformats.org/presentationml/2006/ole">
            <mc:AlternateContent xmlns:mc="http://schemas.openxmlformats.org/markup-compatibility/2006">
              <mc:Choice xmlns:v="urn:schemas-microsoft-com:vml" Requires="v">
                <p:oleObj spid="_x0000_s3123" name="" r:id="rId9" imgW="1028700" imgH="241300" progId="Equation.KSEE3">
                  <p:embed/>
                </p:oleObj>
              </mc:Choice>
              <mc:Fallback>
                <p:oleObj name="" r:id="rId9" imgW="1028700" imgH="241300" progId="Equation.KSEE3">
                  <p:embed/>
                  <p:pic>
                    <p:nvPicPr>
                      <p:cNvPr id="0" name="图片 3122"/>
                      <p:cNvPicPr/>
                      <p:nvPr/>
                    </p:nvPicPr>
                    <p:blipFill>
                      <a:blip r:embed="rId10"/>
                      <a:stretch>
                        <a:fillRect/>
                      </a:stretch>
                    </p:blipFill>
                    <p:spPr>
                      <a:xfrm>
                        <a:off x="1701800" y="3048000"/>
                        <a:ext cx="2127250" cy="500063"/>
                      </a:xfrm>
                      <a:prstGeom prst="rect">
                        <a:avLst/>
                      </a:prstGeom>
                      <a:noFill/>
                      <a:ln w="38100">
                        <a:noFill/>
                        <a:miter/>
                      </a:ln>
                    </p:spPr>
                  </p:pic>
                </p:oleObj>
              </mc:Fallback>
            </mc:AlternateContent>
          </a:graphicData>
        </a:graphic>
      </p:graphicFrame>
      <p:graphicFrame>
        <p:nvGraphicFramePr>
          <p:cNvPr id="26644" name="对象 2">
            <a:hlinkClick r:id="" action="ppaction://ole?verb="/>
          </p:cNvPr>
          <p:cNvGraphicFramePr>
            <a:graphicFrameLocks noChangeAspect="1"/>
          </p:cNvGraphicFramePr>
          <p:nvPr/>
        </p:nvGraphicFramePr>
        <p:xfrm>
          <a:off x="4006850" y="2938463"/>
          <a:ext cx="3306763" cy="717550"/>
        </p:xfrm>
        <a:graphic>
          <a:graphicData uri="http://schemas.openxmlformats.org/presentationml/2006/ole">
            <mc:AlternateContent xmlns:mc="http://schemas.openxmlformats.org/markup-compatibility/2006">
              <mc:Choice xmlns:v="urn:schemas-microsoft-com:vml" Requires="v">
                <p:oleObj spid="_x0000_s3118" name="" r:id="rId11" imgW="1816100" imgH="393700" progId="Equation.KSEE3">
                  <p:embed/>
                </p:oleObj>
              </mc:Choice>
              <mc:Fallback>
                <p:oleObj name="" r:id="rId11" imgW="1816100" imgH="393700" progId="Equation.KSEE3">
                  <p:embed/>
                  <p:pic>
                    <p:nvPicPr>
                      <p:cNvPr id="0" name="图片 3117"/>
                      <p:cNvPicPr/>
                      <p:nvPr/>
                    </p:nvPicPr>
                    <p:blipFill>
                      <a:blip r:embed="rId12"/>
                      <a:stretch>
                        <a:fillRect/>
                      </a:stretch>
                    </p:blipFill>
                    <p:spPr>
                      <a:xfrm>
                        <a:off x="4006850" y="2938463"/>
                        <a:ext cx="3306763" cy="717550"/>
                      </a:xfrm>
                      <a:prstGeom prst="rect">
                        <a:avLst/>
                      </a:prstGeom>
                      <a:noFill/>
                      <a:ln w="38100">
                        <a:noFill/>
                        <a:miter/>
                      </a:ln>
                    </p:spPr>
                  </p:pic>
                </p:oleObj>
              </mc:Fallback>
            </mc:AlternateContent>
          </a:graphicData>
        </a:graphic>
      </p:graphicFrame>
      <p:graphicFrame>
        <p:nvGraphicFramePr>
          <p:cNvPr id="26645" name="对象 3">
            <a:hlinkClick r:id="" action="ppaction://ole?verb="/>
          </p:cNvPr>
          <p:cNvGraphicFramePr>
            <a:graphicFrameLocks noChangeAspect="1"/>
          </p:cNvGraphicFramePr>
          <p:nvPr/>
        </p:nvGraphicFramePr>
        <p:xfrm>
          <a:off x="1584325" y="3714750"/>
          <a:ext cx="2206625" cy="525463"/>
        </p:xfrm>
        <a:graphic>
          <a:graphicData uri="http://schemas.openxmlformats.org/presentationml/2006/ole">
            <mc:AlternateContent xmlns:mc="http://schemas.openxmlformats.org/markup-compatibility/2006">
              <mc:Choice xmlns:v="urn:schemas-microsoft-com:vml" Requires="v">
                <p:oleObj spid="_x0000_s3119" name="" r:id="rId13" imgW="1066800" imgH="254000" progId="Equation.KSEE3">
                  <p:embed/>
                </p:oleObj>
              </mc:Choice>
              <mc:Fallback>
                <p:oleObj name="" r:id="rId13" imgW="1066800" imgH="254000" progId="Equation.KSEE3">
                  <p:embed/>
                  <p:pic>
                    <p:nvPicPr>
                      <p:cNvPr id="0" name="图片 3118"/>
                      <p:cNvPicPr/>
                      <p:nvPr/>
                    </p:nvPicPr>
                    <p:blipFill>
                      <a:blip r:embed="rId14"/>
                      <a:stretch>
                        <a:fillRect/>
                      </a:stretch>
                    </p:blipFill>
                    <p:spPr>
                      <a:xfrm>
                        <a:off x="1584325" y="3714750"/>
                        <a:ext cx="2206625" cy="525463"/>
                      </a:xfrm>
                      <a:prstGeom prst="rect">
                        <a:avLst/>
                      </a:prstGeom>
                      <a:noFill/>
                      <a:ln w="38100">
                        <a:noFill/>
                        <a:miter/>
                      </a:ln>
                    </p:spPr>
                  </p:pic>
                </p:oleObj>
              </mc:Fallback>
            </mc:AlternateContent>
          </a:graphicData>
        </a:graphic>
      </p:graphicFrame>
      <p:graphicFrame>
        <p:nvGraphicFramePr>
          <p:cNvPr id="26646" name="对象 4">
            <a:hlinkClick r:id="" action="ppaction://ole?verb="/>
          </p:cNvPr>
          <p:cNvGraphicFramePr>
            <a:graphicFrameLocks noChangeAspect="1"/>
          </p:cNvGraphicFramePr>
          <p:nvPr/>
        </p:nvGraphicFramePr>
        <p:xfrm>
          <a:off x="3986213" y="3584575"/>
          <a:ext cx="3424237" cy="717550"/>
        </p:xfrm>
        <a:graphic>
          <a:graphicData uri="http://schemas.openxmlformats.org/presentationml/2006/ole">
            <mc:AlternateContent xmlns:mc="http://schemas.openxmlformats.org/markup-compatibility/2006">
              <mc:Choice xmlns:v="urn:schemas-microsoft-com:vml" Requires="v">
                <p:oleObj spid="_x0000_s3116" name="" r:id="rId15" imgW="1879600" imgH="393700" progId="Equation.KSEE3">
                  <p:embed/>
                </p:oleObj>
              </mc:Choice>
              <mc:Fallback>
                <p:oleObj name="" r:id="rId15" imgW="1879600" imgH="393700" progId="Equation.KSEE3">
                  <p:embed/>
                  <p:pic>
                    <p:nvPicPr>
                      <p:cNvPr id="0" name="图片 3115"/>
                      <p:cNvPicPr/>
                      <p:nvPr/>
                    </p:nvPicPr>
                    <p:blipFill>
                      <a:blip r:embed="rId16"/>
                      <a:stretch>
                        <a:fillRect/>
                      </a:stretch>
                    </p:blipFill>
                    <p:spPr>
                      <a:xfrm>
                        <a:off x="3986213" y="3584575"/>
                        <a:ext cx="3424237" cy="717550"/>
                      </a:xfrm>
                      <a:prstGeom prst="rect">
                        <a:avLst/>
                      </a:prstGeom>
                      <a:noFill/>
                      <a:ln w="38100">
                        <a:noFill/>
                        <a:miter/>
                      </a:ln>
                    </p:spPr>
                  </p:pic>
                </p:oleObj>
              </mc:Fallback>
            </mc:AlternateContent>
          </a:graphicData>
        </a:graphic>
      </p:graphicFrame>
      <p:sp>
        <p:nvSpPr>
          <p:cNvPr id="26647" name="文本框 5"/>
          <p:cNvSpPr txBox="1"/>
          <p:nvPr/>
        </p:nvSpPr>
        <p:spPr>
          <a:xfrm>
            <a:off x="774700" y="3048000"/>
            <a:ext cx="849313" cy="460375"/>
          </a:xfrm>
          <a:prstGeom prst="rect">
            <a:avLst/>
          </a:prstGeom>
          <a:noFill/>
          <a:ln w="9525">
            <a:noFill/>
          </a:ln>
        </p:spPr>
        <p:txBody>
          <a:bodyPr wrap="square" anchor="t" anchorCtr="0">
            <a:spAutoFit/>
          </a:bodyPr>
          <a:p>
            <a:r>
              <a:rPr lang="zh-CN" altLang="en-US" sz="2400">
                <a:latin typeface="Tahoma" panose="020B0604030504040204" pitchFamily="34" charset="0"/>
              </a:rPr>
              <a:t>其中</a:t>
            </a:r>
            <a:endParaRPr lang="zh-CN" altLang="en-US" sz="2400">
              <a:latin typeface="Tahoma" panose="020B0604030504040204" pitchFamily="34" charset="0"/>
            </a:endParaRPr>
          </a:p>
        </p:txBody>
      </p:sp>
      <p:sp>
        <p:nvSpPr>
          <p:cNvPr id="2766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3" name="文本框 101"/>
          <p:cNvSpPr txBox="1"/>
          <p:nvPr/>
        </p:nvSpPr>
        <p:spPr>
          <a:xfrm>
            <a:off x="1033463" y="5870575"/>
            <a:ext cx="6835775" cy="830263"/>
          </a:xfrm>
          <a:prstGeom prst="rect">
            <a:avLst/>
          </a:prstGeom>
          <a:noFill/>
          <a:ln w="9525">
            <a:noFill/>
          </a:ln>
        </p:spPr>
        <p:txBody>
          <a:bodyPr wrap="square" anchor="t" anchorCtr="0">
            <a:spAutoFit/>
          </a:bodyPr>
          <a:p>
            <a:r>
              <a:rPr lang="zh-CN" altLang="en-US" sz="2400">
                <a:latin typeface="Times New Roman" panose="02020603050405020304" pitchFamily="18" charset="0"/>
              </a:rPr>
              <a:t>若多于一个</a:t>
            </a:r>
            <a:r>
              <a:rPr lang="en-US" altLang="zh-CN" sz="2400" i="1">
                <a:latin typeface="Times New Roman" panose="02020603050405020304" pitchFamily="18" charset="0"/>
              </a:rPr>
              <a:t>j</a:t>
            </a:r>
            <a:r>
              <a:rPr lang="en-US" altLang="zh-CN" sz="2400">
                <a:latin typeface="Times New Roman" panose="02020603050405020304" pitchFamily="18" charset="0"/>
              </a:rPr>
              <a:t>0</a:t>
            </a:r>
            <a:r>
              <a:rPr lang="zh-CN" altLang="en-US" sz="2400">
                <a:latin typeface="Times New Roman" panose="02020603050405020304" pitchFamily="18" charset="0"/>
              </a:rPr>
              <a:t>使上式成立，则判定</a:t>
            </a:r>
            <a:r>
              <a:rPr lang="en-US" altLang="zh-CN" sz="2400" b="1" i="1">
                <a:latin typeface="Times New Roman" panose="02020603050405020304" pitchFamily="18" charset="0"/>
              </a:rPr>
              <a:t>x</a:t>
            </a:r>
            <a:r>
              <a:rPr lang="zh-CN" altLang="en-US" sz="2400">
                <a:latin typeface="Times New Roman" panose="02020603050405020304" pitchFamily="18" charset="0"/>
              </a:rPr>
              <a:t>属于满足上式的任何一个</a:t>
            </a:r>
            <a:r>
              <a:rPr lang="en-US" altLang="zh-CN" sz="2400" i="1">
                <a:latin typeface="Times New Roman" panose="02020603050405020304" pitchFamily="18" charset="0"/>
              </a:rPr>
              <a:t>G</a:t>
            </a:r>
            <a:r>
              <a:rPr lang="en-US" altLang="zh-CN" sz="2400" i="1" baseline="-25000">
                <a:latin typeface="Times New Roman" panose="02020603050405020304" pitchFamily="18" charset="0"/>
              </a:rPr>
              <a:t>j</a:t>
            </a:r>
            <a:r>
              <a:rPr lang="en-US" altLang="zh-CN" sz="2400" baseline="-25000">
                <a:latin typeface="Times New Roman" panose="02020603050405020304" pitchFamily="18" charset="0"/>
              </a:rPr>
              <a:t>0</a:t>
            </a:r>
            <a:endParaRPr lang="en-US" altLang="zh-CN" sz="2400" baseline="-25000">
              <a:latin typeface="Times New Roman" panose="02020603050405020304" pitchFamily="18" charset="0"/>
            </a:endParaRPr>
          </a:p>
        </p:txBody>
      </p:sp>
      <p:graphicFrame>
        <p:nvGraphicFramePr>
          <p:cNvPr id="2" name="对象 1"/>
          <p:cNvGraphicFramePr/>
          <p:nvPr/>
        </p:nvGraphicFramePr>
        <p:xfrm>
          <a:off x="2988945" y="842645"/>
          <a:ext cx="1670685" cy="459105"/>
        </p:xfrm>
        <a:graphic>
          <a:graphicData uri="http://schemas.openxmlformats.org/presentationml/2006/ole">
            <mc:AlternateContent xmlns:mc="http://schemas.openxmlformats.org/markup-compatibility/2006">
              <mc:Choice xmlns:v="urn:schemas-microsoft-com:vml" Requires="v">
                <p:oleObj spid="_x0000_s4" name="" r:id="rId17" imgW="1924050" imgH="571500" progId="Paint.Picture">
                  <p:embed/>
                </p:oleObj>
              </mc:Choice>
              <mc:Fallback>
                <p:oleObj name="" r:id="rId17" imgW="1924050" imgH="571500" progId="Paint.Picture">
                  <p:embed/>
                  <p:pic>
                    <p:nvPicPr>
                      <p:cNvPr id="0" name="图片 3"/>
                      <p:cNvPicPr/>
                      <p:nvPr/>
                    </p:nvPicPr>
                    <p:blipFill>
                      <a:blip r:embed="rId18"/>
                      <a:stretch>
                        <a:fillRect/>
                      </a:stretch>
                    </p:blipFill>
                    <p:spPr>
                      <a:xfrm>
                        <a:off x="2988945" y="842645"/>
                        <a:ext cx="1670685" cy="459105"/>
                      </a:xfrm>
                      <a:prstGeom prst="rect">
                        <a:avLst/>
                      </a:prstGeom>
                    </p:spPr>
                  </p:pic>
                </p:oleObj>
              </mc:Fallback>
            </mc:AlternateContent>
          </a:graphicData>
        </a:graphic>
      </p:graphicFrame>
      <p:graphicFrame>
        <p:nvGraphicFramePr>
          <p:cNvPr id="5" name="对象 4"/>
          <p:cNvGraphicFramePr/>
          <p:nvPr/>
        </p:nvGraphicFramePr>
        <p:xfrm>
          <a:off x="1527175" y="1354455"/>
          <a:ext cx="1709420" cy="428625"/>
        </p:xfrm>
        <a:graphic>
          <a:graphicData uri="http://schemas.openxmlformats.org/presentationml/2006/ole">
            <mc:AlternateContent xmlns:mc="http://schemas.openxmlformats.org/markup-compatibility/2006">
              <mc:Choice xmlns:v="urn:schemas-microsoft-com:vml" Requires="v">
                <p:oleObj spid="_x0000_s6" name="" r:id="rId19" imgW="1533525" imgH="371475" progId="Paint.Picture">
                  <p:embed/>
                </p:oleObj>
              </mc:Choice>
              <mc:Fallback>
                <p:oleObj name="" r:id="rId19" imgW="1533525" imgH="371475" progId="Paint.Picture">
                  <p:embed/>
                  <p:pic>
                    <p:nvPicPr>
                      <p:cNvPr id="0" name="图片 5"/>
                      <p:cNvPicPr/>
                      <p:nvPr/>
                    </p:nvPicPr>
                    <p:blipFill>
                      <a:blip r:embed="rId20"/>
                      <a:stretch>
                        <a:fillRect/>
                      </a:stretch>
                    </p:blipFill>
                    <p:spPr>
                      <a:xfrm>
                        <a:off x="1527175" y="1354455"/>
                        <a:ext cx="1709420" cy="428625"/>
                      </a:xfrm>
                      <a:prstGeom prst="rect">
                        <a:avLst/>
                      </a:prstGeom>
                    </p:spPr>
                  </p:pic>
                </p:oleObj>
              </mc:Fallback>
            </mc:AlternateContent>
          </a:graphicData>
        </a:graphic>
      </p:graphicFrame>
      <p:graphicFrame>
        <p:nvGraphicFramePr>
          <p:cNvPr id="7" name="对象 6"/>
          <p:cNvGraphicFramePr/>
          <p:nvPr/>
        </p:nvGraphicFramePr>
        <p:xfrm>
          <a:off x="3909060" y="1392555"/>
          <a:ext cx="1818005" cy="390525"/>
        </p:xfrm>
        <a:graphic>
          <a:graphicData uri="http://schemas.openxmlformats.org/presentationml/2006/ole">
            <mc:AlternateContent xmlns:mc="http://schemas.openxmlformats.org/markup-compatibility/2006">
              <mc:Choice xmlns:v="urn:schemas-microsoft-com:vml" Requires="v">
                <p:oleObj spid="_x0000_s8" name="" r:id="rId21" imgW="1647825" imgH="419100" progId="Paint.Picture">
                  <p:embed/>
                </p:oleObj>
              </mc:Choice>
              <mc:Fallback>
                <p:oleObj name="" r:id="rId21" imgW="1647825" imgH="419100" progId="Paint.Picture">
                  <p:embed/>
                  <p:pic>
                    <p:nvPicPr>
                      <p:cNvPr id="0" name="图片 7"/>
                      <p:cNvPicPr/>
                      <p:nvPr/>
                    </p:nvPicPr>
                    <p:blipFill>
                      <a:blip r:embed="rId22"/>
                      <a:stretch>
                        <a:fillRect/>
                      </a:stretch>
                    </p:blipFill>
                    <p:spPr>
                      <a:xfrm>
                        <a:off x="3909060" y="1392555"/>
                        <a:ext cx="1818005" cy="3905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ppt_x"/>
                                          </p:val>
                                        </p:tav>
                                        <p:tav tm="100000">
                                          <p:val>
                                            <p:strVal val="#ppt_x"/>
                                          </p:val>
                                        </p:tav>
                                      </p:tavLst>
                                    </p:anim>
                                    <p:anim calcmode="lin" valueType="num">
                                      <p:cBhvr additive="base">
                                        <p:cTn id="8" dur="500" fill="hold"/>
                                        <p:tgtEl>
                                          <p:spTgt spid="266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32"/>
                                        </p:tgtEl>
                                        <p:attrNameLst>
                                          <p:attrName>style.visibility</p:attrName>
                                        </p:attrNameLst>
                                      </p:cBhvr>
                                      <p:to>
                                        <p:strVal val="visible"/>
                                      </p:to>
                                    </p:set>
                                    <p:anim calcmode="lin" valueType="num">
                                      <p:cBhvr additive="base">
                                        <p:cTn id="11" dur="500" fill="hold"/>
                                        <p:tgtEl>
                                          <p:spTgt spid="26632"/>
                                        </p:tgtEl>
                                        <p:attrNameLst>
                                          <p:attrName>ppt_x</p:attrName>
                                        </p:attrNameLst>
                                      </p:cBhvr>
                                      <p:tavLst>
                                        <p:tav tm="0">
                                          <p:val>
                                            <p:strVal val="#ppt_x"/>
                                          </p:val>
                                        </p:tav>
                                        <p:tav tm="100000">
                                          <p:val>
                                            <p:strVal val="#ppt_x"/>
                                          </p:val>
                                        </p:tav>
                                      </p:tavLst>
                                    </p:anim>
                                    <p:anim calcmode="lin" valueType="num">
                                      <p:cBhvr additive="base">
                                        <p:cTn id="12" dur="500" fill="hold"/>
                                        <p:tgtEl>
                                          <p:spTgt spid="266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43"/>
                                        </p:tgtEl>
                                        <p:attrNameLst>
                                          <p:attrName>style.visibility</p:attrName>
                                        </p:attrNameLst>
                                      </p:cBhvr>
                                      <p:to>
                                        <p:strVal val="visible"/>
                                      </p:to>
                                    </p:set>
                                    <p:anim calcmode="lin" valueType="num">
                                      <p:cBhvr additive="base">
                                        <p:cTn id="15" dur="500" fill="hold"/>
                                        <p:tgtEl>
                                          <p:spTgt spid="26643"/>
                                        </p:tgtEl>
                                        <p:attrNameLst>
                                          <p:attrName>ppt_x</p:attrName>
                                        </p:attrNameLst>
                                      </p:cBhvr>
                                      <p:tavLst>
                                        <p:tav tm="0">
                                          <p:val>
                                            <p:strVal val="#ppt_x"/>
                                          </p:val>
                                        </p:tav>
                                        <p:tav tm="100000">
                                          <p:val>
                                            <p:strVal val="#ppt_x"/>
                                          </p:val>
                                        </p:tav>
                                      </p:tavLst>
                                    </p:anim>
                                    <p:anim calcmode="lin" valueType="num">
                                      <p:cBhvr additive="base">
                                        <p:cTn id="16" dur="500" fill="hold"/>
                                        <p:tgtEl>
                                          <p:spTgt spid="266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44"/>
                                        </p:tgtEl>
                                        <p:attrNameLst>
                                          <p:attrName>style.visibility</p:attrName>
                                        </p:attrNameLst>
                                      </p:cBhvr>
                                      <p:to>
                                        <p:strVal val="visible"/>
                                      </p:to>
                                    </p:set>
                                    <p:anim calcmode="lin" valueType="num">
                                      <p:cBhvr additive="base">
                                        <p:cTn id="19" dur="500" fill="hold"/>
                                        <p:tgtEl>
                                          <p:spTgt spid="26644"/>
                                        </p:tgtEl>
                                        <p:attrNameLst>
                                          <p:attrName>ppt_x</p:attrName>
                                        </p:attrNameLst>
                                      </p:cBhvr>
                                      <p:tavLst>
                                        <p:tav tm="0">
                                          <p:val>
                                            <p:strVal val="#ppt_x"/>
                                          </p:val>
                                        </p:tav>
                                        <p:tav tm="100000">
                                          <p:val>
                                            <p:strVal val="#ppt_x"/>
                                          </p:val>
                                        </p:tav>
                                      </p:tavLst>
                                    </p:anim>
                                    <p:anim calcmode="lin" valueType="num">
                                      <p:cBhvr additive="base">
                                        <p:cTn id="20" dur="500" fill="hold"/>
                                        <p:tgtEl>
                                          <p:spTgt spid="266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45"/>
                                        </p:tgtEl>
                                        <p:attrNameLst>
                                          <p:attrName>style.visibility</p:attrName>
                                        </p:attrNameLst>
                                      </p:cBhvr>
                                      <p:to>
                                        <p:strVal val="visible"/>
                                      </p:to>
                                    </p:set>
                                    <p:anim calcmode="lin" valueType="num">
                                      <p:cBhvr additive="base">
                                        <p:cTn id="23" dur="500" fill="hold"/>
                                        <p:tgtEl>
                                          <p:spTgt spid="26645"/>
                                        </p:tgtEl>
                                        <p:attrNameLst>
                                          <p:attrName>ppt_x</p:attrName>
                                        </p:attrNameLst>
                                      </p:cBhvr>
                                      <p:tavLst>
                                        <p:tav tm="0">
                                          <p:val>
                                            <p:strVal val="#ppt_x"/>
                                          </p:val>
                                        </p:tav>
                                        <p:tav tm="100000">
                                          <p:val>
                                            <p:strVal val="#ppt_x"/>
                                          </p:val>
                                        </p:tav>
                                      </p:tavLst>
                                    </p:anim>
                                    <p:anim calcmode="lin" valueType="num">
                                      <p:cBhvr additive="base">
                                        <p:cTn id="24" dur="500" fill="hold"/>
                                        <p:tgtEl>
                                          <p:spTgt spid="2664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46"/>
                                        </p:tgtEl>
                                        <p:attrNameLst>
                                          <p:attrName>style.visibility</p:attrName>
                                        </p:attrNameLst>
                                      </p:cBhvr>
                                      <p:to>
                                        <p:strVal val="visible"/>
                                      </p:to>
                                    </p:set>
                                    <p:anim calcmode="lin" valueType="num">
                                      <p:cBhvr additive="base">
                                        <p:cTn id="27" dur="500" fill="hold"/>
                                        <p:tgtEl>
                                          <p:spTgt spid="26646"/>
                                        </p:tgtEl>
                                        <p:attrNameLst>
                                          <p:attrName>ppt_x</p:attrName>
                                        </p:attrNameLst>
                                      </p:cBhvr>
                                      <p:tavLst>
                                        <p:tav tm="0">
                                          <p:val>
                                            <p:strVal val="#ppt_x"/>
                                          </p:val>
                                        </p:tav>
                                        <p:tav tm="100000">
                                          <p:val>
                                            <p:strVal val="#ppt_x"/>
                                          </p:val>
                                        </p:tav>
                                      </p:tavLst>
                                    </p:anim>
                                    <p:anim calcmode="lin" valueType="num">
                                      <p:cBhvr additive="base">
                                        <p:cTn id="28" dur="500" fill="hold"/>
                                        <p:tgtEl>
                                          <p:spTgt spid="266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647"/>
                                        </p:tgtEl>
                                        <p:attrNameLst>
                                          <p:attrName>style.visibility</p:attrName>
                                        </p:attrNameLst>
                                      </p:cBhvr>
                                      <p:to>
                                        <p:strVal val="visible"/>
                                      </p:to>
                                    </p:set>
                                    <p:anim calcmode="lin" valueType="num">
                                      <p:cBhvr additive="base">
                                        <p:cTn id="31" dur="500" fill="hold"/>
                                        <p:tgtEl>
                                          <p:spTgt spid="26647"/>
                                        </p:tgtEl>
                                        <p:attrNameLst>
                                          <p:attrName>ppt_x</p:attrName>
                                        </p:attrNameLst>
                                      </p:cBhvr>
                                      <p:tavLst>
                                        <p:tav tm="0">
                                          <p:val>
                                            <p:strVal val="#ppt_x"/>
                                          </p:val>
                                        </p:tav>
                                        <p:tav tm="100000">
                                          <p:val>
                                            <p:strVal val="#ppt_x"/>
                                          </p:val>
                                        </p:tav>
                                      </p:tavLst>
                                    </p:anim>
                                    <p:anim calcmode="lin" valueType="num">
                                      <p:cBhvr additive="base">
                                        <p:cTn id="32" dur="500" fill="hold"/>
                                        <p:tgtEl>
                                          <p:spTgt spid="266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ppt_x"/>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6634"/>
                                        </p:tgtEl>
                                        <p:attrNameLst>
                                          <p:attrName>style.visibility</p:attrName>
                                        </p:attrNameLst>
                                      </p:cBhvr>
                                      <p:to>
                                        <p:strVal val="visible"/>
                                      </p:to>
                                    </p:set>
                                    <p:anim calcmode="lin" valueType="num">
                                      <p:cBhvr additive="base">
                                        <p:cTn id="41" dur="500" fill="hold"/>
                                        <p:tgtEl>
                                          <p:spTgt spid="26634"/>
                                        </p:tgtEl>
                                        <p:attrNameLst>
                                          <p:attrName>ppt_x</p:attrName>
                                        </p:attrNameLst>
                                      </p:cBhvr>
                                      <p:tavLst>
                                        <p:tav tm="0">
                                          <p:val>
                                            <p:strVal val="#ppt_x"/>
                                          </p:val>
                                        </p:tav>
                                        <p:tav tm="100000">
                                          <p:val>
                                            <p:strVal val="#ppt_x"/>
                                          </p:val>
                                        </p:tav>
                                      </p:tavLst>
                                    </p:anim>
                                    <p:anim calcmode="lin" valueType="num">
                                      <p:cBhvr additive="base">
                                        <p:cTn id="42" dur="500" fill="hold"/>
                                        <p:tgtEl>
                                          <p:spTgt spid="266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635"/>
                                        </p:tgtEl>
                                        <p:attrNameLst>
                                          <p:attrName>style.visibility</p:attrName>
                                        </p:attrNameLst>
                                      </p:cBhvr>
                                      <p:to>
                                        <p:strVal val="visible"/>
                                      </p:to>
                                    </p:set>
                                    <p:anim calcmode="lin" valueType="num">
                                      <p:cBhvr additive="base">
                                        <p:cTn id="45" dur="500" fill="hold"/>
                                        <p:tgtEl>
                                          <p:spTgt spid="26635"/>
                                        </p:tgtEl>
                                        <p:attrNameLst>
                                          <p:attrName>ppt_x</p:attrName>
                                        </p:attrNameLst>
                                      </p:cBhvr>
                                      <p:tavLst>
                                        <p:tav tm="0">
                                          <p:val>
                                            <p:strVal val="#ppt_x"/>
                                          </p:val>
                                        </p:tav>
                                        <p:tav tm="100000">
                                          <p:val>
                                            <p:strVal val="#ppt_x"/>
                                          </p:val>
                                        </p:tav>
                                      </p:tavLst>
                                    </p:anim>
                                    <p:anim calcmode="lin" valueType="num">
                                      <p:cBhvr additive="base">
                                        <p:cTn id="46" dur="500" fill="hold"/>
                                        <p:tgtEl>
                                          <p:spTgt spid="266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6636"/>
                                        </p:tgtEl>
                                        <p:attrNameLst>
                                          <p:attrName>style.visibility</p:attrName>
                                        </p:attrNameLst>
                                      </p:cBhvr>
                                      <p:to>
                                        <p:strVal val="visible"/>
                                      </p:to>
                                    </p:set>
                                    <p:anim calcmode="lin" valueType="num">
                                      <p:cBhvr additive="base">
                                        <p:cTn id="49" dur="500" fill="hold"/>
                                        <p:tgtEl>
                                          <p:spTgt spid="26636"/>
                                        </p:tgtEl>
                                        <p:attrNameLst>
                                          <p:attrName>ppt_x</p:attrName>
                                        </p:attrNameLst>
                                      </p:cBhvr>
                                      <p:tavLst>
                                        <p:tav tm="0">
                                          <p:val>
                                            <p:strVal val="#ppt_x"/>
                                          </p:val>
                                        </p:tav>
                                        <p:tav tm="100000">
                                          <p:val>
                                            <p:strVal val="#ppt_x"/>
                                          </p:val>
                                        </p:tav>
                                      </p:tavLst>
                                    </p:anim>
                                    <p:anim calcmode="lin" valueType="num">
                                      <p:cBhvr additive="base">
                                        <p:cTn id="50" dur="500" fill="hold"/>
                                        <p:tgtEl>
                                          <p:spTgt spid="2663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637"/>
                                        </p:tgtEl>
                                        <p:attrNameLst>
                                          <p:attrName>style.visibility</p:attrName>
                                        </p:attrNameLst>
                                      </p:cBhvr>
                                      <p:to>
                                        <p:strVal val="visible"/>
                                      </p:to>
                                    </p:set>
                                    <p:anim calcmode="lin" valueType="num">
                                      <p:cBhvr additive="base">
                                        <p:cTn id="53" dur="500" fill="hold"/>
                                        <p:tgtEl>
                                          <p:spTgt spid="26637"/>
                                        </p:tgtEl>
                                        <p:attrNameLst>
                                          <p:attrName>ppt_x</p:attrName>
                                        </p:attrNameLst>
                                      </p:cBhvr>
                                      <p:tavLst>
                                        <p:tav tm="0">
                                          <p:val>
                                            <p:strVal val="#ppt_x"/>
                                          </p:val>
                                        </p:tav>
                                        <p:tav tm="100000">
                                          <p:val>
                                            <p:strVal val="#ppt_x"/>
                                          </p:val>
                                        </p:tav>
                                      </p:tavLst>
                                    </p:anim>
                                    <p:anim calcmode="lin" valueType="num">
                                      <p:cBhvr additive="base">
                                        <p:cTn id="54" dur="500" fill="hold"/>
                                        <p:tgtEl>
                                          <p:spTgt spid="2663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638"/>
                                        </p:tgtEl>
                                        <p:attrNameLst>
                                          <p:attrName>style.visibility</p:attrName>
                                        </p:attrNameLst>
                                      </p:cBhvr>
                                      <p:to>
                                        <p:strVal val="visible"/>
                                      </p:to>
                                    </p:set>
                                    <p:anim calcmode="lin" valueType="num">
                                      <p:cBhvr additive="base">
                                        <p:cTn id="57" dur="500" fill="hold"/>
                                        <p:tgtEl>
                                          <p:spTgt spid="26638"/>
                                        </p:tgtEl>
                                        <p:attrNameLst>
                                          <p:attrName>ppt_x</p:attrName>
                                        </p:attrNameLst>
                                      </p:cBhvr>
                                      <p:tavLst>
                                        <p:tav tm="0">
                                          <p:val>
                                            <p:strVal val="#ppt_x"/>
                                          </p:val>
                                        </p:tav>
                                        <p:tav tm="100000">
                                          <p:val>
                                            <p:strVal val="#ppt_x"/>
                                          </p:val>
                                        </p:tav>
                                      </p:tavLst>
                                    </p:anim>
                                    <p:anim calcmode="lin" valueType="num">
                                      <p:cBhvr additive="base">
                                        <p:cTn id="58" dur="500" fill="hold"/>
                                        <p:tgtEl>
                                          <p:spTgt spid="266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charRg st="0" end="32"/>
                                            </p:txEl>
                                          </p:spTgt>
                                        </p:tgtEl>
                                        <p:attrNameLst>
                                          <p:attrName>style.visibility</p:attrName>
                                        </p:attrNameLst>
                                      </p:cBhvr>
                                      <p:to>
                                        <p:strVal val="visible"/>
                                      </p:to>
                                    </p:set>
                                    <p:anim calcmode="lin" valueType="num">
                                      <p:cBhvr additive="base">
                                        <p:cTn id="63" dur="500" fill="hold"/>
                                        <p:tgtEl>
                                          <p:spTgt spid="3">
                                            <p:txEl>
                                              <p:charRg st="0" end="3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P spid="26647" grpId="0"/>
      <p:bldP spid="26633" grpId="0"/>
      <p:bldP spid="26637" grpId="0"/>
      <p:bldP spid="266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26639" name="文本框 12"/>
          <p:cNvSpPr txBox="1"/>
          <p:nvPr/>
        </p:nvSpPr>
        <p:spPr>
          <a:xfrm>
            <a:off x="1506538" y="4205288"/>
            <a:ext cx="5080000" cy="460375"/>
          </a:xfrm>
          <a:prstGeom prst="rect">
            <a:avLst/>
          </a:prstGeom>
          <a:noFill/>
          <a:ln w="9525">
            <a:noFill/>
          </a:ln>
        </p:spPr>
        <p:txBody>
          <a:bodyPr anchor="t" anchorCtr="0">
            <a:spAutoFit/>
          </a:bodyPr>
          <a:p>
            <a:r>
              <a:rPr lang="zh-CN" altLang="en-US" sz="2400">
                <a:latin typeface="Times New Roman" panose="02020603050405020304" pitchFamily="18" charset="0"/>
              </a:rPr>
              <a:t>则准则为</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26640" name="对象 -2147482523"/>
          <p:cNvGraphicFramePr>
            <a:graphicFrameLocks noChangeAspect="1"/>
          </p:cNvGraphicFramePr>
          <p:nvPr/>
        </p:nvGraphicFramePr>
        <p:xfrm>
          <a:off x="3008630" y="4062730"/>
          <a:ext cx="3010535" cy="745490"/>
        </p:xfrm>
        <a:graphic>
          <a:graphicData uri="http://schemas.openxmlformats.org/presentationml/2006/ole">
            <mc:AlternateContent xmlns:mc="http://schemas.openxmlformats.org/markup-compatibility/2006">
              <mc:Choice xmlns:v="urn:schemas-microsoft-com:vml" Requires="v">
                <p:oleObj spid="_x0000_s3129" name="" r:id="rId1" imgW="1281430" imgH="317500" progId="Equation.DSMT4">
                  <p:embed/>
                </p:oleObj>
              </mc:Choice>
              <mc:Fallback>
                <p:oleObj name="" r:id="rId1" imgW="1281430" imgH="317500" progId="Equation.DSMT4">
                  <p:embed/>
                  <p:pic>
                    <p:nvPicPr>
                      <p:cNvPr id="0" name="图片 3128"/>
                      <p:cNvPicPr/>
                      <p:nvPr/>
                    </p:nvPicPr>
                    <p:blipFill>
                      <a:blip r:embed="rId2"/>
                      <a:stretch>
                        <a:fillRect/>
                      </a:stretch>
                    </p:blipFill>
                    <p:spPr>
                      <a:xfrm>
                        <a:off x="3008630" y="4062730"/>
                        <a:ext cx="3010535" cy="745490"/>
                      </a:xfrm>
                      <a:prstGeom prst="rect">
                        <a:avLst/>
                      </a:prstGeom>
                      <a:noFill/>
                      <a:ln w="38100">
                        <a:noFill/>
                        <a:miter/>
                      </a:ln>
                    </p:spPr>
                  </p:pic>
                </p:oleObj>
              </mc:Fallback>
            </mc:AlternateContent>
          </a:graphicData>
        </a:graphic>
      </p:graphicFrame>
      <p:graphicFrame>
        <p:nvGraphicFramePr>
          <p:cNvPr id="26641" name="对象 -2147482522"/>
          <p:cNvGraphicFramePr>
            <a:graphicFrameLocks noChangeAspect="1"/>
          </p:cNvGraphicFramePr>
          <p:nvPr/>
        </p:nvGraphicFramePr>
        <p:xfrm>
          <a:off x="6824980" y="4076700"/>
          <a:ext cx="1564005" cy="584835"/>
        </p:xfrm>
        <a:graphic>
          <a:graphicData uri="http://schemas.openxmlformats.org/presentationml/2006/ole">
            <mc:AlternateContent xmlns:mc="http://schemas.openxmlformats.org/markup-compatibility/2006">
              <mc:Choice xmlns:v="urn:schemas-microsoft-com:vml" Requires="v">
                <p:oleObj spid="_x0000_s3125" name="" r:id="rId3" imgW="710565" imgH="266065" progId="Equation.DSMT4">
                  <p:embed/>
                </p:oleObj>
              </mc:Choice>
              <mc:Fallback>
                <p:oleObj name="" r:id="rId3" imgW="710565" imgH="266065" progId="Equation.DSMT4">
                  <p:embed/>
                  <p:pic>
                    <p:nvPicPr>
                      <p:cNvPr id="0" name="图片 3124"/>
                      <p:cNvPicPr/>
                      <p:nvPr/>
                    </p:nvPicPr>
                    <p:blipFill>
                      <a:blip r:embed="rId4"/>
                      <a:stretch>
                        <a:fillRect/>
                      </a:stretch>
                    </p:blipFill>
                    <p:spPr>
                      <a:xfrm>
                        <a:off x="6824980" y="4076700"/>
                        <a:ext cx="1564005" cy="584835"/>
                      </a:xfrm>
                      <a:prstGeom prst="rect">
                        <a:avLst/>
                      </a:prstGeom>
                      <a:noFill/>
                      <a:ln w="38100">
                        <a:noFill/>
                        <a:miter/>
                      </a:ln>
                    </p:spPr>
                  </p:pic>
                </p:oleObj>
              </mc:Fallback>
            </mc:AlternateContent>
          </a:graphicData>
        </a:graphic>
      </p:graphicFrame>
      <p:sp>
        <p:nvSpPr>
          <p:cNvPr id="26642" name="文本框 15"/>
          <p:cNvSpPr txBox="1"/>
          <p:nvPr/>
        </p:nvSpPr>
        <p:spPr>
          <a:xfrm>
            <a:off x="6104890" y="4151630"/>
            <a:ext cx="1336040"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 </a:t>
            </a:r>
            <a:r>
              <a:rPr lang="zh-CN" altLang="zh-CN" sz="2400">
                <a:latin typeface="Times New Roman" panose="02020603050405020304" pitchFamily="18" charset="0"/>
              </a:rPr>
              <a:t>则</a:t>
            </a:r>
            <a:endParaRPr lang="zh-CN" altLang="en-US" sz="2400">
              <a:latin typeface="Tahoma" panose="020B0604030504040204" pitchFamily="34" charset="0"/>
            </a:endParaRPr>
          </a:p>
        </p:txBody>
      </p:sp>
      <p:sp>
        <p:nvSpPr>
          <p:cNvPr id="28678" name="文本框 12"/>
          <p:cNvSpPr txBox="1"/>
          <p:nvPr/>
        </p:nvSpPr>
        <p:spPr>
          <a:xfrm>
            <a:off x="1195388" y="474663"/>
            <a:ext cx="6891337" cy="829945"/>
          </a:xfrm>
          <a:prstGeom prst="rect">
            <a:avLst/>
          </a:prstGeom>
          <a:noFill/>
          <a:ln w="9525">
            <a:noFill/>
          </a:ln>
        </p:spPr>
        <p:txBody>
          <a:bodyPr wrap="square" anchor="t" anchorCtr="0">
            <a:spAutoFit/>
          </a:bodyPr>
          <a:p>
            <a:r>
              <a:rPr lang="zh-CN" altLang="zh-CN" sz="2400">
                <a:latin typeface="Times New Roman" panose="02020603050405020304" pitchFamily="18" charset="0"/>
              </a:rPr>
              <a:t>实际应用中，用   </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b="1" i="1">
                <a:latin typeface="Times New Roman" panose="02020603050405020304" pitchFamily="18" charset="0"/>
              </a:rPr>
              <a:t>S</a:t>
            </a:r>
            <a:r>
              <a:rPr lang="zh-CN" altLang="en-US" sz="2400">
                <a:latin typeface="Times New Roman" panose="02020603050405020304" pitchFamily="18" charset="0"/>
              </a:rPr>
              <a:t>分别代替得到相应的</a:t>
            </a:r>
            <a:r>
              <a:rPr lang="en-US" altLang="zh-CN" sz="2400" i="1">
                <a:latin typeface="Times New Roman" panose="02020603050405020304" pitchFamily="18" charset="0"/>
              </a:rPr>
              <a:t>W</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b="1" i="1">
                <a:latin typeface="Times New Roman" panose="02020603050405020304" pitchFamily="18" charset="0"/>
              </a:rPr>
              <a:t>x</a:t>
            </a:r>
            <a:r>
              <a:rPr lang="en-US" altLang="zh-CN" sz="2400">
                <a:latin typeface="Times New Roman" panose="02020603050405020304" pitchFamily="18" charset="0"/>
              </a:rPr>
              <a:t>)</a:t>
            </a:r>
            <a:r>
              <a:rPr lang="zh-CN" altLang="en-US" sz="2400">
                <a:latin typeface="Times New Roman" panose="02020603050405020304" pitchFamily="18" charset="0"/>
              </a:rPr>
              <a:t>的估计为</a:t>
            </a:r>
            <a:endParaRPr lang="zh-CN" altLang="en-US" sz="2400">
              <a:latin typeface="Times New Roman" panose="02020603050405020304" pitchFamily="18" charset="0"/>
            </a:endParaRPr>
          </a:p>
        </p:txBody>
      </p:sp>
      <p:graphicFrame>
        <p:nvGraphicFramePr>
          <p:cNvPr id="28679" name="对象 3">
            <a:hlinkClick r:id="" action="ppaction://ole?verb="/>
          </p:cNvPr>
          <p:cNvGraphicFramePr>
            <a:graphicFrameLocks noChangeAspect="1"/>
          </p:cNvGraphicFramePr>
          <p:nvPr/>
        </p:nvGraphicFramePr>
        <p:xfrm>
          <a:off x="3440430" y="505143"/>
          <a:ext cx="363538" cy="428625"/>
        </p:xfrm>
        <a:graphic>
          <a:graphicData uri="http://schemas.openxmlformats.org/presentationml/2006/ole">
            <mc:AlternateContent xmlns:mc="http://schemas.openxmlformats.org/markup-compatibility/2006">
              <mc:Choice xmlns:v="urn:schemas-microsoft-com:vml" Requires="v">
                <p:oleObj spid="_x0000_s3130" name="" r:id="rId5" imgW="139700" imgH="165100" progId="Equation.KSEE3">
                  <p:embed/>
                </p:oleObj>
              </mc:Choice>
              <mc:Fallback>
                <p:oleObj name="" r:id="rId5" imgW="139700" imgH="165100" progId="Equation.KSEE3">
                  <p:embed/>
                  <p:pic>
                    <p:nvPicPr>
                      <p:cNvPr id="0" name="图片 3129"/>
                      <p:cNvPicPr/>
                      <p:nvPr/>
                    </p:nvPicPr>
                    <p:blipFill>
                      <a:blip r:embed="rId6"/>
                      <a:stretch>
                        <a:fillRect/>
                      </a:stretch>
                    </p:blipFill>
                    <p:spPr>
                      <a:xfrm>
                        <a:off x="3440430" y="505143"/>
                        <a:ext cx="363538" cy="428625"/>
                      </a:xfrm>
                      <a:prstGeom prst="rect">
                        <a:avLst/>
                      </a:prstGeom>
                      <a:noFill/>
                      <a:ln w="38100">
                        <a:noFill/>
                        <a:miter/>
                      </a:ln>
                    </p:spPr>
                  </p:pic>
                </p:oleObj>
              </mc:Fallback>
            </mc:AlternateContent>
          </a:graphicData>
        </a:graphic>
      </p:graphicFrame>
      <p:graphicFrame>
        <p:nvGraphicFramePr>
          <p:cNvPr id="28680" name="对象 4">
            <a:hlinkClick r:id="" action="ppaction://ole?verb="/>
          </p:cNvPr>
          <p:cNvGraphicFramePr>
            <a:graphicFrameLocks noChangeAspect="1"/>
          </p:cNvGraphicFramePr>
          <p:nvPr/>
        </p:nvGraphicFramePr>
        <p:xfrm>
          <a:off x="3440430" y="963295"/>
          <a:ext cx="2939415" cy="734060"/>
        </p:xfrm>
        <a:graphic>
          <a:graphicData uri="http://schemas.openxmlformats.org/presentationml/2006/ole">
            <mc:AlternateContent xmlns:mc="http://schemas.openxmlformats.org/markup-compatibility/2006">
              <mc:Choice xmlns:v="urn:schemas-microsoft-com:vml" Requires="v">
                <p:oleObj spid="_x0000_s3124" name="" r:id="rId7" imgW="1066800" imgH="266700" progId="Equation.KSEE3">
                  <p:embed/>
                </p:oleObj>
              </mc:Choice>
              <mc:Fallback>
                <p:oleObj name="" r:id="rId7" imgW="1066800" imgH="266700" progId="Equation.KSEE3">
                  <p:embed/>
                  <p:pic>
                    <p:nvPicPr>
                      <p:cNvPr id="0" name="图片 3123"/>
                      <p:cNvPicPr/>
                      <p:nvPr/>
                    </p:nvPicPr>
                    <p:blipFill>
                      <a:blip r:embed="rId8"/>
                      <a:stretch>
                        <a:fillRect/>
                      </a:stretch>
                    </p:blipFill>
                    <p:spPr>
                      <a:xfrm>
                        <a:off x="3440430" y="963295"/>
                        <a:ext cx="2939415" cy="734060"/>
                      </a:xfrm>
                      <a:prstGeom prst="rect">
                        <a:avLst/>
                      </a:prstGeom>
                      <a:noFill/>
                      <a:ln w="38100">
                        <a:noFill/>
                        <a:miter/>
                      </a:ln>
                    </p:spPr>
                  </p:pic>
                </p:oleObj>
              </mc:Fallback>
            </mc:AlternateContent>
          </a:graphicData>
        </a:graphic>
      </p:graphicFrame>
      <p:sp>
        <p:nvSpPr>
          <p:cNvPr id="28681" name="文本框 12"/>
          <p:cNvSpPr txBox="1"/>
          <p:nvPr/>
        </p:nvSpPr>
        <p:spPr>
          <a:xfrm>
            <a:off x="1496695" y="2132965"/>
            <a:ext cx="7218045" cy="460375"/>
          </a:xfrm>
          <a:prstGeom prst="rect">
            <a:avLst/>
          </a:prstGeom>
          <a:noFill/>
          <a:ln w="9525">
            <a:noFill/>
          </a:ln>
        </p:spPr>
        <p:txBody>
          <a:bodyPr wrap="square" anchor="t" anchorCtr="0">
            <a:spAutoFit/>
          </a:bodyPr>
          <a:p>
            <a:r>
              <a:rPr lang="zh-CN" altLang="zh-CN" sz="2400">
                <a:latin typeface="Arial" panose="020B0604020202020204" pitchFamily="34" charset="0"/>
              </a:rPr>
              <a:t>Σ</a:t>
            </a:r>
            <a:r>
              <a:rPr lang="en-US" altLang="zh-CN" sz="2400">
                <a:latin typeface="Arial" panose="020B0604020202020204" pitchFamily="34" charset="0"/>
              </a:rPr>
              <a:t> </a:t>
            </a:r>
            <a:r>
              <a:rPr lang="zh-CN" altLang="zh-CN" sz="2400">
                <a:latin typeface="Arial" panose="020B0604020202020204" pitchFamily="34" charset="0"/>
              </a:rPr>
              <a:t>的一个联合估计为：</a:t>
            </a:r>
            <a:endParaRPr lang="zh-CN" altLang="zh-CN" sz="2400">
              <a:latin typeface="Arial" panose="020B0604020202020204" pitchFamily="34" charset="0"/>
            </a:endParaRPr>
          </a:p>
        </p:txBody>
      </p:sp>
      <p:graphicFrame>
        <p:nvGraphicFramePr>
          <p:cNvPr id="28682" name="对象 3">
            <a:hlinkClick r:id="" action="ppaction://ole?verb="/>
          </p:cNvPr>
          <p:cNvGraphicFramePr>
            <a:graphicFrameLocks noChangeAspect="1"/>
          </p:cNvGraphicFramePr>
          <p:nvPr/>
        </p:nvGraphicFramePr>
        <p:xfrm>
          <a:off x="920115" y="2735580"/>
          <a:ext cx="7877810" cy="965835"/>
        </p:xfrm>
        <a:graphic>
          <a:graphicData uri="http://schemas.openxmlformats.org/presentationml/2006/ole">
            <mc:AlternateContent xmlns:mc="http://schemas.openxmlformats.org/markup-compatibility/2006">
              <mc:Choice xmlns:v="urn:schemas-microsoft-com:vml" Requires="v">
                <p:oleObj spid="_x0000_s3128" name="" r:id="rId9" imgW="3213100" imgH="393700" progId="Equation.KSEE3">
                  <p:embed/>
                </p:oleObj>
              </mc:Choice>
              <mc:Fallback>
                <p:oleObj name="" r:id="rId9" imgW="3213100" imgH="393700" progId="Equation.KSEE3">
                  <p:embed/>
                  <p:pic>
                    <p:nvPicPr>
                      <p:cNvPr id="0" name="图片 3127"/>
                      <p:cNvPicPr/>
                      <p:nvPr/>
                    </p:nvPicPr>
                    <p:blipFill>
                      <a:blip r:embed="rId10"/>
                      <a:stretch>
                        <a:fillRect/>
                      </a:stretch>
                    </p:blipFill>
                    <p:spPr>
                      <a:xfrm>
                        <a:off x="920115" y="2735580"/>
                        <a:ext cx="7877810" cy="9658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9"/>
                                        </p:tgtEl>
                                        <p:attrNameLst>
                                          <p:attrName>style.visibility</p:attrName>
                                        </p:attrNameLst>
                                      </p:cBhvr>
                                      <p:to>
                                        <p:strVal val="visible"/>
                                      </p:to>
                                    </p:set>
                                    <p:anim calcmode="lin" valueType="num">
                                      <p:cBhvr additive="base">
                                        <p:cTn id="7" dur="500" fill="hold"/>
                                        <p:tgtEl>
                                          <p:spTgt spid="26639"/>
                                        </p:tgtEl>
                                        <p:attrNameLst>
                                          <p:attrName>ppt_x</p:attrName>
                                        </p:attrNameLst>
                                      </p:cBhvr>
                                      <p:tavLst>
                                        <p:tav tm="0">
                                          <p:val>
                                            <p:strVal val="#ppt_x"/>
                                          </p:val>
                                        </p:tav>
                                        <p:tav tm="100000">
                                          <p:val>
                                            <p:strVal val="#ppt_x"/>
                                          </p:val>
                                        </p:tav>
                                      </p:tavLst>
                                    </p:anim>
                                    <p:anim calcmode="lin" valueType="num">
                                      <p:cBhvr additive="base">
                                        <p:cTn id="8" dur="500" fill="hold"/>
                                        <p:tgtEl>
                                          <p:spTgt spid="266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40"/>
                                        </p:tgtEl>
                                        <p:attrNameLst>
                                          <p:attrName>style.visibility</p:attrName>
                                        </p:attrNameLst>
                                      </p:cBhvr>
                                      <p:to>
                                        <p:strVal val="visible"/>
                                      </p:to>
                                    </p:set>
                                    <p:anim calcmode="lin" valueType="num">
                                      <p:cBhvr additive="base">
                                        <p:cTn id="11" dur="500" fill="hold"/>
                                        <p:tgtEl>
                                          <p:spTgt spid="26640"/>
                                        </p:tgtEl>
                                        <p:attrNameLst>
                                          <p:attrName>ppt_x</p:attrName>
                                        </p:attrNameLst>
                                      </p:cBhvr>
                                      <p:tavLst>
                                        <p:tav tm="0">
                                          <p:val>
                                            <p:strVal val="#ppt_x"/>
                                          </p:val>
                                        </p:tav>
                                        <p:tav tm="100000">
                                          <p:val>
                                            <p:strVal val="#ppt_x"/>
                                          </p:val>
                                        </p:tav>
                                      </p:tavLst>
                                    </p:anim>
                                    <p:anim calcmode="lin" valueType="num">
                                      <p:cBhvr additive="base">
                                        <p:cTn id="12" dur="500" fill="hold"/>
                                        <p:tgtEl>
                                          <p:spTgt spid="2664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41"/>
                                        </p:tgtEl>
                                        <p:attrNameLst>
                                          <p:attrName>style.visibility</p:attrName>
                                        </p:attrNameLst>
                                      </p:cBhvr>
                                      <p:to>
                                        <p:strVal val="visible"/>
                                      </p:to>
                                    </p:set>
                                    <p:anim calcmode="lin" valueType="num">
                                      <p:cBhvr additive="base">
                                        <p:cTn id="15" dur="500" fill="hold"/>
                                        <p:tgtEl>
                                          <p:spTgt spid="26641"/>
                                        </p:tgtEl>
                                        <p:attrNameLst>
                                          <p:attrName>ppt_x</p:attrName>
                                        </p:attrNameLst>
                                      </p:cBhvr>
                                      <p:tavLst>
                                        <p:tav tm="0">
                                          <p:val>
                                            <p:strVal val="#ppt_x"/>
                                          </p:val>
                                        </p:tav>
                                        <p:tav tm="100000">
                                          <p:val>
                                            <p:strVal val="#ppt_x"/>
                                          </p:val>
                                        </p:tav>
                                      </p:tavLst>
                                    </p:anim>
                                    <p:anim calcmode="lin" valueType="num">
                                      <p:cBhvr additive="base">
                                        <p:cTn id="16" dur="500" fill="hold"/>
                                        <p:tgtEl>
                                          <p:spTgt spid="266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642"/>
                                        </p:tgtEl>
                                        <p:attrNameLst>
                                          <p:attrName>style.visibility</p:attrName>
                                        </p:attrNameLst>
                                      </p:cBhvr>
                                      <p:to>
                                        <p:strVal val="visible"/>
                                      </p:to>
                                    </p:set>
                                    <p:anim calcmode="lin" valueType="num">
                                      <p:cBhvr additive="base">
                                        <p:cTn id="19" dur="500" fill="hold"/>
                                        <p:tgtEl>
                                          <p:spTgt spid="26642"/>
                                        </p:tgtEl>
                                        <p:attrNameLst>
                                          <p:attrName>ppt_x</p:attrName>
                                        </p:attrNameLst>
                                      </p:cBhvr>
                                      <p:tavLst>
                                        <p:tav tm="0">
                                          <p:val>
                                            <p:strVal val="#ppt_x"/>
                                          </p:val>
                                        </p:tav>
                                        <p:tav tm="100000">
                                          <p:val>
                                            <p:strVal val="#ppt_x"/>
                                          </p:val>
                                        </p:tav>
                                      </p:tavLst>
                                    </p:anim>
                                    <p:anim calcmode="lin" valueType="num">
                                      <p:cBhvr additive="base">
                                        <p:cTn id="20" dur="500" fill="hold"/>
                                        <p:tgtEl>
                                          <p:spTgt spid="26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p:bldP spid="266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99"/>
          <p:cNvSpPr txBox="1"/>
          <p:nvPr/>
        </p:nvSpPr>
        <p:spPr>
          <a:xfrm>
            <a:off x="1516063" y="404178"/>
            <a:ext cx="5080000" cy="460375"/>
          </a:xfrm>
          <a:prstGeom prst="rect">
            <a:avLst/>
          </a:prstGeom>
          <a:noFill/>
          <a:ln w="9525">
            <a:noFill/>
          </a:ln>
        </p:spPr>
        <p:txBody>
          <a:bodyPr anchor="t" anchorCtr="0">
            <a:spAutoFit/>
          </a:bodyPr>
          <a:p>
            <a:r>
              <a:rPr lang="en-US" altLang="zh-CN" sz="2400">
                <a:solidFill>
                  <a:srgbClr val="0000FF"/>
                </a:solidFill>
                <a:latin typeface="Times New Roman" panose="02020603050405020304" pitchFamily="18" charset="0"/>
              </a:rPr>
              <a:t>2 </a:t>
            </a:r>
            <a:r>
              <a:rPr lang="zh-CN" altLang="zh-CN" sz="2400">
                <a:solidFill>
                  <a:srgbClr val="0000FF"/>
                </a:solidFill>
                <a:latin typeface="Times New Roman" panose="02020603050405020304" pitchFamily="18" charset="0"/>
              </a:rPr>
              <a:t>总体协方差矩阵不全等</a:t>
            </a:r>
            <a:endParaRPr lang="zh-CN" altLang="en-US" sz="2400">
              <a:latin typeface="Tahoma" panose="020B0604030504040204" pitchFamily="34" charset="0"/>
            </a:endParaRPr>
          </a:p>
        </p:txBody>
      </p:sp>
      <p:graphicFrame>
        <p:nvGraphicFramePr>
          <p:cNvPr id="29698" name="对象 -2147482521"/>
          <p:cNvGraphicFramePr>
            <a:graphicFrameLocks noChangeAspect="1"/>
          </p:cNvGraphicFramePr>
          <p:nvPr/>
        </p:nvGraphicFramePr>
        <p:xfrm>
          <a:off x="2288540" y="992505"/>
          <a:ext cx="2776220" cy="626745"/>
        </p:xfrm>
        <a:graphic>
          <a:graphicData uri="http://schemas.openxmlformats.org/presentationml/2006/ole">
            <mc:AlternateContent xmlns:mc="http://schemas.openxmlformats.org/markup-compatibility/2006">
              <mc:Choice xmlns:v="urn:schemas-microsoft-com:vml" Requires="v">
                <p:oleObj spid="_x0000_s3126" name="" r:id="rId1" imgW="1066165" imgH="241300" progId="Equation.DSMT4">
                  <p:embed/>
                </p:oleObj>
              </mc:Choice>
              <mc:Fallback>
                <p:oleObj name="" r:id="rId1" imgW="1066165" imgH="241300" progId="Equation.DSMT4">
                  <p:embed/>
                  <p:pic>
                    <p:nvPicPr>
                      <p:cNvPr id="0" name="图片 3125"/>
                      <p:cNvPicPr/>
                      <p:nvPr/>
                    </p:nvPicPr>
                    <p:blipFill>
                      <a:blip r:embed="rId2"/>
                      <a:stretch>
                        <a:fillRect/>
                      </a:stretch>
                    </p:blipFill>
                    <p:spPr>
                      <a:xfrm>
                        <a:off x="2288540" y="992505"/>
                        <a:ext cx="2776220" cy="626745"/>
                      </a:xfrm>
                      <a:prstGeom prst="rect">
                        <a:avLst/>
                      </a:prstGeom>
                      <a:noFill/>
                      <a:ln w="38100">
                        <a:noFill/>
                        <a:miter/>
                      </a:ln>
                    </p:spPr>
                  </p:pic>
                </p:oleObj>
              </mc:Fallback>
            </mc:AlternateContent>
          </a:graphicData>
        </a:graphic>
      </p:graphicFrame>
      <p:graphicFrame>
        <p:nvGraphicFramePr>
          <p:cNvPr id="29699" name="对象 -2147482520"/>
          <p:cNvGraphicFramePr>
            <a:graphicFrameLocks noChangeAspect="1"/>
          </p:cNvGraphicFramePr>
          <p:nvPr/>
        </p:nvGraphicFramePr>
        <p:xfrm>
          <a:off x="2033270" y="1557020"/>
          <a:ext cx="4404360" cy="853440"/>
        </p:xfrm>
        <a:graphic>
          <a:graphicData uri="http://schemas.openxmlformats.org/presentationml/2006/ole">
            <mc:AlternateContent xmlns:mc="http://schemas.openxmlformats.org/markup-compatibility/2006">
              <mc:Choice xmlns:v="urn:schemas-microsoft-com:vml" Requires="v">
                <p:oleObj spid="_x0000_s3127" name="" r:id="rId3" imgW="1573530" imgH="304800" progId="Equation.DSMT4">
                  <p:embed/>
                </p:oleObj>
              </mc:Choice>
              <mc:Fallback>
                <p:oleObj name="" r:id="rId3" imgW="1573530" imgH="304800" progId="Equation.DSMT4">
                  <p:embed/>
                  <p:pic>
                    <p:nvPicPr>
                      <p:cNvPr id="0" name="图片 3126"/>
                      <p:cNvPicPr/>
                      <p:nvPr/>
                    </p:nvPicPr>
                    <p:blipFill>
                      <a:blip r:embed="rId4"/>
                      <a:stretch>
                        <a:fillRect/>
                      </a:stretch>
                    </p:blipFill>
                    <p:spPr>
                      <a:xfrm>
                        <a:off x="2033270" y="1557020"/>
                        <a:ext cx="4404360" cy="853440"/>
                      </a:xfrm>
                      <a:prstGeom prst="rect">
                        <a:avLst/>
                      </a:prstGeom>
                      <a:solidFill>
                        <a:srgbClr val="FFFFFF"/>
                      </a:solidFill>
                      <a:ln w="38100">
                        <a:noFill/>
                        <a:miter/>
                      </a:ln>
                    </p:spPr>
                  </p:pic>
                </p:oleObj>
              </mc:Fallback>
            </mc:AlternateContent>
          </a:graphicData>
        </a:graphic>
      </p:graphicFrame>
      <p:graphicFrame>
        <p:nvGraphicFramePr>
          <p:cNvPr id="29700" name="对象 -2147482519"/>
          <p:cNvGraphicFramePr>
            <a:graphicFrameLocks noChangeAspect="1"/>
          </p:cNvGraphicFramePr>
          <p:nvPr/>
        </p:nvGraphicFramePr>
        <p:xfrm>
          <a:off x="6824980" y="1711960"/>
          <a:ext cx="1522095" cy="540385"/>
        </p:xfrm>
        <a:graphic>
          <a:graphicData uri="http://schemas.openxmlformats.org/presentationml/2006/ole">
            <mc:AlternateContent xmlns:mc="http://schemas.openxmlformats.org/markup-compatibility/2006">
              <mc:Choice xmlns:v="urn:schemas-microsoft-com:vml" Requires="v">
                <p:oleObj spid="_x0000_s3132" name="" r:id="rId5" imgW="570865" imgH="203200" progId="Equation.DSMT4">
                  <p:embed/>
                </p:oleObj>
              </mc:Choice>
              <mc:Fallback>
                <p:oleObj name="" r:id="rId5" imgW="570865" imgH="203200" progId="Equation.DSMT4">
                  <p:embed/>
                  <p:pic>
                    <p:nvPicPr>
                      <p:cNvPr id="0" name="图片 3131"/>
                      <p:cNvPicPr/>
                      <p:nvPr/>
                    </p:nvPicPr>
                    <p:blipFill>
                      <a:blip r:embed="rId6"/>
                      <a:stretch>
                        <a:fillRect/>
                      </a:stretch>
                    </p:blipFill>
                    <p:spPr>
                      <a:xfrm>
                        <a:off x="6824980" y="1711960"/>
                        <a:ext cx="1522095" cy="540385"/>
                      </a:xfrm>
                      <a:prstGeom prst="rect">
                        <a:avLst/>
                      </a:prstGeom>
                      <a:noFill/>
                      <a:ln w="38100">
                        <a:noFill/>
                        <a:miter/>
                      </a:ln>
                    </p:spPr>
                  </p:pic>
                </p:oleObj>
              </mc:Fallback>
            </mc:AlternateContent>
          </a:graphicData>
        </a:graphic>
      </p:graphicFrame>
      <p:sp>
        <p:nvSpPr>
          <p:cNvPr id="29701" name="文本框 3"/>
          <p:cNvSpPr txBox="1"/>
          <p:nvPr/>
        </p:nvSpPr>
        <p:spPr>
          <a:xfrm>
            <a:off x="1298575" y="2546350"/>
            <a:ext cx="5080000" cy="460375"/>
          </a:xfrm>
          <a:prstGeom prst="rect">
            <a:avLst/>
          </a:prstGeom>
          <a:noFill/>
          <a:ln w="9525">
            <a:noFill/>
          </a:ln>
        </p:spPr>
        <p:txBody>
          <a:bodyPr anchor="t" anchorCtr="0">
            <a:spAutoFit/>
          </a:bodyPr>
          <a:p>
            <a:r>
              <a:rPr lang="zh-CN" altLang="zh-CN" sz="2400">
                <a:solidFill>
                  <a:srgbClr val="0000FF"/>
                </a:solidFill>
                <a:latin typeface="Times New Roman" panose="02020603050405020304" pitchFamily="18" charset="0"/>
              </a:rPr>
              <a:t>仍用距离判别准则</a:t>
            </a:r>
            <a:r>
              <a:rPr lang="en-US" altLang="zh-CN" sz="2400">
                <a:solidFill>
                  <a:srgbClr val="0000FF"/>
                </a:solidFill>
                <a:latin typeface="Times New Roman" panose="02020603050405020304" pitchFamily="18" charset="0"/>
              </a:rPr>
              <a:t>:</a:t>
            </a:r>
            <a:endParaRPr lang="zh-CN" altLang="en-US" sz="2400">
              <a:latin typeface="Tahoma" panose="020B0604030504040204" pitchFamily="34" charset="0"/>
            </a:endParaRPr>
          </a:p>
        </p:txBody>
      </p:sp>
      <p:graphicFrame>
        <p:nvGraphicFramePr>
          <p:cNvPr id="29702" name="对象 -2147482518"/>
          <p:cNvGraphicFramePr>
            <a:graphicFrameLocks noChangeAspect="1"/>
          </p:cNvGraphicFramePr>
          <p:nvPr/>
        </p:nvGraphicFramePr>
        <p:xfrm>
          <a:off x="2432685" y="3142615"/>
          <a:ext cx="3342005" cy="808355"/>
        </p:xfrm>
        <a:graphic>
          <a:graphicData uri="http://schemas.openxmlformats.org/presentationml/2006/ole">
            <mc:AlternateContent xmlns:mc="http://schemas.openxmlformats.org/markup-compatibility/2006">
              <mc:Choice xmlns:v="urn:schemas-microsoft-com:vml" Requires="v">
                <p:oleObj spid="_x0000_s3133" name="" r:id="rId7" imgW="1205865" imgH="292100" progId="Equation.DSMT4">
                  <p:embed/>
                </p:oleObj>
              </mc:Choice>
              <mc:Fallback>
                <p:oleObj name="" r:id="rId7" imgW="1205865" imgH="292100" progId="Equation.DSMT4">
                  <p:embed/>
                  <p:pic>
                    <p:nvPicPr>
                      <p:cNvPr id="0" name="图片 3132"/>
                      <p:cNvPicPr/>
                      <p:nvPr/>
                    </p:nvPicPr>
                    <p:blipFill>
                      <a:blip r:embed="rId8"/>
                      <a:stretch>
                        <a:fillRect/>
                      </a:stretch>
                    </p:blipFill>
                    <p:spPr>
                      <a:xfrm>
                        <a:off x="2432685" y="3142615"/>
                        <a:ext cx="3342005" cy="808355"/>
                      </a:xfrm>
                      <a:prstGeom prst="rect">
                        <a:avLst/>
                      </a:prstGeom>
                      <a:noFill/>
                      <a:ln w="38100">
                        <a:noFill/>
                        <a:miter/>
                      </a:ln>
                    </p:spPr>
                  </p:pic>
                </p:oleObj>
              </mc:Fallback>
            </mc:AlternateContent>
          </a:graphicData>
        </a:graphic>
      </p:graphicFrame>
      <p:sp>
        <p:nvSpPr>
          <p:cNvPr id="29703" name="文本框 5"/>
          <p:cNvSpPr txBox="1"/>
          <p:nvPr/>
        </p:nvSpPr>
        <p:spPr>
          <a:xfrm>
            <a:off x="1856105" y="3326765"/>
            <a:ext cx="594995" cy="460375"/>
          </a:xfrm>
          <a:prstGeom prst="rect">
            <a:avLst/>
          </a:prstGeom>
          <a:noFill/>
          <a:ln w="9525">
            <a:noFill/>
          </a:ln>
        </p:spPr>
        <p:txBody>
          <a:bodyPr wrap="square" anchor="t" anchorCtr="0">
            <a:spAutoFit/>
          </a:bodyPr>
          <a:p>
            <a:r>
              <a:rPr lang="zh-CN" altLang="zh-CN" sz="2400">
                <a:solidFill>
                  <a:srgbClr val="0000FF"/>
                </a:solidFill>
                <a:latin typeface="Times New Roman" panose="02020603050405020304" pitchFamily="18" charset="0"/>
              </a:rPr>
              <a:t>若</a:t>
            </a:r>
            <a:endParaRPr lang="zh-CN" altLang="en-US" sz="2400">
              <a:solidFill>
                <a:srgbClr val="0000FF"/>
              </a:solidFill>
              <a:latin typeface="Times New Roman" panose="02020603050405020304" pitchFamily="18" charset="0"/>
            </a:endParaRPr>
          </a:p>
        </p:txBody>
      </p:sp>
      <p:graphicFrame>
        <p:nvGraphicFramePr>
          <p:cNvPr id="29704" name="对象 -2147482517"/>
          <p:cNvGraphicFramePr>
            <a:graphicFrameLocks noChangeAspect="1"/>
          </p:cNvGraphicFramePr>
          <p:nvPr/>
        </p:nvGraphicFramePr>
        <p:xfrm>
          <a:off x="6609080" y="3067685"/>
          <a:ext cx="1466215" cy="733425"/>
        </p:xfrm>
        <a:graphic>
          <a:graphicData uri="http://schemas.openxmlformats.org/presentationml/2006/ole">
            <mc:AlternateContent xmlns:mc="http://schemas.openxmlformats.org/markup-compatibility/2006">
              <mc:Choice xmlns:v="urn:schemas-microsoft-com:vml" Requires="v">
                <p:oleObj spid="_x0000_s3131" name="" r:id="rId9" imgW="482600" imgH="241300" progId="Equation.DSMT4">
                  <p:embed/>
                </p:oleObj>
              </mc:Choice>
              <mc:Fallback>
                <p:oleObj name="" r:id="rId9" imgW="482600" imgH="241300" progId="Equation.DSMT4">
                  <p:embed/>
                  <p:pic>
                    <p:nvPicPr>
                      <p:cNvPr id="0" name="图片 3130"/>
                      <p:cNvPicPr/>
                      <p:nvPr/>
                    </p:nvPicPr>
                    <p:blipFill>
                      <a:blip r:embed="rId10"/>
                      <a:stretch>
                        <a:fillRect/>
                      </a:stretch>
                    </p:blipFill>
                    <p:spPr>
                      <a:xfrm>
                        <a:off x="6609080" y="3067685"/>
                        <a:ext cx="1466215" cy="733425"/>
                      </a:xfrm>
                      <a:prstGeom prst="rect">
                        <a:avLst/>
                      </a:prstGeom>
                      <a:noFill/>
                      <a:ln w="38100">
                        <a:noFill/>
                        <a:miter/>
                      </a:ln>
                    </p:spPr>
                  </p:pic>
                </p:oleObj>
              </mc:Fallback>
            </mc:AlternateContent>
          </a:graphicData>
        </a:graphic>
      </p:graphicFrame>
      <p:sp>
        <p:nvSpPr>
          <p:cNvPr id="29705" name="文本框 7"/>
          <p:cNvSpPr txBox="1"/>
          <p:nvPr/>
        </p:nvSpPr>
        <p:spPr>
          <a:xfrm>
            <a:off x="5816600" y="3223260"/>
            <a:ext cx="859790" cy="460375"/>
          </a:xfrm>
          <a:prstGeom prst="rect">
            <a:avLst/>
          </a:prstGeom>
          <a:noFill/>
          <a:ln w="9525">
            <a:noFill/>
          </a:ln>
        </p:spPr>
        <p:txBody>
          <a:bodyPr wrap="square" anchor="t" anchorCtr="0">
            <a:spAutoFit/>
          </a:bodyPr>
          <a:p>
            <a:r>
              <a:rPr lang="en-US" altLang="zh-CN" sz="2400">
                <a:solidFill>
                  <a:srgbClr val="0000FF"/>
                </a:solidFill>
                <a:latin typeface="Times New Roman" panose="02020603050405020304" pitchFamily="18" charset="0"/>
              </a:rPr>
              <a:t>, </a:t>
            </a:r>
            <a:r>
              <a:rPr lang="zh-CN" altLang="zh-CN" sz="2400">
                <a:solidFill>
                  <a:srgbClr val="0000FF"/>
                </a:solidFill>
                <a:latin typeface="Times New Roman" panose="02020603050405020304" pitchFamily="18" charset="0"/>
              </a:rPr>
              <a:t>则</a:t>
            </a:r>
            <a:endParaRPr lang="zh-CN" altLang="en-US" sz="2400">
              <a:latin typeface="Tahoma" panose="020B0604030504040204" pitchFamily="34" charset="0"/>
            </a:endParaRPr>
          </a:p>
        </p:txBody>
      </p:sp>
      <p:sp>
        <p:nvSpPr>
          <p:cNvPr id="27658" name="文本框 8"/>
          <p:cNvSpPr txBox="1"/>
          <p:nvPr/>
        </p:nvSpPr>
        <p:spPr>
          <a:xfrm>
            <a:off x="848360" y="4006215"/>
            <a:ext cx="8671560" cy="1476375"/>
          </a:xfrm>
          <a:prstGeom prst="rect">
            <a:avLst/>
          </a:prstGeom>
          <a:noFill/>
          <a:ln w="9525">
            <a:noFill/>
          </a:ln>
        </p:spPr>
        <p:txBody>
          <a:bodyPr wrap="square" anchor="t" anchorCtr="0">
            <a:spAutoFit/>
          </a:bodyPr>
          <a:p>
            <a:pPr marL="342900" indent="-342900">
              <a:lnSpc>
                <a:spcPct val="125000"/>
              </a:lnSpc>
              <a:buFont typeface="Wingdings" panose="05000000000000000000" charset="0"/>
              <a:buChar char="Ø"/>
            </a:pPr>
            <a:r>
              <a:rPr lang="zh-CN" altLang="zh-CN" sz="2400">
                <a:latin typeface="Times New Roman" panose="02020603050405020304" pitchFamily="18" charset="0"/>
              </a:rPr>
              <a:t>实用中，用样本数据估计出相应的均值和协方差。</a:t>
            </a:r>
            <a:endParaRPr lang="zh-CN" altLang="zh-CN" sz="2400">
              <a:latin typeface="Times New Roman" panose="02020603050405020304" pitchFamily="18" charset="0"/>
            </a:endParaRPr>
          </a:p>
          <a:p>
            <a:pPr marL="342900" indent="-342900">
              <a:lnSpc>
                <a:spcPct val="125000"/>
              </a:lnSpc>
              <a:buFont typeface="Wingdings" panose="05000000000000000000" charset="0"/>
              <a:buChar char="Ø"/>
            </a:pPr>
            <a:r>
              <a:rPr lang="zh-CN" altLang="zh-CN" sz="2400">
                <a:latin typeface="Times New Roman" panose="02020603050405020304" pitchFamily="18" charset="0"/>
              </a:rPr>
              <a:t>对于多总体的距离判别，也可同两个总体的情况一样给出误判概率并有类似的误判率的回代估计及交叉确认估计方法。</a:t>
            </a:r>
            <a:endParaRPr lang="zh-CN" altLang="en-US" sz="2400">
              <a:latin typeface="Tahoma" panose="020B0604030504040204" pitchFamily="34" charset="0"/>
            </a:endParaRPr>
          </a:p>
        </p:txBody>
      </p:sp>
      <p:sp>
        <p:nvSpPr>
          <p:cNvPr id="2970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 calcmode="lin" valueType="num">
                                      <p:cBhvr additive="base">
                                        <p:cTn id="7" dur="500" fill="hold"/>
                                        <p:tgtEl>
                                          <p:spTgt spid="27658"/>
                                        </p:tgtEl>
                                        <p:attrNameLst>
                                          <p:attrName>ppt_x</p:attrName>
                                        </p:attrNameLst>
                                      </p:cBhvr>
                                      <p:tavLst>
                                        <p:tav tm="0">
                                          <p:val>
                                            <p:strVal val="#ppt_x"/>
                                          </p:val>
                                        </p:tav>
                                        <p:tav tm="100000">
                                          <p:val>
                                            <p:strVal val="#ppt_x"/>
                                          </p:val>
                                        </p:tav>
                                      </p:tavLst>
                                    </p:anim>
                                    <p:anim calcmode="lin" valueType="num">
                                      <p:cBhvr additive="base">
                                        <p:cTn id="8" dur="500" fill="hold"/>
                                        <p:tgtEl>
                                          <p:spTgt spid="27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99"/>
          <p:cNvSpPr txBox="1"/>
          <p:nvPr/>
        </p:nvSpPr>
        <p:spPr>
          <a:xfrm>
            <a:off x="1262063" y="122238"/>
            <a:ext cx="8113712" cy="1568450"/>
          </a:xfrm>
          <a:prstGeom prst="rect">
            <a:avLst/>
          </a:prstGeom>
          <a:noFill/>
          <a:ln w="9525">
            <a:noFill/>
          </a:ln>
        </p:spPr>
        <p:txBody>
          <a:bodyPr wrap="square" anchor="t" anchorCtr="0">
            <a:spAutoFit/>
          </a:bodyPr>
          <a:p>
            <a:r>
              <a:rPr lang="zh-CN" altLang="zh-CN" sz="2400">
                <a:solidFill>
                  <a:srgbClr val="0000FF"/>
                </a:solidFill>
                <a:latin typeface="Times New Roman" panose="02020603050405020304" pitchFamily="18" charset="0"/>
              </a:rPr>
              <a:t>例</a:t>
            </a:r>
            <a:r>
              <a:rPr lang="en-US" altLang="zh-CN" sz="2400">
                <a:solidFill>
                  <a:srgbClr val="0000FF"/>
                </a:solidFill>
                <a:latin typeface="Times New Roman" panose="02020603050405020304" pitchFamily="18" charset="0"/>
              </a:rPr>
              <a:t>5.2</a:t>
            </a:r>
            <a:r>
              <a:rPr lang="en-US" altLang="zh-CN" sz="2400">
                <a:latin typeface="Times New Roman" panose="02020603050405020304" pitchFamily="18" charset="0"/>
              </a:rPr>
              <a:t> </a:t>
            </a:r>
            <a:r>
              <a:rPr lang="zh-CN" altLang="zh-CN" sz="2400">
                <a:latin typeface="Times New Roman" panose="02020603050405020304" pitchFamily="18" charset="0"/>
              </a:rPr>
              <a:t>考察健康人群</a:t>
            </a:r>
            <a:r>
              <a:rPr lang="en-US" altLang="zh-CN" sz="2400">
                <a:latin typeface="Times New Roman" panose="02020603050405020304" pitchFamily="18" charset="0"/>
              </a:rPr>
              <a:t>G1(10</a:t>
            </a:r>
            <a:r>
              <a:rPr lang="zh-CN" altLang="zh-CN" sz="2400">
                <a:latin typeface="Times New Roman" panose="02020603050405020304" pitchFamily="18" charset="0"/>
              </a:rPr>
              <a:t>人</a:t>
            </a:r>
            <a:r>
              <a:rPr lang="en-US" altLang="zh-CN" sz="2400">
                <a:latin typeface="Times New Roman" panose="02020603050405020304" pitchFamily="18" charset="0"/>
              </a:rPr>
              <a:t>)</a:t>
            </a:r>
            <a:r>
              <a:rPr lang="zh-CN" altLang="zh-CN" sz="2400">
                <a:latin typeface="Times New Roman" panose="02020603050405020304" pitchFamily="18" charset="0"/>
              </a:rPr>
              <a:t>、硬化症患者</a:t>
            </a:r>
            <a:r>
              <a:rPr lang="en-US" altLang="zh-CN" sz="2400">
                <a:latin typeface="Times New Roman" panose="02020603050405020304" pitchFamily="18" charset="0"/>
              </a:rPr>
              <a:t>G2(6</a:t>
            </a:r>
            <a:r>
              <a:rPr lang="zh-CN" altLang="zh-CN" sz="2400">
                <a:latin typeface="Times New Roman" panose="02020603050405020304" pitchFamily="18" charset="0"/>
              </a:rPr>
              <a:t>人</a:t>
            </a:r>
            <a:r>
              <a:rPr lang="en-US" altLang="zh-CN" sz="2400">
                <a:latin typeface="Times New Roman" panose="02020603050405020304" pitchFamily="18" charset="0"/>
              </a:rPr>
              <a:t>)</a:t>
            </a:r>
            <a:r>
              <a:rPr lang="zh-CN" altLang="zh-CN" sz="2400">
                <a:latin typeface="Times New Roman" panose="02020603050405020304" pitchFamily="18" charset="0"/>
              </a:rPr>
              <a:t>和冠心病患者</a:t>
            </a:r>
            <a:r>
              <a:rPr lang="en-US" altLang="zh-CN" sz="2400">
                <a:latin typeface="Times New Roman" panose="02020603050405020304" pitchFamily="18" charset="0"/>
              </a:rPr>
              <a:t>G3(4</a:t>
            </a:r>
            <a:r>
              <a:rPr lang="zh-CN" altLang="zh-CN" sz="2400">
                <a:latin typeface="Times New Roman" panose="02020603050405020304" pitchFamily="18" charset="0"/>
              </a:rPr>
              <a:t>人</a:t>
            </a:r>
            <a:r>
              <a:rPr lang="en-US" altLang="zh-CN" sz="2400">
                <a:latin typeface="Times New Roman" panose="02020603050405020304" pitchFamily="18" charset="0"/>
              </a:rPr>
              <a:t>)</a:t>
            </a:r>
            <a:r>
              <a:rPr lang="zh-CN" altLang="zh-CN" sz="2400">
                <a:latin typeface="Times New Roman" panose="02020603050405020304" pitchFamily="18" charset="0"/>
              </a:rPr>
              <a:t>心电图的</a:t>
            </a:r>
            <a:r>
              <a:rPr lang="en-US" altLang="zh-CN" sz="2400">
                <a:latin typeface="Times New Roman" panose="02020603050405020304" pitchFamily="18" charset="0"/>
              </a:rPr>
              <a:t>5</a:t>
            </a:r>
            <a:r>
              <a:rPr lang="zh-CN" altLang="zh-CN" sz="2400">
                <a:latin typeface="Times New Roman" panose="02020603050405020304" pitchFamily="18" charset="0"/>
              </a:rPr>
              <a:t>个不同指标值如表</a:t>
            </a:r>
            <a:r>
              <a:rPr lang="en-US" altLang="zh-CN" sz="2400">
                <a:latin typeface="Times New Roman" panose="02020603050405020304" pitchFamily="18" charset="0"/>
              </a:rPr>
              <a:t>5.2</a:t>
            </a:r>
            <a:r>
              <a:rPr lang="zh-CN" altLang="zh-CN" sz="2400">
                <a:latin typeface="Times New Roman" panose="02020603050405020304" pitchFamily="18" charset="0"/>
              </a:rPr>
              <a:t>．</a:t>
            </a:r>
            <a:endParaRPr lang="zh-CN" altLang="zh-CN" sz="2400">
              <a:latin typeface="Times New Roman" panose="02020603050405020304" pitchFamily="18" charset="0"/>
            </a:endParaRPr>
          </a:p>
          <a:p>
            <a:r>
              <a:rPr lang="zh-CN" altLang="zh-CN" sz="2400">
                <a:latin typeface="Times New Roman" panose="02020603050405020304" pitchFamily="18" charset="0"/>
              </a:rPr>
              <a:t>假定各总体的协方差矩阵均相等，由此训练样本建立距离判别准则，并对其中的两个待判样品作判别．</a:t>
            </a:r>
            <a:endParaRPr lang="zh-CN" altLang="en-US" sz="2400">
              <a:latin typeface="Tahoma" panose="020B0604030504040204" pitchFamily="34" charset="0"/>
            </a:endParaRPr>
          </a:p>
        </p:txBody>
      </p:sp>
      <p:pic>
        <p:nvPicPr>
          <p:cNvPr id="30722" name="图片 109"/>
          <p:cNvPicPr>
            <a:picLocks noChangeAspect="1"/>
          </p:cNvPicPr>
          <p:nvPr/>
        </p:nvPicPr>
        <p:blipFill>
          <a:blip r:embed="rId1">
            <a:clrChange>
              <a:clrFrom>
                <a:srgbClr val="FFFFFF"/>
              </a:clrFrom>
              <a:clrTo>
                <a:srgbClr val="FFFFFF">
                  <a:alpha val="0"/>
                </a:srgbClr>
              </a:clrTo>
            </a:clrChange>
            <a:lum bright="-12000"/>
          </a:blip>
          <a:srcRect b="13510"/>
          <a:stretch>
            <a:fillRect/>
          </a:stretch>
        </p:blipFill>
        <p:spPr>
          <a:xfrm>
            <a:off x="754063" y="1690688"/>
            <a:ext cx="8397875" cy="3181350"/>
          </a:xfrm>
          <a:prstGeom prst="rect">
            <a:avLst/>
          </a:prstGeom>
          <a:solidFill>
            <a:schemeClr val="bg1"/>
          </a:solidFill>
          <a:ln w="9525">
            <a:noFill/>
          </a:ln>
        </p:spPr>
      </p:pic>
      <p:graphicFrame>
        <p:nvGraphicFramePr>
          <p:cNvPr id="30723" name="对象 1"/>
          <p:cNvGraphicFramePr/>
          <p:nvPr/>
        </p:nvGraphicFramePr>
        <p:xfrm>
          <a:off x="1036638" y="4872038"/>
          <a:ext cx="7832725" cy="1976437"/>
        </p:xfrm>
        <a:graphic>
          <a:graphicData uri="http://schemas.openxmlformats.org/presentationml/2006/ole">
            <mc:AlternateContent xmlns:mc="http://schemas.openxmlformats.org/markup-compatibility/2006">
              <mc:Choice xmlns:v="urn:schemas-microsoft-com:vml" Requires="v">
                <p:oleObj spid="_x0000_s3138" name="" r:id="rId2" imgW="7534275" imgH="1762125" progId="Paint.Picture">
                  <p:embed/>
                </p:oleObj>
              </mc:Choice>
              <mc:Fallback>
                <p:oleObj name="" r:id="rId2" imgW="7534275" imgH="1762125" progId="Paint.Picture">
                  <p:embed/>
                  <p:pic>
                    <p:nvPicPr>
                      <p:cNvPr id="0" name="图片 3137"/>
                      <p:cNvPicPr/>
                      <p:nvPr/>
                    </p:nvPicPr>
                    <p:blipFill>
                      <a:blip r:embed="rId3"/>
                      <a:stretch>
                        <a:fillRect/>
                      </a:stretch>
                    </p:blipFill>
                    <p:spPr>
                      <a:xfrm>
                        <a:off x="1036638" y="4872038"/>
                        <a:ext cx="7832725" cy="1976437"/>
                      </a:xfrm>
                      <a:prstGeom prst="rect">
                        <a:avLst/>
                      </a:prstGeom>
                      <a:noFill/>
                      <a:ln w="38100">
                        <a:noFill/>
                        <a:miter/>
                      </a:ln>
                    </p:spPr>
                  </p:pic>
                </p:oleObj>
              </mc:Fallback>
            </mc:AlternateContent>
          </a:graphicData>
        </a:graphic>
      </p:graphicFrame>
      <p:sp>
        <p:nvSpPr>
          <p:cNvPr id="30724" name="文本框 3"/>
          <p:cNvSpPr txBox="1"/>
          <p:nvPr/>
        </p:nvSpPr>
        <p:spPr>
          <a:xfrm>
            <a:off x="2319338" y="2671763"/>
            <a:ext cx="555625" cy="368300"/>
          </a:xfrm>
          <a:prstGeom prst="rect">
            <a:avLst/>
          </a:prstGeom>
          <a:solidFill>
            <a:schemeClr val="bg1"/>
          </a:solidFill>
          <a:ln w="9525">
            <a:noFill/>
          </a:ln>
        </p:spPr>
        <p:txBody>
          <a:bodyPr wrap="square" anchor="t" anchorCtr="0">
            <a:spAutoFit/>
          </a:bodyPr>
          <a:p>
            <a:r>
              <a:rPr lang="en-US" altLang="zh-CN">
                <a:latin typeface="Times New Roman" panose="02020603050405020304" pitchFamily="18" charset="0"/>
                <a:sym typeface="宋体" panose="02010600030101010101" pitchFamily="2" charset="-122"/>
              </a:rPr>
              <a:t>G1</a:t>
            </a:r>
            <a:endParaRPr lang="zh-CN" altLang="en-US">
              <a:latin typeface="Tahoma" panose="020B0604030504040204" pitchFamily="34" charset="0"/>
            </a:endParaRPr>
          </a:p>
        </p:txBody>
      </p:sp>
      <p:sp>
        <p:nvSpPr>
          <p:cNvPr id="30725" name="文本框 4"/>
          <p:cNvSpPr txBox="1"/>
          <p:nvPr/>
        </p:nvSpPr>
        <p:spPr>
          <a:xfrm>
            <a:off x="2305050" y="3101975"/>
            <a:ext cx="463550" cy="368300"/>
          </a:xfrm>
          <a:prstGeom prst="rect">
            <a:avLst/>
          </a:prstGeom>
          <a:solidFill>
            <a:schemeClr val="bg1"/>
          </a:solidFill>
          <a:ln w="9525">
            <a:noFill/>
          </a:ln>
        </p:spPr>
        <p:txBody>
          <a:bodyPr wrap="square" anchor="t" anchorCtr="0">
            <a:spAutoFit/>
          </a:bodyPr>
          <a:p>
            <a:r>
              <a:rPr lang="en-US" altLang="zh-CN">
                <a:latin typeface="Times New Roman" panose="02020603050405020304" pitchFamily="18" charset="0"/>
                <a:sym typeface="宋体" panose="02010600030101010101" pitchFamily="2" charset="-122"/>
              </a:rPr>
              <a:t>G1</a:t>
            </a:r>
            <a:endParaRPr lang="zh-CN" altLang="en-US">
              <a:latin typeface="Tahoma" panose="020B0604030504040204" pitchFamily="34" charset="0"/>
            </a:endParaRPr>
          </a:p>
        </p:txBody>
      </p:sp>
      <p:sp>
        <p:nvSpPr>
          <p:cNvPr id="30726" name="文本框 5"/>
          <p:cNvSpPr txBox="1"/>
          <p:nvPr/>
        </p:nvSpPr>
        <p:spPr>
          <a:xfrm>
            <a:off x="2305050" y="3613150"/>
            <a:ext cx="463550" cy="368300"/>
          </a:xfrm>
          <a:prstGeom prst="rect">
            <a:avLst/>
          </a:prstGeom>
          <a:solidFill>
            <a:schemeClr val="bg1"/>
          </a:solidFill>
          <a:ln w="9525">
            <a:noFill/>
          </a:ln>
        </p:spPr>
        <p:txBody>
          <a:bodyPr wrap="square" anchor="t" anchorCtr="0">
            <a:spAutoFit/>
          </a:bodyPr>
          <a:p>
            <a:r>
              <a:rPr lang="en-US" altLang="zh-CN">
                <a:latin typeface="Times New Roman" panose="02020603050405020304" pitchFamily="18" charset="0"/>
                <a:sym typeface="宋体" panose="02010600030101010101" pitchFamily="2" charset="-122"/>
              </a:rPr>
              <a:t>G1</a:t>
            </a:r>
            <a:endParaRPr lang="zh-CN" altLang="en-US">
              <a:latin typeface="Tahoma" panose="020B0604030504040204" pitchFamily="34" charset="0"/>
            </a:endParaRPr>
          </a:p>
        </p:txBody>
      </p:sp>
      <p:sp>
        <p:nvSpPr>
          <p:cNvPr id="30727" name="文本框 6"/>
          <p:cNvSpPr txBox="1"/>
          <p:nvPr/>
        </p:nvSpPr>
        <p:spPr>
          <a:xfrm>
            <a:off x="2319338" y="4065588"/>
            <a:ext cx="555625" cy="368300"/>
          </a:xfrm>
          <a:prstGeom prst="rect">
            <a:avLst/>
          </a:prstGeom>
          <a:solidFill>
            <a:schemeClr val="bg1"/>
          </a:solidFill>
          <a:ln w="9525">
            <a:noFill/>
          </a:ln>
        </p:spPr>
        <p:txBody>
          <a:bodyPr wrap="square" anchor="t" anchorCtr="0">
            <a:spAutoFit/>
          </a:bodyPr>
          <a:p>
            <a:r>
              <a:rPr lang="en-US" altLang="zh-CN">
                <a:latin typeface="Times New Roman" panose="02020603050405020304" pitchFamily="18" charset="0"/>
                <a:sym typeface="宋体" panose="02010600030101010101" pitchFamily="2" charset="-122"/>
              </a:rPr>
              <a:t>G1</a:t>
            </a:r>
            <a:endParaRPr lang="zh-CN" altLang="en-US">
              <a:latin typeface="Tahoma" panose="020B0604030504040204" pitchFamily="34" charset="0"/>
            </a:endParaRPr>
          </a:p>
        </p:txBody>
      </p:sp>
      <p:sp>
        <p:nvSpPr>
          <p:cNvPr id="30728" name="文本框 7"/>
          <p:cNvSpPr txBox="1"/>
          <p:nvPr/>
        </p:nvSpPr>
        <p:spPr>
          <a:xfrm>
            <a:off x="2305050" y="4486275"/>
            <a:ext cx="463550" cy="368300"/>
          </a:xfrm>
          <a:prstGeom prst="rect">
            <a:avLst/>
          </a:prstGeom>
          <a:solidFill>
            <a:schemeClr val="bg1"/>
          </a:solidFill>
          <a:ln w="9525">
            <a:noFill/>
          </a:ln>
        </p:spPr>
        <p:txBody>
          <a:bodyPr wrap="square" anchor="t" anchorCtr="0">
            <a:spAutoFit/>
          </a:bodyPr>
          <a:p>
            <a:r>
              <a:rPr lang="en-US" altLang="zh-CN">
                <a:latin typeface="Times New Roman" panose="02020603050405020304" pitchFamily="18" charset="0"/>
                <a:sym typeface="宋体" panose="02010600030101010101" pitchFamily="2" charset="-122"/>
              </a:rPr>
              <a:t>G1</a:t>
            </a:r>
            <a:endParaRPr lang="zh-CN" altLang="en-US">
              <a:latin typeface="Tahoma" panose="020B0604030504040204" pitchFamily="34" charset="0"/>
            </a:endParaRPr>
          </a:p>
        </p:txBody>
      </p:sp>
      <p:sp>
        <p:nvSpPr>
          <p:cNvPr id="3072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99"/>
          <p:cNvSpPr txBox="1"/>
          <p:nvPr/>
        </p:nvSpPr>
        <p:spPr>
          <a:xfrm>
            <a:off x="1560513" y="311150"/>
            <a:ext cx="2757487"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误判率的回代估计</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33794" name="对象 -2147482503"/>
          <p:cNvGraphicFramePr>
            <a:graphicFrameLocks noChangeAspect="1"/>
          </p:cNvGraphicFramePr>
          <p:nvPr/>
        </p:nvGraphicFramePr>
        <p:xfrm>
          <a:off x="4238625" y="311150"/>
          <a:ext cx="852488" cy="476250"/>
        </p:xfrm>
        <a:graphic>
          <a:graphicData uri="http://schemas.openxmlformats.org/presentationml/2006/ole">
            <mc:AlternateContent xmlns:mc="http://schemas.openxmlformats.org/markup-compatibility/2006">
              <mc:Choice xmlns:v="urn:schemas-microsoft-com:vml" Requires="v">
                <p:oleObj spid="_x0000_s3140" name="" r:id="rId1" imgW="431800" imgH="241300" progId="Equation.DSMT4">
                  <p:embed/>
                </p:oleObj>
              </mc:Choice>
              <mc:Fallback>
                <p:oleObj name="" r:id="rId1" imgW="431800" imgH="241300" progId="Equation.DSMT4">
                  <p:embed/>
                  <p:pic>
                    <p:nvPicPr>
                      <p:cNvPr id="0" name="图片 3139"/>
                      <p:cNvPicPr/>
                      <p:nvPr/>
                    </p:nvPicPr>
                    <p:blipFill>
                      <a:blip r:embed="rId2"/>
                      <a:stretch>
                        <a:fillRect/>
                      </a:stretch>
                    </p:blipFill>
                    <p:spPr>
                      <a:xfrm>
                        <a:off x="4238625" y="311150"/>
                        <a:ext cx="852488" cy="476250"/>
                      </a:xfrm>
                      <a:prstGeom prst="rect">
                        <a:avLst/>
                      </a:prstGeom>
                      <a:noFill/>
                      <a:ln w="38100">
                        <a:noFill/>
                        <a:miter/>
                      </a:ln>
                    </p:spPr>
                  </p:pic>
                </p:oleObj>
              </mc:Fallback>
            </mc:AlternateContent>
          </a:graphicData>
        </a:graphic>
      </p:graphicFrame>
      <p:sp>
        <p:nvSpPr>
          <p:cNvPr id="33795" name="文本框 1"/>
          <p:cNvSpPr txBox="1"/>
          <p:nvPr/>
        </p:nvSpPr>
        <p:spPr>
          <a:xfrm>
            <a:off x="1651000" y="95408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误判率的交叉确认估计</a:t>
            </a:r>
            <a:r>
              <a:rPr lang="en-US" altLang="zh-CN" sz="2400">
                <a:latin typeface="Times New Roman" panose="02020603050405020304" pitchFamily="18" charset="0"/>
              </a:rPr>
              <a:t>: </a:t>
            </a:r>
            <a:endParaRPr lang="zh-CN" altLang="en-US" sz="2400">
              <a:latin typeface="Tahoma" panose="020B0604030504040204" pitchFamily="34" charset="0"/>
            </a:endParaRPr>
          </a:p>
        </p:txBody>
      </p:sp>
      <p:graphicFrame>
        <p:nvGraphicFramePr>
          <p:cNvPr id="33796" name="对象 -2147482511"/>
          <p:cNvGraphicFramePr>
            <a:graphicFrameLocks noChangeAspect="1"/>
          </p:cNvGraphicFramePr>
          <p:nvPr/>
        </p:nvGraphicFramePr>
        <p:xfrm>
          <a:off x="5026025" y="827088"/>
          <a:ext cx="1704975" cy="715962"/>
        </p:xfrm>
        <a:graphic>
          <a:graphicData uri="http://schemas.openxmlformats.org/presentationml/2006/ole">
            <mc:AlternateContent xmlns:mc="http://schemas.openxmlformats.org/markup-compatibility/2006">
              <mc:Choice xmlns:v="urn:schemas-microsoft-com:vml" Requires="v">
                <p:oleObj spid="_x0000_s3141" name="" r:id="rId3" imgW="939165" imgH="393700" progId="Equation.DSMT4">
                  <p:embed/>
                </p:oleObj>
              </mc:Choice>
              <mc:Fallback>
                <p:oleObj name="" r:id="rId3" imgW="939165" imgH="393700" progId="Equation.DSMT4">
                  <p:embed/>
                  <p:pic>
                    <p:nvPicPr>
                      <p:cNvPr id="0" name="图片 3140"/>
                      <p:cNvPicPr/>
                      <p:nvPr/>
                    </p:nvPicPr>
                    <p:blipFill>
                      <a:blip r:embed="rId4"/>
                      <a:stretch>
                        <a:fillRect/>
                      </a:stretch>
                    </p:blipFill>
                    <p:spPr>
                      <a:xfrm>
                        <a:off x="5026025" y="827088"/>
                        <a:ext cx="1704975" cy="715962"/>
                      </a:xfrm>
                      <a:prstGeom prst="rect">
                        <a:avLst/>
                      </a:prstGeom>
                      <a:noFill/>
                      <a:ln w="38100">
                        <a:noFill/>
                        <a:miter/>
                      </a:ln>
                    </p:spPr>
                  </p:pic>
                </p:oleObj>
              </mc:Fallback>
            </mc:AlternateContent>
          </a:graphicData>
        </a:graphic>
      </p:graphicFrame>
      <p:sp>
        <p:nvSpPr>
          <p:cNvPr id="33797" name="文本框 3"/>
          <p:cNvSpPr txBox="1"/>
          <p:nvPr/>
        </p:nvSpPr>
        <p:spPr>
          <a:xfrm>
            <a:off x="1784350" y="1543050"/>
            <a:ext cx="5080000" cy="1198563"/>
          </a:xfrm>
          <a:prstGeom prst="rect">
            <a:avLst/>
          </a:prstGeom>
          <a:solidFill>
            <a:schemeClr val="bg1"/>
          </a:solidFill>
          <a:ln w="9525">
            <a:noFill/>
          </a:ln>
        </p:spPr>
        <p:txBody>
          <a:bodyPr wrap="square" anchor="t" anchorCtr="0">
            <a:spAutoFit/>
          </a:bodyPr>
          <a:p>
            <a:pPr>
              <a:lnSpc>
                <a:spcPct val="150000"/>
              </a:lnSpc>
            </a:pPr>
            <a:r>
              <a:rPr lang="zh-CN" altLang="en-US" sz="2400">
                <a:latin typeface="Times New Roman" panose="02020603050405020304" pitchFamily="18" charset="0"/>
              </a:rPr>
              <a:t>G</a:t>
            </a:r>
            <a:r>
              <a:rPr lang="zh-CN" altLang="en-US" sz="2400" baseline="-25000">
                <a:latin typeface="Times New Roman" panose="02020603050405020304" pitchFamily="18" charset="0"/>
              </a:rPr>
              <a:t>1</a:t>
            </a:r>
            <a:r>
              <a:rPr lang="zh-CN" altLang="en-US" sz="2400">
                <a:latin typeface="Times New Roman" panose="02020603050405020304" pitchFamily="18" charset="0"/>
              </a:rPr>
              <a:t>的10号, 被判为G</a:t>
            </a:r>
            <a:r>
              <a:rPr lang="zh-CN" altLang="en-US" sz="2400" baseline="-25000">
                <a:latin typeface="Times New Roman" panose="02020603050405020304" pitchFamily="18" charset="0"/>
              </a:rPr>
              <a:t>2</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a:lnSpc>
                <a:spcPct val="150000"/>
              </a:lnSpc>
            </a:pPr>
            <a:r>
              <a:rPr lang="zh-CN" altLang="en-US" sz="2400">
                <a:latin typeface="Times New Roman" panose="02020603050405020304" pitchFamily="18" charset="0"/>
              </a:rPr>
              <a:t>G</a:t>
            </a:r>
            <a:r>
              <a:rPr lang="zh-CN" altLang="en-US" sz="2400" baseline="-25000">
                <a:latin typeface="Times New Roman" panose="02020603050405020304" pitchFamily="18" charset="0"/>
              </a:rPr>
              <a:t>2</a:t>
            </a:r>
            <a:r>
              <a:rPr lang="zh-CN" altLang="en-US" sz="2400">
                <a:latin typeface="Times New Roman" panose="02020603050405020304" pitchFamily="18" charset="0"/>
              </a:rPr>
              <a:t>的13号和16号，被判为G</a:t>
            </a:r>
            <a:r>
              <a:rPr lang="zh-CN" altLang="en-US" sz="2400" baseline="-25000">
                <a:latin typeface="Times New Roman" panose="02020603050405020304" pitchFamily="18" charset="0"/>
              </a:rPr>
              <a:t>3</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31750" name="文本框 1"/>
          <p:cNvSpPr txBox="1"/>
          <p:nvPr/>
        </p:nvSpPr>
        <p:spPr>
          <a:xfrm>
            <a:off x="1651000" y="3032125"/>
            <a:ext cx="6408738" cy="1752600"/>
          </a:xfrm>
          <a:prstGeom prst="rect">
            <a:avLst/>
          </a:prstGeom>
          <a:noFill/>
          <a:ln w="9525">
            <a:noFill/>
          </a:ln>
        </p:spPr>
        <p:txBody>
          <a:bodyPr wrap="square" anchor="t" anchorCtr="0">
            <a:spAutoFit/>
          </a:bodyPr>
          <a:p>
            <a:pPr>
              <a:lnSpc>
                <a:spcPct val="150000"/>
              </a:lnSpc>
            </a:pPr>
            <a:r>
              <a:rPr lang="zh-CN" altLang="en-US" sz="2400">
                <a:latin typeface="Times New Roman" panose="02020603050405020304" pitchFamily="18" charset="0"/>
              </a:rPr>
              <a:t>对两个待判样本的结果为:</a:t>
            </a:r>
            <a:endParaRPr lang="zh-CN" altLang="en-US" sz="2400">
              <a:latin typeface="Times New Roman" panose="02020603050405020304" pitchFamily="18" charset="0"/>
            </a:endParaRPr>
          </a:p>
          <a:p>
            <a:pPr>
              <a:lnSpc>
                <a:spcPct val="150000"/>
              </a:lnSpc>
            </a:pPr>
            <a:r>
              <a:rPr lang="zh-CN" altLang="en-US" sz="2400">
                <a:latin typeface="Times New Roman" panose="02020603050405020304" pitchFamily="18" charset="0"/>
              </a:rPr>
              <a:t>                                 1号被判为G</a:t>
            </a:r>
            <a:r>
              <a:rPr lang="zh-CN" altLang="en-US" sz="2400" baseline="-25000">
                <a:latin typeface="Times New Roman" panose="02020603050405020304" pitchFamily="18" charset="0"/>
              </a:rPr>
              <a:t>1</a:t>
            </a:r>
            <a:endParaRPr lang="zh-CN" altLang="en-US" sz="2400">
              <a:latin typeface="Times New Roman" panose="02020603050405020304" pitchFamily="18" charset="0"/>
            </a:endParaRPr>
          </a:p>
          <a:p>
            <a:pPr>
              <a:lnSpc>
                <a:spcPct val="150000"/>
              </a:lnSpc>
            </a:pPr>
            <a:r>
              <a:rPr lang="zh-CN" altLang="en-US" sz="2400">
                <a:latin typeface="Times New Roman" panose="02020603050405020304" pitchFamily="18" charset="0"/>
              </a:rPr>
              <a:t>                                 2号被为G</a:t>
            </a:r>
            <a:r>
              <a:rPr lang="zh-CN" altLang="en-US" sz="2400" baseline="-25000">
                <a:latin typeface="Times New Roman" panose="02020603050405020304" pitchFamily="18" charset="0"/>
              </a:rPr>
              <a:t>2</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3379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ppt_x"/>
                                          </p:val>
                                        </p:tav>
                                        <p:tav tm="100000">
                                          <p:val>
                                            <p:strVal val="#ppt_x"/>
                                          </p:val>
                                        </p:tav>
                                      </p:tavLst>
                                    </p:anim>
                                    <p:anim calcmode="lin" valueType="num">
                                      <p:cBhvr additive="base">
                                        <p:cTn id="8"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1"/>
          <p:cNvSpPr txBox="1"/>
          <p:nvPr/>
        </p:nvSpPr>
        <p:spPr>
          <a:xfrm>
            <a:off x="3771900" y="2606675"/>
            <a:ext cx="1938338" cy="1014413"/>
          </a:xfrm>
          <a:prstGeom prst="rect">
            <a:avLst/>
          </a:prstGeom>
          <a:noFill/>
          <a:ln w="9525">
            <a:noFill/>
          </a:ln>
        </p:spPr>
        <p:txBody>
          <a:bodyPr wrap="square" anchor="t" anchorCtr="0">
            <a:spAutoFit/>
          </a:bodyPr>
          <a:p>
            <a:r>
              <a:rPr lang="zh-CN" altLang="en-US" sz="6000">
                <a:latin typeface="华文行楷" panose="02010800040101010101" charset="-122"/>
                <a:ea typeface="华文行楷" panose="02010800040101010101" charset="-122"/>
              </a:rPr>
              <a:t>谢谢！</a:t>
            </a:r>
            <a:endParaRPr lang="zh-CN" altLang="en-US" sz="6000">
              <a:latin typeface="华文行楷" panose="02010800040101010101" charset="-122"/>
              <a:ea typeface="华文行楷" panose="02010800040101010101" charset="-122"/>
            </a:endParaRPr>
          </a:p>
        </p:txBody>
      </p:sp>
      <p:sp>
        <p:nvSpPr>
          <p:cNvPr id="3481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7170" name="Rectangle 2"/>
          <p:cNvSpPr>
            <a:spLocks noGrp="1"/>
          </p:cNvSpPr>
          <p:nvPr>
            <p:ph type="title" idx="4294967295"/>
          </p:nvPr>
        </p:nvSpPr>
        <p:spPr>
          <a:xfrm>
            <a:off x="1497013" y="333375"/>
            <a:ext cx="7793037" cy="1198563"/>
          </a:xfrm>
        </p:spPr>
        <p:txBody>
          <a:bodyPr vert="horz" wrap="square" lIns="91440" tIns="45720" rIns="91440" bIns="45720" anchor="ctr" anchorCtr="0"/>
          <a:p>
            <a:r>
              <a:rPr lang="zh-CN" altLang="en-US" b="1" dirty="0"/>
              <a:t>几个概  念</a:t>
            </a:r>
            <a:endParaRPr lang="zh-CN" altLang="en-US" b="1" dirty="0"/>
          </a:p>
        </p:txBody>
      </p:sp>
      <p:sp>
        <p:nvSpPr>
          <p:cNvPr id="7171" name="Rectangle 3"/>
          <p:cNvSpPr>
            <a:spLocks noGrp="1"/>
          </p:cNvSpPr>
          <p:nvPr>
            <p:ph type="body" idx="4294967295"/>
          </p:nvPr>
        </p:nvSpPr>
        <p:spPr>
          <a:xfrm>
            <a:off x="992188" y="1916113"/>
            <a:ext cx="7705725" cy="4752975"/>
          </a:xfrm>
        </p:spPr>
        <p:txBody>
          <a:bodyPr vert="horz" wrap="square" lIns="91440" tIns="45720" rIns="91440" bIns="45720" anchor="t" anchorCtr="0"/>
          <a:p>
            <a:pPr>
              <a:lnSpc>
                <a:spcPct val="110000"/>
              </a:lnSpc>
            </a:pPr>
            <a:r>
              <a:rPr lang="zh-CN" altLang="en-US" sz="2800" dirty="0">
                <a:solidFill>
                  <a:schemeClr val="tx2"/>
                </a:solidFill>
                <a:latin typeface="黑体" panose="02010609060101010101" pitchFamily="2" charset="-122"/>
                <a:ea typeface="黑体" panose="02010609060101010101" pitchFamily="2" charset="-122"/>
              </a:rPr>
              <a:t>样本</a:t>
            </a:r>
            <a:r>
              <a:rPr lang="zh-CN" altLang="en-US" sz="2800" dirty="0">
                <a:latin typeface="黑体" panose="02010609060101010101" pitchFamily="2" charset="-122"/>
                <a:ea typeface="黑体" panose="02010609060101010101" pitchFamily="2" charset="-122"/>
              </a:rPr>
              <a:t>（</a:t>
            </a:r>
            <a:r>
              <a:rPr lang="en-US" altLang="zh-CN" sz="2800">
                <a:latin typeface="黑体" panose="02010609060101010101" pitchFamily="2" charset="-122"/>
                <a:ea typeface="黑体" panose="02010609060101010101" pitchFamily="2" charset="-122"/>
              </a:rPr>
              <a:t>Sample)</a:t>
            </a:r>
            <a:r>
              <a:rPr lang="zh-CN" altLang="en-US" sz="2800" dirty="0">
                <a:latin typeface="黑体" panose="02010609060101010101" pitchFamily="2" charset="-122"/>
                <a:ea typeface="黑体" panose="02010609060101010101" pitchFamily="2" charset="-122"/>
              </a:rPr>
              <a:t>：一个具体的研究（客观）对象。如某人写的一个汉字，一幅图片等。</a:t>
            </a:r>
            <a:endParaRPr lang="en-US" altLang="zh-CN" sz="2800">
              <a:latin typeface="黑体" panose="02010609060101010101" pitchFamily="2" charset="-122"/>
              <a:ea typeface="黑体" panose="02010609060101010101" pitchFamily="2" charset="-122"/>
            </a:endParaRPr>
          </a:p>
          <a:p>
            <a:pPr>
              <a:lnSpc>
                <a:spcPct val="110000"/>
              </a:lnSpc>
            </a:pPr>
            <a:endParaRPr lang="en-US" altLang="zh-CN" sz="2800">
              <a:latin typeface="黑体" panose="02010609060101010101" pitchFamily="2" charset="-122"/>
              <a:ea typeface="黑体" panose="02010609060101010101" pitchFamily="2" charset="-122"/>
            </a:endParaRPr>
          </a:p>
          <a:p>
            <a:pPr>
              <a:lnSpc>
                <a:spcPct val="110000"/>
              </a:lnSpc>
            </a:pPr>
            <a:endParaRPr lang="zh-CN" altLang="en-US" sz="2800" dirty="0">
              <a:latin typeface="黑体" panose="02010609060101010101" pitchFamily="2" charset="-122"/>
              <a:ea typeface="黑体" panose="02010609060101010101" pitchFamily="2" charset="-122"/>
            </a:endParaRPr>
          </a:p>
          <a:p>
            <a:pPr>
              <a:lnSpc>
                <a:spcPct val="110000"/>
              </a:lnSpc>
            </a:pPr>
            <a:r>
              <a:rPr lang="zh-CN" altLang="en-US" sz="2800" dirty="0">
                <a:solidFill>
                  <a:schemeClr val="tx2"/>
                </a:solidFill>
                <a:latin typeface="黑体" panose="02010609060101010101" pitchFamily="2" charset="-122"/>
                <a:ea typeface="黑体" panose="02010609060101010101" pitchFamily="2" charset="-122"/>
              </a:rPr>
              <a:t>模式（ 指标数据）</a:t>
            </a:r>
            <a:r>
              <a:rPr lang="zh-CN" altLang="en-US" sz="2800" dirty="0">
                <a:latin typeface="黑体" panose="02010609060101010101" pitchFamily="2" charset="-122"/>
                <a:ea typeface="黑体" panose="02010609060101010101" pitchFamily="2" charset="-122"/>
              </a:rPr>
              <a:t>：对客体（研究对象）特征的描述（定量的或结构的描述），是取自客观世界的某一样本的测量值的集合（或综合）。</a:t>
            </a:r>
            <a:endParaRPr lang="en-US" altLang="zh-CN" sz="2800">
              <a:latin typeface="黑体" panose="02010609060101010101" pitchFamily="2" charset="-122"/>
              <a:ea typeface="黑体" panose="02010609060101010101" pitchFamily="2" charset="-122"/>
            </a:endParaRPr>
          </a:p>
          <a:p>
            <a:pPr>
              <a:lnSpc>
                <a:spcPct val="110000"/>
              </a:lnSpc>
            </a:pPr>
            <a:r>
              <a:rPr lang="zh-CN" altLang="en-US" sz="2800" dirty="0">
                <a:solidFill>
                  <a:schemeClr val="tx2"/>
                </a:solidFill>
                <a:latin typeface="黑体" panose="02010609060101010101" pitchFamily="2" charset="-122"/>
                <a:ea typeface="黑体" panose="02010609060101010101" pitchFamily="2" charset="-122"/>
              </a:rPr>
              <a:t>模式类（总体）</a:t>
            </a:r>
            <a:r>
              <a:rPr lang="zh-CN" altLang="en-US" sz="2800" dirty="0">
                <a:latin typeface="黑体" panose="02010609060101010101" pitchFamily="2" charset="-122"/>
              </a:rPr>
              <a:t>：</a:t>
            </a:r>
            <a:r>
              <a:rPr lang="zh-CN" altLang="en-US" sz="2800" dirty="0">
                <a:latin typeface="黑体" panose="02010609060101010101" pitchFamily="2" charset="-122"/>
                <a:ea typeface="黑体" panose="02010609060101010101" pitchFamily="2" charset="-122"/>
              </a:rPr>
              <a:t>具有某些共同特性的模式的集合，或称类别数。</a:t>
            </a:r>
            <a:endParaRPr lang="en-US" altLang="zh-CN">
              <a:latin typeface="黑体" panose="02010609060101010101" pitchFamily="2" charset="-122"/>
              <a:ea typeface="黑体" panose="02010609060101010101" pitchFamily="2" charset="-122"/>
            </a:endParaRPr>
          </a:p>
        </p:txBody>
      </p:sp>
      <p:pic>
        <p:nvPicPr>
          <p:cNvPr id="7172" name="图片 3" descr="apple.jpg"/>
          <p:cNvPicPr>
            <a:picLocks noChangeAspect="1"/>
          </p:cNvPicPr>
          <p:nvPr/>
        </p:nvPicPr>
        <p:blipFill>
          <a:blip r:embed="rId1"/>
          <a:stretch>
            <a:fillRect/>
          </a:stretch>
        </p:blipFill>
        <p:spPr>
          <a:xfrm>
            <a:off x="4016375" y="3068638"/>
            <a:ext cx="719138" cy="77946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3080" name="Rectangle 5"/>
          <p:cNvSpPr/>
          <p:nvPr/>
        </p:nvSpPr>
        <p:spPr>
          <a:xfrm>
            <a:off x="1568450" y="1160463"/>
            <a:ext cx="7705725" cy="5535612"/>
          </a:xfrm>
          <a:prstGeom prst="rect">
            <a:avLst/>
          </a:prstGeom>
          <a:noFill/>
          <a:ln w="9525">
            <a:noFill/>
          </a:ln>
        </p:spPr>
        <p:txBody>
          <a:bodyPr anchor="t" anchorCtr="0">
            <a:spAutoFit/>
          </a:bodyPr>
          <a:p>
            <a:r>
              <a:rPr lang="zh-CN" altLang="en-US" sz="3200" b="1" dirty="0">
                <a:solidFill>
                  <a:schemeClr val="tx2"/>
                </a:solidFill>
                <a:latin typeface="Times New Roman" panose="02020603050405020304" pitchFamily="18" charset="0"/>
              </a:rPr>
              <a:t>特征矢量：</a:t>
            </a:r>
            <a:endParaRPr lang="zh-CN" altLang="en-US" sz="3200" b="1" dirty="0">
              <a:solidFill>
                <a:schemeClr val="tx2"/>
              </a:solidFill>
              <a:latin typeface="Times New Roman" panose="02020603050405020304" pitchFamily="18" charset="0"/>
            </a:endParaRPr>
          </a:p>
          <a:p>
            <a:pPr>
              <a:lnSpc>
                <a:spcPct val="105000"/>
              </a:lnSpc>
              <a:spcBef>
                <a:spcPct val="50000"/>
              </a:spcBef>
            </a:pPr>
            <a:r>
              <a:rPr lang="zh-CN" altLang="en-US" sz="2800" b="1" dirty="0">
                <a:latin typeface="Times New Roman" panose="02020603050405020304" pitchFamily="18" charset="0"/>
              </a:rPr>
              <a:t>设一个研究对象的</a:t>
            </a:r>
            <a:r>
              <a:rPr lang="en-US" altLang="zh-CN" sz="2800" b="1" i="1">
                <a:latin typeface="Times New Roman" panose="02020603050405020304" pitchFamily="18" charset="0"/>
              </a:rPr>
              <a:t>n</a:t>
            </a:r>
            <a:r>
              <a:rPr lang="zh-CN" altLang="en-US" sz="2800" b="1" dirty="0">
                <a:latin typeface="Times New Roman" panose="02020603050405020304" pitchFamily="18" charset="0"/>
              </a:rPr>
              <a:t>个特征量测量值分别为</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err="1">
                <a:latin typeface="Times New Roman" panose="02020603050405020304" pitchFamily="18" charset="0"/>
              </a:rPr>
              <a:t>x</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r>
              <a:rPr lang="zh-CN" altLang="en-US" sz="2800" b="1" dirty="0">
                <a:latin typeface="Times New Roman" panose="02020603050405020304" pitchFamily="18" charset="0"/>
              </a:rPr>
              <a:t> 将它们作为一个整体来考虑</a:t>
            </a:r>
            <a:r>
              <a:rPr lang="en-US" altLang="zh-CN" sz="2800" b="1">
                <a:latin typeface="Times New Roman" panose="02020603050405020304" pitchFamily="18" charset="0"/>
              </a:rPr>
              <a:t>, </a:t>
            </a:r>
            <a:r>
              <a:rPr lang="zh-CN" altLang="en-US" sz="2800" b="1" dirty="0">
                <a:latin typeface="Times New Roman" panose="02020603050405020304" pitchFamily="18" charset="0"/>
              </a:rPr>
              <a:t>让它们构成一个</a:t>
            </a:r>
            <a:r>
              <a:rPr lang="en-US" altLang="zh-CN" sz="2800" b="1" i="1">
                <a:latin typeface="Times New Roman" panose="02020603050405020304" pitchFamily="18" charset="0"/>
              </a:rPr>
              <a:t>n</a:t>
            </a:r>
            <a:r>
              <a:rPr lang="zh-CN" altLang="en-US" sz="2800" b="1" dirty="0">
                <a:latin typeface="Times New Roman" panose="02020603050405020304" pitchFamily="18" charset="0"/>
              </a:rPr>
              <a:t>维特征矢量</a:t>
            </a:r>
            <a:r>
              <a:rPr lang="en-US" altLang="zh-CN" sz="2800" b="1" i="1" err="1">
                <a:latin typeface="Times New Roman" panose="02020603050405020304" pitchFamily="18" charset="0"/>
              </a:rPr>
              <a:t>x</a:t>
            </a:r>
            <a:r>
              <a:rPr lang="en-US" altLang="zh-CN" sz="2800" b="1" i="1" baseline="30000" err="1">
                <a:latin typeface="Times New Roman" panose="02020603050405020304" pitchFamily="18" charset="0"/>
              </a:rPr>
              <a:t>n</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a:lnSpc>
                <a:spcPct val="105000"/>
              </a:lnSpc>
              <a:spcBef>
                <a:spcPct val="50000"/>
              </a:spcBef>
            </a:pPr>
            <a:endParaRPr lang="zh-CN" altLang="en-US" sz="2800" b="1" dirty="0">
              <a:latin typeface="Times New Roman" panose="02020603050405020304" pitchFamily="18" charset="0"/>
            </a:endParaRPr>
          </a:p>
          <a:p>
            <a:pPr>
              <a:lnSpc>
                <a:spcPct val="105000"/>
              </a:lnSpc>
            </a:pPr>
            <a:endParaRPr lang="en-US" altLang="zh-CN" sz="2800" b="1">
              <a:latin typeface="Times New Roman" panose="02020603050405020304" pitchFamily="18" charset="0"/>
            </a:endParaRPr>
          </a:p>
          <a:p>
            <a:pPr>
              <a:lnSpc>
                <a:spcPct val="105000"/>
              </a:lnSpc>
            </a:pPr>
            <a:endParaRPr lang="en-US" altLang="zh-CN" sz="2800" b="1">
              <a:latin typeface="Times New Roman" panose="02020603050405020304" pitchFamily="18" charset="0"/>
            </a:endParaRPr>
          </a:p>
          <a:p>
            <a:pPr>
              <a:lnSpc>
                <a:spcPct val="105000"/>
              </a:lnSpc>
            </a:pPr>
            <a:r>
              <a:rPr lang="zh-CN" altLang="en-US" sz="2800" b="1" dirty="0">
                <a:solidFill>
                  <a:schemeClr val="tx2"/>
                </a:solidFill>
                <a:latin typeface="Times New Roman" panose="02020603050405020304" pitchFamily="18" charset="0"/>
              </a:rPr>
              <a:t>特征空间</a:t>
            </a:r>
            <a:r>
              <a:rPr lang="en-US" altLang="zh-CN" sz="2800" b="1">
                <a:solidFill>
                  <a:schemeClr val="tx2"/>
                </a:solidFill>
                <a:latin typeface="Times New Roman" panose="02020603050405020304" pitchFamily="18" charset="0"/>
              </a:rPr>
              <a:t>:</a:t>
            </a:r>
            <a:endParaRPr lang="en-US" altLang="zh-CN" sz="2800" b="1">
              <a:solidFill>
                <a:schemeClr val="tx2"/>
              </a:solidFill>
              <a:latin typeface="Times New Roman" panose="02020603050405020304" pitchFamily="18" charset="0"/>
            </a:endParaRPr>
          </a:p>
          <a:p>
            <a:pPr>
              <a:lnSpc>
                <a:spcPct val="105000"/>
              </a:lnSpc>
            </a:pPr>
            <a:r>
              <a:rPr lang="zh-CN" altLang="en-US" sz="2800" b="1" dirty="0">
                <a:latin typeface="Times New Roman" panose="02020603050405020304" pitchFamily="18" charset="0"/>
              </a:rPr>
              <a:t>各种不同取值的特征矢量的全体构成了</a:t>
            </a:r>
            <a:r>
              <a:rPr lang="en-US" altLang="zh-CN" sz="2800" b="1" i="1">
                <a:latin typeface="Times New Roman" panose="02020603050405020304" pitchFamily="18" charset="0"/>
              </a:rPr>
              <a:t>n</a:t>
            </a:r>
            <a:r>
              <a:rPr lang="zh-CN" altLang="en-US" sz="2800" b="1" dirty="0">
                <a:latin typeface="Times New Roman" panose="02020603050405020304" pitchFamily="18" charset="0"/>
              </a:rPr>
              <a:t>维特征空间。</a:t>
            </a:r>
            <a:endParaRPr lang="zh-CN" altLang="en-US" sz="2800" b="1" dirty="0">
              <a:latin typeface="Times New Roman" panose="02020603050405020304" pitchFamily="18" charset="0"/>
            </a:endParaRPr>
          </a:p>
          <a:p>
            <a:pPr>
              <a:lnSpc>
                <a:spcPct val="105000"/>
              </a:lnSpc>
            </a:pPr>
            <a:r>
              <a:rPr lang="zh-CN" altLang="en-US" sz="2800" b="1" dirty="0">
                <a:solidFill>
                  <a:schemeClr val="tx2"/>
                </a:solidFill>
                <a:latin typeface="Times New Roman" panose="02020603050405020304" pitchFamily="18" charset="0"/>
              </a:rPr>
              <a:t>注：</a:t>
            </a:r>
            <a:r>
              <a:rPr lang="zh-CN" altLang="en-US" sz="2800" b="1" dirty="0">
                <a:latin typeface="Times New Roman" panose="02020603050405020304" pitchFamily="18" charset="0"/>
              </a:rPr>
              <a:t>特征矢量就是特征空间中的一个点。</a:t>
            </a:r>
            <a:endParaRPr lang="en-US" altLang="zh-CN" sz="3200" b="1">
              <a:latin typeface="Times New Roman" panose="02020603050405020304" pitchFamily="18" charset="0"/>
            </a:endParaRPr>
          </a:p>
        </p:txBody>
      </p:sp>
      <p:graphicFrame>
        <p:nvGraphicFramePr>
          <p:cNvPr id="139273" name="Object 1126">
            <a:hlinkClick r:id="" action="ppaction://hlinkshowjump?jump=nextslide"/>
          </p:cNvPr>
          <p:cNvGraphicFramePr/>
          <p:nvPr/>
        </p:nvGraphicFramePr>
        <p:xfrm>
          <a:off x="6248400" y="4300538"/>
          <a:ext cx="1774825" cy="557212"/>
        </p:xfrm>
        <a:graphic>
          <a:graphicData uri="http://schemas.openxmlformats.org/presentationml/2006/ole">
            <mc:AlternateContent xmlns:mc="http://schemas.openxmlformats.org/markup-compatibility/2006">
              <mc:Choice xmlns:v="urn:schemas-microsoft-com:vml" Requires="v">
                <p:oleObj spid="_x0000_s3078" name="" r:id="rId1" imgW="596900" imgH="228600" progId="Equation.DSMT4">
                  <p:embed/>
                </p:oleObj>
              </mc:Choice>
              <mc:Fallback>
                <p:oleObj name="" r:id="rId1" imgW="596900" imgH="228600" progId="Equation.DSMT4">
                  <p:embed/>
                  <p:pic>
                    <p:nvPicPr>
                      <p:cNvPr id="0" name="图片 3077"/>
                      <p:cNvPicPr/>
                      <p:nvPr/>
                    </p:nvPicPr>
                    <p:blipFill>
                      <a:blip r:embed="rId2"/>
                      <a:stretch>
                        <a:fillRect/>
                      </a:stretch>
                    </p:blipFill>
                    <p:spPr>
                      <a:xfrm>
                        <a:off x="6248400" y="4300538"/>
                        <a:ext cx="1774825" cy="557212"/>
                      </a:xfrm>
                      <a:prstGeom prst="rect">
                        <a:avLst/>
                      </a:prstGeom>
                      <a:solidFill>
                        <a:srgbClr val="FFFFFF"/>
                      </a:solidFill>
                      <a:ln w="28575" cap="flat" cmpd="sng">
                        <a:solidFill>
                          <a:srgbClr val="FF0000"/>
                        </a:solidFill>
                        <a:prstDash val="dash"/>
                        <a:miter/>
                        <a:headEnd type="none" w="med" len="med"/>
                        <a:tailEnd type="none" w="med" len="med"/>
                      </a:ln>
                    </p:spPr>
                  </p:pic>
                </p:oleObj>
              </mc:Fallback>
            </mc:AlternateContent>
          </a:graphicData>
        </a:graphic>
      </p:graphicFrame>
      <p:sp>
        <p:nvSpPr>
          <p:cNvPr id="11" name="TextBox 32"/>
          <p:cNvSpPr txBox="1"/>
          <p:nvPr/>
        </p:nvSpPr>
        <p:spPr>
          <a:xfrm>
            <a:off x="1857375" y="4300538"/>
            <a:ext cx="4119563" cy="522287"/>
          </a:xfrm>
          <a:prstGeom prst="rect">
            <a:avLst/>
          </a:prstGeom>
          <a:noFill/>
          <a:ln w="9525">
            <a:noFill/>
          </a:ln>
        </p:spPr>
        <p:txBody>
          <a:bodyPr wrap="none" anchor="t" anchorCtr="0">
            <a:spAutoFit/>
          </a:bodyPr>
          <a:p>
            <a:r>
              <a:rPr lang="en-US" altLang="zh-CN" sz="2800" b="1">
                <a:latin typeface="宋体" panose="02010600030101010101" pitchFamily="2" charset="-122"/>
              </a:rPr>
              <a:t>(</a:t>
            </a:r>
            <a:r>
              <a:rPr lang="zh-CN" altLang="en-US" sz="2800" b="1" dirty="0">
                <a:latin typeface="宋体" panose="02010600030101010101" pitchFamily="2" charset="-122"/>
              </a:rPr>
              <a:t>颜色（绿</a:t>
            </a:r>
            <a:r>
              <a:rPr lang="en-US" altLang="zh-CN" sz="2800" b="1">
                <a:latin typeface="宋体" panose="02010600030101010101" pitchFamily="2" charset="-122"/>
              </a:rPr>
              <a:t>/</a:t>
            </a:r>
            <a:r>
              <a:rPr lang="zh-CN" altLang="en-US" sz="2800" b="1" dirty="0">
                <a:latin typeface="宋体" panose="02010600030101010101" pitchFamily="2" charset="-122"/>
              </a:rPr>
              <a:t>红）</a:t>
            </a:r>
            <a:r>
              <a:rPr lang="en-US" altLang="zh-CN" sz="2800" b="1">
                <a:latin typeface="宋体" panose="02010600030101010101" pitchFamily="2" charset="-122"/>
              </a:rPr>
              <a:t>,</a:t>
            </a:r>
            <a:r>
              <a:rPr lang="zh-CN" altLang="en-US" sz="2800" b="1" dirty="0">
                <a:latin typeface="宋体" panose="02010600030101010101" pitchFamily="2" charset="-122"/>
              </a:rPr>
              <a:t>似圆度</a:t>
            </a:r>
            <a:r>
              <a:rPr lang="en-US" altLang="zh-CN" sz="2800" b="1">
                <a:latin typeface="宋体" panose="02010600030101010101" pitchFamily="2" charset="-122"/>
              </a:rPr>
              <a:t>)</a:t>
            </a:r>
            <a:endParaRPr lang="zh-CN" altLang="en-US" sz="2800" b="1" dirty="0">
              <a:latin typeface="宋体" panose="02010600030101010101" pitchFamily="2" charset="-122"/>
            </a:endParaRPr>
          </a:p>
        </p:txBody>
      </p:sp>
      <p:sp>
        <p:nvSpPr>
          <p:cNvPr id="8197" name="矩形 139277"/>
          <p:cNvSpPr/>
          <p:nvPr/>
        </p:nvSpPr>
        <p:spPr>
          <a:xfrm>
            <a:off x="381000" y="3309938"/>
            <a:ext cx="9144000" cy="0"/>
          </a:xfrm>
          <a:prstGeom prst="rect">
            <a:avLst/>
          </a:prstGeom>
          <a:noFill/>
          <a:ln w="9525">
            <a:noFill/>
          </a:ln>
        </p:spPr>
        <p:txBody>
          <a:bodyPr anchor="t" anchorCtr="0"/>
          <a:p>
            <a:endParaRPr lang="zh-CN" altLang="en-US">
              <a:latin typeface="Tahoma" panose="020B0604030504040204" pitchFamily="34" charset="0"/>
            </a:endParaRPr>
          </a:p>
        </p:txBody>
      </p:sp>
      <p:graphicFrame>
        <p:nvGraphicFramePr>
          <p:cNvPr id="8198" name="对象 139276"/>
          <p:cNvGraphicFramePr/>
          <p:nvPr/>
        </p:nvGraphicFramePr>
        <p:xfrm>
          <a:off x="2357438" y="3579813"/>
          <a:ext cx="3390900" cy="698500"/>
        </p:xfrm>
        <a:graphic>
          <a:graphicData uri="http://schemas.openxmlformats.org/presentationml/2006/ole">
            <mc:AlternateContent xmlns:mc="http://schemas.openxmlformats.org/markup-compatibility/2006">
              <mc:Choice xmlns:v="urn:schemas-microsoft-com:vml" Requires="v">
                <p:oleObj spid="_x0000_s3079" name="" r:id="rId3" imgW="1155065" imgH="241300" progId="Equation.3">
                  <p:embed/>
                </p:oleObj>
              </mc:Choice>
              <mc:Fallback>
                <p:oleObj name="" r:id="rId3" imgW="1155065" imgH="241300" progId="Equation.3">
                  <p:embed/>
                  <p:pic>
                    <p:nvPicPr>
                      <p:cNvPr id="0" name="图片 3078"/>
                      <p:cNvPicPr/>
                      <p:nvPr/>
                    </p:nvPicPr>
                    <p:blipFill>
                      <a:blip r:embed="rId4"/>
                      <a:stretch>
                        <a:fillRect/>
                      </a:stretch>
                    </p:blipFill>
                    <p:spPr>
                      <a:xfrm>
                        <a:off x="2357438" y="3579813"/>
                        <a:ext cx="3390900" cy="698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92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080">
                                            <p:txEl>
                                              <p:charRg st="71" end="77"/>
                                            </p:txEl>
                                          </p:spTgt>
                                        </p:tgtEl>
                                        <p:attrNameLst>
                                          <p:attrName>style.visibility</p:attrName>
                                        </p:attrNameLst>
                                      </p:cBhvr>
                                      <p:to>
                                        <p:strVal val="visible"/>
                                      </p:to>
                                    </p:set>
                                    <p:anim calcmode="lin" valueType="num">
                                      <p:cBhvr>
                                        <p:cTn id="16" dur="500" fill="hold"/>
                                        <p:tgtEl>
                                          <p:spTgt spid="3080">
                                            <p:txEl>
                                              <p:charRg st="71" end="77"/>
                                            </p:txEl>
                                          </p:spTgt>
                                        </p:tgtEl>
                                        <p:attrNameLst>
                                          <p:attrName>ppt_x</p:attrName>
                                        </p:attrNameLst>
                                      </p:cBhvr>
                                      <p:tavLst>
                                        <p:tav tm="0">
                                          <p:val>
                                            <p:strVal val="#ppt_x"/>
                                          </p:val>
                                        </p:tav>
                                        <p:tav tm="100000">
                                          <p:val>
                                            <p:strVal val="#ppt_x"/>
                                          </p:val>
                                        </p:tav>
                                      </p:tavLst>
                                    </p:anim>
                                    <p:anim calcmode="lin" valueType="num">
                                      <p:cBhvr>
                                        <p:cTn id="17" dur="500" fill="hold"/>
                                        <p:tgtEl>
                                          <p:spTgt spid="3080">
                                            <p:txEl>
                                              <p:charRg st="71" end="77"/>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080">
                                            <p:txEl>
                                              <p:charRg st="77" end="102"/>
                                            </p:txEl>
                                          </p:spTgt>
                                        </p:tgtEl>
                                        <p:attrNameLst>
                                          <p:attrName>style.visibility</p:attrName>
                                        </p:attrNameLst>
                                      </p:cBhvr>
                                      <p:to>
                                        <p:strVal val="visible"/>
                                      </p:to>
                                    </p:set>
                                    <p:anim calcmode="lin" valueType="num">
                                      <p:cBhvr>
                                        <p:cTn id="20" dur="500" fill="hold"/>
                                        <p:tgtEl>
                                          <p:spTgt spid="3080">
                                            <p:txEl>
                                              <p:charRg st="77" end="102"/>
                                            </p:txEl>
                                          </p:spTgt>
                                        </p:tgtEl>
                                        <p:attrNameLst>
                                          <p:attrName>ppt_x</p:attrName>
                                        </p:attrNameLst>
                                      </p:cBhvr>
                                      <p:tavLst>
                                        <p:tav tm="0">
                                          <p:val>
                                            <p:strVal val="#ppt_x"/>
                                          </p:val>
                                        </p:tav>
                                        <p:tav tm="100000">
                                          <p:val>
                                            <p:strVal val="#ppt_x"/>
                                          </p:val>
                                        </p:tav>
                                      </p:tavLst>
                                    </p:anim>
                                    <p:anim calcmode="lin" valueType="num">
                                      <p:cBhvr>
                                        <p:cTn id="21" dur="500" fill="hold"/>
                                        <p:tgtEl>
                                          <p:spTgt spid="3080">
                                            <p:txEl>
                                              <p:charRg st="77" end="10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080">
                                            <p:txEl>
                                              <p:charRg st="102" end="121"/>
                                            </p:txEl>
                                          </p:spTgt>
                                        </p:tgtEl>
                                        <p:attrNameLst>
                                          <p:attrName>style.visibility</p:attrName>
                                        </p:attrNameLst>
                                      </p:cBhvr>
                                      <p:to>
                                        <p:strVal val="visible"/>
                                      </p:to>
                                    </p:set>
                                    <p:anim calcmode="lin" valueType="num">
                                      <p:cBhvr>
                                        <p:cTn id="24" dur="500" fill="hold"/>
                                        <p:tgtEl>
                                          <p:spTgt spid="3080">
                                            <p:txEl>
                                              <p:charRg st="102" end="121"/>
                                            </p:txEl>
                                          </p:spTgt>
                                        </p:tgtEl>
                                        <p:attrNameLst>
                                          <p:attrName>ppt_x</p:attrName>
                                        </p:attrNameLst>
                                      </p:cBhvr>
                                      <p:tavLst>
                                        <p:tav tm="0">
                                          <p:val>
                                            <p:strVal val="#ppt_x"/>
                                          </p:val>
                                        </p:tav>
                                        <p:tav tm="100000">
                                          <p:val>
                                            <p:strVal val="#ppt_x"/>
                                          </p:val>
                                        </p:tav>
                                      </p:tavLst>
                                    </p:anim>
                                    <p:anim calcmode="lin" valueType="num">
                                      <p:cBhvr>
                                        <p:cTn id="25" dur="500" fill="hold"/>
                                        <p:tgtEl>
                                          <p:spTgt spid="3080">
                                            <p:txEl>
                                              <p:charRg st="102" end="1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pic>
        <p:nvPicPr>
          <p:cNvPr id="9218" name="图片 39" descr="0195.jpg"/>
          <p:cNvPicPr>
            <a:picLocks noChangeAspect="1"/>
          </p:cNvPicPr>
          <p:nvPr/>
        </p:nvPicPr>
        <p:blipFill>
          <a:blip r:embed="rId1"/>
          <a:stretch>
            <a:fillRect/>
          </a:stretch>
        </p:blipFill>
        <p:spPr>
          <a:xfrm>
            <a:off x="809625" y="3465513"/>
            <a:ext cx="1814513" cy="1392237"/>
          </a:xfrm>
          <a:prstGeom prst="rect">
            <a:avLst/>
          </a:prstGeom>
          <a:noFill/>
          <a:ln w="9525">
            <a:noFill/>
          </a:ln>
        </p:spPr>
      </p:pic>
      <p:sp>
        <p:nvSpPr>
          <p:cNvPr id="9219" name="Line 1109"/>
          <p:cNvSpPr/>
          <p:nvPr/>
        </p:nvSpPr>
        <p:spPr>
          <a:xfrm flipV="1">
            <a:off x="2024063" y="5786438"/>
            <a:ext cx="5761037" cy="46037"/>
          </a:xfrm>
          <a:prstGeom prst="line">
            <a:avLst/>
          </a:prstGeom>
          <a:ln w="19050" cap="sq" cmpd="sng">
            <a:solidFill>
              <a:schemeClr val="tx1"/>
            </a:solidFill>
            <a:prstDash val="solid"/>
            <a:round/>
            <a:headEnd type="none" w="sm" len="sm"/>
            <a:tailEnd type="triangle" w="med" len="med"/>
          </a:ln>
        </p:spPr>
      </p:sp>
      <p:sp>
        <p:nvSpPr>
          <p:cNvPr id="9220" name="Line 1110"/>
          <p:cNvSpPr/>
          <p:nvPr/>
        </p:nvSpPr>
        <p:spPr>
          <a:xfrm flipV="1">
            <a:off x="2432050" y="3022600"/>
            <a:ext cx="46038" cy="3430588"/>
          </a:xfrm>
          <a:prstGeom prst="line">
            <a:avLst/>
          </a:prstGeom>
          <a:ln w="19050" cap="sq" cmpd="sng">
            <a:solidFill>
              <a:schemeClr val="tx1"/>
            </a:solidFill>
            <a:prstDash val="solid"/>
            <a:round/>
            <a:headEnd type="none" w="sm" len="sm"/>
            <a:tailEnd type="triangle" w="med" len="med"/>
          </a:ln>
        </p:spPr>
      </p:sp>
      <p:grpSp>
        <p:nvGrpSpPr>
          <p:cNvPr id="9221" name="Group 1137"/>
          <p:cNvGrpSpPr/>
          <p:nvPr/>
        </p:nvGrpSpPr>
        <p:grpSpPr>
          <a:xfrm>
            <a:off x="3167063" y="5091113"/>
            <a:ext cx="977900" cy="474662"/>
            <a:chOff x="1721" y="2489"/>
            <a:chExt cx="616" cy="339"/>
          </a:xfrm>
        </p:grpSpPr>
        <p:sp>
          <p:nvSpPr>
            <p:cNvPr id="9222" name="Oval 1112"/>
            <p:cNvSpPr/>
            <p:nvPr/>
          </p:nvSpPr>
          <p:spPr>
            <a:xfrm>
              <a:off x="1897" y="2602"/>
              <a:ext cx="88" cy="57"/>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sp>
          <p:nvSpPr>
            <p:cNvPr id="9223" name="Oval 1113"/>
            <p:cNvSpPr/>
            <p:nvPr/>
          </p:nvSpPr>
          <p:spPr>
            <a:xfrm>
              <a:off x="1721" y="2489"/>
              <a:ext cx="88" cy="56"/>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sp>
          <p:nvSpPr>
            <p:cNvPr id="9224" name="Oval 1114"/>
            <p:cNvSpPr/>
            <p:nvPr/>
          </p:nvSpPr>
          <p:spPr>
            <a:xfrm>
              <a:off x="2073" y="2772"/>
              <a:ext cx="88" cy="56"/>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sp>
          <p:nvSpPr>
            <p:cNvPr id="9225" name="Oval 1115"/>
            <p:cNvSpPr/>
            <p:nvPr/>
          </p:nvSpPr>
          <p:spPr>
            <a:xfrm>
              <a:off x="1985" y="2659"/>
              <a:ext cx="88" cy="56"/>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sp>
          <p:nvSpPr>
            <p:cNvPr id="9226" name="Oval 1116"/>
            <p:cNvSpPr/>
            <p:nvPr/>
          </p:nvSpPr>
          <p:spPr>
            <a:xfrm>
              <a:off x="2073" y="2602"/>
              <a:ext cx="88" cy="57"/>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sp>
          <p:nvSpPr>
            <p:cNvPr id="9227" name="Oval 1117"/>
            <p:cNvSpPr/>
            <p:nvPr/>
          </p:nvSpPr>
          <p:spPr>
            <a:xfrm>
              <a:off x="2249" y="2715"/>
              <a:ext cx="88" cy="57"/>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ndParaRPr>
            </a:p>
          </p:txBody>
        </p:sp>
      </p:grpSp>
      <p:sp>
        <p:nvSpPr>
          <p:cNvPr id="9228" name="Rectangle 1122"/>
          <p:cNvSpPr/>
          <p:nvPr/>
        </p:nvSpPr>
        <p:spPr>
          <a:xfrm>
            <a:off x="4595813" y="3725863"/>
            <a:ext cx="139700" cy="79375"/>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29" name="Rectangle 1118"/>
          <p:cNvSpPr/>
          <p:nvPr/>
        </p:nvSpPr>
        <p:spPr>
          <a:xfrm>
            <a:off x="4894263" y="3576638"/>
            <a:ext cx="139700" cy="79375"/>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0" name="Rectangle 1119"/>
          <p:cNvSpPr/>
          <p:nvPr/>
        </p:nvSpPr>
        <p:spPr>
          <a:xfrm>
            <a:off x="4894263" y="3756025"/>
            <a:ext cx="139700" cy="79375"/>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1" name="Rectangle 1120"/>
          <p:cNvSpPr/>
          <p:nvPr/>
        </p:nvSpPr>
        <p:spPr>
          <a:xfrm>
            <a:off x="4614863" y="3576638"/>
            <a:ext cx="139700" cy="79375"/>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2" name="Rectangle 1121"/>
          <p:cNvSpPr/>
          <p:nvPr/>
        </p:nvSpPr>
        <p:spPr>
          <a:xfrm>
            <a:off x="5313363" y="3846513"/>
            <a:ext cx="139700" cy="77787"/>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3" name="Rectangle 1123"/>
          <p:cNvSpPr/>
          <p:nvPr/>
        </p:nvSpPr>
        <p:spPr>
          <a:xfrm>
            <a:off x="5173663" y="3667125"/>
            <a:ext cx="139700" cy="77788"/>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4" name="Rectangle 1124"/>
          <p:cNvSpPr/>
          <p:nvPr/>
        </p:nvSpPr>
        <p:spPr>
          <a:xfrm>
            <a:off x="5033963" y="3935413"/>
            <a:ext cx="139700" cy="79375"/>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5" name="Rectangle 1125"/>
          <p:cNvSpPr/>
          <p:nvPr/>
        </p:nvSpPr>
        <p:spPr>
          <a:xfrm>
            <a:off x="4524375" y="3290888"/>
            <a:ext cx="139700" cy="77787"/>
          </a:xfrm>
          <a:prstGeom prst="rect">
            <a:avLst/>
          </a:prstGeom>
          <a:solidFill>
            <a:srgbClr val="C00000"/>
          </a:solidFill>
          <a:ln w="12700" cap="sq" cmpd="sng">
            <a:solidFill>
              <a:schemeClr val="tx1"/>
            </a:solidFill>
            <a:prstDash val="solid"/>
            <a:miter/>
            <a:headEnd type="none" w="sm" len="sm"/>
            <a:tailEnd type="none" w="sm" len="sm"/>
          </a:ln>
        </p:spPr>
        <p:txBody>
          <a:bodyPr wrap="none" anchor="ctr" anchorCtr="0"/>
          <a:p>
            <a:endParaRPr lang="zh-CN" altLang="en-US" dirty="0">
              <a:latin typeface="Arial" panose="020B0604020202020204" pitchFamily="34" charset="0"/>
            </a:endParaRPr>
          </a:p>
        </p:txBody>
      </p:sp>
      <p:sp>
        <p:nvSpPr>
          <p:cNvPr id="9236" name="TextBox 31"/>
          <p:cNvSpPr txBox="1"/>
          <p:nvPr/>
        </p:nvSpPr>
        <p:spPr>
          <a:xfrm>
            <a:off x="7024688" y="5976938"/>
            <a:ext cx="2197100" cy="460375"/>
          </a:xfrm>
          <a:prstGeom prst="rect">
            <a:avLst/>
          </a:prstGeom>
          <a:noFill/>
          <a:ln w="9525">
            <a:noFill/>
          </a:ln>
        </p:spPr>
        <p:txBody>
          <a:bodyPr anchor="t" anchorCtr="0">
            <a:spAutoFit/>
          </a:bodyPr>
          <a:p>
            <a:r>
              <a:rPr lang="zh-CN" altLang="en-US" sz="2400" b="1" dirty="0">
                <a:latin typeface="宋体" panose="02010600030101010101" pitchFamily="2" charset="-122"/>
              </a:rPr>
              <a:t>颜色（绿</a:t>
            </a:r>
            <a:r>
              <a:rPr lang="en-US" altLang="zh-CN" sz="2400" b="1">
                <a:latin typeface="宋体" panose="02010600030101010101" pitchFamily="2" charset="-122"/>
              </a:rPr>
              <a:t>/</a:t>
            </a:r>
            <a:r>
              <a:rPr lang="zh-CN" altLang="en-US" sz="2400" b="1" dirty="0">
                <a:latin typeface="宋体" panose="02010600030101010101" pitchFamily="2" charset="-122"/>
              </a:rPr>
              <a:t>红）</a:t>
            </a:r>
            <a:endParaRPr lang="zh-CN" altLang="en-US" sz="2400" b="1" dirty="0">
              <a:latin typeface="宋体" panose="02010600030101010101" pitchFamily="2" charset="-122"/>
            </a:endParaRPr>
          </a:p>
        </p:txBody>
      </p:sp>
      <p:sp>
        <p:nvSpPr>
          <p:cNvPr id="9237" name="TextBox 32"/>
          <p:cNvSpPr txBox="1"/>
          <p:nvPr/>
        </p:nvSpPr>
        <p:spPr>
          <a:xfrm>
            <a:off x="1952625" y="2522538"/>
            <a:ext cx="1112838" cy="460375"/>
          </a:xfrm>
          <a:prstGeom prst="rect">
            <a:avLst/>
          </a:prstGeom>
          <a:noFill/>
          <a:ln w="9525">
            <a:noFill/>
          </a:ln>
        </p:spPr>
        <p:txBody>
          <a:bodyPr anchor="t" anchorCtr="0">
            <a:spAutoFit/>
          </a:bodyPr>
          <a:p>
            <a:r>
              <a:rPr lang="zh-CN" altLang="en-US" sz="2400" b="1" dirty="0">
                <a:latin typeface="宋体" panose="02010600030101010101" pitchFamily="2" charset="-122"/>
              </a:rPr>
              <a:t>似圆度</a:t>
            </a:r>
            <a:endParaRPr lang="zh-CN" altLang="en-US" sz="2400" b="1" dirty="0">
              <a:latin typeface="宋体" panose="02010600030101010101" pitchFamily="2" charset="-122"/>
            </a:endParaRPr>
          </a:p>
        </p:txBody>
      </p:sp>
      <p:pic>
        <p:nvPicPr>
          <p:cNvPr id="9238" name="图片 59" descr="apple.jpg"/>
          <p:cNvPicPr>
            <a:picLocks noChangeAspect="1"/>
          </p:cNvPicPr>
          <p:nvPr/>
        </p:nvPicPr>
        <p:blipFill>
          <a:blip r:embed="rId2"/>
          <a:stretch>
            <a:fillRect/>
          </a:stretch>
        </p:blipFill>
        <p:spPr>
          <a:xfrm>
            <a:off x="7970838" y="4613275"/>
            <a:ext cx="719137" cy="793750"/>
          </a:xfrm>
          <a:prstGeom prst="rect">
            <a:avLst/>
          </a:prstGeom>
          <a:noFill/>
          <a:ln w="9525">
            <a:noFill/>
          </a:ln>
        </p:spPr>
      </p:pic>
      <p:pic>
        <p:nvPicPr>
          <p:cNvPr id="9239" name="图片 67" descr="sc2_078.jpg"/>
          <p:cNvPicPr>
            <a:picLocks noChangeAspect="1"/>
          </p:cNvPicPr>
          <p:nvPr/>
        </p:nvPicPr>
        <p:blipFill>
          <a:blip r:embed="rId3"/>
          <a:stretch>
            <a:fillRect/>
          </a:stretch>
        </p:blipFill>
        <p:spPr>
          <a:xfrm>
            <a:off x="5595938" y="2308225"/>
            <a:ext cx="2071687" cy="2071688"/>
          </a:xfrm>
          <a:prstGeom prst="rect">
            <a:avLst/>
          </a:prstGeom>
          <a:solidFill>
            <a:schemeClr val="accent1"/>
          </a:solidFill>
          <a:ln w="9525">
            <a:noFill/>
          </a:ln>
        </p:spPr>
      </p:pic>
      <p:graphicFrame>
        <p:nvGraphicFramePr>
          <p:cNvPr id="9240" name="Object 1126">
            <a:hlinkClick r:id="" action="ppaction://hlinkshowjump?jump=nextslide"/>
          </p:cNvPr>
          <p:cNvGraphicFramePr/>
          <p:nvPr/>
        </p:nvGraphicFramePr>
        <p:xfrm>
          <a:off x="3667125" y="2659063"/>
          <a:ext cx="1774825" cy="492125"/>
        </p:xfrm>
        <a:graphic>
          <a:graphicData uri="http://schemas.openxmlformats.org/presentationml/2006/ole">
            <mc:AlternateContent xmlns:mc="http://schemas.openxmlformats.org/markup-compatibility/2006">
              <mc:Choice xmlns:v="urn:schemas-microsoft-com:vml" Requires="v">
                <p:oleObj spid="_x0000_s3080" name="" r:id="rId4" imgW="596900" imgH="228600" progId="Equation.DSMT4">
                  <p:embed/>
                </p:oleObj>
              </mc:Choice>
              <mc:Fallback>
                <p:oleObj name="" r:id="rId4" imgW="596900" imgH="228600" progId="Equation.DSMT4">
                  <p:embed/>
                  <p:pic>
                    <p:nvPicPr>
                      <p:cNvPr id="0" name="图片 3079"/>
                      <p:cNvPicPr/>
                      <p:nvPr/>
                    </p:nvPicPr>
                    <p:blipFill>
                      <a:blip r:embed="rId5"/>
                      <a:stretch>
                        <a:fillRect/>
                      </a:stretch>
                    </p:blipFill>
                    <p:spPr>
                      <a:xfrm>
                        <a:off x="3667125" y="2659063"/>
                        <a:ext cx="1774825" cy="492125"/>
                      </a:xfrm>
                      <a:prstGeom prst="rect">
                        <a:avLst/>
                      </a:prstGeom>
                      <a:solidFill>
                        <a:srgbClr val="FFFFFF"/>
                      </a:solidFill>
                      <a:ln w="28575" cap="flat" cmpd="sng">
                        <a:solidFill>
                          <a:srgbClr val="FF0000"/>
                        </a:solidFill>
                        <a:prstDash val="dash"/>
                        <a:miter/>
                        <a:headEnd type="none" w="med" len="med"/>
                        <a:tailEnd type="none" w="med" len="med"/>
                      </a:ln>
                    </p:spPr>
                  </p:pic>
                </p:oleObj>
              </mc:Fallback>
            </mc:AlternateContent>
          </a:graphicData>
        </a:graphic>
      </p:graphicFrame>
      <p:sp>
        <p:nvSpPr>
          <p:cNvPr id="9241" name="矩形 26"/>
          <p:cNvSpPr/>
          <p:nvPr/>
        </p:nvSpPr>
        <p:spPr>
          <a:xfrm>
            <a:off x="1423988" y="692150"/>
            <a:ext cx="7958137" cy="1785938"/>
          </a:xfrm>
          <a:prstGeom prst="rect">
            <a:avLst/>
          </a:prstGeom>
          <a:noFill/>
          <a:ln w="9525">
            <a:noFill/>
          </a:ln>
        </p:spPr>
        <p:txBody>
          <a:bodyPr anchor="t" anchorCtr="0"/>
          <a:p>
            <a:pPr marL="342900" indent="-342900">
              <a:lnSpc>
                <a:spcPct val="120000"/>
              </a:lnSpc>
              <a:spcBef>
                <a:spcPct val="20000"/>
              </a:spcBef>
              <a:buBlip>
                <a:blip r:embed="rId6"/>
              </a:buBlip>
            </a:pPr>
            <a:r>
              <a:rPr lang="zh-CN" altLang="en-US" sz="2800" b="1" dirty="0">
                <a:solidFill>
                  <a:schemeClr val="tx2"/>
                </a:solidFill>
                <a:latin typeface="宋体" panose="02010600030101010101" pitchFamily="2" charset="-122"/>
              </a:rPr>
              <a:t>判断识别：</a:t>
            </a:r>
            <a:r>
              <a:rPr lang="zh-CN" altLang="en-US" sz="2800" b="1" dirty="0">
                <a:latin typeface="宋体" panose="02010600030101010101" pitchFamily="2" charset="-122"/>
              </a:rPr>
              <a:t>确定一个样本的类别属性（模式类）的过程，即把某一样本归属于多个类型中的某个类型。判别的过程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
        <p:nvSpPr>
          <p:cNvPr id="10242" name="矩形 51201"/>
          <p:cNvSpPr/>
          <p:nvPr/>
        </p:nvSpPr>
        <p:spPr>
          <a:xfrm>
            <a:off x="1365250" y="252413"/>
            <a:ext cx="5203825" cy="768350"/>
          </a:xfrm>
          <a:prstGeom prst="rect">
            <a:avLst/>
          </a:prstGeom>
          <a:noFill/>
          <a:ln w="12700">
            <a:noFill/>
          </a:ln>
        </p:spPr>
        <p:txBody>
          <a:bodyPr wrap="square" anchor="t" anchorCtr="0">
            <a:spAutoFit/>
          </a:bodyPr>
          <a:p>
            <a:pPr>
              <a:spcBef>
                <a:spcPct val="30000"/>
              </a:spcBef>
            </a:pPr>
            <a:r>
              <a:rPr lang="zh-CN" altLang="zh-CN" sz="4400" b="1" dirty="0">
                <a:solidFill>
                  <a:srgbClr val="FF3300"/>
                </a:solidFill>
                <a:latin typeface="华文中宋" panose="02010600040101010101" pitchFamily="2" charset="-122"/>
                <a:ea typeface="华文中宋" panose="02010600040101010101" pitchFamily="2" charset="-122"/>
              </a:rPr>
              <a:t>5.1 距离判别</a:t>
            </a:r>
            <a:endParaRPr lang="zh-CN" altLang="zh-CN" sz="4400" b="1" dirty="0">
              <a:solidFill>
                <a:srgbClr val="FF3300"/>
              </a:solidFill>
              <a:latin typeface="华文中宋" panose="02010600040101010101" pitchFamily="2" charset="-122"/>
              <a:ea typeface="华文中宋" panose="02010600040101010101" pitchFamily="2" charset="-122"/>
            </a:endParaRPr>
          </a:p>
        </p:txBody>
      </p:sp>
      <p:sp>
        <p:nvSpPr>
          <p:cNvPr id="10243" name="矩形 51203"/>
          <p:cNvSpPr/>
          <p:nvPr/>
        </p:nvSpPr>
        <p:spPr>
          <a:xfrm>
            <a:off x="1436688" y="1220788"/>
            <a:ext cx="7032625" cy="460375"/>
          </a:xfrm>
          <a:prstGeom prst="rect">
            <a:avLst/>
          </a:prstGeom>
          <a:noFill/>
          <a:ln w="12700">
            <a:noFill/>
          </a:ln>
        </p:spPr>
        <p:txBody>
          <a:bodyPr wrap="square" anchor="ctr" anchorCtr="0">
            <a:spAutoFit/>
          </a:bodyPr>
          <a:p>
            <a:pPr eaLnBrk="0" hangingPunct="0"/>
            <a:r>
              <a:rPr lang="en-US" altLang="zh-CN" sz="2400">
                <a:latin typeface="Tahoma" panose="020B0604030504040204" pitchFamily="34" charset="0"/>
              </a:rPr>
              <a:t>5.1.</a:t>
            </a:r>
            <a:r>
              <a:rPr lang="zh-CN" altLang="zh-CN" sz="2400">
                <a:latin typeface="Tahoma" panose="020B0604030504040204" pitchFamily="34" charset="0"/>
              </a:rPr>
              <a:t>1 两个总体的距离判别</a:t>
            </a:r>
            <a:endParaRPr lang="zh-CN" altLang="zh-CN" sz="2400">
              <a:latin typeface="Tahoma" panose="020B0604030504040204" pitchFamily="34" charset="0"/>
            </a:endParaRPr>
          </a:p>
        </p:txBody>
      </p:sp>
      <p:graphicFrame>
        <p:nvGraphicFramePr>
          <p:cNvPr id="10244" name="对象 -2147482620"/>
          <p:cNvGraphicFramePr>
            <a:graphicFrameLocks noChangeAspect="1"/>
          </p:cNvGraphicFramePr>
          <p:nvPr/>
        </p:nvGraphicFramePr>
        <p:xfrm>
          <a:off x="1677988" y="2024063"/>
          <a:ext cx="2232025" cy="481012"/>
        </p:xfrm>
        <a:graphic>
          <a:graphicData uri="http://schemas.openxmlformats.org/presentationml/2006/ole">
            <mc:AlternateContent xmlns:mc="http://schemas.openxmlformats.org/markup-compatibility/2006">
              <mc:Choice xmlns:v="urn:schemas-microsoft-com:vml" Requires="v">
                <p:oleObj spid="_x0000_s3088" name="" r:id="rId1" imgW="1179830" imgH="254000" progId="Equation.DSMT4">
                  <p:embed/>
                </p:oleObj>
              </mc:Choice>
              <mc:Fallback>
                <p:oleObj name="" r:id="rId1" imgW="1179830" imgH="254000" progId="Equation.DSMT4">
                  <p:embed/>
                  <p:pic>
                    <p:nvPicPr>
                      <p:cNvPr id="0" name="图片 3087"/>
                      <p:cNvPicPr/>
                      <p:nvPr/>
                    </p:nvPicPr>
                    <p:blipFill>
                      <a:blip r:embed="rId2"/>
                      <a:stretch>
                        <a:fillRect/>
                      </a:stretch>
                    </p:blipFill>
                    <p:spPr>
                      <a:xfrm>
                        <a:off x="1677988" y="2024063"/>
                        <a:ext cx="2232025" cy="481012"/>
                      </a:xfrm>
                      <a:prstGeom prst="rect">
                        <a:avLst/>
                      </a:prstGeom>
                      <a:noFill/>
                      <a:ln w="38100">
                        <a:noFill/>
                        <a:miter/>
                      </a:ln>
                    </p:spPr>
                  </p:pic>
                </p:oleObj>
              </mc:Fallback>
            </mc:AlternateContent>
          </a:graphicData>
        </a:graphic>
      </p:graphicFrame>
      <p:graphicFrame>
        <p:nvGraphicFramePr>
          <p:cNvPr id="10245" name="对象 -2147482619"/>
          <p:cNvGraphicFramePr>
            <a:graphicFrameLocks noChangeAspect="1"/>
          </p:cNvGraphicFramePr>
          <p:nvPr/>
        </p:nvGraphicFramePr>
        <p:xfrm>
          <a:off x="4217988" y="2024063"/>
          <a:ext cx="2287587" cy="481012"/>
        </p:xfrm>
        <a:graphic>
          <a:graphicData uri="http://schemas.openxmlformats.org/presentationml/2006/ole">
            <mc:AlternateContent xmlns:mc="http://schemas.openxmlformats.org/markup-compatibility/2006">
              <mc:Choice xmlns:v="urn:schemas-microsoft-com:vml" Requires="v">
                <p:oleObj spid="_x0000_s3086" name="" r:id="rId3" imgW="1205230" imgH="254000" progId="Equation.DSMT4">
                  <p:embed/>
                </p:oleObj>
              </mc:Choice>
              <mc:Fallback>
                <p:oleObj name="" r:id="rId3" imgW="1205230" imgH="254000" progId="Equation.DSMT4">
                  <p:embed/>
                  <p:pic>
                    <p:nvPicPr>
                      <p:cNvPr id="0" name="图片 3085"/>
                      <p:cNvPicPr/>
                      <p:nvPr/>
                    </p:nvPicPr>
                    <p:blipFill>
                      <a:blip r:embed="rId4"/>
                      <a:stretch>
                        <a:fillRect/>
                      </a:stretch>
                    </p:blipFill>
                    <p:spPr>
                      <a:xfrm>
                        <a:off x="4217988" y="2024063"/>
                        <a:ext cx="2287587" cy="481012"/>
                      </a:xfrm>
                      <a:prstGeom prst="rect">
                        <a:avLst/>
                      </a:prstGeom>
                      <a:noFill/>
                      <a:ln w="38100">
                        <a:noFill/>
                        <a:miter/>
                      </a:ln>
                    </p:spPr>
                  </p:pic>
                </p:oleObj>
              </mc:Fallback>
            </mc:AlternateContent>
          </a:graphicData>
        </a:graphic>
      </p:graphicFrame>
      <p:sp>
        <p:nvSpPr>
          <p:cNvPr id="10246" name="文本框 2"/>
          <p:cNvSpPr txBox="1"/>
          <p:nvPr/>
        </p:nvSpPr>
        <p:spPr>
          <a:xfrm>
            <a:off x="1196975" y="2909888"/>
            <a:ext cx="2540000" cy="460375"/>
          </a:xfrm>
          <a:prstGeom prst="rect">
            <a:avLst/>
          </a:prstGeom>
          <a:noFill/>
          <a:ln w="9525">
            <a:noFill/>
          </a:ln>
        </p:spPr>
        <p:txBody>
          <a:bodyPr wrap="square" anchor="t" anchorCtr="0">
            <a:spAutoFit/>
          </a:bodyPr>
          <a:p>
            <a:r>
              <a:rPr lang="zh-CN" altLang="en-US" sz="2400">
                <a:latin typeface="Tahoma" panose="020B0604030504040204" pitchFamily="34" charset="0"/>
              </a:rPr>
              <a:t>（</a:t>
            </a:r>
            <a:r>
              <a:rPr lang="en-US" altLang="zh-CN" sz="2400">
                <a:latin typeface="Tahoma" panose="020B0604030504040204" pitchFamily="34" charset="0"/>
              </a:rPr>
              <a:t>1</a:t>
            </a:r>
            <a:r>
              <a:rPr lang="zh-CN" altLang="en-US" sz="2400">
                <a:latin typeface="Tahoma" panose="020B0604030504040204" pitchFamily="34" charset="0"/>
              </a:rPr>
              <a:t>）欧氏距离:</a:t>
            </a:r>
            <a:endParaRPr lang="zh-CN" altLang="en-US" sz="2400">
              <a:latin typeface="Tahoma" panose="020B0604030504040204" pitchFamily="34" charset="0"/>
            </a:endParaRPr>
          </a:p>
        </p:txBody>
      </p:sp>
      <p:graphicFrame>
        <p:nvGraphicFramePr>
          <p:cNvPr id="10247" name="对象 -2147482618"/>
          <p:cNvGraphicFramePr>
            <a:graphicFrameLocks noChangeAspect="1"/>
          </p:cNvGraphicFramePr>
          <p:nvPr/>
        </p:nvGraphicFramePr>
        <p:xfrm>
          <a:off x="3446463" y="2679700"/>
          <a:ext cx="2811462" cy="911225"/>
        </p:xfrm>
        <a:graphic>
          <a:graphicData uri="http://schemas.openxmlformats.org/presentationml/2006/ole">
            <mc:AlternateContent xmlns:mc="http://schemas.openxmlformats.org/markup-compatibility/2006">
              <mc:Choice xmlns:v="urn:schemas-microsoft-com:vml" Requires="v">
                <p:oleObj spid="_x0000_s3084" name="" r:id="rId5" imgW="1485265" imgH="482600" progId="Equation.DSMT4">
                  <p:embed/>
                </p:oleObj>
              </mc:Choice>
              <mc:Fallback>
                <p:oleObj name="" r:id="rId5" imgW="1485265" imgH="482600" progId="Equation.DSMT4">
                  <p:embed/>
                  <p:pic>
                    <p:nvPicPr>
                      <p:cNvPr id="0" name="图片 3083"/>
                      <p:cNvPicPr/>
                      <p:nvPr/>
                    </p:nvPicPr>
                    <p:blipFill>
                      <a:blip r:embed="rId6"/>
                      <a:stretch>
                        <a:fillRect/>
                      </a:stretch>
                    </p:blipFill>
                    <p:spPr>
                      <a:xfrm>
                        <a:off x="3446463" y="2679700"/>
                        <a:ext cx="2811462" cy="911225"/>
                      </a:xfrm>
                      <a:prstGeom prst="rect">
                        <a:avLst/>
                      </a:prstGeom>
                      <a:noFill/>
                      <a:ln w="38100">
                        <a:noFill/>
                        <a:miter/>
                      </a:ln>
                    </p:spPr>
                  </p:pic>
                </p:oleObj>
              </mc:Fallback>
            </mc:AlternateContent>
          </a:graphicData>
        </a:graphic>
      </p:graphicFrame>
      <p:sp>
        <p:nvSpPr>
          <p:cNvPr id="10248" name="文本框 2"/>
          <p:cNvSpPr txBox="1"/>
          <p:nvPr/>
        </p:nvSpPr>
        <p:spPr>
          <a:xfrm>
            <a:off x="1438275" y="3908425"/>
            <a:ext cx="6191250" cy="1014413"/>
          </a:xfrm>
          <a:prstGeom prst="rect">
            <a:avLst/>
          </a:prstGeom>
          <a:noFill/>
          <a:ln w="9525">
            <a:noFill/>
          </a:ln>
        </p:spPr>
        <p:txBody>
          <a:bodyPr wrap="square" anchor="t" anchorCtr="0">
            <a:spAutoFit/>
          </a:bodyPr>
          <a:p>
            <a:pPr>
              <a:lnSpc>
                <a:spcPct val="125000"/>
              </a:lnSpc>
            </a:pPr>
            <a:r>
              <a:rPr lang="zh-CN" altLang="en-US" sz="2400">
                <a:latin typeface="Tahoma" panose="020B0604030504040204" pitchFamily="34" charset="0"/>
              </a:rPr>
              <a:t>优点：简单，容易理解，日常使用最多。</a:t>
            </a:r>
            <a:endParaRPr lang="zh-CN" altLang="en-US" sz="2400">
              <a:latin typeface="Tahoma" panose="020B0604030504040204" pitchFamily="34" charset="0"/>
            </a:endParaRPr>
          </a:p>
          <a:p>
            <a:pPr>
              <a:lnSpc>
                <a:spcPct val="125000"/>
              </a:lnSpc>
            </a:pPr>
            <a:r>
              <a:rPr lang="zh-CN" altLang="en-US" sz="2400">
                <a:latin typeface="Tahoma" panose="020B0604030504040204" pitchFamily="34" charset="0"/>
              </a:rPr>
              <a:t>缺点：没有考虑总体分布的分散性。</a:t>
            </a:r>
            <a:endParaRPr lang="zh-CN" altLang="en-U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ppt_x"/>
                                          </p:val>
                                        </p:tav>
                                        <p:tav tm="100000">
                                          <p:val>
                                            <p:strVal val="#ppt_x"/>
                                          </p:val>
                                        </p:tav>
                                      </p:tavLst>
                                    </p:anim>
                                    <p:anim calcmode="lin" valueType="num">
                                      <p:cBhvr additive="base">
                                        <p:cTn id="8"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4"/>
          <p:cNvSpPr txBox="1"/>
          <p:nvPr/>
        </p:nvSpPr>
        <p:spPr>
          <a:xfrm>
            <a:off x="1517650" y="1216025"/>
            <a:ext cx="5975350" cy="460375"/>
          </a:xfrm>
          <a:prstGeom prst="rect">
            <a:avLst/>
          </a:prstGeom>
          <a:noFill/>
          <a:ln w="9525">
            <a:noFill/>
          </a:ln>
        </p:spPr>
        <p:txBody>
          <a:bodyPr wrap="square" anchor="t" anchorCtr="0">
            <a:spAutoFit/>
          </a:bodyPr>
          <a:p>
            <a:r>
              <a:rPr lang="zh-CN" altLang="en-US" sz="2400">
                <a:latin typeface="Tahoma" panose="020B0604030504040204" pitchFamily="34" charset="0"/>
              </a:rPr>
              <a:t>设       来自总体            的两个样本, 则</a:t>
            </a:r>
            <a:endParaRPr lang="zh-CN" altLang="en-US" sz="2400">
              <a:latin typeface="Tahoma" panose="020B0604030504040204" pitchFamily="34" charset="0"/>
            </a:endParaRPr>
          </a:p>
        </p:txBody>
      </p:sp>
      <p:graphicFrame>
        <p:nvGraphicFramePr>
          <p:cNvPr id="12290" name="对象 -2147482617"/>
          <p:cNvGraphicFramePr>
            <a:graphicFrameLocks noChangeAspect="1"/>
          </p:cNvGraphicFramePr>
          <p:nvPr/>
        </p:nvGraphicFramePr>
        <p:xfrm>
          <a:off x="1930400" y="1331913"/>
          <a:ext cx="635000" cy="374650"/>
        </p:xfrm>
        <a:graphic>
          <a:graphicData uri="http://schemas.openxmlformats.org/presentationml/2006/ole">
            <mc:AlternateContent xmlns:mc="http://schemas.openxmlformats.org/markup-compatibility/2006">
              <mc:Choice xmlns:v="urn:schemas-microsoft-com:vml" Requires="v">
                <p:oleObj spid="_x0000_s3087" name="" r:id="rId1" imgW="278765" imgH="165100" progId="Equation.DSMT4">
                  <p:embed/>
                </p:oleObj>
              </mc:Choice>
              <mc:Fallback>
                <p:oleObj name="" r:id="rId1" imgW="278765" imgH="165100" progId="Equation.DSMT4">
                  <p:embed/>
                  <p:pic>
                    <p:nvPicPr>
                      <p:cNvPr id="0" name="图片 3086"/>
                      <p:cNvPicPr/>
                      <p:nvPr/>
                    </p:nvPicPr>
                    <p:blipFill>
                      <a:blip r:embed="rId2"/>
                      <a:stretch>
                        <a:fillRect/>
                      </a:stretch>
                    </p:blipFill>
                    <p:spPr>
                      <a:xfrm>
                        <a:off x="1930400" y="1331913"/>
                        <a:ext cx="635000" cy="374650"/>
                      </a:xfrm>
                      <a:prstGeom prst="rect">
                        <a:avLst/>
                      </a:prstGeom>
                      <a:noFill/>
                      <a:ln w="38100">
                        <a:noFill/>
                        <a:miter/>
                      </a:ln>
                    </p:spPr>
                  </p:pic>
                </p:oleObj>
              </mc:Fallback>
            </mc:AlternateContent>
          </a:graphicData>
        </a:graphic>
      </p:graphicFrame>
      <p:graphicFrame>
        <p:nvGraphicFramePr>
          <p:cNvPr id="12291" name="对象 -2147482616"/>
          <p:cNvGraphicFramePr>
            <a:graphicFrameLocks noChangeAspect="1"/>
          </p:cNvGraphicFramePr>
          <p:nvPr/>
        </p:nvGraphicFramePr>
        <p:xfrm>
          <a:off x="3825875" y="1296988"/>
          <a:ext cx="1019175" cy="379412"/>
        </p:xfrm>
        <a:graphic>
          <a:graphicData uri="http://schemas.openxmlformats.org/presentationml/2006/ole">
            <mc:AlternateContent xmlns:mc="http://schemas.openxmlformats.org/markup-compatibility/2006">
              <mc:Choice xmlns:v="urn:schemas-microsoft-com:vml" Requires="v">
                <p:oleObj spid="_x0000_s3089" name="" r:id="rId3" imgW="545465" imgH="203200" progId="Equation.DSMT4">
                  <p:embed/>
                </p:oleObj>
              </mc:Choice>
              <mc:Fallback>
                <p:oleObj name="" r:id="rId3" imgW="545465" imgH="203200" progId="Equation.DSMT4">
                  <p:embed/>
                  <p:pic>
                    <p:nvPicPr>
                      <p:cNvPr id="0" name="图片 3088"/>
                      <p:cNvPicPr/>
                      <p:nvPr/>
                    </p:nvPicPr>
                    <p:blipFill>
                      <a:blip r:embed="rId4"/>
                      <a:stretch>
                        <a:fillRect/>
                      </a:stretch>
                    </p:blipFill>
                    <p:spPr>
                      <a:xfrm>
                        <a:off x="3825875" y="1296988"/>
                        <a:ext cx="1019175" cy="379412"/>
                      </a:xfrm>
                      <a:prstGeom prst="rect">
                        <a:avLst/>
                      </a:prstGeom>
                      <a:noFill/>
                      <a:ln w="38100">
                        <a:noFill/>
                        <a:miter/>
                      </a:ln>
                    </p:spPr>
                  </p:pic>
                </p:oleObj>
              </mc:Fallback>
            </mc:AlternateContent>
          </a:graphicData>
        </a:graphic>
      </p:graphicFrame>
      <p:sp>
        <p:nvSpPr>
          <p:cNvPr id="12292" name="文本框 7"/>
          <p:cNvSpPr txBox="1"/>
          <p:nvPr/>
        </p:nvSpPr>
        <p:spPr>
          <a:xfrm>
            <a:off x="1589088" y="1935163"/>
            <a:ext cx="2938462" cy="460375"/>
          </a:xfrm>
          <a:prstGeom prst="rect">
            <a:avLst/>
          </a:prstGeom>
          <a:noFill/>
          <a:ln w="9525">
            <a:noFill/>
          </a:ln>
        </p:spPr>
        <p:txBody>
          <a:bodyPr wrap="square" anchor="t" anchorCtr="0">
            <a:spAutoFit/>
          </a:bodyPr>
          <a:p>
            <a:pPr marL="342900" indent="-342900">
              <a:buFont typeface="Wingdings" panose="05000000000000000000" charset="0"/>
              <a:buChar char="Ø"/>
            </a:pPr>
            <a:r>
              <a:rPr lang="en-US" altLang="zh-CN" sz="2400" b="1" i="1">
                <a:latin typeface="Times New Roman" panose="02020603050405020304" pitchFamily="18" charset="0"/>
              </a:rPr>
              <a:t>x</a:t>
            </a:r>
            <a:r>
              <a:rPr lang="zh-CN" altLang="en-US" sz="2400">
                <a:latin typeface="Times New Roman" panose="02020603050405020304" pitchFamily="18" charset="0"/>
              </a:rPr>
              <a:t>与</a:t>
            </a:r>
            <a:r>
              <a:rPr lang="en-US" altLang="zh-CN" sz="2400" b="1" i="1">
                <a:latin typeface="Times New Roman" panose="02020603050405020304" pitchFamily="18" charset="0"/>
              </a:rPr>
              <a:t>y</a:t>
            </a:r>
            <a:r>
              <a:rPr lang="zh-CN" altLang="en-US" sz="2400">
                <a:latin typeface="Times New Roman" panose="02020603050405020304" pitchFamily="18" charset="0"/>
              </a:rPr>
              <a:t>的马氏距离:</a:t>
            </a:r>
            <a:endParaRPr lang="zh-CN" altLang="en-US" sz="2400">
              <a:latin typeface="Times New Roman" panose="02020603050405020304" pitchFamily="18" charset="0"/>
            </a:endParaRPr>
          </a:p>
        </p:txBody>
      </p:sp>
      <p:graphicFrame>
        <p:nvGraphicFramePr>
          <p:cNvPr id="12293" name="对象 -2147482613"/>
          <p:cNvGraphicFramePr>
            <a:graphicFrameLocks noChangeAspect="1"/>
          </p:cNvGraphicFramePr>
          <p:nvPr/>
        </p:nvGraphicFramePr>
        <p:xfrm>
          <a:off x="4416425" y="1863725"/>
          <a:ext cx="3875088" cy="563563"/>
        </p:xfrm>
        <a:graphic>
          <a:graphicData uri="http://schemas.openxmlformats.org/presentationml/2006/ole">
            <mc:AlternateContent xmlns:mc="http://schemas.openxmlformats.org/markup-compatibility/2006">
              <mc:Choice xmlns:v="urn:schemas-microsoft-com:vml" Requires="v">
                <p:oleObj spid="_x0000_s3082" name="" r:id="rId5" imgW="1917700" imgH="279400" progId="Equation.DSMT4">
                  <p:embed/>
                </p:oleObj>
              </mc:Choice>
              <mc:Fallback>
                <p:oleObj name="" r:id="rId5" imgW="1917700" imgH="279400" progId="Equation.DSMT4">
                  <p:embed/>
                  <p:pic>
                    <p:nvPicPr>
                      <p:cNvPr id="0" name="图片 3081"/>
                      <p:cNvPicPr/>
                      <p:nvPr/>
                    </p:nvPicPr>
                    <p:blipFill>
                      <a:blip r:embed="rId6"/>
                      <a:stretch>
                        <a:fillRect/>
                      </a:stretch>
                    </p:blipFill>
                    <p:spPr>
                      <a:xfrm>
                        <a:off x="4416425" y="1863725"/>
                        <a:ext cx="3875088" cy="563563"/>
                      </a:xfrm>
                      <a:prstGeom prst="rect">
                        <a:avLst/>
                      </a:prstGeom>
                      <a:noFill/>
                      <a:ln w="38100">
                        <a:noFill/>
                        <a:miter/>
                      </a:ln>
                    </p:spPr>
                  </p:pic>
                </p:oleObj>
              </mc:Fallback>
            </mc:AlternateContent>
          </a:graphicData>
        </a:graphic>
      </p:graphicFrame>
      <p:sp>
        <p:nvSpPr>
          <p:cNvPr id="12294" name="文本框 11"/>
          <p:cNvSpPr txBox="1"/>
          <p:nvPr/>
        </p:nvSpPr>
        <p:spPr>
          <a:xfrm>
            <a:off x="1535113" y="2609850"/>
            <a:ext cx="3421062" cy="460375"/>
          </a:xfrm>
          <a:prstGeom prst="rect">
            <a:avLst/>
          </a:prstGeom>
          <a:noFill/>
          <a:ln w="9525">
            <a:noFill/>
          </a:ln>
        </p:spPr>
        <p:txBody>
          <a:bodyPr wrap="square" anchor="t" anchorCtr="0">
            <a:spAutoFit/>
          </a:bodyPr>
          <a:p>
            <a:pPr marL="342900" indent="-342900">
              <a:buFont typeface="Wingdings" panose="05000000000000000000" charset="0"/>
              <a:buChar char="Ø"/>
            </a:pPr>
            <a:r>
              <a:rPr lang="en-US" altLang="zh-CN" sz="2400" b="1" i="1">
                <a:latin typeface="Times New Roman" panose="02020603050405020304" pitchFamily="18" charset="0"/>
              </a:rPr>
              <a:t>x</a:t>
            </a:r>
            <a:r>
              <a:rPr lang="zh-CN" altLang="en-US" sz="2400">
                <a:latin typeface="Times New Roman" panose="02020603050405020304" pitchFamily="18" charset="0"/>
              </a:rPr>
              <a:t>与总体G的马氏距离: </a:t>
            </a:r>
            <a:endParaRPr lang="zh-CN" altLang="en-US" sz="2400">
              <a:latin typeface="Times New Roman" panose="02020603050405020304" pitchFamily="18" charset="0"/>
            </a:endParaRPr>
          </a:p>
        </p:txBody>
      </p:sp>
      <p:graphicFrame>
        <p:nvGraphicFramePr>
          <p:cNvPr id="12295" name="对象 -2147482610"/>
          <p:cNvGraphicFramePr>
            <a:graphicFrameLocks noChangeAspect="1"/>
          </p:cNvGraphicFramePr>
          <p:nvPr/>
        </p:nvGraphicFramePr>
        <p:xfrm>
          <a:off x="5030788" y="2609850"/>
          <a:ext cx="3768725" cy="534988"/>
        </p:xfrm>
        <a:graphic>
          <a:graphicData uri="http://schemas.openxmlformats.org/presentationml/2006/ole">
            <mc:AlternateContent xmlns:mc="http://schemas.openxmlformats.org/markup-compatibility/2006">
              <mc:Choice xmlns:v="urn:schemas-microsoft-com:vml" Requires="v">
                <p:oleObj spid="_x0000_s3083" name="" r:id="rId7" imgW="1968500" imgH="279400" progId="Equation.DSMT4">
                  <p:embed/>
                </p:oleObj>
              </mc:Choice>
              <mc:Fallback>
                <p:oleObj name="" r:id="rId7" imgW="1968500" imgH="279400" progId="Equation.DSMT4">
                  <p:embed/>
                  <p:pic>
                    <p:nvPicPr>
                      <p:cNvPr id="0" name="图片 3082"/>
                      <p:cNvPicPr/>
                      <p:nvPr/>
                    </p:nvPicPr>
                    <p:blipFill>
                      <a:blip r:embed="rId8"/>
                      <a:stretch>
                        <a:fillRect/>
                      </a:stretch>
                    </p:blipFill>
                    <p:spPr>
                      <a:xfrm>
                        <a:off x="5030788" y="2609850"/>
                        <a:ext cx="3768725" cy="534988"/>
                      </a:xfrm>
                      <a:prstGeom prst="rect">
                        <a:avLst/>
                      </a:prstGeom>
                      <a:noFill/>
                      <a:ln w="38100">
                        <a:noFill/>
                        <a:miter/>
                      </a:ln>
                    </p:spPr>
                  </p:pic>
                </p:oleObj>
              </mc:Fallback>
            </mc:AlternateContent>
          </a:graphicData>
        </a:graphic>
      </p:graphicFrame>
      <p:sp>
        <p:nvSpPr>
          <p:cNvPr id="12296" name="文本框 15"/>
          <p:cNvSpPr txBox="1"/>
          <p:nvPr/>
        </p:nvSpPr>
        <p:spPr>
          <a:xfrm>
            <a:off x="1517650" y="3348038"/>
            <a:ext cx="6111875"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ahoma" panose="020B0604030504040204" pitchFamily="34" charset="0"/>
              </a:rPr>
              <a:t>两个总体              ,            的距离</a:t>
            </a:r>
            <a:r>
              <a:rPr lang="en-US" altLang="zh-CN" sz="2400">
                <a:latin typeface="Tahoma" panose="020B0604030504040204" pitchFamily="34" charset="0"/>
              </a:rPr>
              <a:t>:</a:t>
            </a:r>
            <a:endParaRPr lang="en-US" altLang="zh-CN" sz="2400">
              <a:latin typeface="Tahoma" panose="020B0604030504040204" pitchFamily="34" charset="0"/>
            </a:endParaRPr>
          </a:p>
        </p:txBody>
      </p:sp>
      <p:graphicFrame>
        <p:nvGraphicFramePr>
          <p:cNvPr id="12297" name="对象 -2147482504"/>
          <p:cNvGraphicFramePr>
            <a:graphicFrameLocks noChangeAspect="1"/>
          </p:cNvGraphicFramePr>
          <p:nvPr/>
        </p:nvGraphicFramePr>
        <p:xfrm>
          <a:off x="3189288" y="3348038"/>
          <a:ext cx="1174750" cy="460375"/>
        </p:xfrm>
        <a:graphic>
          <a:graphicData uri="http://schemas.openxmlformats.org/presentationml/2006/ole">
            <mc:AlternateContent xmlns:mc="http://schemas.openxmlformats.org/markup-compatibility/2006">
              <mc:Choice xmlns:v="urn:schemas-microsoft-com:vml" Requires="v">
                <p:oleObj spid="_x0000_s3085" name="" r:id="rId9" imgW="584200" imgH="228600" progId="Equation.DSMT4">
                  <p:embed/>
                </p:oleObj>
              </mc:Choice>
              <mc:Fallback>
                <p:oleObj name="" r:id="rId9" imgW="584200" imgH="228600" progId="Equation.DSMT4">
                  <p:embed/>
                  <p:pic>
                    <p:nvPicPr>
                      <p:cNvPr id="0" name="图片 3084"/>
                      <p:cNvPicPr/>
                      <p:nvPr/>
                    </p:nvPicPr>
                    <p:blipFill>
                      <a:blip r:embed="rId10"/>
                      <a:stretch>
                        <a:fillRect/>
                      </a:stretch>
                    </p:blipFill>
                    <p:spPr>
                      <a:xfrm>
                        <a:off x="3189288" y="3348038"/>
                        <a:ext cx="1174750" cy="460375"/>
                      </a:xfrm>
                      <a:prstGeom prst="rect">
                        <a:avLst/>
                      </a:prstGeom>
                      <a:noFill/>
                      <a:ln w="38100">
                        <a:noFill/>
                        <a:miter/>
                      </a:ln>
                    </p:spPr>
                  </p:pic>
                </p:oleObj>
              </mc:Fallback>
            </mc:AlternateContent>
          </a:graphicData>
        </a:graphic>
      </p:graphicFrame>
      <p:graphicFrame>
        <p:nvGraphicFramePr>
          <p:cNvPr id="12298" name="对象 -2147482608"/>
          <p:cNvGraphicFramePr>
            <a:graphicFrameLocks noChangeAspect="1"/>
          </p:cNvGraphicFramePr>
          <p:nvPr/>
        </p:nvGraphicFramePr>
        <p:xfrm>
          <a:off x="4614863" y="3384550"/>
          <a:ext cx="1108075" cy="423863"/>
        </p:xfrm>
        <a:graphic>
          <a:graphicData uri="http://schemas.openxmlformats.org/presentationml/2006/ole">
            <mc:AlternateContent xmlns:mc="http://schemas.openxmlformats.org/markup-compatibility/2006">
              <mc:Choice xmlns:v="urn:schemas-microsoft-com:vml" Requires="v">
                <p:oleObj spid="_x0000_s3090" name="" r:id="rId11" imgW="596900" imgH="228600" progId="Equation.DSMT4">
                  <p:embed/>
                </p:oleObj>
              </mc:Choice>
              <mc:Fallback>
                <p:oleObj name="" r:id="rId11" imgW="596900" imgH="228600" progId="Equation.DSMT4">
                  <p:embed/>
                  <p:pic>
                    <p:nvPicPr>
                      <p:cNvPr id="0" name="图片 3089"/>
                      <p:cNvPicPr/>
                      <p:nvPr/>
                    </p:nvPicPr>
                    <p:blipFill>
                      <a:blip r:embed="rId12"/>
                      <a:stretch>
                        <a:fillRect/>
                      </a:stretch>
                    </p:blipFill>
                    <p:spPr>
                      <a:xfrm>
                        <a:off x="4614863" y="3384550"/>
                        <a:ext cx="1108075" cy="423863"/>
                      </a:xfrm>
                      <a:prstGeom prst="rect">
                        <a:avLst/>
                      </a:prstGeom>
                      <a:noFill/>
                      <a:ln w="38100">
                        <a:noFill/>
                        <a:miter/>
                      </a:ln>
                    </p:spPr>
                  </p:pic>
                </p:oleObj>
              </mc:Fallback>
            </mc:AlternateContent>
          </a:graphicData>
        </a:graphic>
      </p:graphicFrame>
      <p:graphicFrame>
        <p:nvGraphicFramePr>
          <p:cNvPr id="12299" name="对象 -2147482607"/>
          <p:cNvGraphicFramePr>
            <a:graphicFrameLocks noChangeAspect="1"/>
          </p:cNvGraphicFramePr>
          <p:nvPr/>
        </p:nvGraphicFramePr>
        <p:xfrm>
          <a:off x="2143125" y="3927475"/>
          <a:ext cx="5083175" cy="655638"/>
        </p:xfrm>
        <a:graphic>
          <a:graphicData uri="http://schemas.openxmlformats.org/presentationml/2006/ole">
            <mc:AlternateContent xmlns:mc="http://schemas.openxmlformats.org/markup-compatibility/2006">
              <mc:Choice xmlns:v="urn:schemas-microsoft-com:vml" Requires="v">
                <p:oleObj spid="_x0000_s3081" name="" r:id="rId13" imgW="2259330" imgH="292100" progId="Equation.DSMT4">
                  <p:embed/>
                </p:oleObj>
              </mc:Choice>
              <mc:Fallback>
                <p:oleObj name="" r:id="rId13" imgW="2259330" imgH="292100" progId="Equation.DSMT4">
                  <p:embed/>
                  <p:pic>
                    <p:nvPicPr>
                      <p:cNvPr id="0" name="图片 3080"/>
                      <p:cNvPicPr/>
                      <p:nvPr/>
                    </p:nvPicPr>
                    <p:blipFill>
                      <a:blip r:embed="rId14"/>
                      <a:stretch>
                        <a:fillRect/>
                      </a:stretch>
                    </p:blipFill>
                    <p:spPr>
                      <a:xfrm>
                        <a:off x="2143125" y="3927475"/>
                        <a:ext cx="5083175" cy="655638"/>
                      </a:xfrm>
                      <a:prstGeom prst="rect">
                        <a:avLst/>
                      </a:prstGeom>
                      <a:noFill/>
                      <a:ln w="38100">
                        <a:noFill/>
                        <a:miter/>
                      </a:ln>
                    </p:spPr>
                  </p:pic>
                </p:oleObj>
              </mc:Fallback>
            </mc:AlternateContent>
          </a:graphicData>
        </a:graphic>
      </p:graphicFrame>
      <p:sp>
        <p:nvSpPr>
          <p:cNvPr id="12300" name="文本框 1"/>
          <p:cNvSpPr txBox="1"/>
          <p:nvPr/>
        </p:nvSpPr>
        <p:spPr>
          <a:xfrm>
            <a:off x="1517650" y="466725"/>
            <a:ext cx="4978400" cy="460375"/>
          </a:xfrm>
          <a:prstGeom prst="rect">
            <a:avLst/>
          </a:prstGeom>
          <a:noFill/>
          <a:ln w="9525">
            <a:noFill/>
          </a:ln>
        </p:spPr>
        <p:txBody>
          <a:bodyPr wrap="square" anchor="t" anchorCtr="0">
            <a:spAutoFit/>
          </a:bodyPr>
          <a:p>
            <a:r>
              <a:rPr lang="zh-CN" altLang="en-US" sz="2400">
                <a:latin typeface="Tahoma" panose="020B0604030504040204" pitchFamily="34" charset="0"/>
                <a:sym typeface="宋体" panose="02010600030101010101" pitchFamily="2" charset="-122"/>
              </a:rPr>
              <a:t>（</a:t>
            </a:r>
            <a:r>
              <a:rPr lang="en-US" altLang="zh-CN" sz="2400">
                <a:latin typeface="Tahoma" panose="020B0604030504040204" pitchFamily="34" charset="0"/>
                <a:sym typeface="宋体" panose="02010600030101010101" pitchFamily="2" charset="-122"/>
              </a:rPr>
              <a:t>2</a:t>
            </a:r>
            <a:r>
              <a:rPr lang="zh-CN" altLang="en-US" sz="2400">
                <a:latin typeface="Tahoma" panose="020B0604030504040204" pitchFamily="34" charset="0"/>
                <a:sym typeface="宋体" panose="02010600030101010101" pitchFamily="2" charset="-122"/>
              </a:rPr>
              <a:t>）</a:t>
            </a:r>
            <a:r>
              <a:rPr lang="zh-CN" altLang="en-US" sz="2400">
                <a:latin typeface="Tahoma" panose="020B0604030504040204" pitchFamily="34" charset="0"/>
              </a:rPr>
              <a:t>马氏距离（</a:t>
            </a:r>
            <a:r>
              <a:rPr lang="en-US" altLang="zh-CN" sz="2400">
                <a:latin typeface="Tahoma" panose="020B0604030504040204" pitchFamily="34" charset="0"/>
              </a:rPr>
              <a:t>Mahlanobis</a:t>
            </a:r>
            <a:r>
              <a:rPr lang="zh-CN" altLang="en-US" sz="2400">
                <a:latin typeface="Tahoma" panose="020B0604030504040204" pitchFamily="34" charset="0"/>
              </a:rPr>
              <a:t>距离）</a:t>
            </a:r>
            <a:endParaRPr lang="zh-CN" altLang="en-US" sz="2400">
              <a:latin typeface="Tahoma" panose="020B0604030504040204" pitchFamily="34" charset="0"/>
            </a:endParaRPr>
          </a:p>
        </p:txBody>
      </p:sp>
      <p:sp>
        <p:nvSpPr>
          <p:cNvPr id="12301" name="文本框 2"/>
          <p:cNvSpPr txBox="1"/>
          <p:nvPr/>
        </p:nvSpPr>
        <p:spPr>
          <a:xfrm>
            <a:off x="1517650" y="4775200"/>
            <a:ext cx="6191250" cy="1014413"/>
          </a:xfrm>
          <a:prstGeom prst="rect">
            <a:avLst/>
          </a:prstGeom>
          <a:noFill/>
          <a:ln w="9525">
            <a:noFill/>
          </a:ln>
        </p:spPr>
        <p:txBody>
          <a:bodyPr wrap="square" anchor="t" anchorCtr="0">
            <a:spAutoFit/>
          </a:bodyPr>
          <a:p>
            <a:pPr>
              <a:lnSpc>
                <a:spcPct val="125000"/>
              </a:lnSpc>
            </a:pPr>
            <a:r>
              <a:rPr lang="zh-CN" altLang="en-US" sz="2400">
                <a:latin typeface="Tahoma" panose="020B0604030504040204" pitchFamily="34" charset="0"/>
              </a:rPr>
              <a:t>优点：考虑总体分布的分散性。</a:t>
            </a:r>
            <a:endParaRPr lang="zh-CN" altLang="en-US" sz="2400">
              <a:latin typeface="Tahoma" panose="020B0604030504040204" pitchFamily="34" charset="0"/>
            </a:endParaRPr>
          </a:p>
          <a:p>
            <a:pPr>
              <a:lnSpc>
                <a:spcPct val="125000"/>
              </a:lnSpc>
            </a:pPr>
            <a:r>
              <a:rPr lang="zh-CN" altLang="en-US" sz="2400">
                <a:latin typeface="Tahoma" panose="020B0604030504040204" pitchFamily="34" charset="0"/>
              </a:rPr>
              <a:t>缺点：        难以确定，需要进行估计。</a:t>
            </a:r>
            <a:endParaRPr lang="zh-CN" altLang="en-US" sz="2400">
              <a:latin typeface="Tahoma" panose="020B0604030504040204" pitchFamily="34" charset="0"/>
            </a:endParaRPr>
          </a:p>
        </p:txBody>
      </p:sp>
      <p:graphicFrame>
        <p:nvGraphicFramePr>
          <p:cNvPr id="12302" name="对象 4">
            <a:hlinkClick r:id="" action="ppaction://ole?verb="/>
          </p:cNvPr>
          <p:cNvGraphicFramePr>
            <a:graphicFrameLocks noChangeAspect="1"/>
          </p:cNvGraphicFramePr>
          <p:nvPr/>
        </p:nvGraphicFramePr>
        <p:xfrm>
          <a:off x="2576513" y="5348288"/>
          <a:ext cx="687387" cy="441325"/>
        </p:xfrm>
        <a:graphic>
          <a:graphicData uri="http://schemas.openxmlformats.org/presentationml/2006/ole">
            <mc:AlternateContent xmlns:mc="http://schemas.openxmlformats.org/markup-compatibility/2006">
              <mc:Choice xmlns:v="urn:schemas-microsoft-com:vml" Requires="v">
                <p:oleObj spid="_x0000_s3091" name="" r:id="rId15" imgW="316865" imgH="203200" progId="Equation.KSEE3">
                  <p:embed/>
                </p:oleObj>
              </mc:Choice>
              <mc:Fallback>
                <p:oleObj name="" r:id="rId15" imgW="316865" imgH="203200" progId="Equation.KSEE3">
                  <p:embed/>
                  <p:pic>
                    <p:nvPicPr>
                      <p:cNvPr id="0" name="图片 3090"/>
                      <p:cNvPicPr/>
                      <p:nvPr/>
                    </p:nvPicPr>
                    <p:blipFill>
                      <a:blip r:embed="rId16"/>
                      <a:stretch>
                        <a:fillRect/>
                      </a:stretch>
                    </p:blipFill>
                    <p:spPr>
                      <a:xfrm>
                        <a:off x="2576513" y="5348288"/>
                        <a:ext cx="687387" cy="441325"/>
                      </a:xfrm>
                      <a:prstGeom prst="rect">
                        <a:avLst/>
                      </a:prstGeom>
                      <a:noFill/>
                      <a:ln w="38100">
                        <a:noFill/>
                        <a:miter/>
                      </a:ln>
                    </p:spPr>
                  </p:pic>
                </p:oleObj>
              </mc:Fallback>
            </mc:AlternateContent>
          </a:graphicData>
        </a:graphic>
      </p:graphicFrame>
      <p:sp>
        <p:nvSpPr>
          <p:cNvPr id="12303"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1"/>
                                        </p:tgtEl>
                                        <p:attrNameLst>
                                          <p:attrName>style.visibility</p:attrName>
                                        </p:attrNameLst>
                                      </p:cBhvr>
                                      <p:to>
                                        <p:strVal val="visible"/>
                                      </p:to>
                                    </p:set>
                                    <p:anim calcmode="lin" valueType="num">
                                      <p:cBhvr additive="base">
                                        <p:cTn id="7" dur="500" fill="hold"/>
                                        <p:tgtEl>
                                          <p:spTgt spid="12301"/>
                                        </p:tgtEl>
                                        <p:attrNameLst>
                                          <p:attrName>ppt_x</p:attrName>
                                        </p:attrNameLst>
                                      </p:cBhvr>
                                      <p:tavLst>
                                        <p:tav tm="0">
                                          <p:val>
                                            <p:strVal val="#ppt_x"/>
                                          </p:val>
                                        </p:tav>
                                        <p:tav tm="100000">
                                          <p:val>
                                            <p:strVal val="#ppt_x"/>
                                          </p:val>
                                        </p:tav>
                                      </p:tavLst>
                                    </p:anim>
                                    <p:anim calcmode="lin" valueType="num">
                                      <p:cBhvr additive="base">
                                        <p:cTn id="8" dur="500" fill="hold"/>
                                        <p:tgtEl>
                                          <p:spTgt spid="1230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02"/>
                                        </p:tgtEl>
                                        <p:attrNameLst>
                                          <p:attrName>style.visibility</p:attrName>
                                        </p:attrNameLst>
                                      </p:cBhvr>
                                      <p:to>
                                        <p:strVal val="visible"/>
                                      </p:to>
                                    </p:set>
                                    <p:anim calcmode="lin" valueType="num">
                                      <p:cBhvr additive="base">
                                        <p:cTn id="11" dur="500" fill="hold"/>
                                        <p:tgtEl>
                                          <p:spTgt spid="12302"/>
                                        </p:tgtEl>
                                        <p:attrNameLst>
                                          <p:attrName>ppt_x</p:attrName>
                                        </p:attrNameLst>
                                      </p:cBhvr>
                                      <p:tavLst>
                                        <p:tav tm="0">
                                          <p:val>
                                            <p:strVal val="#ppt_x"/>
                                          </p:val>
                                        </p:tav>
                                        <p:tav tm="100000">
                                          <p:val>
                                            <p:strVal val="#ppt_x"/>
                                          </p:val>
                                        </p:tav>
                                      </p:tavLst>
                                    </p:anim>
                                    <p:anim calcmode="lin" valueType="num">
                                      <p:cBhvr additive="base">
                                        <p:cTn id="12"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00"/>
          <p:cNvSpPr txBox="1"/>
          <p:nvPr/>
        </p:nvSpPr>
        <p:spPr>
          <a:xfrm>
            <a:off x="1287463" y="295275"/>
            <a:ext cx="7400925" cy="460375"/>
          </a:xfrm>
          <a:prstGeom prst="rect">
            <a:avLst/>
          </a:prstGeom>
          <a:noFill/>
          <a:ln w="9525">
            <a:noFill/>
          </a:ln>
        </p:spPr>
        <p:txBody>
          <a:bodyPr wrap="square" anchor="t" anchorCtr="0">
            <a:spAutoFit/>
          </a:bodyPr>
          <a:p>
            <a:r>
              <a:rPr lang="zh-CN" altLang="zh-CN" sz="2400" b="1">
                <a:solidFill>
                  <a:srgbClr val="0000FF"/>
                </a:solidFill>
                <a:latin typeface="Times New Roman" panose="02020603050405020304" pitchFamily="18" charset="0"/>
              </a:rPr>
              <a:t>距离三性质：设</a:t>
            </a:r>
            <a:r>
              <a:rPr lang="en-US" altLang="zh-CN" sz="2400" b="1" i="1">
                <a:solidFill>
                  <a:srgbClr val="0000FF"/>
                </a:solidFill>
                <a:latin typeface="Times New Roman" panose="02020603050405020304" pitchFamily="18" charset="0"/>
              </a:rPr>
              <a:t>x</a:t>
            </a:r>
            <a:r>
              <a:rPr lang="zh-CN" altLang="en-US"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y</a:t>
            </a:r>
            <a:r>
              <a:rPr lang="zh-CN" altLang="en-US"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z</a:t>
            </a:r>
            <a:r>
              <a:rPr lang="zh-CN" altLang="en-US" sz="2400" b="1">
                <a:solidFill>
                  <a:srgbClr val="0000FF"/>
                </a:solidFill>
                <a:latin typeface="Times New Roman" panose="02020603050405020304" pitchFamily="18" charset="0"/>
              </a:rPr>
              <a:t>是来自总体样本</a:t>
            </a:r>
            <a:r>
              <a:rPr lang="en-US" altLang="zh-CN" sz="2400" b="1">
                <a:solidFill>
                  <a:srgbClr val="0000FF"/>
                </a:solidFill>
                <a:latin typeface="Times New Roman" panose="02020603050405020304" pitchFamily="18" charset="0"/>
              </a:rPr>
              <a:t>G</a:t>
            </a:r>
            <a:r>
              <a:rPr lang="zh-CN" altLang="en-US" sz="2400" b="1">
                <a:solidFill>
                  <a:srgbClr val="0000FF"/>
                </a:solidFill>
                <a:latin typeface="Times New Roman" panose="02020603050405020304" pitchFamily="18" charset="0"/>
              </a:rPr>
              <a:t>的三个样本</a:t>
            </a:r>
            <a:endParaRPr lang="zh-CN" altLang="en-US" sz="2400" b="1">
              <a:solidFill>
                <a:srgbClr val="0000FF"/>
              </a:solidFill>
              <a:latin typeface="Times New Roman" panose="02020603050405020304" pitchFamily="18" charset="0"/>
            </a:endParaRPr>
          </a:p>
        </p:txBody>
      </p:sp>
      <p:graphicFrame>
        <p:nvGraphicFramePr>
          <p:cNvPr id="13314" name="对象 1"/>
          <p:cNvGraphicFramePr/>
          <p:nvPr/>
        </p:nvGraphicFramePr>
        <p:xfrm>
          <a:off x="1476375" y="965200"/>
          <a:ext cx="6757988" cy="1574800"/>
        </p:xfrm>
        <a:graphic>
          <a:graphicData uri="http://schemas.openxmlformats.org/presentationml/2006/ole">
            <mc:AlternateContent xmlns:mc="http://schemas.openxmlformats.org/markup-compatibility/2006">
              <mc:Choice xmlns:v="urn:schemas-microsoft-com:vml" Requires="v">
                <p:oleObj spid="_x0000_s3105" name="" r:id="rId1" imgW="6429375" imgH="1457325" progId="Paint.Picture">
                  <p:embed/>
                </p:oleObj>
              </mc:Choice>
              <mc:Fallback>
                <p:oleObj name="" r:id="rId1" imgW="6429375" imgH="1457325" progId="Paint.Picture">
                  <p:embed/>
                  <p:pic>
                    <p:nvPicPr>
                      <p:cNvPr id="0" name="图片 3104"/>
                      <p:cNvPicPr/>
                      <p:nvPr/>
                    </p:nvPicPr>
                    <p:blipFill>
                      <a:blip r:embed="rId2"/>
                      <a:stretch>
                        <a:fillRect/>
                      </a:stretch>
                    </p:blipFill>
                    <p:spPr>
                      <a:xfrm>
                        <a:off x="1476375" y="965200"/>
                        <a:ext cx="6757988" cy="1574800"/>
                      </a:xfrm>
                      <a:prstGeom prst="rect">
                        <a:avLst/>
                      </a:prstGeom>
                      <a:noFill/>
                      <a:ln w="38100">
                        <a:noFill/>
                        <a:miter/>
                      </a:ln>
                    </p:spPr>
                  </p:pic>
                </p:oleObj>
              </mc:Fallback>
            </mc:AlternateContent>
          </a:graphicData>
        </a:graphic>
      </p:graphicFrame>
      <p:sp>
        <p:nvSpPr>
          <p:cNvPr id="13315" name="文本框 3"/>
          <p:cNvSpPr txBox="1"/>
          <p:nvPr/>
        </p:nvSpPr>
        <p:spPr>
          <a:xfrm>
            <a:off x="1338263" y="2693988"/>
            <a:ext cx="5080000" cy="460375"/>
          </a:xfrm>
          <a:prstGeom prst="rect">
            <a:avLst/>
          </a:prstGeom>
          <a:noFill/>
          <a:ln w="9525">
            <a:noFill/>
          </a:ln>
        </p:spPr>
        <p:txBody>
          <a:bodyPr anchor="t" anchorCtr="0">
            <a:spAutoFit/>
          </a:bodyPr>
          <a:p>
            <a:r>
              <a:rPr lang="zh-CN" altLang="zh-CN" sz="2400" b="1">
                <a:solidFill>
                  <a:srgbClr val="0000FF"/>
                </a:solidFill>
                <a:latin typeface="Times New Roman" panose="02020603050405020304" pitchFamily="18" charset="0"/>
              </a:rPr>
              <a:t>距离判别准则法</a:t>
            </a:r>
            <a:r>
              <a:rPr lang="en-US" altLang="zh-CN" sz="2400" b="1">
                <a:latin typeface="Times New Roman" panose="02020603050405020304" pitchFamily="18" charset="0"/>
              </a:rPr>
              <a:t>:</a:t>
            </a:r>
            <a:endParaRPr lang="zh-CN" altLang="en-US" sz="2400" b="1">
              <a:latin typeface="Tahoma" panose="020B0604030504040204" pitchFamily="34" charset="0"/>
            </a:endParaRPr>
          </a:p>
        </p:txBody>
      </p:sp>
      <p:sp>
        <p:nvSpPr>
          <p:cNvPr id="13316" name="文本框 4"/>
          <p:cNvSpPr txBox="1"/>
          <p:nvPr/>
        </p:nvSpPr>
        <p:spPr>
          <a:xfrm>
            <a:off x="1739900" y="3154363"/>
            <a:ext cx="6494463" cy="460375"/>
          </a:xfrm>
          <a:prstGeom prst="rect">
            <a:avLst/>
          </a:prstGeom>
          <a:noFill/>
          <a:ln w="9525">
            <a:noFill/>
          </a:ln>
        </p:spPr>
        <p:txBody>
          <a:bodyPr wrap="square" anchor="t" anchorCtr="0">
            <a:spAutoFit/>
          </a:bodyPr>
          <a:p>
            <a:r>
              <a:rPr lang="zh-CN" altLang="en-US" sz="2400">
                <a:latin typeface="Tahoma" panose="020B0604030504040204" pitchFamily="34" charset="0"/>
              </a:rPr>
              <a:t>设             与                ,有待判点   ,</a:t>
            </a:r>
            <a:endParaRPr lang="zh-CN" altLang="en-US" sz="2400">
              <a:latin typeface="Tahoma" panose="020B0604030504040204" pitchFamily="34" charset="0"/>
            </a:endParaRPr>
          </a:p>
        </p:txBody>
      </p:sp>
      <p:graphicFrame>
        <p:nvGraphicFramePr>
          <p:cNvPr id="13317" name="对象 -2147482601"/>
          <p:cNvGraphicFramePr>
            <a:graphicFrameLocks noChangeAspect="1"/>
          </p:cNvGraphicFramePr>
          <p:nvPr/>
        </p:nvGraphicFramePr>
        <p:xfrm>
          <a:off x="2155825" y="3163888"/>
          <a:ext cx="1214438" cy="427037"/>
        </p:xfrm>
        <a:graphic>
          <a:graphicData uri="http://schemas.openxmlformats.org/presentationml/2006/ole">
            <mc:AlternateContent xmlns:mc="http://schemas.openxmlformats.org/markup-compatibility/2006">
              <mc:Choice xmlns:v="urn:schemas-microsoft-com:vml" Requires="v">
                <p:oleObj spid="_x0000_s3106" name="" r:id="rId3" imgW="647700" imgH="228600" progId="Equation.DSMT4">
                  <p:embed/>
                </p:oleObj>
              </mc:Choice>
              <mc:Fallback>
                <p:oleObj name="" r:id="rId3" imgW="647700" imgH="228600" progId="Equation.DSMT4">
                  <p:embed/>
                  <p:pic>
                    <p:nvPicPr>
                      <p:cNvPr id="0" name="图片 3105"/>
                      <p:cNvPicPr/>
                      <p:nvPr/>
                    </p:nvPicPr>
                    <p:blipFill>
                      <a:blip r:embed="rId4"/>
                      <a:stretch>
                        <a:fillRect/>
                      </a:stretch>
                    </p:blipFill>
                    <p:spPr>
                      <a:xfrm>
                        <a:off x="2155825" y="3163888"/>
                        <a:ext cx="1214438" cy="427037"/>
                      </a:xfrm>
                      <a:prstGeom prst="rect">
                        <a:avLst/>
                      </a:prstGeom>
                      <a:noFill/>
                      <a:ln w="38100">
                        <a:noFill/>
                        <a:miter/>
                      </a:ln>
                    </p:spPr>
                  </p:pic>
                </p:oleObj>
              </mc:Fallback>
            </mc:AlternateContent>
          </a:graphicData>
        </a:graphic>
      </p:graphicFrame>
      <p:graphicFrame>
        <p:nvGraphicFramePr>
          <p:cNvPr id="13318" name="对象 -2147482600"/>
          <p:cNvGraphicFramePr>
            <a:graphicFrameLocks noChangeAspect="1"/>
          </p:cNvGraphicFramePr>
          <p:nvPr/>
        </p:nvGraphicFramePr>
        <p:xfrm>
          <a:off x="3763963" y="3198813"/>
          <a:ext cx="1411287" cy="460375"/>
        </p:xfrm>
        <a:graphic>
          <a:graphicData uri="http://schemas.openxmlformats.org/presentationml/2006/ole">
            <mc:AlternateContent xmlns:mc="http://schemas.openxmlformats.org/markup-compatibility/2006">
              <mc:Choice xmlns:v="urn:schemas-microsoft-com:vml" Requires="v">
                <p:oleObj spid="_x0000_s3099" name="" r:id="rId5" imgW="698500" imgH="228600" progId="Equation.DSMT4">
                  <p:embed/>
                </p:oleObj>
              </mc:Choice>
              <mc:Fallback>
                <p:oleObj name="" r:id="rId5" imgW="698500" imgH="228600" progId="Equation.DSMT4">
                  <p:embed/>
                  <p:pic>
                    <p:nvPicPr>
                      <p:cNvPr id="0" name="图片 3098"/>
                      <p:cNvPicPr/>
                      <p:nvPr/>
                    </p:nvPicPr>
                    <p:blipFill>
                      <a:blip r:embed="rId6"/>
                      <a:stretch>
                        <a:fillRect/>
                      </a:stretch>
                    </p:blipFill>
                    <p:spPr>
                      <a:xfrm>
                        <a:off x="3763963" y="3198813"/>
                        <a:ext cx="1411287" cy="460375"/>
                      </a:xfrm>
                      <a:prstGeom prst="rect">
                        <a:avLst/>
                      </a:prstGeom>
                      <a:noFill/>
                      <a:ln w="38100">
                        <a:noFill/>
                        <a:miter/>
                      </a:ln>
                    </p:spPr>
                  </p:pic>
                </p:oleObj>
              </mc:Fallback>
            </mc:AlternateContent>
          </a:graphicData>
        </a:graphic>
      </p:graphicFrame>
      <p:graphicFrame>
        <p:nvGraphicFramePr>
          <p:cNvPr id="13319" name="对象 -2147482599"/>
          <p:cNvGraphicFramePr>
            <a:graphicFrameLocks noChangeAspect="1"/>
          </p:cNvGraphicFramePr>
          <p:nvPr/>
        </p:nvGraphicFramePr>
        <p:xfrm>
          <a:off x="6453188" y="3302000"/>
          <a:ext cx="254000" cy="254000"/>
        </p:xfrm>
        <a:graphic>
          <a:graphicData uri="http://schemas.openxmlformats.org/presentationml/2006/ole">
            <mc:AlternateContent xmlns:mc="http://schemas.openxmlformats.org/markup-compatibility/2006">
              <mc:Choice xmlns:v="urn:schemas-microsoft-com:vml" Requires="v">
                <p:oleObj spid="_x0000_s3104" name="" r:id="rId7" imgW="139700" imgH="139700" progId="Equation.DSMT4">
                  <p:embed/>
                </p:oleObj>
              </mc:Choice>
              <mc:Fallback>
                <p:oleObj name="" r:id="rId7" imgW="139700" imgH="139700" progId="Equation.DSMT4">
                  <p:embed/>
                  <p:pic>
                    <p:nvPicPr>
                      <p:cNvPr id="0" name="图片 3103"/>
                      <p:cNvPicPr/>
                      <p:nvPr/>
                    </p:nvPicPr>
                    <p:blipFill>
                      <a:blip r:embed="rId8"/>
                      <a:stretch>
                        <a:fillRect/>
                      </a:stretch>
                    </p:blipFill>
                    <p:spPr>
                      <a:xfrm>
                        <a:off x="6453188" y="3302000"/>
                        <a:ext cx="254000" cy="254000"/>
                      </a:xfrm>
                      <a:prstGeom prst="rect">
                        <a:avLst/>
                      </a:prstGeom>
                      <a:noFill/>
                      <a:ln w="38100">
                        <a:noFill/>
                        <a:miter/>
                      </a:ln>
                    </p:spPr>
                  </p:pic>
                </p:oleObj>
              </mc:Fallback>
            </mc:AlternateContent>
          </a:graphicData>
        </a:graphic>
      </p:graphicFrame>
      <p:graphicFrame>
        <p:nvGraphicFramePr>
          <p:cNvPr id="13320" name="对象 -2147482598"/>
          <p:cNvGraphicFramePr>
            <a:graphicFrameLocks noChangeAspect="1"/>
          </p:cNvGraphicFramePr>
          <p:nvPr/>
        </p:nvGraphicFramePr>
        <p:xfrm>
          <a:off x="2568575" y="3744913"/>
          <a:ext cx="4573588" cy="1128712"/>
        </p:xfrm>
        <a:graphic>
          <a:graphicData uri="http://schemas.openxmlformats.org/presentationml/2006/ole">
            <mc:AlternateContent xmlns:mc="http://schemas.openxmlformats.org/markup-compatibility/2006">
              <mc:Choice xmlns:v="urn:schemas-microsoft-com:vml" Requires="v">
                <p:oleObj spid="_x0000_s3100" name="" r:id="rId9" imgW="1955165" imgH="482600" progId="Equation.DSMT4">
                  <p:embed/>
                </p:oleObj>
              </mc:Choice>
              <mc:Fallback>
                <p:oleObj name="" r:id="rId9" imgW="1955165" imgH="482600" progId="Equation.DSMT4">
                  <p:embed/>
                  <p:pic>
                    <p:nvPicPr>
                      <p:cNvPr id="0" name="图片 3099"/>
                      <p:cNvPicPr/>
                      <p:nvPr/>
                    </p:nvPicPr>
                    <p:blipFill>
                      <a:blip r:embed="rId10"/>
                      <a:stretch>
                        <a:fillRect/>
                      </a:stretch>
                    </p:blipFill>
                    <p:spPr>
                      <a:xfrm>
                        <a:off x="2568575" y="3744913"/>
                        <a:ext cx="4573588" cy="1128712"/>
                      </a:xfrm>
                      <a:prstGeom prst="rect">
                        <a:avLst/>
                      </a:prstGeom>
                      <a:noFill/>
                      <a:ln w="38100">
                        <a:noFill/>
                        <a:miter/>
                      </a:ln>
                    </p:spPr>
                  </p:pic>
                </p:oleObj>
              </mc:Fallback>
            </mc:AlternateContent>
          </a:graphicData>
        </a:graphic>
      </p:graphicFrame>
      <p:sp>
        <p:nvSpPr>
          <p:cNvPr id="13321" name="文本框 8"/>
          <p:cNvSpPr txBox="1"/>
          <p:nvPr/>
        </p:nvSpPr>
        <p:spPr>
          <a:xfrm>
            <a:off x="1436688" y="4945063"/>
            <a:ext cx="6837362" cy="1014412"/>
          </a:xfrm>
          <a:prstGeom prst="rect">
            <a:avLst/>
          </a:prstGeom>
          <a:noFill/>
          <a:ln w="9525">
            <a:noFill/>
          </a:ln>
        </p:spPr>
        <p:txBody>
          <a:bodyPr wrap="square" anchor="t" anchorCtr="0">
            <a:spAutoFit/>
          </a:bodyPr>
          <a:p>
            <a:pPr>
              <a:lnSpc>
                <a:spcPct val="125000"/>
              </a:lnSpc>
            </a:pPr>
            <a:r>
              <a:rPr lang="zh-CN" altLang="zh-CN" sz="2400">
                <a:latin typeface="Times New Roman" panose="02020603050405020304" pitchFamily="18" charset="0"/>
              </a:rPr>
              <a:t>此判定与统计学上似然大小比较结果是一致的。虽直观，但不很方便，其他方法。</a:t>
            </a:r>
            <a:r>
              <a:rPr lang="en-US" altLang="zh-CN" sz="2400">
                <a:latin typeface="Times New Roman" panose="02020603050405020304" pitchFamily="18" charset="0"/>
              </a:rPr>
              <a:t>(</a:t>
            </a:r>
            <a:r>
              <a:rPr lang="zh-CN" altLang="zh-CN" sz="2400">
                <a:latin typeface="Times New Roman" panose="02020603050405020304" pitchFamily="18" charset="0"/>
              </a:rPr>
              <a:t>本质相通</a:t>
            </a:r>
            <a:r>
              <a:rPr lang="en-US" altLang="zh-CN" sz="2400">
                <a:latin typeface="Times New Roman" panose="02020603050405020304" pitchFamily="18" charset="0"/>
              </a:rPr>
              <a:t>)</a:t>
            </a:r>
            <a:endParaRPr lang="zh-CN" altLang="en-US" sz="2400">
              <a:latin typeface="Tahoma" panose="020B0604030504040204" pitchFamily="34" charset="0"/>
            </a:endParaRPr>
          </a:p>
        </p:txBody>
      </p:sp>
      <p:sp>
        <p:nvSpPr>
          <p:cNvPr id="1332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6"/>
                                        </p:tgtEl>
                                        <p:attrNameLst>
                                          <p:attrName>style.visibility</p:attrName>
                                        </p:attrNameLst>
                                      </p:cBhvr>
                                      <p:to>
                                        <p:strVal val="visible"/>
                                      </p:to>
                                    </p:set>
                                    <p:anim calcmode="lin" valueType="num">
                                      <p:cBhvr additive="base">
                                        <p:cTn id="11" dur="500" fill="hold"/>
                                        <p:tgtEl>
                                          <p:spTgt spid="13316"/>
                                        </p:tgtEl>
                                        <p:attrNameLst>
                                          <p:attrName>ppt_x</p:attrName>
                                        </p:attrNameLst>
                                      </p:cBhvr>
                                      <p:tavLst>
                                        <p:tav tm="0">
                                          <p:val>
                                            <p:strVal val="#ppt_x"/>
                                          </p:val>
                                        </p:tav>
                                        <p:tav tm="100000">
                                          <p:val>
                                            <p:strVal val="#ppt_x"/>
                                          </p:val>
                                        </p:tav>
                                      </p:tavLst>
                                    </p:anim>
                                    <p:anim calcmode="lin" valueType="num">
                                      <p:cBhvr additive="base">
                                        <p:cTn id="12" dur="500" fill="hold"/>
                                        <p:tgtEl>
                                          <p:spTgt spid="133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anim calcmode="lin" valueType="num">
                                      <p:cBhvr additive="base">
                                        <p:cTn id="15" dur="500" fill="hold"/>
                                        <p:tgtEl>
                                          <p:spTgt spid="13317"/>
                                        </p:tgtEl>
                                        <p:attrNameLst>
                                          <p:attrName>ppt_x</p:attrName>
                                        </p:attrNameLst>
                                      </p:cBhvr>
                                      <p:tavLst>
                                        <p:tav tm="0">
                                          <p:val>
                                            <p:strVal val="#ppt_x"/>
                                          </p:val>
                                        </p:tav>
                                        <p:tav tm="100000">
                                          <p:val>
                                            <p:strVal val="#ppt_x"/>
                                          </p:val>
                                        </p:tav>
                                      </p:tavLst>
                                    </p:anim>
                                    <p:anim calcmode="lin" valueType="num">
                                      <p:cBhvr additive="base">
                                        <p:cTn id="16" dur="500" fill="hold"/>
                                        <p:tgtEl>
                                          <p:spTgt spid="133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9"/>
                                        </p:tgtEl>
                                        <p:attrNameLst>
                                          <p:attrName>style.visibility</p:attrName>
                                        </p:attrNameLst>
                                      </p:cBhvr>
                                      <p:to>
                                        <p:strVal val="visible"/>
                                      </p:to>
                                    </p:set>
                                    <p:anim calcmode="lin" valueType="num">
                                      <p:cBhvr additive="base">
                                        <p:cTn id="23" dur="500" fill="hold"/>
                                        <p:tgtEl>
                                          <p:spTgt spid="13319"/>
                                        </p:tgtEl>
                                        <p:attrNameLst>
                                          <p:attrName>ppt_x</p:attrName>
                                        </p:attrNameLst>
                                      </p:cBhvr>
                                      <p:tavLst>
                                        <p:tav tm="0">
                                          <p:val>
                                            <p:strVal val="#ppt_x"/>
                                          </p:val>
                                        </p:tav>
                                        <p:tav tm="100000">
                                          <p:val>
                                            <p:strVal val="#ppt_x"/>
                                          </p:val>
                                        </p:tav>
                                      </p:tavLst>
                                    </p:anim>
                                    <p:anim calcmode="lin" valueType="num">
                                      <p:cBhvr additive="base">
                                        <p:cTn id="24" dur="500" fill="hold"/>
                                        <p:tgtEl>
                                          <p:spTgt spid="133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20"/>
                                        </p:tgtEl>
                                        <p:attrNameLst>
                                          <p:attrName>style.visibility</p:attrName>
                                        </p:attrNameLst>
                                      </p:cBhvr>
                                      <p:to>
                                        <p:strVal val="visible"/>
                                      </p:to>
                                    </p:set>
                                    <p:anim calcmode="lin" valueType="num">
                                      <p:cBhvr additive="base">
                                        <p:cTn id="27" dur="500" fill="hold"/>
                                        <p:tgtEl>
                                          <p:spTgt spid="13320"/>
                                        </p:tgtEl>
                                        <p:attrNameLst>
                                          <p:attrName>ppt_x</p:attrName>
                                        </p:attrNameLst>
                                      </p:cBhvr>
                                      <p:tavLst>
                                        <p:tav tm="0">
                                          <p:val>
                                            <p:strVal val="#ppt_x"/>
                                          </p:val>
                                        </p:tav>
                                        <p:tav tm="100000">
                                          <p:val>
                                            <p:strVal val="#ppt_x"/>
                                          </p:val>
                                        </p:tav>
                                      </p:tavLst>
                                    </p:anim>
                                    <p:anim calcmode="lin" valueType="num">
                                      <p:cBhvr additive="base">
                                        <p:cTn id="28" dur="500" fill="hold"/>
                                        <p:tgtEl>
                                          <p:spTgt spid="133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21"/>
                                        </p:tgtEl>
                                        <p:attrNameLst>
                                          <p:attrName>style.visibility</p:attrName>
                                        </p:attrNameLst>
                                      </p:cBhvr>
                                      <p:to>
                                        <p:strVal val="visible"/>
                                      </p:to>
                                    </p:set>
                                    <p:anim calcmode="lin" valueType="num">
                                      <p:cBhvr additive="base">
                                        <p:cTn id="31" dur="500" fill="hold"/>
                                        <p:tgtEl>
                                          <p:spTgt spid="13321"/>
                                        </p:tgtEl>
                                        <p:attrNameLst>
                                          <p:attrName>ppt_x</p:attrName>
                                        </p:attrNameLst>
                                      </p:cBhvr>
                                      <p:tavLst>
                                        <p:tav tm="0">
                                          <p:val>
                                            <p:strVal val="#ppt_x"/>
                                          </p:val>
                                        </p:tav>
                                        <p:tav tm="100000">
                                          <p:val>
                                            <p:strVal val="#ppt_x"/>
                                          </p:val>
                                        </p:tav>
                                      </p:tavLst>
                                    </p:anim>
                                    <p:anim calcmode="lin" valueType="num">
                                      <p:cBhvr additive="base">
                                        <p:cTn id="32"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P spid="133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4"/>
          <p:cNvSpPr txBox="1"/>
          <p:nvPr/>
        </p:nvSpPr>
        <p:spPr>
          <a:xfrm>
            <a:off x="1277938" y="681038"/>
            <a:ext cx="6494462"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设</a:t>
            </a:r>
            <a:r>
              <a:rPr lang="en-US" altLang="zh-CN" sz="2400" i="1">
                <a:latin typeface="Times New Roman" panose="02020603050405020304" pitchFamily="18" charset="0"/>
              </a:rPr>
              <a:t>G</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b="1" i="1">
                <a:latin typeface="Times New Roman" panose="02020603050405020304" pitchFamily="18" charset="0"/>
              </a:rPr>
              <a:t>μ</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US" altLang="zh-CN" sz="2400" b="1">
                <a:latin typeface="Times New Roman" panose="02020603050405020304" pitchFamily="18" charset="0"/>
              </a:rPr>
              <a:t>Σ</a:t>
            </a:r>
            <a:r>
              <a:rPr lang="en-US" altLang="zh-CN" sz="2400">
                <a:latin typeface="Times New Roman" panose="02020603050405020304" pitchFamily="18" charset="0"/>
              </a:rPr>
              <a:t>)</a:t>
            </a:r>
            <a:r>
              <a:rPr lang="zh-CN" altLang="en-US" sz="2400">
                <a:latin typeface="Times New Roman" panose="02020603050405020304" pitchFamily="18" charset="0"/>
              </a:rPr>
              <a:t>与</a:t>
            </a:r>
            <a:r>
              <a:rPr lang="en-US" altLang="zh-CN" sz="2400" i="1">
                <a:latin typeface="Times New Roman" panose="02020603050405020304" pitchFamily="18" charset="0"/>
              </a:rPr>
              <a:t>G</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b="1" i="1">
                <a:latin typeface="Times New Roman" panose="02020603050405020304" pitchFamily="18" charset="0"/>
              </a:rPr>
              <a:t>μ</a:t>
            </a:r>
            <a:r>
              <a:rPr lang="en-US" altLang="zh-CN" sz="2400" baseline="-25000">
                <a:latin typeface="Times New Roman" panose="02020603050405020304" pitchFamily="18" charset="0"/>
              </a:rPr>
              <a:t>2</a:t>
            </a:r>
            <a:r>
              <a:rPr lang="en-US" altLang="zh-CN" sz="2400">
                <a:latin typeface="Times New Roman" panose="02020603050405020304" pitchFamily="18" charset="0"/>
              </a:rPr>
              <a:t>, </a:t>
            </a:r>
            <a:r>
              <a:rPr lang="en-US" altLang="zh-CN" sz="2400" b="1">
                <a:latin typeface="Times New Roman" panose="02020603050405020304" pitchFamily="18" charset="0"/>
              </a:rPr>
              <a:t>Σ</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的概率密度为：</a:t>
            </a:r>
            <a:endParaRPr lang="zh-CN" altLang="en-US" sz="2400">
              <a:latin typeface="Times New Roman" panose="02020603050405020304" pitchFamily="18" charset="0"/>
            </a:endParaRPr>
          </a:p>
        </p:txBody>
      </p:sp>
      <p:graphicFrame>
        <p:nvGraphicFramePr>
          <p:cNvPr id="14338" name="对象 1">
            <a:hlinkClick r:id="" action="ppaction://ole?verb="/>
          </p:cNvPr>
          <p:cNvGraphicFramePr>
            <a:graphicFrameLocks noChangeAspect="1"/>
          </p:cNvGraphicFramePr>
          <p:nvPr/>
        </p:nvGraphicFramePr>
        <p:xfrm>
          <a:off x="1599883" y="1325404"/>
          <a:ext cx="7477760" cy="1163955"/>
        </p:xfrm>
        <a:graphic>
          <a:graphicData uri="http://schemas.openxmlformats.org/presentationml/2006/ole">
            <mc:AlternateContent xmlns:mc="http://schemas.openxmlformats.org/markup-compatibility/2006">
              <mc:Choice xmlns:v="urn:schemas-microsoft-com:vml" Requires="v">
                <p:oleObj spid="_x0000_s3098" name="" r:id="rId1" imgW="2781300" imgH="431800" progId="Equation.KSEE3">
                  <p:embed/>
                </p:oleObj>
              </mc:Choice>
              <mc:Fallback>
                <p:oleObj name="" r:id="rId1" imgW="2781300" imgH="431800" progId="Equation.KSEE3">
                  <p:embed/>
                  <p:pic>
                    <p:nvPicPr>
                      <p:cNvPr id="0" name="图片 3097"/>
                      <p:cNvPicPr/>
                      <p:nvPr/>
                    </p:nvPicPr>
                    <p:blipFill>
                      <a:blip r:embed="rId2"/>
                      <a:stretch>
                        <a:fillRect/>
                      </a:stretch>
                    </p:blipFill>
                    <p:spPr>
                      <a:xfrm>
                        <a:off x="1599883" y="1325404"/>
                        <a:ext cx="7477760" cy="1163955"/>
                      </a:xfrm>
                      <a:prstGeom prst="rect">
                        <a:avLst/>
                      </a:prstGeom>
                      <a:solidFill>
                        <a:srgbClr val="FFFFFF"/>
                      </a:solidFill>
                      <a:ln w="38100">
                        <a:noFill/>
                        <a:miter/>
                      </a:ln>
                    </p:spPr>
                  </p:pic>
                </p:oleObj>
              </mc:Fallback>
            </mc:AlternateContent>
          </a:graphicData>
        </a:graphic>
      </p:graphicFrame>
      <p:sp>
        <p:nvSpPr>
          <p:cNvPr id="14339" name="文本框 2"/>
          <p:cNvSpPr txBox="1"/>
          <p:nvPr/>
        </p:nvSpPr>
        <p:spPr>
          <a:xfrm>
            <a:off x="1500188" y="2628900"/>
            <a:ext cx="2635250" cy="460375"/>
          </a:xfrm>
          <a:prstGeom prst="rect">
            <a:avLst/>
          </a:prstGeom>
          <a:noFill/>
          <a:ln w="9525">
            <a:noFill/>
          </a:ln>
        </p:spPr>
        <p:txBody>
          <a:bodyPr wrap="none" anchor="t" anchorCtr="0">
            <a:spAutoFit/>
          </a:bodyPr>
          <a:p>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zh-CN" altLang="en-US" sz="2400">
                <a:latin typeface="Times New Roman" panose="02020603050405020304" pitchFamily="18" charset="0"/>
              </a:rPr>
              <a:t>的概率密度为：</a:t>
            </a:r>
            <a:endParaRPr lang="zh-CN" altLang="en-US" sz="2400">
              <a:latin typeface="Times New Roman" panose="02020603050405020304" pitchFamily="18" charset="0"/>
            </a:endParaRPr>
          </a:p>
        </p:txBody>
      </p:sp>
      <p:graphicFrame>
        <p:nvGraphicFramePr>
          <p:cNvPr id="14340" name="对象 3">
            <a:hlinkClick r:id="" action="ppaction://ole?verb="/>
          </p:cNvPr>
          <p:cNvGraphicFramePr>
            <a:graphicFrameLocks noChangeAspect="1"/>
          </p:cNvGraphicFramePr>
          <p:nvPr/>
        </p:nvGraphicFramePr>
        <p:xfrm>
          <a:off x="1400017" y="3089275"/>
          <a:ext cx="7656830" cy="1168400"/>
        </p:xfrm>
        <a:graphic>
          <a:graphicData uri="http://schemas.openxmlformats.org/presentationml/2006/ole">
            <mc:AlternateContent xmlns:mc="http://schemas.openxmlformats.org/markup-compatibility/2006">
              <mc:Choice xmlns:v="urn:schemas-microsoft-com:vml" Requires="v">
                <p:oleObj spid="_x0000_s3102" name="" r:id="rId3" imgW="2831465" imgH="431800" progId="Equation.KSEE3">
                  <p:embed/>
                </p:oleObj>
              </mc:Choice>
              <mc:Fallback>
                <p:oleObj name="" r:id="rId3" imgW="2831465" imgH="431800" progId="Equation.KSEE3">
                  <p:embed/>
                  <p:pic>
                    <p:nvPicPr>
                      <p:cNvPr id="0" name="图片 3101"/>
                      <p:cNvPicPr/>
                      <p:nvPr/>
                    </p:nvPicPr>
                    <p:blipFill>
                      <a:blip r:embed="rId4"/>
                      <a:stretch>
                        <a:fillRect/>
                      </a:stretch>
                    </p:blipFill>
                    <p:spPr>
                      <a:xfrm>
                        <a:off x="1400017" y="3089275"/>
                        <a:ext cx="7656830" cy="1168400"/>
                      </a:xfrm>
                      <a:prstGeom prst="rect">
                        <a:avLst/>
                      </a:prstGeom>
                      <a:noFill/>
                      <a:ln w="38100">
                        <a:noFill/>
                        <a:miter/>
                      </a:ln>
                    </p:spPr>
                  </p:pic>
                </p:oleObj>
              </mc:Fallback>
            </mc:AlternateContent>
          </a:graphicData>
        </a:graphic>
      </p:graphicFrame>
      <p:sp>
        <p:nvSpPr>
          <p:cNvPr id="14343" name="文本框 4"/>
          <p:cNvSpPr txBox="1"/>
          <p:nvPr/>
        </p:nvSpPr>
        <p:spPr>
          <a:xfrm>
            <a:off x="1597025" y="4410075"/>
            <a:ext cx="1706563" cy="460375"/>
          </a:xfrm>
          <a:prstGeom prst="rect">
            <a:avLst/>
          </a:prstGeom>
          <a:noFill/>
          <a:ln w="9525">
            <a:noFill/>
          </a:ln>
        </p:spPr>
        <p:txBody>
          <a:bodyPr wrap="none" anchor="t" anchorCtr="0">
            <a:spAutoFit/>
          </a:bodyPr>
          <a:p>
            <a:r>
              <a:rPr lang="zh-CN" altLang="zh-CN" sz="2400">
                <a:latin typeface="Times New Roman" panose="02020603050405020304" pitchFamily="18" charset="0"/>
              </a:rPr>
              <a:t>判别准则：</a:t>
            </a:r>
            <a:endParaRPr lang="zh-CN" altLang="zh-CN" sz="2400">
              <a:latin typeface="Times New Roman" panose="02020603050405020304" pitchFamily="18" charset="0"/>
            </a:endParaRPr>
          </a:p>
        </p:txBody>
      </p:sp>
      <p:graphicFrame>
        <p:nvGraphicFramePr>
          <p:cNvPr id="14344" name="对象 5">
            <a:hlinkClick r:id="" action="ppaction://ole?verb="/>
          </p:cNvPr>
          <p:cNvGraphicFramePr>
            <a:graphicFrameLocks noChangeAspect="1"/>
          </p:cNvGraphicFramePr>
          <p:nvPr/>
        </p:nvGraphicFramePr>
        <p:xfrm>
          <a:off x="3303588" y="4410075"/>
          <a:ext cx="3436937" cy="2205038"/>
        </p:xfrm>
        <a:graphic>
          <a:graphicData uri="http://schemas.openxmlformats.org/presentationml/2006/ole">
            <mc:AlternateContent xmlns:mc="http://schemas.openxmlformats.org/markup-compatibility/2006">
              <mc:Choice xmlns:v="urn:schemas-microsoft-com:vml" Requires="v">
                <p:oleObj spid="_x0000_s3101" name="" r:id="rId5" imgW="1346200" imgH="862965" progId="Equation.KSEE3">
                  <p:embed/>
                </p:oleObj>
              </mc:Choice>
              <mc:Fallback>
                <p:oleObj name="" r:id="rId5" imgW="1346200" imgH="862965" progId="Equation.KSEE3">
                  <p:embed/>
                  <p:pic>
                    <p:nvPicPr>
                      <p:cNvPr id="0" name="图片 3100"/>
                      <p:cNvPicPr/>
                      <p:nvPr/>
                    </p:nvPicPr>
                    <p:blipFill>
                      <a:blip r:embed="rId6"/>
                      <a:stretch>
                        <a:fillRect/>
                      </a:stretch>
                    </p:blipFill>
                    <p:spPr>
                      <a:xfrm>
                        <a:off x="3303588" y="4410075"/>
                        <a:ext cx="3436937" cy="220503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latin typeface="Times New Roman" panose="02020603050405020304" pitchFamily="18" charset="0"/>
            </a:endParaRPr>
          </a:p>
        </p:txBody>
      </p:sp>
      <p:graphicFrame>
        <p:nvGraphicFramePr>
          <p:cNvPr id="3" name="对象 1">
            <a:hlinkClick r:id="" action="ppaction://ole?verb="/>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3103" name="" r:id="rId7" imgW="914400" imgH="215900" progId="Equation.KSEE3">
                  <p:embed/>
                </p:oleObj>
              </mc:Choice>
              <mc:Fallback>
                <p:oleObj name="" r:id="rId7" imgW="914400" imgH="215900" progId="Equation.KSEE3">
                  <p:embed/>
                  <p:pic>
                    <p:nvPicPr>
                      <p:cNvPr id="0" name="图片 3102"/>
                      <p:cNvPicPr/>
                      <p:nvPr/>
                    </p:nvPicPr>
                    <p:blipFill>
                      <a:blip r:embed="rId8"/>
                      <a:stretch>
                        <a:fillRect/>
                      </a:stretch>
                    </p:blipFill>
                    <p:spPr>
                      <a:xfrm>
                        <a:off x="4495800" y="3321050"/>
                        <a:ext cx="914400" cy="215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additive="base">
                                        <p:cTn id="7" dur="500" fill="hold"/>
                                        <p:tgtEl>
                                          <p:spTgt spid="14343"/>
                                        </p:tgtEl>
                                        <p:attrNameLst>
                                          <p:attrName>ppt_x</p:attrName>
                                        </p:attrNameLst>
                                      </p:cBhvr>
                                      <p:tavLst>
                                        <p:tav tm="0">
                                          <p:val>
                                            <p:strVal val="#ppt_x"/>
                                          </p:val>
                                        </p:tav>
                                        <p:tav tm="100000">
                                          <p:val>
                                            <p:strVal val="#ppt_x"/>
                                          </p:val>
                                        </p:tav>
                                      </p:tavLst>
                                    </p:anim>
                                    <p:anim calcmode="lin" valueType="num">
                                      <p:cBhvr additive="base">
                                        <p:cTn id="8" dur="500" fill="hold"/>
                                        <p:tgtEl>
                                          <p:spTgt spid="143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4"/>
                                        </p:tgtEl>
                                        <p:attrNameLst>
                                          <p:attrName>style.visibility</p:attrName>
                                        </p:attrNameLst>
                                      </p:cBhvr>
                                      <p:to>
                                        <p:strVal val="visible"/>
                                      </p:to>
                                    </p:set>
                                    <p:anim calcmode="lin" valueType="num">
                                      <p:cBhvr additive="base">
                                        <p:cTn id="11" dur="500" fill="hold"/>
                                        <p:tgtEl>
                                          <p:spTgt spid="14344"/>
                                        </p:tgtEl>
                                        <p:attrNameLst>
                                          <p:attrName>ppt_x</p:attrName>
                                        </p:attrNameLst>
                                      </p:cBhvr>
                                      <p:tavLst>
                                        <p:tav tm="0">
                                          <p:val>
                                            <p:strVal val="#ppt_x"/>
                                          </p:val>
                                        </p:tav>
                                        <p:tav tm="100000">
                                          <p:val>
                                            <p:strVal val="#ppt_x"/>
                                          </p:val>
                                        </p:tav>
                                      </p:tavLst>
                                    </p:anim>
                                    <p:anim calcmode="lin" valueType="num">
                                      <p:cBhvr additive="base">
                                        <p:cTn id="12"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2386</Words>
  <Application>WPS 演示</Application>
  <PresentationFormat>A4 纸张(210x297 毫米)</PresentationFormat>
  <Paragraphs>277</Paragraphs>
  <Slides>27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91</vt:i4>
      </vt:variant>
      <vt:variant>
        <vt:lpstr>幻灯片标题</vt:lpstr>
      </vt:variant>
      <vt:variant>
        <vt:i4>27</vt:i4>
      </vt:variant>
    </vt:vector>
  </HeadingPairs>
  <TitlesOfParts>
    <vt:vector size="130" baseType="lpstr">
      <vt:lpstr>Arial</vt:lpstr>
      <vt:lpstr>宋体</vt:lpstr>
      <vt:lpstr>Wingdings</vt:lpstr>
      <vt:lpstr>Tahoma</vt:lpstr>
      <vt:lpstr>Times New Roman</vt:lpstr>
      <vt:lpstr>黑体</vt:lpstr>
      <vt:lpstr>华文中宋</vt:lpstr>
      <vt:lpstr>Wingdings</vt:lpstr>
      <vt:lpstr>微软雅黑</vt:lpstr>
      <vt:lpstr>Arial Unicode MS</vt:lpstr>
      <vt:lpstr>华文行楷</vt:lpstr>
      <vt:lpstr>Blends</vt:lpstr>
      <vt:lpstr>Equation.DSMT4</vt:lpstr>
      <vt:lpstr>Equation.DSMT4</vt:lpstr>
      <vt:lpstr>Equation.DSMT4</vt:lpstr>
      <vt:lpstr>Equation.DSMT4</vt:lpstr>
      <vt:lpstr>Equation.DSMT4</vt:lpstr>
      <vt:lpstr>Equation.DSMT4</vt:lpstr>
      <vt:lpstr>Equation.DSMT4</vt:lpstr>
      <vt:lpstr>Equation.KSEE3</vt:lpstr>
      <vt:lpstr>Paint.Picture</vt:lpstr>
      <vt:lpstr>Equation.DSMT4</vt:lpstr>
      <vt:lpstr>Equation.DSMT4</vt:lpstr>
      <vt:lpstr>Equation.DSMT4</vt:lpstr>
      <vt:lpstr>Equation.DSMT4</vt:lpstr>
      <vt:lpstr>Equation.DSMT4</vt:lpstr>
      <vt:lpstr>Equation.KSEE3</vt:lpstr>
      <vt:lpstr>Equation.KSEE3</vt:lpstr>
      <vt:lpstr>Equation.KSEE3</vt:lpstr>
      <vt:lpstr>Equation.KSEE3</vt:lpstr>
      <vt:lpstr>Equation.DSMT4</vt:lpstr>
      <vt:lpstr>Equation.DSMT4</vt:lpstr>
      <vt:lpstr>Equation.DSMT4</vt:lpstr>
      <vt:lpstr>Equation.DSMT4</vt:lpstr>
      <vt:lpstr>Equation.DSMT4</vt:lpstr>
      <vt:lpstr>Paint.Picture</vt:lpstr>
      <vt:lpstr>Paint.Picture</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Equation.KSEE3</vt:lpstr>
      <vt:lpstr>Equation.DSMT4</vt:lpstr>
      <vt:lpstr>Equation.KSEE3</vt:lpstr>
      <vt:lpstr>Equation.DSMT4</vt:lpstr>
      <vt:lpstr>Equation.DSMT4</vt:lpstr>
      <vt:lpstr>Equation.DSMT4</vt:lpstr>
      <vt:lpstr>Paint.Picture</vt:lpstr>
      <vt:lpstr>Paint.Picture</vt:lpstr>
      <vt:lpstr>Paint.Picture</vt:lpstr>
      <vt:lpstr>Equation.DSMT4</vt:lpstr>
      <vt:lpstr>Equation.DSMT4</vt:lpstr>
      <vt:lpstr>Equation.DSMT4</vt:lpstr>
      <vt:lpstr>Equation.DSMT4</vt:lpstr>
      <vt:lpstr>Equation.KSEE3</vt:lpstr>
      <vt:lpstr>Equation.KSEE3</vt:lpstr>
      <vt:lpstr>Equation.KSEE3</vt:lpstr>
      <vt:lpstr>Equation.KSEE3</vt:lpstr>
      <vt:lpstr>Equation.KSEE3</vt:lpstr>
      <vt:lpstr>Equation.DSMT4</vt:lpstr>
      <vt:lpstr>Equation.DSMT4</vt:lpstr>
      <vt:lpstr>Equation.DSMT4</vt:lpstr>
      <vt:lpstr>Equation.DSMT4</vt:lpstr>
      <vt:lpstr>Equation.DSMT4</vt:lpstr>
      <vt:lpstr>Equation.DSMT4</vt:lpstr>
      <vt:lpstr>Equation.KSEE3</vt:lpstr>
      <vt:lpstr>Equation.KSEE3</vt:lpstr>
      <vt:lpstr>Equation.KSEE3</vt:lpstr>
      <vt:lpstr>Equation.KSEE3</vt:lpstr>
      <vt:lpstr>Paint.Picture</vt:lpstr>
      <vt:lpstr>Paint.Picture</vt:lpstr>
      <vt:lpstr>Paint.Picture</vt:lpstr>
      <vt:lpstr>Equation.DSMT4</vt:lpstr>
      <vt:lpstr>Equation.DSMT4</vt:lpstr>
      <vt:lpstr>Equation.KSEE3</vt:lpstr>
      <vt:lpstr>Equation.DSMT4</vt:lpstr>
      <vt:lpstr>Equation.KSEE3</vt:lpstr>
      <vt:lpstr>Equation.KSEE3</vt:lpstr>
      <vt:lpstr>Equation.DSMT4</vt:lpstr>
      <vt:lpstr>Equation.DSMT4</vt:lpstr>
      <vt:lpstr>Equation.DSMT4</vt:lpstr>
      <vt:lpstr>Equation.DSMT4</vt:lpstr>
      <vt:lpstr>Equation.DSMT4</vt:lpstr>
      <vt:lpstr>Paint.Picture</vt:lpstr>
      <vt:lpstr>Equation.DSMT4</vt:lpstr>
      <vt:lpstr>Equation.DSMT4</vt:lpstr>
      <vt:lpstr>PowerPoint 演示文稿</vt:lpstr>
      <vt:lpstr>PowerPoint 演示文稿</vt:lpstr>
      <vt:lpstr>几个概  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前言</dc:title>
  <dc:creator>ly</dc:creator>
  <cp:lastModifiedBy>云朵</cp:lastModifiedBy>
  <cp:revision>728</cp:revision>
  <cp:lastPrinted>2000-09-12T02:18:00Z</cp:lastPrinted>
  <dcterms:created xsi:type="dcterms:W3CDTF">1999-05-13T08:05:00Z</dcterms:created>
  <dcterms:modified xsi:type="dcterms:W3CDTF">2021-12-08T09:43:05Z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B47D95ED71794EB5920FD1E6EC952978</vt:lpwstr>
  </property>
</Properties>
</file>