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4" r:id="rId3"/>
    <p:sldMasterId id="2147483680" r:id="rId4"/>
    <p:sldMasterId id="2147483696" r:id="rId5"/>
  </p:sldMasterIdLst>
  <p:notesMasterIdLst>
    <p:notesMasterId r:id="rId10"/>
  </p:notesMasterIdLst>
  <p:sldIdLst>
    <p:sldId id="256" r:id="rId6"/>
    <p:sldId id="257" r:id="rId7"/>
    <p:sldId id="258" r:id="rId8"/>
    <p:sldId id="259" r:id="rId9"/>
    <p:sldId id="260" r:id="rId11"/>
    <p:sldId id="261" r:id="rId12"/>
    <p:sldId id="262" r:id="rId13"/>
    <p:sldId id="263" r:id="rId14"/>
    <p:sldId id="264" r:id="rId15"/>
    <p:sldId id="266" r:id="rId16"/>
    <p:sldId id="265"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5" r:id="rId32"/>
    <p:sldId id="281" r:id="rId33"/>
    <p:sldId id="297" r:id="rId34"/>
    <p:sldId id="312" r:id="rId35"/>
    <p:sldId id="282" r:id="rId36"/>
    <p:sldId id="283" r:id="rId37"/>
    <p:sldId id="298" r:id="rId38"/>
    <p:sldId id="284" r:id="rId39"/>
    <p:sldId id="326" r:id="rId40"/>
    <p:sldId id="285" r:id="rId41"/>
    <p:sldId id="286" r:id="rId42"/>
    <p:sldId id="287" r:id="rId43"/>
    <p:sldId id="288" r:id="rId44"/>
    <p:sldId id="289" r:id="rId45"/>
    <p:sldId id="290" r:id="rId46"/>
    <p:sldId id="336" r:id="rId47"/>
    <p:sldId id="337" r:id="rId48"/>
    <p:sldId id="338" r:id="rId49"/>
    <p:sldId id="339" r:id="rId50"/>
    <p:sldId id="340" r:id="rId51"/>
    <p:sldId id="341" r:id="rId52"/>
    <p:sldId id="342" r:id="rId53"/>
    <p:sldId id="346" r:id="rId54"/>
    <p:sldId id="347" r:id="rId55"/>
    <p:sldId id="348" r:id="rId56"/>
    <p:sldId id="349" r:id="rId57"/>
    <p:sldId id="350" r:id="rId58"/>
    <p:sldId id="291" r:id="rId59"/>
    <p:sldId id="292" r:id="rId60"/>
    <p:sldId id="293" r:id="rId61"/>
  </p:sldIdLst>
  <p:sldSz cx="9144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FF3300"/>
    <a:srgbClr val="FF33CC"/>
    <a:srgbClr val="E8E8E8"/>
    <a:srgbClr val="B2B2B2"/>
    <a:srgbClr val="EAEAEA"/>
    <a:srgbClr val="99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p:restoredTop sz="94666"/>
  </p:normalViewPr>
  <p:slideViewPr>
    <p:cSldViewPr showGuides="1">
      <p:cViewPr>
        <p:scale>
          <a:sx n="100" d="100"/>
          <a:sy n="100" d="100"/>
        </p:scale>
        <p:origin x="-840" y="-90"/>
      </p:cViewPr>
      <p:guideLst>
        <p:guide orient="horz" pos="2160"/>
        <p:guide pos="289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marL="0" lvl="0" indent="0" eaLnBrk="1" fontAlgn="base" latinLnBrk="0" hangingPunct="1">
              <a:buNone/>
            </a:pPr>
            <a:endParaRPr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marL="0" lvl="0" indent="0" algn="r" eaLnBrk="1" fontAlgn="base" latinLnBrk="0" hangingPunct="1">
              <a:buNone/>
            </a:pPr>
            <a:endParaRPr sz="1200" strike="noStrike" noProof="1"/>
          </a:p>
        </p:txBody>
      </p:sp>
      <p:sp>
        <p:nvSpPr>
          <p:cNvPr id="9220" name="幻灯片图像占位符 3075"/>
          <p:cNvSpPr>
            <a:spLocks noGrp="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文本占位符 3076"/>
          <p:cNvSpPr>
            <a:spLocks noGrp="1"/>
          </p:cNvSpPr>
          <p:nvPr>
            <p:ph type="body" sz="quarter"/>
          </p:nvPr>
        </p:nvSpPr>
        <p:spPr>
          <a:xfrm>
            <a:off x="685800" y="4343400"/>
            <a:ext cx="5486400" cy="41148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nchorCtr="0"/>
          <a:p>
            <a:pPr marL="0" lvl="0" indent="0" eaLnBrk="1" fontAlgn="base" latinLnBrk="0" hangingPunct="1">
              <a:buNone/>
            </a:pPr>
            <a:endParaRPr sz="1200" strike="noStrike" noProof="1"/>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nchorCtr="0"/>
          <a:p>
            <a:pPr marL="0" lvl="0" indent="0" algn="r" eaLnBrk="1" fontAlgn="base" latinLnBrk="0" hangingPunct="1">
              <a:buNone/>
            </a:pPr>
            <a:fld id="{9A0DB2DC-4C9A-4742-B13C-FB6460FD3503}" type="slidenum">
              <a:rPr lang="zh-CN" altLang="x-none" sz="1200" strike="noStrike" noProof="1">
                <a:latin typeface="Arial" panose="020B0604020202020204" pitchFamily="34" charset="0"/>
                <a:ea typeface="宋体" panose="02010600030101010101" pitchFamily="2" charset="-122"/>
                <a:cs typeface="+mn-cs"/>
              </a:rPr>
            </a:fld>
            <a:endParaRPr lang="zh-CN"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rtl="0" eaLnBrk="0" fontAlgn="base" latinLnBrk="0" hangingPunct="0">
      <a:lnSpc>
        <a:spcPct val="100000"/>
      </a:lnSpc>
      <a:spcBef>
        <a:spcPct val="30000"/>
      </a:spcBef>
      <a:spcAft>
        <a:spcPct val="0"/>
      </a:spcAft>
      <a:buSzPct val="100000"/>
      <a:buFont typeface="Times New Roman" panose="02020603050405020304" pitchFamily="18" charset="0"/>
      <a:buNone/>
      <a:defRPr sz="1200" u="none" kern="1200" baseline="0">
        <a:solidFill>
          <a:schemeClr val="tx1"/>
        </a:solidFill>
        <a:latin typeface="Arial" panose="020B0604020202020204" pitchFamily="34" charset="0"/>
        <a:ea typeface="宋体" panose="02010600030101010101" pitchFamily="2" charset="-122"/>
      </a:defRPr>
    </a:lvl1pPr>
    <a:lvl2pPr marL="457200" lvl="1" indent="0" algn="l" rtl="0" eaLnBrk="0" fontAlgn="base" latinLnBrk="0" hangingPunct="0">
      <a:lnSpc>
        <a:spcPct val="100000"/>
      </a:lnSpc>
      <a:spcBef>
        <a:spcPct val="30000"/>
      </a:spcBef>
      <a:spcAft>
        <a:spcPct val="0"/>
      </a:spcAft>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2pPr>
    <a:lvl3pPr marL="914400" lvl="2" indent="0" algn="l" rtl="0" eaLnBrk="0" fontAlgn="base" latinLnBrk="0" hangingPunct="0">
      <a:lnSpc>
        <a:spcPct val="100000"/>
      </a:lnSpc>
      <a:spcBef>
        <a:spcPct val="30000"/>
      </a:spcBef>
      <a:spcAft>
        <a:spcPct val="0"/>
      </a:spcAft>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3pPr>
    <a:lvl4pPr marL="1371600" lvl="3" indent="0" algn="l" rtl="0" eaLnBrk="0" fontAlgn="base" latinLnBrk="0" hangingPunct="0">
      <a:lnSpc>
        <a:spcPct val="100000"/>
      </a:lnSpc>
      <a:spcBef>
        <a:spcPct val="30000"/>
      </a:spcBef>
      <a:spcAft>
        <a:spcPct val="0"/>
      </a:spcAft>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4pPr>
    <a:lvl5pPr marL="1828800" lvl="4" indent="0" algn="l" rtl="0" eaLnBrk="0" fontAlgn="base" latinLnBrk="0" hangingPunct="0">
      <a:lnSpc>
        <a:spcPct val="100000"/>
      </a:lnSpc>
      <a:spcBef>
        <a:spcPct val="30000"/>
      </a:spcBef>
      <a:spcAft>
        <a:spcPct val="0"/>
      </a:spcAft>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5pPr>
    <a:lvl6pPr marL="2286000" lvl="5" indent="0" algn="l" rtl="0" eaLnBrk="0" fontAlgn="base" latinLnBrk="0" hangingPunct="0">
      <a:lnSpc>
        <a:spcPct val="100000"/>
      </a:lnSpc>
      <a:spcBef>
        <a:spcPct val="30000"/>
      </a:spcBef>
      <a:spcAft>
        <a:spcPct val="0"/>
      </a:spcAft>
      <a:buClrTx/>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6pPr>
    <a:lvl7pPr marL="2743200" lvl="6" indent="0" algn="l" rtl="0" eaLnBrk="0" fontAlgn="base" latinLnBrk="0" hangingPunct="0">
      <a:lnSpc>
        <a:spcPct val="100000"/>
      </a:lnSpc>
      <a:spcBef>
        <a:spcPct val="30000"/>
      </a:spcBef>
      <a:spcAft>
        <a:spcPct val="0"/>
      </a:spcAft>
      <a:buClrTx/>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7pPr>
    <a:lvl8pPr marL="3200400" lvl="7" indent="0" algn="l" rtl="0" eaLnBrk="0" fontAlgn="base" latinLnBrk="0" hangingPunct="0">
      <a:lnSpc>
        <a:spcPct val="100000"/>
      </a:lnSpc>
      <a:spcBef>
        <a:spcPct val="30000"/>
      </a:spcBef>
      <a:spcAft>
        <a:spcPct val="0"/>
      </a:spcAft>
      <a:buClrTx/>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8pPr>
    <a:lvl9pPr marL="3657600" lvl="8" indent="0" algn="l" rtl="0" eaLnBrk="0" fontAlgn="base" latinLnBrk="0" hangingPunct="0">
      <a:lnSpc>
        <a:spcPct val="100000"/>
      </a:lnSpc>
      <a:spcBef>
        <a:spcPct val="30000"/>
      </a:spcBef>
      <a:spcAft>
        <a:spcPct val="0"/>
      </a:spcAft>
      <a:buClrTx/>
      <a:buSzPct val="100000"/>
      <a:buFont typeface="Arial" panose="020B0604020202020204" pitchFamily="34" charset="0"/>
      <a:buNone/>
      <a:defRPr sz="120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43009"/>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14338" name="幻灯片图像占位符 43010"/>
          <p:cNvSpPr>
            <a:spLocks noGrp="1"/>
          </p:cNvSpPr>
          <p:nvPr>
            <p:ph type="sldImg"/>
          </p:nvPr>
        </p:nvSpPr>
        <p:spPr/>
      </p:sp>
      <p:sp>
        <p:nvSpPr>
          <p:cNvPr id="14339" name="文本占位符 43011"/>
          <p:cNvSpPr>
            <a:spLocks noGrp="1"/>
          </p:cNvSpPr>
          <p:nvPr>
            <p:ph type="body"/>
          </p:nvPr>
        </p:nvSpPr>
        <p:spPr>
          <a:xfrm>
            <a:off x="914400" y="4343400"/>
            <a:ext cx="5029200" cy="4114800"/>
          </a:xfrm>
        </p:spPr>
        <p:txBody>
          <a:bodyPr anchor="t" anchorCtr="0"/>
          <a:p>
            <a:pPr lvl="0"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52225"/>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51202" name="幻灯片图像占位符 52226"/>
          <p:cNvSpPr>
            <a:spLocks noGrp="1"/>
          </p:cNvSpPr>
          <p:nvPr>
            <p:ph type="sldImg"/>
          </p:nvPr>
        </p:nvSpPr>
        <p:spPr/>
      </p:sp>
      <p:sp>
        <p:nvSpPr>
          <p:cNvPr id="51203" name="文本占位符 52227"/>
          <p:cNvSpPr>
            <a:spLocks noGrp="1"/>
          </p:cNvSpPr>
          <p:nvPr>
            <p:ph type="body"/>
          </p:nvPr>
        </p:nvSpPr>
        <p:spPr/>
        <p:txBody>
          <a:bodyPr anchor="t" anchorCtr="0"/>
          <a:p>
            <a:pPr lvl="0" eaLnBrk="1" hangingPunct="1"/>
            <a:r>
              <a:rPr lang="zh-CN" altLang="en-US"/>
              <a:t>众数</a:t>
            </a:r>
            <a:r>
              <a:rPr lang="en-US" altLang="zh-CN"/>
              <a:t>M0=1080</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53249"/>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58370" name="幻灯片图像占位符 53250"/>
          <p:cNvSpPr>
            <a:spLocks noGrp="1"/>
          </p:cNvSpPr>
          <p:nvPr>
            <p:ph type="sldImg"/>
          </p:nvPr>
        </p:nvSpPr>
        <p:spPr/>
      </p:sp>
      <p:sp>
        <p:nvSpPr>
          <p:cNvPr id="58371" name="文本占位符 53251"/>
          <p:cNvSpPr>
            <a:spLocks noGrp="1"/>
          </p:cNvSpPr>
          <p:nvPr>
            <p:ph type="body"/>
          </p:nvPr>
        </p:nvSpPr>
        <p:spPr/>
        <p:txBody>
          <a:bodyPr anchor="t" anchorCtr="0"/>
          <a:p>
            <a:pPr lvl="0" eaLnBrk="1" hangingPunct="1"/>
            <a:r>
              <a:rPr lang="zh-CN" altLang="en-US" b="1">
                <a:solidFill>
                  <a:srgbClr val="000000"/>
                </a:solidFill>
              </a:rPr>
              <a:t>位置特征反映各变量向中心值聚集程度</a:t>
            </a:r>
            <a:r>
              <a:rPr lang="en-US" altLang="zh-CN" b="1">
                <a:solidFill>
                  <a:srgbClr val="000000"/>
                </a:solidFill>
              </a:rPr>
              <a:t>.</a:t>
            </a:r>
            <a:r>
              <a:rPr lang="zh-CN" altLang="en-US" b="1">
                <a:solidFill>
                  <a:srgbClr val="000000"/>
                </a:solidFill>
              </a:rPr>
              <a:t>要考察变量间差异状况</a:t>
            </a:r>
            <a:r>
              <a:rPr lang="en-US" altLang="zh-CN" b="1">
                <a:solidFill>
                  <a:srgbClr val="000000"/>
                </a:solidFill>
              </a:rPr>
              <a:t>,</a:t>
            </a:r>
            <a:r>
              <a:rPr lang="zh-CN" altLang="en-US" b="1">
                <a:solidFill>
                  <a:srgbClr val="000000"/>
                </a:solidFill>
              </a:rPr>
              <a:t>需考察数据的分散程度</a:t>
            </a:r>
            <a:r>
              <a:rPr lang="en-US" altLang="zh-CN" b="1">
                <a:solidFill>
                  <a:srgbClr val="000000"/>
                </a:solidFill>
              </a:rPr>
              <a:t>,</a:t>
            </a:r>
            <a:r>
              <a:rPr lang="zh-CN" altLang="en-US" b="1">
                <a:solidFill>
                  <a:srgbClr val="000000"/>
                </a:solidFill>
              </a:rPr>
              <a:t>反映了变量偏离中心值的程度。</a:t>
            </a:r>
            <a:r>
              <a:rPr lang="zh-CN" altLang="en-US"/>
              <a:t>截断点之外的数据称为异常值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54273"/>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60418" name="幻灯片图像占位符 54274"/>
          <p:cNvSpPr>
            <a:spLocks noGrp="1"/>
          </p:cNvSpPr>
          <p:nvPr>
            <p:ph type="sldImg"/>
          </p:nvPr>
        </p:nvSpPr>
        <p:spPr/>
      </p:sp>
      <p:sp>
        <p:nvSpPr>
          <p:cNvPr id="60419" name="文本占位符 54275"/>
          <p:cNvSpPr>
            <a:spLocks noGrp="1"/>
          </p:cNvSpPr>
          <p:nvPr>
            <p:ph type="body"/>
          </p:nvPr>
        </p:nvSpPr>
        <p:spPr/>
        <p:txBody>
          <a:bodyPr anchor="t" anchorCtr="0"/>
          <a:p>
            <a:pPr lvl="0" eaLnBrk="1" hangingPunct="1"/>
            <a:r>
              <a:rPr lang="zh-CN" altLang="en-US" b="1">
                <a:solidFill>
                  <a:srgbClr val="000000"/>
                </a:solidFill>
              </a:rPr>
              <a:t>位置特征反映各变量向中心值聚集程度</a:t>
            </a:r>
            <a:r>
              <a:rPr lang="en-US" altLang="zh-CN" b="1">
                <a:solidFill>
                  <a:srgbClr val="000000"/>
                </a:solidFill>
              </a:rPr>
              <a:t>.</a:t>
            </a:r>
            <a:r>
              <a:rPr lang="zh-CN" altLang="en-US" b="1">
                <a:solidFill>
                  <a:srgbClr val="000000"/>
                </a:solidFill>
              </a:rPr>
              <a:t>要考察变量间差异状况</a:t>
            </a:r>
            <a:r>
              <a:rPr lang="en-US" altLang="zh-CN" b="1">
                <a:solidFill>
                  <a:srgbClr val="000000"/>
                </a:solidFill>
              </a:rPr>
              <a:t>,</a:t>
            </a:r>
            <a:r>
              <a:rPr lang="zh-CN" altLang="en-US" b="1">
                <a:solidFill>
                  <a:srgbClr val="000000"/>
                </a:solidFill>
              </a:rPr>
              <a:t>需考察数据的分散程度</a:t>
            </a:r>
            <a:r>
              <a:rPr lang="en-US" altLang="zh-CN" b="1">
                <a:solidFill>
                  <a:srgbClr val="000000"/>
                </a:solidFill>
              </a:rPr>
              <a:t>,</a:t>
            </a:r>
            <a:r>
              <a:rPr lang="zh-CN" altLang="en-US" b="1">
                <a:solidFill>
                  <a:srgbClr val="000000"/>
                </a:solidFill>
              </a:rPr>
              <a:t>反映了变量偏离中心值的程度。</a:t>
            </a:r>
            <a:r>
              <a:rPr lang="zh-CN" altLang="en-US"/>
              <a:t>截断点之外的数据称为异常值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44033"/>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16386" name="幻灯片图像占位符 44034"/>
          <p:cNvSpPr>
            <a:spLocks noGrp="1"/>
          </p:cNvSpPr>
          <p:nvPr>
            <p:ph type="sldImg"/>
          </p:nvPr>
        </p:nvSpPr>
        <p:spPr/>
      </p:sp>
      <p:sp>
        <p:nvSpPr>
          <p:cNvPr id="16387" name="文本占位符 44035"/>
          <p:cNvSpPr>
            <a:spLocks noGrp="1"/>
          </p:cNvSpPr>
          <p:nvPr>
            <p:ph type="body"/>
          </p:nvPr>
        </p:nvSpPr>
        <p:spPr/>
        <p:txBody>
          <a:bodyPr anchor="t" anchorCtr="0"/>
          <a:p>
            <a:pPr lvl="0" eaLnBrk="1" hangingPunct="1">
              <a:spcAft>
                <a:spcPct val="10000"/>
              </a:spcAft>
            </a:pPr>
            <a:r>
              <a:rPr lang="zh-CN" altLang="en-US" b="1">
                <a:solidFill>
                  <a:srgbClr val="000000"/>
                </a:solidFill>
              </a:rPr>
              <a:t>论文做的好的，可申报学术科技立项（或作为毕业设计题目继续完善）。</a:t>
            </a:r>
            <a:endParaRPr lang="zh-CN" altLang="en-US" b="1">
              <a:solidFill>
                <a:srgbClr val="000000"/>
              </a:solidFill>
            </a:endParaRPr>
          </a:p>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45057"/>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21506" name="幻灯片图像占位符 45058"/>
          <p:cNvSpPr>
            <a:spLocks noGrp="1"/>
          </p:cNvSpPr>
          <p:nvPr>
            <p:ph type="sldImg"/>
          </p:nvPr>
        </p:nvSpPr>
        <p:spPr/>
      </p:sp>
      <p:sp>
        <p:nvSpPr>
          <p:cNvPr id="21507" name="文本占位符 45059"/>
          <p:cNvSpPr>
            <a:spLocks noGrp="1"/>
          </p:cNvSpPr>
          <p:nvPr>
            <p:ph type="body"/>
          </p:nvPr>
        </p:nvSpPr>
        <p:spPr/>
        <p:txBody>
          <a:bodyPr anchor="t" anchorCtr="0"/>
          <a:p>
            <a:pPr lvl="0" eaLnBrk="1" hangingPunct="1"/>
            <a:r>
              <a:rPr lang="zh-CN" altLang="en-US" b="1">
                <a:solidFill>
                  <a:srgbClr val="0000FF"/>
                </a:solidFill>
                <a:ea typeface="隶书" panose="02010509060101010101" pitchFamily="49" charset="-122"/>
              </a:rPr>
              <a:t>一般说，统计先从现实世界收集数据</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信息</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，如观测路口交通信息，根据数据作出判断，称为模型</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模型是从数据产生的</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需根据新信息不断改进</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解释实际问题</a:t>
            </a:r>
            <a:r>
              <a:rPr lang="en-US" altLang="zh-CN" b="1">
                <a:solidFill>
                  <a:srgbClr val="0000FF"/>
                </a:solidFill>
                <a:ea typeface="隶书" panose="02010509060101010101" pitchFamily="49" charset="-122"/>
              </a:rPr>
              <a:t>.</a:t>
            </a:r>
            <a:r>
              <a:rPr lang="zh-CN" altLang="en-US" b="1">
                <a:solidFill>
                  <a:srgbClr val="0000FF"/>
                </a:solidFill>
                <a:ea typeface="隶书" panose="02010509060101010101" pitchFamily="49" charset="-122"/>
              </a:rPr>
              <a:t>不存在完美的模型。</a:t>
            </a:r>
            <a:endParaRPr lang="zh-CN" altLang="en-US" b="1">
              <a:solidFill>
                <a:srgbClr val="0000FF"/>
              </a:solidFill>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46081"/>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25602" name="幻灯片图像占位符 46082"/>
          <p:cNvSpPr>
            <a:spLocks noGrp="1"/>
          </p:cNvSpPr>
          <p:nvPr>
            <p:ph type="sldImg"/>
          </p:nvPr>
        </p:nvSpPr>
        <p:spPr/>
      </p:sp>
      <p:sp>
        <p:nvSpPr>
          <p:cNvPr id="25603" name="文本占位符 46083"/>
          <p:cNvSpPr>
            <a:spLocks noGrp="1"/>
          </p:cNvSpPr>
          <p:nvPr>
            <p:ph type="body"/>
          </p:nvPr>
        </p:nvSpPr>
        <p:spPr/>
        <p:txBody>
          <a:bodyPr anchor="t" anchorCtr="0"/>
          <a:p>
            <a:pPr lvl="0" eaLnBrk="1" hangingPunct="1"/>
            <a:r>
              <a:rPr lang="en-US" altLang="zh-CN" b="1"/>
              <a:t>1.</a:t>
            </a:r>
            <a:r>
              <a:rPr lang="zh-CN" altLang="en-US" b="1"/>
              <a:t>简化数据结构（降维问题）</a:t>
            </a:r>
            <a:endParaRPr lang="zh-CN" altLang="en-US"/>
          </a:p>
          <a:p>
            <a:pPr lvl="0" eaLnBrk="1" hangingPunct="1"/>
            <a:r>
              <a:rPr lang="zh-CN" altLang="en-US"/>
              <a:t>通过变换将相关的变量变为不相关的；高维数据投影到低维空间，简化问题又损失信</a:t>
            </a:r>
            <a:endParaRPr lang="zh-CN" altLang="en-US"/>
          </a:p>
          <a:p>
            <a:pPr lvl="0" eaLnBrk="1" hangingPunct="1"/>
            <a:r>
              <a:rPr lang="zh-CN" altLang="en-US"/>
              <a:t>息不太多</a:t>
            </a:r>
            <a:r>
              <a:rPr lang="en-US" altLang="zh-CN"/>
              <a:t>.</a:t>
            </a:r>
            <a:r>
              <a:rPr lang="zh-CN" altLang="en-US"/>
              <a:t>如主成分分析、因子分析、对应分析等方法</a:t>
            </a:r>
            <a:r>
              <a:rPr lang="en-US" altLang="zh-CN"/>
              <a:t>.</a:t>
            </a:r>
            <a:endParaRPr lang="en-US" altLang="zh-CN" b="1"/>
          </a:p>
          <a:p>
            <a:pPr lvl="0" eaLnBrk="1" hangingPunct="1"/>
            <a:r>
              <a:rPr lang="en-US" altLang="zh-CN" b="1"/>
              <a:t>2.</a:t>
            </a:r>
            <a:r>
              <a:rPr lang="zh-CN" altLang="en-US" b="1"/>
              <a:t>分类与判别（归类问题）</a:t>
            </a:r>
            <a:endParaRPr lang="zh-CN" altLang="en-US"/>
          </a:p>
          <a:p>
            <a:pPr lvl="0" eaLnBrk="1" hangingPunct="1"/>
            <a:r>
              <a:rPr lang="zh-CN" altLang="en-US"/>
              <a:t>将考察的变量按相似程度分类</a:t>
            </a:r>
            <a:r>
              <a:rPr lang="en-US" altLang="zh-CN"/>
              <a:t>.</a:t>
            </a:r>
            <a:r>
              <a:rPr lang="zh-CN" altLang="en-US"/>
              <a:t>如聚类分析、判别分析</a:t>
            </a:r>
            <a:r>
              <a:rPr lang="en-US" altLang="zh-CN"/>
              <a:t>.</a:t>
            </a:r>
            <a:endParaRPr lang="en-US" altLang="zh-CN" b="1"/>
          </a:p>
          <a:p>
            <a:pPr lvl="0" eaLnBrk="1" hangingPunct="1"/>
            <a:r>
              <a:rPr lang="en-US" altLang="zh-CN" b="1"/>
              <a:t>3.</a:t>
            </a:r>
            <a:r>
              <a:rPr lang="zh-CN" altLang="en-US" b="1"/>
              <a:t>变量间的相互关系</a:t>
            </a:r>
            <a:endParaRPr lang="zh-CN" altLang="en-US"/>
          </a:p>
          <a:p>
            <a:pPr lvl="0" eaLnBrk="1" hangingPunct="1"/>
            <a:r>
              <a:rPr lang="zh-CN" altLang="en-US"/>
              <a:t>（</a:t>
            </a:r>
            <a:r>
              <a:rPr lang="en-US" altLang="zh-CN"/>
              <a:t>1</a:t>
            </a:r>
            <a:r>
              <a:rPr lang="zh-CN" altLang="en-US"/>
              <a:t>）相互依赖关系：分析一个或几个变量的变化是否依赖于另一些变量的变化，建立变量间的定量关系式，并用于预测或控制</a:t>
            </a:r>
            <a:r>
              <a:rPr lang="en-US" altLang="zh-CN"/>
              <a:t>—</a:t>
            </a:r>
            <a:r>
              <a:rPr lang="en-US" altLang="zh-CN"/>
              <a:t>—</a:t>
            </a:r>
            <a:r>
              <a:rPr lang="zh-CN" altLang="en-US"/>
              <a:t>回归分析</a:t>
            </a:r>
            <a:r>
              <a:rPr lang="en-US" altLang="zh-CN"/>
              <a:t>.</a:t>
            </a:r>
            <a:endParaRPr lang="en-US" altLang="zh-CN"/>
          </a:p>
          <a:p>
            <a:pPr lvl="0" eaLnBrk="1" hangingPunct="1"/>
            <a:r>
              <a:rPr lang="zh-CN" altLang="en-US"/>
              <a:t>（</a:t>
            </a:r>
            <a:r>
              <a:rPr lang="en-US" altLang="zh-CN"/>
              <a:t>2</a:t>
            </a:r>
            <a:r>
              <a:rPr lang="zh-CN" altLang="en-US"/>
              <a:t>）变量间的相互关系：分析两组变量间的相互关系</a:t>
            </a:r>
            <a:r>
              <a:rPr lang="en-US" altLang="zh-CN"/>
              <a:t>—</a:t>
            </a:r>
            <a:r>
              <a:rPr lang="en-US" altLang="zh-CN"/>
              <a:t>—</a:t>
            </a:r>
            <a:r>
              <a:rPr lang="zh-CN" altLang="en-US"/>
              <a:t>典型相关分析</a:t>
            </a:r>
            <a:r>
              <a:rPr lang="en-US" altLang="zh-CN"/>
              <a:t>.</a:t>
            </a:r>
            <a:endParaRPr lang="en-US" altLang="zh-CN" b="1"/>
          </a:p>
          <a:p>
            <a:pPr lvl="0" eaLnBrk="1" hangingPunct="1"/>
            <a:r>
              <a:rPr lang="en-US" altLang="zh-CN" b="1"/>
              <a:t>4.</a:t>
            </a:r>
            <a:r>
              <a:rPr lang="zh-CN" altLang="en-US" b="1"/>
              <a:t>多元数据的统计推断</a:t>
            </a:r>
            <a:endParaRPr lang="zh-CN" altLang="en-US"/>
          </a:p>
          <a:p>
            <a:pPr lvl="0" eaLnBrk="1" hangingPunct="1"/>
            <a:r>
              <a:rPr lang="zh-CN" altLang="en-US"/>
              <a:t>参数估计和假设检验问题</a:t>
            </a:r>
            <a:r>
              <a:rPr lang="en-US" altLang="zh-CN"/>
              <a:t>.</a:t>
            </a:r>
            <a:r>
              <a:rPr lang="zh-CN" altLang="en-US"/>
              <a:t>特别是多元正态分布的均值向量及协方差阵的估计和假设</a:t>
            </a:r>
            <a:endParaRPr lang="zh-CN" altLang="en-US"/>
          </a:p>
          <a:p>
            <a:pPr lvl="0" eaLnBrk="1" hangingPunct="1"/>
            <a:r>
              <a:rPr lang="zh-CN" altLang="en-US"/>
              <a:t>检验等问题</a:t>
            </a:r>
            <a:r>
              <a:rPr lang="en-US" altLang="zh-CN"/>
              <a:t>.</a:t>
            </a:r>
            <a:endParaRPr lang="en-US" altLang="zh-CN" b="1"/>
          </a:p>
          <a:p>
            <a:pPr lvl="0" eaLnBrk="1" hangingPunct="1"/>
            <a:r>
              <a:rPr lang="en-US" altLang="zh-CN" b="1"/>
              <a:t>5.</a:t>
            </a:r>
            <a:r>
              <a:rPr lang="zh-CN" altLang="en-US" b="1"/>
              <a:t>多元统计的理论基础</a:t>
            </a:r>
            <a:endParaRPr lang="zh-CN" altLang="en-US"/>
          </a:p>
          <a:p>
            <a:pPr lvl="0" eaLnBrk="1" hangingPunct="1"/>
            <a:r>
              <a:rPr lang="zh-CN" altLang="en-US"/>
              <a:t>包括多维随机向量及多维正态随机向量及由此定义的各种多元统计量，推导它们的分布并研究性质、抽样分布理论</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47105"/>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31746" name="幻灯片图像占位符 47106"/>
          <p:cNvSpPr>
            <a:spLocks noGrp="1"/>
          </p:cNvSpPr>
          <p:nvPr>
            <p:ph type="sldImg"/>
          </p:nvPr>
        </p:nvSpPr>
        <p:spPr/>
      </p:sp>
      <p:sp>
        <p:nvSpPr>
          <p:cNvPr id="31747" name="文本占位符 47107"/>
          <p:cNvSpPr>
            <a:spLocks noGrp="1"/>
          </p:cNvSpPr>
          <p:nvPr>
            <p:ph type="body"/>
          </p:nvPr>
        </p:nvSpPr>
        <p:spPr/>
        <p:txBody>
          <a:bodyPr anchor="t" anchorCtr="0"/>
          <a:p>
            <a:pPr lvl="0" eaLnBrk="1" hangingPunct="1"/>
            <a:r>
              <a:rPr lang="zh-CN" altLang="en-US"/>
              <a:t>多者未必赢。统计赢了。</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48129"/>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33794" name="幻灯片图像占位符 48130"/>
          <p:cNvSpPr>
            <a:spLocks noGrp="1"/>
          </p:cNvSpPr>
          <p:nvPr>
            <p:ph type="sldImg"/>
          </p:nvPr>
        </p:nvSpPr>
        <p:spPr/>
      </p:sp>
      <p:sp>
        <p:nvSpPr>
          <p:cNvPr id="33795" name="文本占位符 48131"/>
          <p:cNvSpPr>
            <a:spLocks noGrp="1"/>
          </p:cNvSpPr>
          <p:nvPr>
            <p:ph type="body"/>
          </p:nvPr>
        </p:nvSpPr>
        <p:spPr/>
        <p:txBody>
          <a:bodyPr anchor="t" anchorCtr="0"/>
          <a:p>
            <a:pPr lvl="0" eaLnBrk="1" hangingPunct="1"/>
            <a:r>
              <a:rPr lang="zh-CN" altLang="en-US"/>
              <a:t>武书连</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49153"/>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38914" name="幻灯片图像占位符 49154"/>
          <p:cNvSpPr>
            <a:spLocks noGrp="1"/>
          </p:cNvSpPr>
          <p:nvPr>
            <p:ph type="sldImg"/>
          </p:nvPr>
        </p:nvSpPr>
        <p:spPr/>
      </p:sp>
      <p:sp>
        <p:nvSpPr>
          <p:cNvPr id="38915" name="文本占位符 49155"/>
          <p:cNvSpPr>
            <a:spLocks noGrp="1"/>
          </p:cNvSpPr>
          <p:nvPr>
            <p:ph type="body"/>
          </p:nvPr>
        </p:nvSpPr>
        <p:spPr/>
        <p:txBody>
          <a:bodyPr anchor="t" anchorCtr="0"/>
          <a:p>
            <a:pPr lvl="0" eaLnBrk="1" hangingPunct="1">
              <a:spcAft>
                <a:spcPct val="20000"/>
              </a:spcAft>
            </a:pPr>
            <a:r>
              <a:rPr lang="zh-CN" altLang="en-US" sz="1400" b="1">
                <a:solidFill>
                  <a:schemeClr val="hlink"/>
                </a:solidFill>
                <a:ea typeface="隶书" panose="02010509060101010101" pitchFamily="49" charset="-122"/>
              </a:rPr>
              <a:t>数字特征：</a:t>
            </a:r>
            <a:r>
              <a:rPr lang="zh-CN" altLang="en-US" sz="1400" b="1">
                <a:solidFill>
                  <a:schemeClr val="hlink"/>
                </a:solidFill>
              </a:rPr>
              <a:t> </a:t>
            </a:r>
            <a:endParaRPr lang="zh-CN" altLang="en-US" sz="1400" b="1">
              <a:solidFill>
                <a:schemeClr val="hlink"/>
              </a:solidFill>
            </a:endParaRPr>
          </a:p>
          <a:p>
            <a:pPr lvl="0" eaLnBrk="1" hangingPunct="1">
              <a:spcAft>
                <a:spcPct val="20000"/>
              </a:spcAft>
            </a:pPr>
            <a:r>
              <a:rPr lang="zh-CN" altLang="en-US" sz="1400"/>
              <a:t>       </a:t>
            </a:r>
            <a:r>
              <a:rPr lang="zh-CN" altLang="en-US" b="1"/>
              <a:t>用简单的量概括数据包含的主要信息或特征</a:t>
            </a:r>
            <a:r>
              <a:rPr lang="en-US" altLang="zh-CN" b="1"/>
              <a:t>.</a:t>
            </a:r>
            <a:r>
              <a:rPr lang="zh-CN" altLang="en-US" b="1"/>
              <a:t>包括数据的集中位置、分散程度、数据分布的形状、关联性等特征等</a:t>
            </a:r>
            <a:r>
              <a:rPr lang="en-US" altLang="zh-CN" b="1"/>
              <a:t>.</a:t>
            </a:r>
            <a:endParaRPr lang="en-US" altLang="zh-CN" b="1">
              <a:solidFill>
                <a:schemeClr val="hlink"/>
              </a:solidFill>
            </a:endParaRPr>
          </a:p>
          <a:p>
            <a:pPr lvl="0" eaLnBrk="1" hangingPunct="1">
              <a:spcAft>
                <a:spcPct val="20000"/>
              </a:spcAft>
            </a:pPr>
            <a:r>
              <a:rPr lang="zh-CN" altLang="en-US" sz="1400" b="1">
                <a:solidFill>
                  <a:schemeClr val="hlink"/>
                </a:solidFill>
                <a:ea typeface="隶书" panose="02010509060101010101" pitchFamily="49" charset="-122"/>
              </a:rPr>
              <a:t>分布特征：</a:t>
            </a:r>
            <a:endParaRPr lang="zh-CN" altLang="en-US" sz="1400" b="1">
              <a:solidFill>
                <a:schemeClr val="hlink"/>
              </a:solidFill>
              <a:ea typeface="隶书" panose="02010509060101010101" pitchFamily="49" charset="-122"/>
            </a:endParaRPr>
          </a:p>
          <a:p>
            <a:pPr lvl="0" eaLnBrk="1" hangingPunct="1"/>
            <a:r>
              <a:rPr lang="zh-CN" altLang="en-US"/>
              <a:t>        </a:t>
            </a:r>
            <a:r>
              <a:rPr lang="zh-CN" altLang="en-US" b="1"/>
              <a:t>反映数据整体结构特征</a:t>
            </a:r>
            <a:r>
              <a:rPr lang="en-US" altLang="zh-CN" b="1"/>
              <a:t>.</a:t>
            </a:r>
            <a:r>
              <a:rPr lang="zh-CN" altLang="en-US" b="1"/>
              <a:t>如分布函数</a:t>
            </a:r>
            <a:r>
              <a:rPr lang="en-US" altLang="zh-CN" b="1"/>
              <a:t>,</a:t>
            </a:r>
            <a:r>
              <a:rPr lang="zh-CN" altLang="en-US" b="1"/>
              <a:t>概率密度</a:t>
            </a:r>
            <a:r>
              <a:rPr lang="en-US" altLang="zh-CN" b="1"/>
              <a:t>. </a:t>
            </a:r>
            <a:endParaRPr lang="en-US" altLang="zh-CN" b="1"/>
          </a:p>
          <a:p>
            <a:pPr lvl="0" eaLnBrk="1" hangingPunct="1"/>
            <a:r>
              <a:rPr lang="zh-CN" altLang="en-US"/>
              <a:t>数据</a:t>
            </a:r>
            <a:r>
              <a:rPr lang="zh-CN" altLang="en-US" b="1">
                <a:solidFill>
                  <a:schemeClr val="hlink"/>
                </a:solidFill>
              </a:rPr>
              <a:t>集中位置</a:t>
            </a:r>
            <a:r>
              <a:rPr lang="zh-CN" altLang="en-US"/>
              <a:t>的指标：用以描述观察值的平均水平，如</a:t>
            </a:r>
            <a:r>
              <a:rPr lang="zh-CN" altLang="en-US" b="1"/>
              <a:t>均值</a:t>
            </a:r>
            <a:r>
              <a:rPr lang="zh-CN" altLang="en-US"/>
              <a:t>、</a:t>
            </a:r>
            <a:r>
              <a:rPr lang="zh-CN" altLang="en-US" b="1"/>
              <a:t>中位数、分位数、三均值</a:t>
            </a:r>
            <a:r>
              <a:rPr lang="en-US" altLang="zh-CN"/>
              <a:t>.</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50177"/>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40962" name="文本占位符 50178"/>
          <p:cNvSpPr>
            <a:spLocks noGrp="1"/>
          </p:cNvSpPr>
          <p:nvPr>
            <p:ph type="body"/>
          </p:nvPr>
        </p:nvSpPr>
        <p:spPr>
          <a:xfrm>
            <a:off x="911225" y="3275013"/>
            <a:ext cx="5035550" cy="5183187"/>
          </a:xfrm>
        </p:spPr>
        <p:txBody>
          <a:bodyPr lIns="90474" tIns="44443" rIns="90474" bIns="44443" anchor="t" anchorCtr="0"/>
          <a:p>
            <a:pPr lvl="0" eaLnBrk="1" hangingPunct="1"/>
            <a:r>
              <a:rPr lang="zh-CN" altLang="en-US"/>
              <a:t>算术平均数的性质</a:t>
            </a:r>
            <a:r>
              <a:rPr lang="en-US" altLang="zh-CN"/>
              <a:t>:1</a:t>
            </a:r>
            <a:r>
              <a:rPr lang="zh-CN" altLang="en-US"/>
              <a:t>、	所有的定量数据都有算术平均数。</a:t>
            </a:r>
            <a:endParaRPr lang="zh-CN" altLang="en-US"/>
          </a:p>
          <a:p>
            <a:pPr lvl="0" eaLnBrk="1" hangingPunct="1"/>
            <a:r>
              <a:rPr lang="en-US" altLang="zh-CN"/>
              <a:t>2</a:t>
            </a:r>
            <a:r>
              <a:rPr lang="zh-CN" altLang="en-US"/>
              <a:t>、计算算术平均数时使用了所有数据。</a:t>
            </a:r>
            <a:endParaRPr lang="zh-CN" altLang="en-US"/>
          </a:p>
          <a:p>
            <a:pPr lvl="0" eaLnBrk="1" hangingPunct="1"/>
            <a:r>
              <a:rPr lang="en-US" altLang="zh-CN"/>
              <a:t>3</a:t>
            </a:r>
            <a:r>
              <a:rPr lang="zh-CN" altLang="en-US"/>
              <a:t>、一组数只有一个均值。</a:t>
            </a:r>
            <a:endParaRPr lang="zh-CN" altLang="en-US"/>
          </a:p>
          <a:p>
            <a:pPr lvl="0" eaLnBrk="1" hangingPunct="1"/>
            <a:r>
              <a:rPr lang="en-US" altLang="zh-CN"/>
              <a:t>4</a:t>
            </a:r>
            <a:r>
              <a:rPr lang="zh-CN" altLang="en-US"/>
              <a:t>、各变量值与均值的离差之和等于零。</a:t>
            </a:r>
            <a:endParaRPr lang="zh-CN" altLang="en-US"/>
          </a:p>
          <a:p>
            <a:pPr lvl="0" eaLnBrk="1" hangingPunct="1"/>
            <a:endParaRPr lang="zh-CN" altLang="en-US"/>
          </a:p>
        </p:txBody>
      </p:sp>
      <p:sp>
        <p:nvSpPr>
          <p:cNvPr id="40963" name="幻灯片图像占位符 50179"/>
          <p:cNvSpPr>
            <a:spLocks noGrp="1"/>
          </p:cNvSpPr>
          <p:nvPr>
            <p:ph type="sldImg"/>
          </p:nvPr>
        </p:nvSpPr>
        <p:spPr>
          <a:xfrm>
            <a:off x="1916113" y="693738"/>
            <a:ext cx="3028950" cy="2271712"/>
          </a:xfrm>
          <a:ln w="12700">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51201"/>
          <p:cNvSpPr txBox="1"/>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x-none" sz="1200"/>
            </a:fld>
            <a:endParaRPr lang="zh-CN" altLang="x-none" sz="1200" dirty="0"/>
          </a:p>
        </p:txBody>
      </p:sp>
      <p:sp>
        <p:nvSpPr>
          <p:cNvPr id="43010" name="幻灯片图像占位符 51202"/>
          <p:cNvSpPr>
            <a:spLocks noGrp="1"/>
          </p:cNvSpPr>
          <p:nvPr>
            <p:ph type="sldImg"/>
          </p:nvPr>
        </p:nvSpPr>
        <p:spPr/>
      </p:sp>
      <p:sp>
        <p:nvSpPr>
          <p:cNvPr id="43011" name="文本占位符 51203"/>
          <p:cNvSpPr>
            <a:spLocks noGrp="1"/>
          </p:cNvSpPr>
          <p:nvPr>
            <p:ph type="body"/>
          </p:nvPr>
        </p:nvSpPr>
        <p:spPr/>
        <p:txBody>
          <a:bodyPr anchor="t" anchorCtr="0"/>
          <a:p>
            <a:pPr lvl="0" eaLnBrk="1" hangingPunct="1">
              <a:spcAft>
                <a:spcPct val="20000"/>
              </a:spcAft>
            </a:pPr>
            <a:r>
              <a:rPr lang="zh-CN" altLang="en-US" sz="1400" b="1">
                <a:solidFill>
                  <a:schemeClr val="hlink"/>
                </a:solidFill>
                <a:ea typeface="隶书" panose="02010509060101010101" pitchFamily="49" charset="-122"/>
              </a:rPr>
              <a:t>数字特征：</a:t>
            </a:r>
            <a:r>
              <a:rPr lang="zh-CN" altLang="en-US" sz="1400" b="1">
                <a:solidFill>
                  <a:schemeClr val="hlink"/>
                </a:solidFill>
              </a:rPr>
              <a:t> </a:t>
            </a:r>
            <a:endParaRPr lang="zh-CN" altLang="en-US" sz="1400" b="1">
              <a:solidFill>
                <a:schemeClr val="hlink"/>
              </a:solidFill>
            </a:endParaRPr>
          </a:p>
          <a:p>
            <a:pPr lvl="0" eaLnBrk="1" hangingPunct="1">
              <a:spcAft>
                <a:spcPct val="20000"/>
              </a:spcAft>
            </a:pPr>
            <a:r>
              <a:rPr lang="zh-CN" altLang="en-US" sz="1400"/>
              <a:t>       </a:t>
            </a:r>
            <a:r>
              <a:rPr lang="zh-CN" altLang="en-US" b="1"/>
              <a:t>用简单的量概括数据包含的主要信息或特征</a:t>
            </a:r>
            <a:r>
              <a:rPr lang="en-US" altLang="zh-CN" b="1"/>
              <a:t>.</a:t>
            </a:r>
            <a:r>
              <a:rPr lang="zh-CN" altLang="en-US" b="1"/>
              <a:t>包括数据的集中位置、分散程度、数据分布的形状、关联性等特征等</a:t>
            </a:r>
            <a:r>
              <a:rPr lang="en-US" altLang="zh-CN" b="1"/>
              <a:t>.</a:t>
            </a:r>
            <a:endParaRPr lang="en-US" altLang="zh-CN" b="1">
              <a:solidFill>
                <a:schemeClr val="hlink"/>
              </a:solidFill>
            </a:endParaRPr>
          </a:p>
          <a:p>
            <a:pPr lvl="0" eaLnBrk="1" hangingPunct="1">
              <a:spcAft>
                <a:spcPct val="20000"/>
              </a:spcAft>
            </a:pPr>
            <a:r>
              <a:rPr lang="zh-CN" altLang="en-US" sz="1400" b="1">
                <a:solidFill>
                  <a:schemeClr val="hlink"/>
                </a:solidFill>
                <a:ea typeface="隶书" panose="02010509060101010101" pitchFamily="49" charset="-122"/>
              </a:rPr>
              <a:t>分布特征：</a:t>
            </a:r>
            <a:endParaRPr lang="zh-CN" altLang="en-US" sz="1400" b="1">
              <a:solidFill>
                <a:schemeClr val="hlink"/>
              </a:solidFill>
              <a:ea typeface="隶书" panose="02010509060101010101" pitchFamily="49" charset="-122"/>
            </a:endParaRPr>
          </a:p>
          <a:p>
            <a:pPr lvl="0" eaLnBrk="1" hangingPunct="1"/>
            <a:r>
              <a:rPr lang="zh-CN" altLang="en-US"/>
              <a:t>        </a:t>
            </a:r>
            <a:r>
              <a:rPr lang="zh-CN" altLang="en-US" b="1"/>
              <a:t>反映数据整体结构特征</a:t>
            </a:r>
            <a:r>
              <a:rPr lang="en-US" altLang="zh-CN" b="1"/>
              <a:t>.</a:t>
            </a:r>
            <a:r>
              <a:rPr lang="zh-CN" altLang="en-US" b="1"/>
              <a:t>如分布函数</a:t>
            </a:r>
            <a:r>
              <a:rPr lang="en-US" altLang="zh-CN" b="1"/>
              <a:t>,</a:t>
            </a:r>
            <a:r>
              <a:rPr lang="zh-CN" altLang="en-US" b="1"/>
              <a:t>概率密度</a:t>
            </a:r>
            <a:r>
              <a:rPr lang="en-US" altLang="zh-CN" b="1"/>
              <a:t>. </a:t>
            </a:r>
            <a:endParaRPr lang="en-US" altLang="zh-CN" b="1"/>
          </a:p>
          <a:p>
            <a:pPr lvl="0" eaLnBrk="1" hangingPunct="1"/>
            <a:r>
              <a:rPr lang="zh-CN" altLang="en-US"/>
              <a:t>数据</a:t>
            </a:r>
            <a:r>
              <a:rPr lang="zh-CN" altLang="en-US" b="1">
                <a:solidFill>
                  <a:schemeClr val="hlink"/>
                </a:solidFill>
              </a:rPr>
              <a:t>集中位置</a:t>
            </a:r>
            <a:r>
              <a:rPr lang="zh-CN" altLang="en-US"/>
              <a:t>的指标：用以描述观察值的平均水平，如</a:t>
            </a:r>
            <a:r>
              <a:rPr lang="zh-CN" altLang="en-US" b="1"/>
              <a:t>均值</a:t>
            </a:r>
            <a:r>
              <a:rPr lang="zh-CN" altLang="en-US"/>
              <a:t>、</a:t>
            </a:r>
            <a:r>
              <a:rPr lang="zh-CN" altLang="en-US" b="1"/>
              <a:t>中位数、分位数、三均值</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122" name="组合 2049"/>
          <p:cNvGrpSpPr/>
          <p:nvPr/>
        </p:nvGrpSpPr>
        <p:grpSpPr>
          <a:xfrm>
            <a:off x="0" y="0"/>
            <a:ext cx="9144000" cy="6858000"/>
            <a:chOff x="0" y="0"/>
            <a:chExt cx="5760" cy="4320"/>
          </a:xfrm>
        </p:grpSpPr>
        <p:sp>
          <p:nvSpPr>
            <p:cNvPr id="5123" name="矩形 2050"/>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5124" name="矩形 2051"/>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nvGrpSpPr>
            <p:cNvPr id="5125" name="组合 2052"/>
            <p:cNvGrpSpPr/>
            <p:nvPr/>
          </p:nvGrpSpPr>
          <p:grpSpPr>
            <a:xfrm>
              <a:off x="0" y="672"/>
              <a:ext cx="1806" cy="1989"/>
              <a:chOff x="0" y="672"/>
              <a:chExt cx="1806" cy="1989"/>
            </a:xfrm>
          </p:grpSpPr>
          <p:sp>
            <p:nvSpPr>
              <p:cNvPr id="5126" name="矩形 2053"/>
              <p:cNvSpPr/>
              <p:nvPr/>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27" name="矩形 2054"/>
              <p:cNvSpPr/>
              <p:nvPr/>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28" name="矩形 2055"/>
              <p:cNvSpPr/>
              <p:nvPr/>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29" name="矩形 2056"/>
              <p:cNvSpPr/>
              <p:nvPr/>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0" name="矩形 2057"/>
              <p:cNvSpPr/>
              <p:nvPr/>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1" name="矩形 2058"/>
              <p:cNvSpPr/>
              <p:nvPr/>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2" name="矩形 2059"/>
              <p:cNvSpPr/>
              <p:nvPr/>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3" name="矩形 2060"/>
              <p:cNvSpPr/>
              <p:nvPr/>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4" name="矩形 2061"/>
              <p:cNvSpPr/>
              <p:nvPr/>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5135" name="矩形 2062"/>
              <p:cNvSpPr/>
              <p:nvPr/>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grpSp>
      <p:sp>
        <p:nvSpPr>
          <p:cNvPr id="98" name="标题"/>
          <p:cNvSpPr>
            <a:spLocks noGrp="1"/>
          </p:cNvSpPr>
          <p:nvPr>
            <p:ph type="ctrTitle"/>
          </p:nvPr>
        </p:nvSpPr>
        <p:spPr>
          <a:xfrm>
            <a:off x="2971799" y="1828800"/>
            <a:ext cx="6019799" cy="2209800"/>
          </a:xfrm>
          <a:prstGeom prst="rect">
            <a:avLst/>
          </a:prstGeom>
          <a:noFill/>
          <a:ln w="9525" cap="flat" cmpd="sng">
            <a:noFill/>
            <a:prstDash val="solid"/>
            <a:miter/>
          </a:ln>
        </p:spPr>
        <p:txBody>
          <a:bodyPr vert="horz" wrap="square" lIns="91440" tIns="45720" rIns="91440" bIns="45720" anchor="ctr" anchorCtr="0"/>
          <a:lstStyle>
            <a:lvl1pPr marL="0" indent="0">
              <a:defRPr sz="5000">
                <a:solidFill>
                  <a:srgbClr val="FFFFFF"/>
                </a:solidFill>
              </a:defRPr>
            </a:lvl1pPr>
          </a:lstStyle>
          <a:p>
            <a:pPr marL="0" indent="0" fontAlgn="base"/>
            <a:r>
              <a:rPr lang="zh-CN" altLang="en-US" strike="noStrike" noProof="1"/>
              <a:t>单击此处编辑母版标题样式</a:t>
            </a:r>
            <a:endParaRPr lang="zh-CN" altLang="en-US" strike="noStrike" noProof="1"/>
          </a:p>
        </p:txBody>
      </p:sp>
      <p:sp>
        <p:nvSpPr>
          <p:cNvPr id="99" name="文本"/>
          <p:cNvSpPr>
            <a:spLocks noGrp="1"/>
          </p:cNvSpPr>
          <p:nvPr>
            <p:ph type="subTitle" idx="1"/>
          </p:nvPr>
        </p:nvSpPr>
        <p:spPr>
          <a:xfrm>
            <a:off x="2971799" y="4267200"/>
            <a:ext cx="6019799" cy="1752599"/>
          </a:xfrm>
          <a:prstGeom prst="rect">
            <a:avLst/>
          </a:prstGeom>
          <a:noFill/>
          <a:ln w="9525" cap="flat" cmpd="sng">
            <a:noFill/>
            <a:prstDash val="solid"/>
            <a:miter/>
          </a:ln>
        </p:spPr>
        <p:txBody>
          <a:bodyPr vert="horz" wrap="square" lIns="91440" tIns="45720" rIns="91440" bIns="45720" anchor="t" anchorCtr="0"/>
          <a:lstStyle>
            <a:lvl1pPr marL="0" indent="0">
              <a:buNone/>
              <a:defRPr sz="3400"/>
            </a:lvl1pPr>
            <a:lvl2pPr marL="742950" lvl="1" indent="-285750"/>
            <a:lvl3pPr marL="1143000" lvl="2" indent="-228600"/>
            <a:lvl4pPr marL="1600200" lvl="3" indent="-228600"/>
            <a:lvl5pPr marL="2057400" lvl="4" indent="-228600"/>
            <a:lvl6pPr marL="2057400" lvl="5" indent="-228600"/>
            <a:lvl7pPr marL="2057400" lvl="6" indent="-228600"/>
            <a:lvl8pPr marL="2057400" lvl="7" indent="-228600"/>
            <a:lvl9pPr marL="2057400" lvl="7" indent="-228600"/>
          </a:lstStyle>
          <a:p>
            <a:pPr marL="0" indent="0" fontAlgn="base"/>
            <a:r>
              <a:rPr lang="zh-CN" altLang="en-US" strike="noStrike" noProof="1"/>
              <a:t>单击此处编辑母版副标题样式</a:t>
            </a:r>
            <a:endParaRPr lang="zh-CN" altLang="en-US" strike="noStrike" noProof="1"/>
          </a:p>
        </p:txBody>
      </p:sp>
      <p:sp>
        <p:nvSpPr>
          <p:cNvPr id="2066" name="日期占位符 2065"/>
          <p:cNvSpPr>
            <a:spLocks noGrp="1"/>
          </p:cNvSpPr>
          <p:nvPr>
            <p:ph type="dt" sz="half" idx="2"/>
          </p:nvPr>
        </p:nvSpPr>
        <p:spPr>
          <a:xfrm>
            <a:off x="457200" y="6248400"/>
            <a:ext cx="2133600" cy="457200"/>
          </a:xfrm>
          <a:prstGeom prst="rect">
            <a:avLst/>
          </a:prstGeom>
          <a:noFill/>
          <a:ln w="9525">
            <a:noFill/>
          </a:ln>
        </p:spPr>
        <p:txBody>
          <a:bodyPr anchor="b" anchorCtr="0"/>
          <a:p>
            <a:pPr fontAlgn="base">
              <a:buNone/>
            </a:pPr>
            <a:fld id="{BB962C8B-B14F-4D97-AF65-F5344CB8AC3E}" type="datetime5">
              <a:rPr lang="zh-CN" altLang="x-none" strike="noStrike" noProof="1">
                <a:latin typeface="Arial" panose="020B0604020202020204" pitchFamily="34" charset="0"/>
                <a:ea typeface="宋体" panose="02010600030101010101" pitchFamily="2" charset="-122"/>
                <a:cs typeface="+mn-cs"/>
              </a:rPr>
            </a:fld>
            <a:endParaRPr lang="zh-CN" altLang="x-none" strike="noStrike" noProof="1" dirty="0"/>
          </a:p>
        </p:txBody>
      </p:sp>
      <p:sp>
        <p:nvSpPr>
          <p:cNvPr id="2067" name="页脚占位符 2066"/>
          <p:cNvSpPr>
            <a:spLocks noGrp="1"/>
          </p:cNvSpPr>
          <p:nvPr>
            <p:ph type="ftr" sz="quarter" idx="3"/>
          </p:nvPr>
        </p:nvSpPr>
        <p:spPr>
          <a:xfrm>
            <a:off x="3124200" y="6248400"/>
            <a:ext cx="2895600" cy="457200"/>
          </a:xfrm>
          <a:prstGeom prst="rect">
            <a:avLst/>
          </a:prstGeom>
          <a:noFill/>
          <a:ln w="9525">
            <a:noFill/>
          </a:ln>
        </p:spPr>
        <p:txBody>
          <a:bodyPr anchor="b" anchorCtr="0"/>
          <a:p>
            <a:pPr algn="ctr" fontAlgn="base">
              <a:buNone/>
            </a:pPr>
          </a:p>
        </p:txBody>
      </p:sp>
      <p:sp>
        <p:nvSpPr>
          <p:cNvPr id="2068" name="灯片编号占位符 2067"/>
          <p:cNvSpPr>
            <a:spLocks noGrp="1"/>
          </p:cNvSpPr>
          <p:nvPr>
            <p:ph type="sldNum" sz="quarter" idx="4"/>
          </p:nvPr>
        </p:nvSpPr>
        <p:spPr>
          <a:xfrm>
            <a:off x="6553200" y="6248400"/>
            <a:ext cx="2133600" cy="457200"/>
          </a:xfrm>
          <a:prstGeom prst="rect">
            <a:avLst/>
          </a:prstGeom>
          <a:noFill/>
          <a:ln w="9525">
            <a:noFill/>
          </a:ln>
        </p:spPr>
        <p:txBody>
          <a:bodyPr anchor="b" anchorCtr="0"/>
          <a:p>
            <a:pPr algn="r" fontAlgn="base">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dirty="0">
              <a:latin typeface="Arial Black" panose="020B0A0402010202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6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67" name="竖排文字占位符"/>
          <p:cNvSpPr>
            <a:spLocks noGrp="1"/>
          </p:cNvSpPr>
          <p:nvPr>
            <p:ph type="body" orient="vert" idx="1"/>
          </p:nvPr>
        </p:nvSpPr>
        <p:spPr>
          <a:xfrm>
            <a:off x="457200" y="1981200"/>
            <a:ext cx="8229600" cy="3886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1" name="竖排标题"/>
          <p:cNvSpPr>
            <a:spLocks noGrp="1"/>
          </p:cNvSpPr>
          <p:nvPr>
            <p:ph type="title" orient="vert"/>
          </p:nvPr>
        </p:nvSpPr>
        <p:spPr>
          <a:xfrm>
            <a:off x="6629400" y="457200"/>
            <a:ext cx="2057400"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单击此处编辑母版标题样式</a:t>
            </a:r>
            <a:endParaRPr lang="zh-CN" altLang="en-US" strike="noStrike" noProof="1"/>
          </a:p>
        </p:txBody>
      </p:sp>
      <p:sp>
        <p:nvSpPr>
          <p:cNvPr id="72" name="竖排文字占位符"/>
          <p:cNvSpPr>
            <a:spLocks noGrp="1"/>
          </p:cNvSpPr>
          <p:nvPr>
            <p:ph type="body" orient="vert" idx="1"/>
          </p:nvPr>
        </p:nvSpPr>
        <p:spPr>
          <a:xfrm>
            <a:off x="457200" y="457200"/>
            <a:ext cx="6019799"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7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77" name="文本"/>
          <p:cNvSpPr>
            <a:spLocks noGrp="1"/>
          </p:cNvSpPr>
          <p:nvPr>
            <p:ph type="body"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78"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82"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83" name="文本"/>
          <p:cNvSpPr>
            <a:spLocks noGrp="1"/>
          </p:cNvSpPr>
          <p:nvPr>
            <p:ph type="body"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lvl1pPr marL="342900" indent="-342900" algn="l"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lvl1pPr>
          </a:lstStyle>
          <a:p>
            <a:pPr marL="342900" indent="-342900" fontAlgn="base"/>
            <a:endParaRPr lang="zh-CN" altLang="en-US" sz="3200" b="0" i="0" u="none" strike="noStrike" kern="0" cap="none" spc="0" baseline="0" noProof="1">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7" name="文本"/>
          <p:cNvSpPr>
            <a:spLocks noGrp="1"/>
          </p:cNvSpPr>
          <p:nvPr>
            <p:ph type="body" idx="1"/>
          </p:nvPr>
        </p:nvSpPr>
        <p:spPr>
          <a:xfrm>
            <a:off x="457200" y="457200"/>
            <a:ext cx="8229600" cy="5410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一项大型内容和两项小型内容">
    <p:spTree>
      <p:nvGrpSpPr>
        <p:cNvPr id="1" name=""/>
        <p:cNvGrpSpPr/>
        <p:nvPr/>
      </p:nvGrpSpPr>
      <p:grpSpPr>
        <a:xfrm>
          <a:off x="0" y="0"/>
          <a:ext cx="0" cy="0"/>
          <a:chOff x="0" y="0"/>
          <a:chExt cx="0" cy="0"/>
        </a:xfrm>
      </p:grpSpPr>
      <p:sp>
        <p:nvSpPr>
          <p:cNvPr id="91"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92"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3" name="内容占位符"/>
          <p:cNvSpPr>
            <a:spLocks noGrp="1"/>
          </p:cNvSpPr>
          <p:nvPr>
            <p:ph idx="2"/>
          </p:nvPr>
        </p:nvSpPr>
        <p:spPr>
          <a:xfrm>
            <a:off x="4648200" y="1981200"/>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4" name="内容占位符"/>
          <p:cNvSpPr>
            <a:spLocks noGrp="1"/>
          </p:cNvSpPr>
          <p:nvPr>
            <p:ph idx="3"/>
          </p:nvPr>
        </p:nvSpPr>
        <p:spPr>
          <a:xfrm>
            <a:off x="4648200" y="4000499"/>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组合 2049"/>
          <p:cNvGrpSpPr/>
          <p:nvPr/>
        </p:nvGrpSpPr>
        <p:grpSpPr>
          <a:xfrm>
            <a:off x="0" y="0"/>
            <a:ext cx="9144000" cy="6858000"/>
            <a:chOff x="0" y="0"/>
            <a:chExt cx="5760" cy="4320"/>
          </a:xfrm>
        </p:grpSpPr>
        <p:sp>
          <p:nvSpPr>
            <p:cNvPr id="6147" name="矩形 2050"/>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6148" name="矩形 2051"/>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nvGrpSpPr>
            <p:cNvPr id="6149" name="组合 2052"/>
            <p:cNvGrpSpPr/>
            <p:nvPr/>
          </p:nvGrpSpPr>
          <p:grpSpPr>
            <a:xfrm>
              <a:off x="0" y="672"/>
              <a:ext cx="1806" cy="1989"/>
              <a:chOff x="0" y="672"/>
              <a:chExt cx="1806" cy="1989"/>
            </a:xfrm>
          </p:grpSpPr>
          <p:sp>
            <p:nvSpPr>
              <p:cNvPr id="6150" name="矩形 2053"/>
              <p:cNvSpPr/>
              <p:nvPr/>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1" name="矩形 2054"/>
              <p:cNvSpPr/>
              <p:nvPr/>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2" name="矩形 2055"/>
              <p:cNvSpPr/>
              <p:nvPr/>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3" name="矩形 2056"/>
              <p:cNvSpPr/>
              <p:nvPr/>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4" name="矩形 2057"/>
              <p:cNvSpPr/>
              <p:nvPr/>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5" name="矩形 2058"/>
              <p:cNvSpPr/>
              <p:nvPr/>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6" name="矩形 2059"/>
              <p:cNvSpPr/>
              <p:nvPr/>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7" name="矩形 2060"/>
              <p:cNvSpPr/>
              <p:nvPr/>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8" name="矩形 2061"/>
              <p:cNvSpPr/>
              <p:nvPr/>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6159" name="矩形 2062"/>
              <p:cNvSpPr/>
              <p:nvPr/>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grpSp>
      <p:sp>
        <p:nvSpPr>
          <p:cNvPr id="98" name="标题"/>
          <p:cNvSpPr>
            <a:spLocks noGrp="1"/>
          </p:cNvSpPr>
          <p:nvPr>
            <p:ph type="ctrTitle"/>
          </p:nvPr>
        </p:nvSpPr>
        <p:spPr>
          <a:xfrm>
            <a:off x="2971799" y="1828800"/>
            <a:ext cx="6019799" cy="2209800"/>
          </a:xfrm>
          <a:prstGeom prst="rect">
            <a:avLst/>
          </a:prstGeom>
          <a:noFill/>
          <a:ln w="9525" cap="flat" cmpd="sng">
            <a:noFill/>
            <a:prstDash val="solid"/>
            <a:miter/>
          </a:ln>
        </p:spPr>
        <p:txBody>
          <a:bodyPr vert="horz" wrap="square" lIns="91440" tIns="45720" rIns="91440" bIns="45720" anchor="ctr" anchorCtr="0"/>
          <a:lstStyle>
            <a:lvl1pPr marL="0" indent="0">
              <a:defRPr sz="5000">
                <a:solidFill>
                  <a:srgbClr val="FFFFFF"/>
                </a:solidFill>
              </a:defRPr>
            </a:lvl1pPr>
          </a:lstStyle>
          <a:p>
            <a:pPr marL="0" indent="0" fontAlgn="base"/>
            <a:r>
              <a:rPr lang="zh-CN" altLang="en-US" strike="noStrike" noProof="1"/>
              <a:t>单击此处编辑母版标题样式</a:t>
            </a:r>
            <a:endParaRPr lang="zh-CN" altLang="en-US" strike="noStrike" noProof="1"/>
          </a:p>
        </p:txBody>
      </p:sp>
      <p:sp>
        <p:nvSpPr>
          <p:cNvPr id="99" name="文本"/>
          <p:cNvSpPr>
            <a:spLocks noGrp="1"/>
          </p:cNvSpPr>
          <p:nvPr>
            <p:ph type="subTitle" idx="1"/>
          </p:nvPr>
        </p:nvSpPr>
        <p:spPr>
          <a:xfrm>
            <a:off x="2971799" y="4267200"/>
            <a:ext cx="6019799" cy="1752599"/>
          </a:xfrm>
          <a:prstGeom prst="rect">
            <a:avLst/>
          </a:prstGeom>
          <a:noFill/>
          <a:ln w="9525" cap="flat" cmpd="sng">
            <a:noFill/>
            <a:prstDash val="solid"/>
            <a:miter/>
          </a:ln>
        </p:spPr>
        <p:txBody>
          <a:bodyPr vert="horz" wrap="square" lIns="91440" tIns="45720" rIns="91440" bIns="45720" anchor="t" anchorCtr="0"/>
          <a:lstStyle>
            <a:lvl1pPr marL="0" indent="0">
              <a:buNone/>
              <a:defRPr sz="3400"/>
            </a:lvl1pPr>
            <a:lvl2pPr marL="742950" lvl="1" indent="-285750"/>
            <a:lvl3pPr marL="1143000" lvl="2" indent="-228600"/>
            <a:lvl4pPr marL="1600200" lvl="3" indent="-228600"/>
            <a:lvl5pPr marL="2057400" lvl="4" indent="-228600"/>
            <a:lvl6pPr marL="2057400" lvl="5" indent="-228600"/>
            <a:lvl7pPr marL="2057400" lvl="6" indent="-228600"/>
            <a:lvl8pPr marL="2057400" lvl="7" indent="-228600"/>
            <a:lvl9pPr marL="2057400" lvl="7" indent="-228600"/>
          </a:lstStyle>
          <a:p>
            <a:pPr marL="0" indent="0" fontAlgn="base"/>
            <a:r>
              <a:rPr lang="zh-CN" altLang="en-US" strike="noStrike" noProof="1"/>
              <a:t>单击此处编辑母版副标题样式</a:t>
            </a:r>
            <a:endParaRPr lang="zh-CN" altLang="en-US" strike="noStrike" noProof="1"/>
          </a:p>
        </p:txBody>
      </p:sp>
      <p:sp>
        <p:nvSpPr>
          <p:cNvPr id="2066" name="日期占位符 2065"/>
          <p:cNvSpPr>
            <a:spLocks noGrp="1"/>
          </p:cNvSpPr>
          <p:nvPr>
            <p:ph type="dt" sz="half" idx="2"/>
          </p:nvPr>
        </p:nvSpPr>
        <p:spPr>
          <a:xfrm>
            <a:off x="457200" y="6248400"/>
            <a:ext cx="2133600" cy="457200"/>
          </a:xfrm>
          <a:prstGeom prst="rect">
            <a:avLst/>
          </a:prstGeom>
          <a:noFill/>
          <a:ln w="9525">
            <a:noFill/>
          </a:ln>
        </p:spPr>
        <p:txBody>
          <a:bodyPr anchor="b" anchorCtr="0"/>
          <a:p>
            <a:pPr fontAlgn="base">
              <a:buNone/>
            </a:pPr>
            <a:fld id="{BB962C8B-B14F-4D97-AF65-F5344CB8AC3E}" type="datetime5">
              <a:rPr lang="zh-CN" altLang="x-none" strike="noStrike" noProof="1">
                <a:latin typeface="Arial" panose="020B0604020202020204" pitchFamily="34" charset="0"/>
                <a:ea typeface="宋体" panose="02010600030101010101" pitchFamily="2" charset="-122"/>
                <a:cs typeface="+mn-cs"/>
              </a:rPr>
            </a:fld>
            <a:endParaRPr lang="zh-CN" altLang="x-none" strike="noStrike" noProof="1" dirty="0"/>
          </a:p>
        </p:txBody>
      </p:sp>
      <p:sp>
        <p:nvSpPr>
          <p:cNvPr id="2067" name="页脚占位符 2066"/>
          <p:cNvSpPr>
            <a:spLocks noGrp="1"/>
          </p:cNvSpPr>
          <p:nvPr>
            <p:ph type="ftr" sz="quarter" idx="3"/>
          </p:nvPr>
        </p:nvSpPr>
        <p:spPr>
          <a:xfrm>
            <a:off x="3124200" y="6248400"/>
            <a:ext cx="2895600" cy="457200"/>
          </a:xfrm>
          <a:prstGeom prst="rect">
            <a:avLst/>
          </a:prstGeom>
          <a:noFill/>
          <a:ln w="9525">
            <a:noFill/>
          </a:ln>
        </p:spPr>
        <p:txBody>
          <a:bodyPr anchor="b" anchorCtr="0"/>
          <a:p>
            <a:pPr algn="ctr" fontAlgn="base">
              <a:buNone/>
            </a:pPr>
          </a:p>
        </p:txBody>
      </p:sp>
      <p:sp>
        <p:nvSpPr>
          <p:cNvPr id="2068" name="灯片编号占位符 2067"/>
          <p:cNvSpPr>
            <a:spLocks noGrp="1"/>
          </p:cNvSpPr>
          <p:nvPr>
            <p:ph type="sldNum" sz="quarter" idx="4"/>
          </p:nvPr>
        </p:nvSpPr>
        <p:spPr>
          <a:xfrm>
            <a:off x="6553200" y="6248400"/>
            <a:ext cx="2133600" cy="457200"/>
          </a:xfrm>
          <a:prstGeom prst="rect">
            <a:avLst/>
          </a:prstGeom>
          <a:noFill/>
          <a:ln w="9525">
            <a:noFill/>
          </a:ln>
        </p:spPr>
        <p:txBody>
          <a:bodyPr anchor="b" anchorCtr="0"/>
          <a:p>
            <a:pPr algn="r" fontAlgn="base">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dirty="0">
              <a:latin typeface="Arial Black" panose="020B0A0402010202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4" name="内容占位符"/>
          <p:cNvSpPr>
            <a:spLocks noGrp="1"/>
          </p:cNvSpPr>
          <p:nvPr>
            <p:ph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8" name="标题"/>
          <p:cNvSpPr>
            <a:spLocks noGrp="1"/>
          </p:cNvSpPr>
          <p:nvPr>
            <p:ph type="title"/>
          </p:nvPr>
        </p:nvSpPr>
        <p:spPr>
          <a:xfrm>
            <a:off x="722313" y="4406900"/>
            <a:ext cx="7772400" cy="1362075"/>
          </a:xfrm>
          <a:prstGeom prst="rect">
            <a:avLst/>
          </a:prstGeom>
          <a:noFill/>
          <a:ln w="9525" cap="flat" cmpd="sng">
            <a:noFill/>
            <a:prstDash val="solid"/>
            <a:miter/>
          </a:ln>
        </p:spPr>
        <p:txBody>
          <a:bodyPr vert="horz" wrap="square" lIns="91440" tIns="45720" rIns="91440" bIns="45720" anchor="t" anchorCtr="0"/>
          <a:lstStyle>
            <a:lvl1pPr marL="0" indent="0" algn="l">
              <a:defRPr sz="4000" b="1" cap="all"/>
            </a:lvl1pPr>
          </a:lstStyle>
          <a:p>
            <a:pPr marL="0" indent="0" fontAlgn="base"/>
            <a:r>
              <a:rPr lang="zh-CN" altLang="en-US" strike="noStrike" noProof="1"/>
              <a:t>单击此处编辑母版标题样式</a:t>
            </a:r>
            <a:endParaRPr lang="zh-CN" altLang="en-US" strike="noStrike" noProof="1"/>
          </a:p>
        </p:txBody>
      </p:sp>
      <p:sp>
        <p:nvSpPr>
          <p:cNvPr id="29" name="文本"/>
          <p:cNvSpPr>
            <a:spLocks noGrp="1"/>
          </p:cNvSpPr>
          <p:nvPr>
            <p:ph type="body" idx="1"/>
          </p:nvPr>
        </p:nvSpPr>
        <p:spPr>
          <a:xfrm>
            <a:off x="722313" y="2906713"/>
            <a:ext cx="7772400" cy="1500187"/>
          </a:xfrm>
          <a:prstGeom prst="rect">
            <a:avLst/>
          </a:prstGeom>
          <a:noFill/>
          <a:ln w="9525" cap="flat" cmpd="sng">
            <a:noFill/>
            <a:prstDash val="solid"/>
            <a:miter/>
          </a:ln>
        </p:spPr>
        <p:txBody>
          <a:bodyPr vert="horz" wrap="square" lIns="91440" tIns="45720" rIns="91440" bIns="45720" anchor="b" anchorCtr="0"/>
          <a:lstStyle>
            <a:lvl1pPr marL="0" indent="0">
              <a:buNone/>
              <a:defRPr sz="20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34"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35"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4" name="内容占位符"/>
          <p:cNvSpPr>
            <a:spLocks noGrp="1"/>
          </p:cNvSpPr>
          <p:nvPr>
            <p:ph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9" name="标题"/>
          <p:cNvSpPr>
            <a:spLocks noGrp="1"/>
          </p:cNvSpPr>
          <p:nvPr>
            <p:ph type="title"/>
          </p:nvPr>
        </p:nvSpPr>
        <p:spPr>
          <a:xfrm>
            <a:off x="457200" y="274638"/>
            <a:ext cx="8229600" cy="11430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40" name="文本"/>
          <p:cNvSpPr>
            <a:spLocks noGrp="1"/>
          </p:cNvSpPr>
          <p:nvPr>
            <p:ph type="body" idx="1"/>
          </p:nvPr>
        </p:nvSpPr>
        <p:spPr>
          <a:xfrm>
            <a:off x="457200" y="1535113"/>
            <a:ext cx="4040188"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1" name="内容占位符"/>
          <p:cNvSpPr>
            <a:spLocks noGrp="1"/>
          </p:cNvSpPr>
          <p:nvPr>
            <p:ph idx="2"/>
          </p:nvPr>
        </p:nvSpPr>
        <p:spPr>
          <a:xfrm>
            <a:off x="457200" y="2174875"/>
            <a:ext cx="4040188"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42" name="文本"/>
          <p:cNvSpPr>
            <a:spLocks noGrp="1"/>
          </p:cNvSpPr>
          <p:nvPr>
            <p:ph type="body" idx="3"/>
          </p:nvPr>
        </p:nvSpPr>
        <p:spPr>
          <a:xfrm>
            <a:off x="4645025" y="1535113"/>
            <a:ext cx="4041775"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3" name="内容占位符"/>
          <p:cNvSpPr>
            <a:spLocks noGrp="1"/>
          </p:cNvSpPr>
          <p:nvPr>
            <p:ph idx="4"/>
          </p:nvPr>
        </p:nvSpPr>
        <p:spPr>
          <a:xfrm>
            <a:off x="4645025" y="2174875"/>
            <a:ext cx="4041775"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47"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4" name="标题"/>
          <p:cNvSpPr>
            <a:spLocks noGrp="1"/>
          </p:cNvSpPr>
          <p:nvPr>
            <p:ph type="title"/>
          </p:nvPr>
        </p:nvSpPr>
        <p:spPr>
          <a:xfrm>
            <a:off x="457200" y="273050"/>
            <a:ext cx="3008313" cy="1162049"/>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55" name="内容占位符"/>
          <p:cNvSpPr>
            <a:spLocks noGrp="1"/>
          </p:cNvSpPr>
          <p:nvPr>
            <p:ph idx="1"/>
          </p:nvPr>
        </p:nvSpPr>
        <p:spPr>
          <a:xfrm>
            <a:off x="3575050" y="273050"/>
            <a:ext cx="5111750" cy="5853113"/>
          </a:xfrm>
          <a:prstGeom prst="rect">
            <a:avLst/>
          </a:prstGeom>
          <a:noFill/>
          <a:ln w="9525" cap="flat" cmpd="sng">
            <a:noFill/>
            <a:prstDash val="solid"/>
            <a:miter/>
          </a:ln>
        </p:spPr>
        <p:txBody>
          <a:bodyPr vert="horz" wrap="square" lIns="91440" tIns="45720" rIns="91440" bIns="45720" anchor="t" anchorCtr="0"/>
          <a:lstStyle>
            <a:lvl1pPr marL="342900" indent="-342900">
              <a:defRPr sz="3200"/>
            </a:lvl1pPr>
            <a:lvl2pPr marL="742950" lvl="1" indent="-285750">
              <a:defRPr sz="2800"/>
            </a:lvl2pPr>
            <a:lvl3pPr marL="1143000" lvl="2" indent="-228600">
              <a:defRPr sz="2400"/>
            </a:lvl3pPr>
            <a:lvl4pPr marL="1600200" lvl="3" indent="-228600">
              <a:defRPr sz="2000"/>
            </a:lvl4pPr>
            <a:lvl5pPr marL="2057400" lvl="4" indent="-228600">
              <a:defRPr sz="20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56" name="文本"/>
          <p:cNvSpPr>
            <a:spLocks noGrp="1"/>
          </p:cNvSpPr>
          <p:nvPr>
            <p:ph type="body" idx="2"/>
          </p:nvPr>
        </p:nvSpPr>
        <p:spPr>
          <a:xfrm>
            <a:off x="457200" y="1435100"/>
            <a:ext cx="3008313" cy="4691063"/>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60" name="标题"/>
          <p:cNvSpPr>
            <a:spLocks noGrp="1"/>
          </p:cNvSpPr>
          <p:nvPr>
            <p:ph type="title"/>
          </p:nvPr>
        </p:nvSpPr>
        <p:spPr>
          <a:xfrm>
            <a:off x="1792288" y="4800600"/>
            <a:ext cx="5486400" cy="566738"/>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61" name="图片"/>
          <p:cNvSpPr>
            <a:spLocks noGrp="1"/>
          </p:cNvSpPr>
          <p:nvPr>
            <p:ph type="pic" idx="2"/>
          </p:nvPr>
        </p:nvSpPr>
        <p:spPr>
          <a:xfrm>
            <a:off x="1792288" y="612775"/>
            <a:ext cx="5486400" cy="4114800"/>
          </a:xfrm>
          <a:prstGeom prst="rect">
            <a:avLst/>
          </a:prstGeom>
          <a:noFill/>
          <a:ln w="9525" cap="flat" cmpd="sng">
            <a:noFill/>
            <a:prstDash val="solid"/>
            <a:miter/>
          </a:ln>
        </p:spPr>
      </p:sp>
      <p:sp>
        <p:nvSpPr>
          <p:cNvPr id="62" name="文本"/>
          <p:cNvSpPr>
            <a:spLocks noGrp="1"/>
          </p:cNvSpPr>
          <p:nvPr>
            <p:ph type="body" idx="1"/>
          </p:nvPr>
        </p:nvSpPr>
        <p:spPr>
          <a:xfrm>
            <a:off x="1792288" y="5367338"/>
            <a:ext cx="5486400" cy="804861"/>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6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67" name="竖排文字占位符"/>
          <p:cNvSpPr>
            <a:spLocks noGrp="1"/>
          </p:cNvSpPr>
          <p:nvPr>
            <p:ph type="body" orient="vert" idx="1"/>
          </p:nvPr>
        </p:nvSpPr>
        <p:spPr>
          <a:xfrm>
            <a:off x="457200" y="1981200"/>
            <a:ext cx="8229600" cy="3886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1" name="竖排标题"/>
          <p:cNvSpPr>
            <a:spLocks noGrp="1"/>
          </p:cNvSpPr>
          <p:nvPr>
            <p:ph type="title" orient="vert"/>
          </p:nvPr>
        </p:nvSpPr>
        <p:spPr>
          <a:xfrm>
            <a:off x="6629400" y="457200"/>
            <a:ext cx="2057400"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单击此处编辑母版标题样式</a:t>
            </a:r>
            <a:endParaRPr lang="zh-CN" altLang="en-US" strike="noStrike" noProof="1"/>
          </a:p>
        </p:txBody>
      </p:sp>
      <p:sp>
        <p:nvSpPr>
          <p:cNvPr id="72" name="竖排文字占位符"/>
          <p:cNvSpPr>
            <a:spLocks noGrp="1"/>
          </p:cNvSpPr>
          <p:nvPr>
            <p:ph type="body" orient="vert" idx="1"/>
          </p:nvPr>
        </p:nvSpPr>
        <p:spPr>
          <a:xfrm>
            <a:off x="457200" y="457200"/>
            <a:ext cx="6019799"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7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77" name="文本"/>
          <p:cNvSpPr>
            <a:spLocks noGrp="1"/>
          </p:cNvSpPr>
          <p:nvPr>
            <p:ph type="body"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78"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82"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83" name="文本"/>
          <p:cNvSpPr>
            <a:spLocks noGrp="1"/>
          </p:cNvSpPr>
          <p:nvPr>
            <p:ph type="body"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lvl1pPr marL="342900" indent="-342900" algn="l"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lvl1pPr>
          </a:lstStyle>
          <a:p>
            <a:pPr marL="342900" indent="-342900" fontAlgn="base"/>
            <a:endParaRPr lang="zh-CN" altLang="en-US" sz="3200" b="0" i="0" u="none" strike="noStrike" kern="0" cap="none" spc="0" baseline="0" noProof="1">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7" name="文本"/>
          <p:cNvSpPr>
            <a:spLocks noGrp="1"/>
          </p:cNvSpPr>
          <p:nvPr>
            <p:ph type="body" idx="1"/>
          </p:nvPr>
        </p:nvSpPr>
        <p:spPr>
          <a:xfrm>
            <a:off x="457200" y="457200"/>
            <a:ext cx="8229600" cy="5410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8" name="标题"/>
          <p:cNvSpPr>
            <a:spLocks noGrp="1"/>
          </p:cNvSpPr>
          <p:nvPr>
            <p:ph type="title"/>
          </p:nvPr>
        </p:nvSpPr>
        <p:spPr>
          <a:xfrm>
            <a:off x="722313" y="4406900"/>
            <a:ext cx="7772400" cy="1362075"/>
          </a:xfrm>
          <a:prstGeom prst="rect">
            <a:avLst/>
          </a:prstGeom>
          <a:noFill/>
          <a:ln w="9525" cap="flat" cmpd="sng">
            <a:noFill/>
            <a:prstDash val="solid"/>
            <a:miter/>
          </a:ln>
        </p:spPr>
        <p:txBody>
          <a:bodyPr vert="horz" wrap="square" lIns="91440" tIns="45720" rIns="91440" bIns="45720" anchor="t" anchorCtr="0"/>
          <a:lstStyle>
            <a:lvl1pPr marL="0" indent="0" algn="l">
              <a:defRPr sz="4000" b="1" cap="all"/>
            </a:lvl1pPr>
          </a:lstStyle>
          <a:p>
            <a:pPr marL="0" indent="0" fontAlgn="base"/>
            <a:r>
              <a:rPr lang="zh-CN" altLang="en-US" strike="noStrike" noProof="1"/>
              <a:t>单击此处编辑母版标题样式</a:t>
            </a:r>
            <a:endParaRPr lang="zh-CN" altLang="en-US" strike="noStrike" noProof="1"/>
          </a:p>
        </p:txBody>
      </p:sp>
      <p:sp>
        <p:nvSpPr>
          <p:cNvPr id="29" name="文本"/>
          <p:cNvSpPr>
            <a:spLocks noGrp="1"/>
          </p:cNvSpPr>
          <p:nvPr>
            <p:ph type="body" idx="1"/>
          </p:nvPr>
        </p:nvSpPr>
        <p:spPr>
          <a:xfrm>
            <a:off x="722313" y="2906713"/>
            <a:ext cx="7772400" cy="1500187"/>
          </a:xfrm>
          <a:prstGeom prst="rect">
            <a:avLst/>
          </a:prstGeom>
          <a:noFill/>
          <a:ln w="9525" cap="flat" cmpd="sng">
            <a:noFill/>
            <a:prstDash val="solid"/>
            <a:miter/>
          </a:ln>
        </p:spPr>
        <p:txBody>
          <a:bodyPr vert="horz" wrap="square" lIns="91440" tIns="45720" rIns="91440" bIns="45720" anchor="b" anchorCtr="0"/>
          <a:lstStyle>
            <a:lvl1pPr marL="0" indent="0">
              <a:buNone/>
              <a:defRPr sz="20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一项大型内容和两项小型内容">
    <p:spTree>
      <p:nvGrpSpPr>
        <p:cNvPr id="1" name=""/>
        <p:cNvGrpSpPr/>
        <p:nvPr/>
      </p:nvGrpSpPr>
      <p:grpSpPr>
        <a:xfrm>
          <a:off x="0" y="0"/>
          <a:ext cx="0" cy="0"/>
          <a:chOff x="0" y="0"/>
          <a:chExt cx="0" cy="0"/>
        </a:xfrm>
      </p:grpSpPr>
      <p:sp>
        <p:nvSpPr>
          <p:cNvPr id="91"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92"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3" name="内容占位符"/>
          <p:cNvSpPr>
            <a:spLocks noGrp="1"/>
          </p:cNvSpPr>
          <p:nvPr>
            <p:ph idx="2"/>
          </p:nvPr>
        </p:nvSpPr>
        <p:spPr>
          <a:xfrm>
            <a:off x="4648200" y="1981200"/>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4" name="内容占位符"/>
          <p:cNvSpPr>
            <a:spLocks noGrp="1"/>
          </p:cNvSpPr>
          <p:nvPr>
            <p:ph idx="3"/>
          </p:nvPr>
        </p:nvSpPr>
        <p:spPr>
          <a:xfrm>
            <a:off x="4648200" y="4000499"/>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170" name="组合 2049"/>
          <p:cNvGrpSpPr/>
          <p:nvPr/>
        </p:nvGrpSpPr>
        <p:grpSpPr>
          <a:xfrm>
            <a:off x="0" y="0"/>
            <a:ext cx="9144000" cy="6858000"/>
            <a:chOff x="0" y="0"/>
            <a:chExt cx="5760" cy="4320"/>
          </a:xfrm>
        </p:grpSpPr>
        <p:sp>
          <p:nvSpPr>
            <p:cNvPr id="7171" name="矩形 2050"/>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7172" name="矩形 2051"/>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nvGrpSpPr>
            <p:cNvPr id="7173" name="组合 2052"/>
            <p:cNvGrpSpPr/>
            <p:nvPr/>
          </p:nvGrpSpPr>
          <p:grpSpPr>
            <a:xfrm>
              <a:off x="0" y="672"/>
              <a:ext cx="1806" cy="1989"/>
              <a:chOff x="0" y="672"/>
              <a:chExt cx="1806" cy="1989"/>
            </a:xfrm>
          </p:grpSpPr>
          <p:sp>
            <p:nvSpPr>
              <p:cNvPr id="7174" name="矩形 2053"/>
              <p:cNvSpPr/>
              <p:nvPr/>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75" name="矩形 2054"/>
              <p:cNvSpPr/>
              <p:nvPr/>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76" name="矩形 2055"/>
              <p:cNvSpPr/>
              <p:nvPr/>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77" name="矩形 2056"/>
              <p:cNvSpPr/>
              <p:nvPr/>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78" name="矩形 2057"/>
              <p:cNvSpPr/>
              <p:nvPr/>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79" name="矩形 2058"/>
              <p:cNvSpPr/>
              <p:nvPr/>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80" name="矩形 2059"/>
              <p:cNvSpPr/>
              <p:nvPr/>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81" name="矩形 2060"/>
              <p:cNvSpPr/>
              <p:nvPr/>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82" name="矩形 2061"/>
              <p:cNvSpPr/>
              <p:nvPr/>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7183" name="矩形 2062"/>
              <p:cNvSpPr/>
              <p:nvPr/>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grpSp>
      <p:sp>
        <p:nvSpPr>
          <p:cNvPr id="98" name="标题"/>
          <p:cNvSpPr>
            <a:spLocks noGrp="1"/>
          </p:cNvSpPr>
          <p:nvPr>
            <p:ph type="ctrTitle"/>
          </p:nvPr>
        </p:nvSpPr>
        <p:spPr>
          <a:xfrm>
            <a:off x="2971799" y="1828800"/>
            <a:ext cx="6019799" cy="2209800"/>
          </a:xfrm>
          <a:prstGeom prst="rect">
            <a:avLst/>
          </a:prstGeom>
          <a:noFill/>
          <a:ln w="9525" cap="flat" cmpd="sng">
            <a:noFill/>
            <a:prstDash val="solid"/>
            <a:miter/>
          </a:ln>
        </p:spPr>
        <p:txBody>
          <a:bodyPr vert="horz" wrap="square" lIns="91440" tIns="45720" rIns="91440" bIns="45720" anchor="ctr" anchorCtr="0"/>
          <a:lstStyle>
            <a:lvl1pPr marL="0" indent="0">
              <a:defRPr sz="5000">
                <a:solidFill>
                  <a:srgbClr val="FFFFFF"/>
                </a:solidFill>
              </a:defRPr>
            </a:lvl1pPr>
          </a:lstStyle>
          <a:p>
            <a:pPr marL="0" indent="0" fontAlgn="base"/>
            <a:r>
              <a:rPr lang="zh-CN" altLang="en-US" strike="noStrike" noProof="1"/>
              <a:t>单击此处编辑母版标题样式</a:t>
            </a:r>
            <a:endParaRPr lang="zh-CN" altLang="en-US" strike="noStrike" noProof="1"/>
          </a:p>
        </p:txBody>
      </p:sp>
      <p:sp>
        <p:nvSpPr>
          <p:cNvPr id="99" name="文本"/>
          <p:cNvSpPr>
            <a:spLocks noGrp="1"/>
          </p:cNvSpPr>
          <p:nvPr>
            <p:ph type="subTitle" idx="1"/>
          </p:nvPr>
        </p:nvSpPr>
        <p:spPr>
          <a:xfrm>
            <a:off x="2971799" y="4267200"/>
            <a:ext cx="6019799" cy="1752599"/>
          </a:xfrm>
          <a:prstGeom prst="rect">
            <a:avLst/>
          </a:prstGeom>
          <a:noFill/>
          <a:ln w="9525" cap="flat" cmpd="sng">
            <a:noFill/>
            <a:prstDash val="solid"/>
            <a:miter/>
          </a:ln>
        </p:spPr>
        <p:txBody>
          <a:bodyPr vert="horz" wrap="square" lIns="91440" tIns="45720" rIns="91440" bIns="45720" anchor="t" anchorCtr="0"/>
          <a:lstStyle>
            <a:lvl1pPr marL="0" indent="0">
              <a:buNone/>
              <a:defRPr sz="3400"/>
            </a:lvl1pPr>
            <a:lvl2pPr marL="742950" lvl="1" indent="-285750"/>
            <a:lvl3pPr marL="1143000" lvl="2" indent="-228600"/>
            <a:lvl4pPr marL="1600200" lvl="3" indent="-228600"/>
            <a:lvl5pPr marL="2057400" lvl="4" indent="-228600"/>
            <a:lvl6pPr marL="2057400" lvl="5" indent="-228600"/>
            <a:lvl7pPr marL="2057400" lvl="6" indent="-228600"/>
            <a:lvl8pPr marL="2057400" lvl="7" indent="-228600"/>
            <a:lvl9pPr marL="2057400" lvl="7" indent="-228600"/>
          </a:lstStyle>
          <a:p>
            <a:pPr marL="0" indent="0" fontAlgn="base"/>
            <a:r>
              <a:rPr lang="zh-CN" altLang="en-US" strike="noStrike" noProof="1"/>
              <a:t>单击此处编辑母版副标题样式</a:t>
            </a:r>
            <a:endParaRPr lang="zh-CN" altLang="en-US" strike="noStrike" noProof="1"/>
          </a:p>
        </p:txBody>
      </p:sp>
      <p:sp>
        <p:nvSpPr>
          <p:cNvPr id="2066" name="日期占位符 2065"/>
          <p:cNvSpPr>
            <a:spLocks noGrp="1"/>
          </p:cNvSpPr>
          <p:nvPr>
            <p:ph type="dt" sz="half" idx="2"/>
          </p:nvPr>
        </p:nvSpPr>
        <p:spPr>
          <a:xfrm>
            <a:off x="457200" y="6248400"/>
            <a:ext cx="2133600" cy="457200"/>
          </a:xfrm>
          <a:prstGeom prst="rect">
            <a:avLst/>
          </a:prstGeom>
          <a:noFill/>
          <a:ln w="9525">
            <a:noFill/>
          </a:ln>
        </p:spPr>
        <p:txBody>
          <a:bodyPr anchor="b" anchorCtr="0"/>
          <a:p>
            <a:pPr fontAlgn="base">
              <a:buNone/>
            </a:pPr>
            <a:fld id="{BB962C8B-B14F-4D97-AF65-F5344CB8AC3E}" type="datetime5">
              <a:rPr lang="zh-CN" altLang="x-none" strike="noStrike" noProof="1">
                <a:latin typeface="Arial" panose="020B0604020202020204" pitchFamily="34" charset="0"/>
                <a:ea typeface="宋体" panose="02010600030101010101" pitchFamily="2" charset="-122"/>
                <a:cs typeface="+mn-cs"/>
              </a:rPr>
            </a:fld>
            <a:endParaRPr lang="zh-CN" altLang="x-none" strike="noStrike" noProof="1" dirty="0"/>
          </a:p>
        </p:txBody>
      </p:sp>
      <p:sp>
        <p:nvSpPr>
          <p:cNvPr id="2067" name="页脚占位符 2066"/>
          <p:cNvSpPr>
            <a:spLocks noGrp="1"/>
          </p:cNvSpPr>
          <p:nvPr>
            <p:ph type="ftr" sz="quarter" idx="3"/>
          </p:nvPr>
        </p:nvSpPr>
        <p:spPr>
          <a:xfrm>
            <a:off x="3124200" y="6248400"/>
            <a:ext cx="2895600" cy="457200"/>
          </a:xfrm>
          <a:prstGeom prst="rect">
            <a:avLst/>
          </a:prstGeom>
          <a:noFill/>
          <a:ln w="9525">
            <a:noFill/>
          </a:ln>
        </p:spPr>
        <p:txBody>
          <a:bodyPr anchor="b" anchorCtr="0"/>
          <a:p>
            <a:pPr algn="ctr" fontAlgn="base">
              <a:buNone/>
            </a:pPr>
          </a:p>
        </p:txBody>
      </p:sp>
      <p:sp>
        <p:nvSpPr>
          <p:cNvPr id="2068" name="灯片编号占位符 2067"/>
          <p:cNvSpPr>
            <a:spLocks noGrp="1"/>
          </p:cNvSpPr>
          <p:nvPr>
            <p:ph type="sldNum" sz="quarter" idx="4"/>
          </p:nvPr>
        </p:nvSpPr>
        <p:spPr>
          <a:xfrm>
            <a:off x="6553200" y="6248400"/>
            <a:ext cx="2133600" cy="457200"/>
          </a:xfrm>
          <a:prstGeom prst="rect">
            <a:avLst/>
          </a:prstGeom>
          <a:noFill/>
          <a:ln w="9525">
            <a:noFill/>
          </a:ln>
        </p:spPr>
        <p:txBody>
          <a:bodyPr anchor="b" anchorCtr="0"/>
          <a:p>
            <a:pPr algn="r" fontAlgn="base">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dirty="0">
              <a:latin typeface="Arial Black" panose="020B0A04020102020204" pitchFamily="34" charset="0"/>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4" name="内容占位符"/>
          <p:cNvSpPr>
            <a:spLocks noGrp="1"/>
          </p:cNvSpPr>
          <p:nvPr>
            <p:ph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8" name="标题"/>
          <p:cNvSpPr>
            <a:spLocks noGrp="1"/>
          </p:cNvSpPr>
          <p:nvPr>
            <p:ph type="title"/>
          </p:nvPr>
        </p:nvSpPr>
        <p:spPr>
          <a:xfrm>
            <a:off x="722313" y="4406900"/>
            <a:ext cx="7772400" cy="1362075"/>
          </a:xfrm>
          <a:prstGeom prst="rect">
            <a:avLst/>
          </a:prstGeom>
          <a:noFill/>
          <a:ln w="9525" cap="flat" cmpd="sng">
            <a:noFill/>
            <a:prstDash val="solid"/>
            <a:miter/>
          </a:ln>
        </p:spPr>
        <p:txBody>
          <a:bodyPr vert="horz" wrap="square" lIns="91440" tIns="45720" rIns="91440" bIns="45720" anchor="t" anchorCtr="0"/>
          <a:lstStyle>
            <a:lvl1pPr marL="0" indent="0" algn="l">
              <a:defRPr sz="4000" b="1" cap="all"/>
            </a:lvl1pPr>
          </a:lstStyle>
          <a:p>
            <a:pPr marL="0" indent="0" fontAlgn="base"/>
            <a:r>
              <a:rPr lang="zh-CN" altLang="en-US" strike="noStrike" noProof="1"/>
              <a:t>单击此处编辑母版标题样式</a:t>
            </a:r>
            <a:endParaRPr lang="zh-CN" altLang="en-US" strike="noStrike" noProof="1"/>
          </a:p>
        </p:txBody>
      </p:sp>
      <p:sp>
        <p:nvSpPr>
          <p:cNvPr id="29" name="文本"/>
          <p:cNvSpPr>
            <a:spLocks noGrp="1"/>
          </p:cNvSpPr>
          <p:nvPr>
            <p:ph type="body" idx="1"/>
          </p:nvPr>
        </p:nvSpPr>
        <p:spPr>
          <a:xfrm>
            <a:off x="722313" y="2906713"/>
            <a:ext cx="7772400" cy="1500187"/>
          </a:xfrm>
          <a:prstGeom prst="rect">
            <a:avLst/>
          </a:prstGeom>
          <a:noFill/>
          <a:ln w="9525" cap="flat" cmpd="sng">
            <a:noFill/>
            <a:prstDash val="solid"/>
            <a:miter/>
          </a:ln>
        </p:spPr>
        <p:txBody>
          <a:bodyPr vert="horz" wrap="square" lIns="91440" tIns="45720" rIns="91440" bIns="45720" anchor="b" anchorCtr="0"/>
          <a:lstStyle>
            <a:lvl1pPr marL="0" indent="0">
              <a:buNone/>
              <a:defRPr sz="20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34"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35"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9" name="标题"/>
          <p:cNvSpPr>
            <a:spLocks noGrp="1"/>
          </p:cNvSpPr>
          <p:nvPr>
            <p:ph type="title"/>
          </p:nvPr>
        </p:nvSpPr>
        <p:spPr>
          <a:xfrm>
            <a:off x="457200" y="274638"/>
            <a:ext cx="8229600" cy="11430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40" name="文本"/>
          <p:cNvSpPr>
            <a:spLocks noGrp="1"/>
          </p:cNvSpPr>
          <p:nvPr>
            <p:ph type="body" idx="1"/>
          </p:nvPr>
        </p:nvSpPr>
        <p:spPr>
          <a:xfrm>
            <a:off x="457200" y="1535113"/>
            <a:ext cx="4040188"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1" name="内容占位符"/>
          <p:cNvSpPr>
            <a:spLocks noGrp="1"/>
          </p:cNvSpPr>
          <p:nvPr>
            <p:ph idx="2"/>
          </p:nvPr>
        </p:nvSpPr>
        <p:spPr>
          <a:xfrm>
            <a:off x="457200" y="2174875"/>
            <a:ext cx="4040188"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42" name="文本"/>
          <p:cNvSpPr>
            <a:spLocks noGrp="1"/>
          </p:cNvSpPr>
          <p:nvPr>
            <p:ph type="body" idx="3"/>
          </p:nvPr>
        </p:nvSpPr>
        <p:spPr>
          <a:xfrm>
            <a:off x="4645025" y="1535113"/>
            <a:ext cx="4041775"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3" name="内容占位符"/>
          <p:cNvSpPr>
            <a:spLocks noGrp="1"/>
          </p:cNvSpPr>
          <p:nvPr>
            <p:ph idx="4"/>
          </p:nvPr>
        </p:nvSpPr>
        <p:spPr>
          <a:xfrm>
            <a:off x="4645025" y="2174875"/>
            <a:ext cx="4041775"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47"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4" name="标题"/>
          <p:cNvSpPr>
            <a:spLocks noGrp="1"/>
          </p:cNvSpPr>
          <p:nvPr>
            <p:ph type="title"/>
          </p:nvPr>
        </p:nvSpPr>
        <p:spPr>
          <a:xfrm>
            <a:off x="457200" y="273050"/>
            <a:ext cx="3008313" cy="1162049"/>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55" name="内容占位符"/>
          <p:cNvSpPr>
            <a:spLocks noGrp="1"/>
          </p:cNvSpPr>
          <p:nvPr>
            <p:ph idx="1"/>
          </p:nvPr>
        </p:nvSpPr>
        <p:spPr>
          <a:xfrm>
            <a:off x="3575050" y="273050"/>
            <a:ext cx="5111750" cy="5853113"/>
          </a:xfrm>
          <a:prstGeom prst="rect">
            <a:avLst/>
          </a:prstGeom>
          <a:noFill/>
          <a:ln w="9525" cap="flat" cmpd="sng">
            <a:noFill/>
            <a:prstDash val="solid"/>
            <a:miter/>
          </a:ln>
        </p:spPr>
        <p:txBody>
          <a:bodyPr vert="horz" wrap="square" lIns="91440" tIns="45720" rIns="91440" bIns="45720" anchor="t" anchorCtr="0"/>
          <a:lstStyle>
            <a:lvl1pPr marL="342900" indent="-342900">
              <a:defRPr sz="3200"/>
            </a:lvl1pPr>
            <a:lvl2pPr marL="742950" lvl="1" indent="-285750">
              <a:defRPr sz="2800"/>
            </a:lvl2pPr>
            <a:lvl3pPr marL="1143000" lvl="2" indent="-228600">
              <a:defRPr sz="2400"/>
            </a:lvl3pPr>
            <a:lvl4pPr marL="1600200" lvl="3" indent="-228600">
              <a:defRPr sz="2000"/>
            </a:lvl4pPr>
            <a:lvl5pPr marL="2057400" lvl="4" indent="-228600">
              <a:defRPr sz="20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56" name="文本"/>
          <p:cNvSpPr>
            <a:spLocks noGrp="1"/>
          </p:cNvSpPr>
          <p:nvPr>
            <p:ph type="body" idx="2"/>
          </p:nvPr>
        </p:nvSpPr>
        <p:spPr>
          <a:xfrm>
            <a:off x="457200" y="1435100"/>
            <a:ext cx="3008313" cy="4691063"/>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60" name="标题"/>
          <p:cNvSpPr>
            <a:spLocks noGrp="1"/>
          </p:cNvSpPr>
          <p:nvPr>
            <p:ph type="title"/>
          </p:nvPr>
        </p:nvSpPr>
        <p:spPr>
          <a:xfrm>
            <a:off x="1792288" y="4800600"/>
            <a:ext cx="5486400" cy="566738"/>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61" name="图片"/>
          <p:cNvSpPr>
            <a:spLocks noGrp="1"/>
          </p:cNvSpPr>
          <p:nvPr>
            <p:ph type="pic" idx="2"/>
          </p:nvPr>
        </p:nvSpPr>
        <p:spPr>
          <a:xfrm>
            <a:off x="1792288" y="612775"/>
            <a:ext cx="5486400" cy="4114800"/>
          </a:xfrm>
          <a:prstGeom prst="rect">
            <a:avLst/>
          </a:prstGeom>
          <a:noFill/>
          <a:ln w="9525" cap="flat" cmpd="sng">
            <a:noFill/>
            <a:prstDash val="solid"/>
            <a:miter/>
          </a:ln>
        </p:spPr>
      </p:sp>
      <p:sp>
        <p:nvSpPr>
          <p:cNvPr id="62" name="文本"/>
          <p:cNvSpPr>
            <a:spLocks noGrp="1"/>
          </p:cNvSpPr>
          <p:nvPr>
            <p:ph type="body" idx="1"/>
          </p:nvPr>
        </p:nvSpPr>
        <p:spPr>
          <a:xfrm>
            <a:off x="1792288" y="5367338"/>
            <a:ext cx="5486400" cy="804861"/>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34"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35"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6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67" name="竖排文字占位符"/>
          <p:cNvSpPr>
            <a:spLocks noGrp="1"/>
          </p:cNvSpPr>
          <p:nvPr>
            <p:ph type="body" orient="vert" idx="1"/>
          </p:nvPr>
        </p:nvSpPr>
        <p:spPr>
          <a:xfrm>
            <a:off x="457200" y="1981200"/>
            <a:ext cx="8229600" cy="3886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1" name="竖排标题"/>
          <p:cNvSpPr>
            <a:spLocks noGrp="1"/>
          </p:cNvSpPr>
          <p:nvPr>
            <p:ph type="title" orient="vert"/>
          </p:nvPr>
        </p:nvSpPr>
        <p:spPr>
          <a:xfrm>
            <a:off x="6629400" y="457200"/>
            <a:ext cx="2057400"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单击此处编辑母版标题样式</a:t>
            </a:r>
            <a:endParaRPr lang="zh-CN" altLang="en-US" strike="noStrike" noProof="1"/>
          </a:p>
        </p:txBody>
      </p:sp>
      <p:sp>
        <p:nvSpPr>
          <p:cNvPr id="72" name="竖排文字占位符"/>
          <p:cNvSpPr>
            <a:spLocks noGrp="1"/>
          </p:cNvSpPr>
          <p:nvPr>
            <p:ph type="body" orient="vert" idx="1"/>
          </p:nvPr>
        </p:nvSpPr>
        <p:spPr>
          <a:xfrm>
            <a:off x="457200" y="457200"/>
            <a:ext cx="6019799"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7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77" name="文本"/>
          <p:cNvSpPr>
            <a:spLocks noGrp="1"/>
          </p:cNvSpPr>
          <p:nvPr>
            <p:ph type="body"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78"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82"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83" name="文本"/>
          <p:cNvSpPr>
            <a:spLocks noGrp="1"/>
          </p:cNvSpPr>
          <p:nvPr>
            <p:ph type="body"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lvl1pPr marL="342900" indent="-342900" algn="l"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lvl1pPr>
          </a:lstStyle>
          <a:p>
            <a:pPr marL="342900" indent="-342900" fontAlgn="base"/>
            <a:endParaRPr lang="zh-CN" altLang="en-US" sz="3200" b="0" i="0" u="none" strike="noStrike" kern="0" cap="none" spc="0" baseline="0" noProof="1">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7" name="文本"/>
          <p:cNvSpPr>
            <a:spLocks noGrp="1"/>
          </p:cNvSpPr>
          <p:nvPr>
            <p:ph type="body" idx="1"/>
          </p:nvPr>
        </p:nvSpPr>
        <p:spPr>
          <a:xfrm>
            <a:off x="457200" y="457200"/>
            <a:ext cx="8229600" cy="5410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一项大型内容和两项小型内容">
    <p:spTree>
      <p:nvGrpSpPr>
        <p:cNvPr id="1" name=""/>
        <p:cNvGrpSpPr/>
        <p:nvPr/>
      </p:nvGrpSpPr>
      <p:grpSpPr>
        <a:xfrm>
          <a:off x="0" y="0"/>
          <a:ext cx="0" cy="0"/>
          <a:chOff x="0" y="0"/>
          <a:chExt cx="0" cy="0"/>
        </a:xfrm>
      </p:grpSpPr>
      <p:sp>
        <p:nvSpPr>
          <p:cNvPr id="91"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92"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3" name="内容占位符"/>
          <p:cNvSpPr>
            <a:spLocks noGrp="1"/>
          </p:cNvSpPr>
          <p:nvPr>
            <p:ph idx="2"/>
          </p:nvPr>
        </p:nvSpPr>
        <p:spPr>
          <a:xfrm>
            <a:off x="4648200" y="1981200"/>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4" name="内容占位符"/>
          <p:cNvSpPr>
            <a:spLocks noGrp="1"/>
          </p:cNvSpPr>
          <p:nvPr>
            <p:ph idx="3"/>
          </p:nvPr>
        </p:nvSpPr>
        <p:spPr>
          <a:xfrm>
            <a:off x="4648200" y="4000499"/>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8194" name="组合 2049"/>
          <p:cNvGrpSpPr/>
          <p:nvPr/>
        </p:nvGrpSpPr>
        <p:grpSpPr>
          <a:xfrm>
            <a:off x="0" y="0"/>
            <a:ext cx="9144000" cy="6858000"/>
            <a:chOff x="0" y="0"/>
            <a:chExt cx="5760" cy="4320"/>
          </a:xfrm>
        </p:grpSpPr>
        <p:sp>
          <p:nvSpPr>
            <p:cNvPr id="8195" name="矩形 2050"/>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8196" name="矩形 2051"/>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nvGrpSpPr>
            <p:cNvPr id="8197" name="组合 2052"/>
            <p:cNvGrpSpPr/>
            <p:nvPr/>
          </p:nvGrpSpPr>
          <p:grpSpPr>
            <a:xfrm>
              <a:off x="0" y="672"/>
              <a:ext cx="1806" cy="1989"/>
              <a:chOff x="0" y="672"/>
              <a:chExt cx="1806" cy="1989"/>
            </a:xfrm>
          </p:grpSpPr>
          <p:sp>
            <p:nvSpPr>
              <p:cNvPr id="8198" name="矩形 2053"/>
              <p:cNvSpPr/>
              <p:nvPr/>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199" name="矩形 2054"/>
              <p:cNvSpPr/>
              <p:nvPr/>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0" name="矩形 2055"/>
              <p:cNvSpPr/>
              <p:nvPr/>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1" name="矩形 2056"/>
              <p:cNvSpPr/>
              <p:nvPr/>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2" name="矩形 2057"/>
              <p:cNvSpPr/>
              <p:nvPr/>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3" name="矩形 2058"/>
              <p:cNvSpPr/>
              <p:nvPr/>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4" name="矩形 2059"/>
              <p:cNvSpPr/>
              <p:nvPr/>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5" name="矩形 2060"/>
              <p:cNvSpPr/>
              <p:nvPr/>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6" name="矩形 2061"/>
              <p:cNvSpPr/>
              <p:nvPr/>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8207" name="矩形 2062"/>
              <p:cNvSpPr/>
              <p:nvPr/>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grpSp>
      </p:grpSp>
      <p:sp>
        <p:nvSpPr>
          <p:cNvPr id="98" name="标题"/>
          <p:cNvSpPr>
            <a:spLocks noGrp="1"/>
          </p:cNvSpPr>
          <p:nvPr>
            <p:ph type="ctrTitle"/>
          </p:nvPr>
        </p:nvSpPr>
        <p:spPr>
          <a:xfrm>
            <a:off x="2971799" y="1828800"/>
            <a:ext cx="6019799" cy="2209800"/>
          </a:xfrm>
          <a:prstGeom prst="rect">
            <a:avLst/>
          </a:prstGeom>
          <a:noFill/>
          <a:ln w="9525" cap="flat" cmpd="sng">
            <a:noFill/>
            <a:prstDash val="solid"/>
            <a:miter/>
          </a:ln>
        </p:spPr>
        <p:txBody>
          <a:bodyPr vert="horz" wrap="square" lIns="91440" tIns="45720" rIns="91440" bIns="45720" anchor="ctr" anchorCtr="0"/>
          <a:lstStyle>
            <a:lvl1pPr marL="0" indent="0">
              <a:defRPr sz="5000">
                <a:solidFill>
                  <a:srgbClr val="FFFFFF"/>
                </a:solidFill>
              </a:defRPr>
            </a:lvl1pPr>
          </a:lstStyle>
          <a:p>
            <a:pPr marL="0" indent="0" fontAlgn="base"/>
            <a:r>
              <a:rPr lang="zh-CN" altLang="en-US" strike="noStrike" noProof="1"/>
              <a:t>单击此处编辑母版标题样式</a:t>
            </a:r>
            <a:endParaRPr lang="zh-CN" altLang="en-US" strike="noStrike" noProof="1"/>
          </a:p>
        </p:txBody>
      </p:sp>
      <p:sp>
        <p:nvSpPr>
          <p:cNvPr id="99" name="文本"/>
          <p:cNvSpPr>
            <a:spLocks noGrp="1"/>
          </p:cNvSpPr>
          <p:nvPr>
            <p:ph type="subTitle" idx="1"/>
          </p:nvPr>
        </p:nvSpPr>
        <p:spPr>
          <a:xfrm>
            <a:off x="2971799" y="4267200"/>
            <a:ext cx="6019799" cy="1752599"/>
          </a:xfrm>
          <a:prstGeom prst="rect">
            <a:avLst/>
          </a:prstGeom>
          <a:noFill/>
          <a:ln w="9525" cap="flat" cmpd="sng">
            <a:noFill/>
            <a:prstDash val="solid"/>
            <a:miter/>
          </a:ln>
        </p:spPr>
        <p:txBody>
          <a:bodyPr vert="horz" wrap="square" lIns="91440" tIns="45720" rIns="91440" bIns="45720" anchor="t" anchorCtr="0"/>
          <a:lstStyle>
            <a:lvl1pPr marL="0" indent="0">
              <a:buNone/>
              <a:defRPr sz="3400"/>
            </a:lvl1pPr>
            <a:lvl2pPr marL="742950" lvl="1" indent="-285750"/>
            <a:lvl3pPr marL="1143000" lvl="2" indent="-228600"/>
            <a:lvl4pPr marL="1600200" lvl="3" indent="-228600"/>
            <a:lvl5pPr marL="2057400" lvl="4" indent="-228600"/>
            <a:lvl6pPr marL="2057400" lvl="5" indent="-228600"/>
            <a:lvl7pPr marL="2057400" lvl="6" indent="-228600"/>
            <a:lvl8pPr marL="2057400" lvl="7" indent="-228600"/>
            <a:lvl9pPr marL="2057400" lvl="7" indent="-228600"/>
          </a:lstStyle>
          <a:p>
            <a:pPr marL="0" indent="0" fontAlgn="base"/>
            <a:r>
              <a:rPr lang="zh-CN" altLang="en-US" strike="noStrike" noProof="1"/>
              <a:t>单击此处编辑母版副标题样式</a:t>
            </a:r>
            <a:endParaRPr lang="zh-CN" altLang="en-US" strike="noStrike" noProof="1"/>
          </a:p>
        </p:txBody>
      </p:sp>
      <p:sp>
        <p:nvSpPr>
          <p:cNvPr id="2066" name="日期占位符 2065"/>
          <p:cNvSpPr>
            <a:spLocks noGrp="1"/>
          </p:cNvSpPr>
          <p:nvPr>
            <p:ph type="dt" sz="half" idx="2"/>
          </p:nvPr>
        </p:nvSpPr>
        <p:spPr>
          <a:xfrm>
            <a:off x="457200" y="6248400"/>
            <a:ext cx="2133600" cy="457200"/>
          </a:xfrm>
          <a:prstGeom prst="rect">
            <a:avLst/>
          </a:prstGeom>
          <a:noFill/>
          <a:ln w="9525">
            <a:noFill/>
          </a:ln>
        </p:spPr>
        <p:txBody>
          <a:bodyPr anchor="b" anchorCtr="0"/>
          <a:p>
            <a:pPr fontAlgn="base">
              <a:buNone/>
            </a:pPr>
            <a:fld id="{BB962C8B-B14F-4D97-AF65-F5344CB8AC3E}" type="datetime5">
              <a:rPr lang="zh-CN" altLang="x-none" strike="noStrike" noProof="1">
                <a:latin typeface="Arial" panose="020B0604020202020204" pitchFamily="34" charset="0"/>
                <a:ea typeface="宋体" panose="02010600030101010101" pitchFamily="2" charset="-122"/>
                <a:cs typeface="+mn-cs"/>
              </a:rPr>
            </a:fld>
            <a:endParaRPr lang="zh-CN" altLang="x-none" strike="noStrike" noProof="1" dirty="0"/>
          </a:p>
        </p:txBody>
      </p:sp>
      <p:sp>
        <p:nvSpPr>
          <p:cNvPr id="2067" name="页脚占位符 2066"/>
          <p:cNvSpPr>
            <a:spLocks noGrp="1"/>
          </p:cNvSpPr>
          <p:nvPr>
            <p:ph type="ftr" sz="quarter" idx="3"/>
          </p:nvPr>
        </p:nvSpPr>
        <p:spPr>
          <a:xfrm>
            <a:off x="3124200" y="6248400"/>
            <a:ext cx="2895600" cy="457200"/>
          </a:xfrm>
          <a:prstGeom prst="rect">
            <a:avLst/>
          </a:prstGeom>
          <a:noFill/>
          <a:ln w="9525">
            <a:noFill/>
          </a:ln>
        </p:spPr>
        <p:txBody>
          <a:bodyPr anchor="b" anchorCtr="0"/>
          <a:p>
            <a:pPr algn="ctr" fontAlgn="base">
              <a:buNone/>
            </a:pPr>
          </a:p>
        </p:txBody>
      </p:sp>
      <p:sp>
        <p:nvSpPr>
          <p:cNvPr id="2068" name="灯片编号占位符 2067"/>
          <p:cNvSpPr>
            <a:spLocks noGrp="1"/>
          </p:cNvSpPr>
          <p:nvPr>
            <p:ph type="sldNum" sz="quarter" idx="4"/>
          </p:nvPr>
        </p:nvSpPr>
        <p:spPr>
          <a:xfrm>
            <a:off x="6553200" y="6248400"/>
            <a:ext cx="2133600" cy="457200"/>
          </a:xfrm>
          <a:prstGeom prst="rect">
            <a:avLst/>
          </a:prstGeom>
          <a:noFill/>
          <a:ln w="9525">
            <a:noFill/>
          </a:ln>
        </p:spPr>
        <p:txBody>
          <a:bodyPr anchor="b" anchorCtr="0"/>
          <a:p>
            <a:pPr algn="r" fontAlgn="base">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dirty="0">
              <a:latin typeface="Arial Black" panose="020B0A04020102020204" pitchFamily="34" charset="0"/>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4" name="内容占位符"/>
          <p:cNvSpPr>
            <a:spLocks noGrp="1"/>
          </p:cNvSpPr>
          <p:nvPr>
            <p:ph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8" name="标题"/>
          <p:cNvSpPr>
            <a:spLocks noGrp="1"/>
          </p:cNvSpPr>
          <p:nvPr>
            <p:ph type="title"/>
          </p:nvPr>
        </p:nvSpPr>
        <p:spPr>
          <a:xfrm>
            <a:off x="722313" y="4406900"/>
            <a:ext cx="7772400" cy="1362075"/>
          </a:xfrm>
          <a:prstGeom prst="rect">
            <a:avLst/>
          </a:prstGeom>
          <a:noFill/>
          <a:ln w="9525" cap="flat" cmpd="sng">
            <a:noFill/>
            <a:prstDash val="solid"/>
            <a:miter/>
          </a:ln>
        </p:spPr>
        <p:txBody>
          <a:bodyPr vert="horz" wrap="square" lIns="91440" tIns="45720" rIns="91440" bIns="45720" anchor="t" anchorCtr="0"/>
          <a:lstStyle>
            <a:lvl1pPr marL="0" indent="0" algn="l">
              <a:defRPr sz="4000" b="1" cap="all"/>
            </a:lvl1pPr>
          </a:lstStyle>
          <a:p>
            <a:pPr marL="0" indent="0" fontAlgn="base"/>
            <a:r>
              <a:rPr lang="zh-CN" altLang="en-US" strike="noStrike" noProof="1"/>
              <a:t>单击此处编辑母版标题样式</a:t>
            </a:r>
            <a:endParaRPr lang="zh-CN" altLang="en-US" strike="noStrike" noProof="1"/>
          </a:p>
        </p:txBody>
      </p:sp>
      <p:sp>
        <p:nvSpPr>
          <p:cNvPr id="29" name="文本"/>
          <p:cNvSpPr>
            <a:spLocks noGrp="1"/>
          </p:cNvSpPr>
          <p:nvPr>
            <p:ph type="body" idx="1"/>
          </p:nvPr>
        </p:nvSpPr>
        <p:spPr>
          <a:xfrm>
            <a:off x="722313" y="2906713"/>
            <a:ext cx="7772400" cy="1500187"/>
          </a:xfrm>
          <a:prstGeom prst="rect">
            <a:avLst/>
          </a:prstGeom>
          <a:noFill/>
          <a:ln w="9525" cap="flat" cmpd="sng">
            <a:noFill/>
            <a:prstDash val="solid"/>
            <a:miter/>
          </a:ln>
        </p:spPr>
        <p:txBody>
          <a:bodyPr vert="horz" wrap="square" lIns="91440" tIns="45720" rIns="91440" bIns="45720" anchor="b" anchorCtr="0"/>
          <a:lstStyle>
            <a:lvl1pPr marL="0" indent="0">
              <a:buNone/>
              <a:defRPr sz="20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3"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34"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35"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lvl1pPr marL="342900" indent="-342900">
              <a:defRPr sz="2800"/>
            </a:lvl1pPr>
            <a:lvl2pPr marL="742950" lvl="1" indent="-285750">
              <a:defRPr sz="2400"/>
            </a:lvl2pPr>
            <a:lvl3pPr marL="1143000" lvl="2" indent="-228600">
              <a:defRPr sz="2000"/>
            </a:lvl3pPr>
            <a:lvl4pPr marL="1600200" lvl="3" indent="-228600">
              <a:defRPr sz="1800"/>
            </a:lvl4pPr>
            <a:lvl5pPr marL="2057400" lvl="4" indent="-228600">
              <a:defRPr sz="18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9" name="标题"/>
          <p:cNvSpPr>
            <a:spLocks noGrp="1"/>
          </p:cNvSpPr>
          <p:nvPr>
            <p:ph type="title"/>
          </p:nvPr>
        </p:nvSpPr>
        <p:spPr>
          <a:xfrm>
            <a:off x="457200" y="274638"/>
            <a:ext cx="8229600" cy="11430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40" name="文本"/>
          <p:cNvSpPr>
            <a:spLocks noGrp="1"/>
          </p:cNvSpPr>
          <p:nvPr>
            <p:ph type="body" idx="1"/>
          </p:nvPr>
        </p:nvSpPr>
        <p:spPr>
          <a:xfrm>
            <a:off x="457200" y="1535113"/>
            <a:ext cx="4040188"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1" name="内容占位符"/>
          <p:cNvSpPr>
            <a:spLocks noGrp="1"/>
          </p:cNvSpPr>
          <p:nvPr>
            <p:ph idx="2"/>
          </p:nvPr>
        </p:nvSpPr>
        <p:spPr>
          <a:xfrm>
            <a:off x="457200" y="2174875"/>
            <a:ext cx="4040188"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42" name="文本"/>
          <p:cNvSpPr>
            <a:spLocks noGrp="1"/>
          </p:cNvSpPr>
          <p:nvPr>
            <p:ph type="body" idx="3"/>
          </p:nvPr>
        </p:nvSpPr>
        <p:spPr>
          <a:xfrm>
            <a:off x="4645025" y="1535113"/>
            <a:ext cx="4041775"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3" name="内容占位符"/>
          <p:cNvSpPr>
            <a:spLocks noGrp="1"/>
          </p:cNvSpPr>
          <p:nvPr>
            <p:ph idx="4"/>
          </p:nvPr>
        </p:nvSpPr>
        <p:spPr>
          <a:xfrm>
            <a:off x="4645025" y="2174875"/>
            <a:ext cx="4041775"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9" name="标题"/>
          <p:cNvSpPr>
            <a:spLocks noGrp="1"/>
          </p:cNvSpPr>
          <p:nvPr>
            <p:ph type="title"/>
          </p:nvPr>
        </p:nvSpPr>
        <p:spPr>
          <a:xfrm>
            <a:off x="457200" y="274638"/>
            <a:ext cx="8229600" cy="11430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40" name="文本"/>
          <p:cNvSpPr>
            <a:spLocks noGrp="1"/>
          </p:cNvSpPr>
          <p:nvPr>
            <p:ph type="body" idx="1"/>
          </p:nvPr>
        </p:nvSpPr>
        <p:spPr>
          <a:xfrm>
            <a:off x="457200" y="1535113"/>
            <a:ext cx="4040188"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1" name="内容占位符"/>
          <p:cNvSpPr>
            <a:spLocks noGrp="1"/>
          </p:cNvSpPr>
          <p:nvPr>
            <p:ph idx="2"/>
          </p:nvPr>
        </p:nvSpPr>
        <p:spPr>
          <a:xfrm>
            <a:off x="457200" y="2174875"/>
            <a:ext cx="4040188"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42" name="文本"/>
          <p:cNvSpPr>
            <a:spLocks noGrp="1"/>
          </p:cNvSpPr>
          <p:nvPr>
            <p:ph type="body" idx="3"/>
          </p:nvPr>
        </p:nvSpPr>
        <p:spPr>
          <a:xfrm>
            <a:off x="4645025" y="1535113"/>
            <a:ext cx="4041775" cy="639762"/>
          </a:xfrm>
          <a:prstGeom prst="rect">
            <a:avLst/>
          </a:prstGeom>
          <a:noFill/>
          <a:ln w="9525" cap="flat" cmpd="sng">
            <a:noFill/>
            <a:prstDash val="solid"/>
            <a:miter/>
          </a:ln>
        </p:spPr>
        <p:txBody>
          <a:bodyPr vert="horz" wrap="square" lIns="91440" tIns="45720" rIns="91440" bIns="45720" anchor="b" anchorCtr="0"/>
          <a:lstStyle>
            <a:lvl1pPr mar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200400" lvl="7" indent="0">
              <a:buNone/>
              <a:defRPr sz="1600" b="1"/>
            </a:lvl9pPr>
          </a:lstStyle>
          <a:p>
            <a:pPr marL="0" indent="0" fontAlgn="base"/>
            <a:r>
              <a:rPr lang="zh-CN" altLang="en-US" strike="noStrike" noProof="1"/>
              <a:t>单击此处编辑母版文本样式</a:t>
            </a:r>
            <a:endParaRPr lang="zh-CN" altLang="en-US" strike="noStrike" noProof="1"/>
          </a:p>
        </p:txBody>
      </p:sp>
      <p:sp>
        <p:nvSpPr>
          <p:cNvPr id="43" name="内容占位符"/>
          <p:cNvSpPr>
            <a:spLocks noGrp="1"/>
          </p:cNvSpPr>
          <p:nvPr>
            <p:ph idx="4"/>
          </p:nvPr>
        </p:nvSpPr>
        <p:spPr>
          <a:xfrm>
            <a:off x="4645025" y="2174875"/>
            <a:ext cx="4041775" cy="3951288"/>
          </a:xfrm>
          <a:prstGeom prst="rect">
            <a:avLst/>
          </a:prstGeom>
          <a:noFill/>
          <a:ln w="9525" cap="flat" cmpd="sng">
            <a:noFill/>
            <a:prstDash val="solid"/>
            <a:miter/>
          </a:ln>
        </p:spPr>
        <p:txBody>
          <a:bodyPr vert="horz" wrap="square" lIns="91440" tIns="45720" rIns="91440" bIns="45720" anchor="t" anchorCtr="0"/>
          <a:lstStyle>
            <a:lvl1pPr marL="342900" indent="-342900">
              <a:defRPr sz="2400"/>
            </a:lvl1pPr>
            <a:lvl2pPr marL="742950" lvl="1" indent="-285750">
              <a:defRPr sz="2000"/>
            </a:lvl2pPr>
            <a:lvl3pPr marL="1143000" lvl="2" indent="-228600">
              <a:defRPr sz="1800"/>
            </a:lvl3pPr>
            <a:lvl4pPr marL="1600200" lvl="3" indent="-228600">
              <a:defRPr sz="1600"/>
            </a:lvl4pPr>
            <a:lvl5pPr marL="2057400" lvl="4" indent="-228600">
              <a:defRPr sz="16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47"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4" name="标题"/>
          <p:cNvSpPr>
            <a:spLocks noGrp="1"/>
          </p:cNvSpPr>
          <p:nvPr>
            <p:ph type="title"/>
          </p:nvPr>
        </p:nvSpPr>
        <p:spPr>
          <a:xfrm>
            <a:off x="457200" y="273050"/>
            <a:ext cx="3008313" cy="1162049"/>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55" name="内容占位符"/>
          <p:cNvSpPr>
            <a:spLocks noGrp="1"/>
          </p:cNvSpPr>
          <p:nvPr>
            <p:ph idx="1"/>
          </p:nvPr>
        </p:nvSpPr>
        <p:spPr>
          <a:xfrm>
            <a:off x="3575050" y="273050"/>
            <a:ext cx="5111750" cy="5853113"/>
          </a:xfrm>
          <a:prstGeom prst="rect">
            <a:avLst/>
          </a:prstGeom>
          <a:noFill/>
          <a:ln w="9525" cap="flat" cmpd="sng">
            <a:noFill/>
            <a:prstDash val="solid"/>
            <a:miter/>
          </a:ln>
        </p:spPr>
        <p:txBody>
          <a:bodyPr vert="horz" wrap="square" lIns="91440" tIns="45720" rIns="91440" bIns="45720" anchor="t" anchorCtr="0"/>
          <a:lstStyle>
            <a:lvl1pPr marL="342900" indent="-342900">
              <a:defRPr sz="3200"/>
            </a:lvl1pPr>
            <a:lvl2pPr marL="742950" lvl="1" indent="-285750">
              <a:defRPr sz="2800"/>
            </a:lvl2pPr>
            <a:lvl3pPr marL="1143000" lvl="2" indent="-228600">
              <a:defRPr sz="2400"/>
            </a:lvl3pPr>
            <a:lvl4pPr marL="1600200" lvl="3" indent="-228600">
              <a:defRPr sz="2000"/>
            </a:lvl4pPr>
            <a:lvl5pPr marL="2057400" lvl="4" indent="-228600">
              <a:defRPr sz="20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56" name="文本"/>
          <p:cNvSpPr>
            <a:spLocks noGrp="1"/>
          </p:cNvSpPr>
          <p:nvPr>
            <p:ph type="body" idx="2"/>
          </p:nvPr>
        </p:nvSpPr>
        <p:spPr>
          <a:xfrm>
            <a:off x="457200" y="1435100"/>
            <a:ext cx="3008313" cy="4691063"/>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60" name="标题"/>
          <p:cNvSpPr>
            <a:spLocks noGrp="1"/>
          </p:cNvSpPr>
          <p:nvPr>
            <p:ph type="title"/>
          </p:nvPr>
        </p:nvSpPr>
        <p:spPr>
          <a:xfrm>
            <a:off x="1792288" y="4800600"/>
            <a:ext cx="5486400" cy="566738"/>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61" name="图片"/>
          <p:cNvSpPr>
            <a:spLocks noGrp="1"/>
          </p:cNvSpPr>
          <p:nvPr>
            <p:ph type="pic" idx="2"/>
          </p:nvPr>
        </p:nvSpPr>
        <p:spPr>
          <a:xfrm>
            <a:off x="1792288" y="612775"/>
            <a:ext cx="5486400" cy="4114800"/>
          </a:xfrm>
          <a:prstGeom prst="rect">
            <a:avLst/>
          </a:prstGeom>
          <a:noFill/>
          <a:ln w="9525" cap="flat" cmpd="sng">
            <a:noFill/>
            <a:prstDash val="solid"/>
            <a:miter/>
          </a:ln>
        </p:spPr>
      </p:sp>
      <p:sp>
        <p:nvSpPr>
          <p:cNvPr id="62" name="文本"/>
          <p:cNvSpPr>
            <a:spLocks noGrp="1"/>
          </p:cNvSpPr>
          <p:nvPr>
            <p:ph type="body" idx="1"/>
          </p:nvPr>
        </p:nvSpPr>
        <p:spPr>
          <a:xfrm>
            <a:off x="1792288" y="5367338"/>
            <a:ext cx="5486400" cy="804861"/>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6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67" name="竖排文字占位符"/>
          <p:cNvSpPr>
            <a:spLocks noGrp="1"/>
          </p:cNvSpPr>
          <p:nvPr>
            <p:ph type="body" orient="vert" idx="1"/>
          </p:nvPr>
        </p:nvSpPr>
        <p:spPr>
          <a:xfrm>
            <a:off x="457200" y="1981200"/>
            <a:ext cx="8229600" cy="3886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1" name="竖排标题"/>
          <p:cNvSpPr>
            <a:spLocks noGrp="1"/>
          </p:cNvSpPr>
          <p:nvPr>
            <p:ph type="title" orient="vert"/>
          </p:nvPr>
        </p:nvSpPr>
        <p:spPr>
          <a:xfrm>
            <a:off x="6629400" y="457200"/>
            <a:ext cx="2057400"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单击此处编辑母版标题样式</a:t>
            </a:r>
            <a:endParaRPr lang="zh-CN" altLang="en-US" strike="noStrike" noProof="1"/>
          </a:p>
        </p:txBody>
      </p:sp>
      <p:sp>
        <p:nvSpPr>
          <p:cNvPr id="72" name="竖排文字占位符"/>
          <p:cNvSpPr>
            <a:spLocks noGrp="1"/>
          </p:cNvSpPr>
          <p:nvPr>
            <p:ph type="body" orient="vert" idx="1"/>
          </p:nvPr>
        </p:nvSpPr>
        <p:spPr>
          <a:xfrm>
            <a:off x="457200" y="457200"/>
            <a:ext cx="6019799" cy="5410200"/>
          </a:xfrm>
          <a:prstGeom prst="rect">
            <a:avLst/>
          </a:prstGeom>
          <a:noFill/>
          <a:ln w="9525" cap="flat" cmpd="sng">
            <a:noFill/>
            <a:prstDash val="solid"/>
            <a:miter/>
          </a:ln>
        </p:spPr>
        <p:txBody>
          <a:bodyPr vert="eaVert"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76"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77" name="文本"/>
          <p:cNvSpPr>
            <a:spLocks noGrp="1"/>
          </p:cNvSpPr>
          <p:nvPr>
            <p:ph type="body"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78" name="内容占位符"/>
          <p:cNvSpPr>
            <a:spLocks noGrp="1"/>
          </p:cNvSpPr>
          <p:nvPr>
            <p:ph idx="2"/>
          </p:nvPr>
        </p:nvSpPr>
        <p:spPr>
          <a:xfrm>
            <a:off x="4648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82"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83" name="文本"/>
          <p:cNvSpPr>
            <a:spLocks noGrp="1"/>
          </p:cNvSpPr>
          <p:nvPr>
            <p:ph type="body" idx="1"/>
          </p:nvPr>
        </p:nvSpPr>
        <p:spPr>
          <a:xfrm>
            <a:off x="457200" y="1981200"/>
            <a:ext cx="8229600" cy="3886200"/>
          </a:xfrm>
          <a:prstGeom prst="rect">
            <a:avLst/>
          </a:prstGeom>
          <a:noFill/>
          <a:ln w="9525" cap="flat" cmpd="sng">
            <a:noFill/>
            <a:prstDash val="solid"/>
            <a:miter/>
          </a:ln>
        </p:spPr>
        <p:txBody>
          <a:bodyPr vert="horz" wrap="square" lIns="91440" tIns="45720" rIns="91440" bIns="45720" anchor="t" anchorCtr="0"/>
          <a:lstStyle>
            <a:lvl1pPr marL="342900" indent="-342900" algn="l"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lvl1pPr>
          </a:lstStyle>
          <a:p>
            <a:pPr marL="342900" indent="-342900" fontAlgn="base"/>
            <a:endParaRPr lang="zh-CN" altLang="en-US" sz="3200" b="0" i="0" u="none" strike="noStrike" kern="0" cap="none" spc="0" baseline="0" noProof="1">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7" name="文本"/>
          <p:cNvSpPr>
            <a:spLocks noGrp="1"/>
          </p:cNvSpPr>
          <p:nvPr>
            <p:ph type="body" idx="1"/>
          </p:nvPr>
        </p:nvSpPr>
        <p:spPr>
          <a:xfrm>
            <a:off x="457200" y="457200"/>
            <a:ext cx="8229600" cy="5410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47"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一项大型内容和两项小型内容">
    <p:spTree>
      <p:nvGrpSpPr>
        <p:cNvPr id="1" name=""/>
        <p:cNvGrpSpPr/>
        <p:nvPr/>
      </p:nvGrpSpPr>
      <p:grpSpPr>
        <a:xfrm>
          <a:off x="0" y="0"/>
          <a:ext cx="0" cy="0"/>
          <a:chOff x="0" y="0"/>
          <a:chExt cx="0" cy="0"/>
        </a:xfrm>
      </p:grpSpPr>
      <p:sp>
        <p:nvSpPr>
          <p:cNvPr id="91" name="标题"/>
          <p:cNvSpPr>
            <a:spLocks noGrp="1"/>
          </p:cNvSpPr>
          <p:nvPr>
            <p:ph type="title"/>
          </p:nvPr>
        </p:nvSpPr>
        <p:spPr>
          <a:xfrm>
            <a:off x="457200" y="457200"/>
            <a:ext cx="8229600" cy="1371600"/>
          </a:xfrm>
          <a:prstGeom prst="rect">
            <a:avLst/>
          </a:prstGeom>
          <a:noFill/>
          <a:ln w="9525" cap="flat" cmpd="sng">
            <a:noFill/>
            <a:prstDash val="solid"/>
            <a:miter/>
          </a:ln>
        </p:spPr>
        <p:txBody>
          <a:bodyPr vert="horz" wrap="square" lIns="91440" tIns="45720" rIns="91440" bIns="45720" anchor="ctr" anchorCtr="0"/>
          <a:lstStyle/>
          <a:p>
            <a:pPr fontAlgn="base"/>
            <a:r>
              <a:rPr lang="zh-CN" altLang="en-US" strike="noStrike" noProof="1"/>
              <a:t>单击此处编辑母版标题样式</a:t>
            </a:r>
            <a:endParaRPr lang="zh-CN" altLang="en-US" strike="noStrike" noProof="1"/>
          </a:p>
        </p:txBody>
      </p:sp>
      <p:sp>
        <p:nvSpPr>
          <p:cNvPr id="92" name="内容占位符"/>
          <p:cNvSpPr>
            <a:spLocks noGrp="1"/>
          </p:cNvSpPr>
          <p:nvPr>
            <p:ph idx="1"/>
          </p:nvPr>
        </p:nvSpPr>
        <p:spPr>
          <a:xfrm>
            <a:off x="457200" y="1981200"/>
            <a:ext cx="4038600" cy="38862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3" name="内容占位符"/>
          <p:cNvSpPr>
            <a:spLocks noGrp="1"/>
          </p:cNvSpPr>
          <p:nvPr>
            <p:ph idx="2"/>
          </p:nvPr>
        </p:nvSpPr>
        <p:spPr>
          <a:xfrm>
            <a:off x="4648200" y="1981200"/>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94" name="内容占位符"/>
          <p:cNvSpPr>
            <a:spLocks noGrp="1"/>
          </p:cNvSpPr>
          <p:nvPr>
            <p:ph idx="3"/>
          </p:nvPr>
        </p:nvSpPr>
        <p:spPr>
          <a:xfrm>
            <a:off x="4648200" y="4000499"/>
            <a:ext cx="4038600" cy="1866900"/>
          </a:xfrm>
          <a:prstGeom prst="rect">
            <a:avLst/>
          </a:prstGeom>
          <a:noFill/>
          <a:ln w="9525" cap="flat" cmpd="sng">
            <a:noFill/>
            <a:prstDash val="solid"/>
            <a:miter/>
          </a:ln>
        </p:spPr>
        <p:txBody>
          <a:bodyPr vert="horz" wrap="square" lIns="91440" tIns="45720" rIns="91440" bIns="45720" anchor="t" anchorCtr="0"/>
          <a:lstStyle/>
          <a:p>
            <a:pPr fontAlgn="base"/>
            <a:r>
              <a:rPr lang="zh-CN" altLang="en-US" strike="noStrike" noProof="1"/>
              <a:t>单击此处编辑母版文本样式</a:t>
            </a:r>
            <a:endParaRPr lang="en-US" altLang="zh-CN" strike="noStrike" noProof="1"/>
          </a:p>
          <a:p>
            <a:pPr lvl="1" fontAlgn="base"/>
            <a:r>
              <a:rPr lang="zh-CN" altLang="en-US" strike="noStrike" noProof="1"/>
              <a:t>第二级</a:t>
            </a:r>
            <a:endParaRPr lang="en-US" altLang="zh-CN" strike="noStrike" noProof="1"/>
          </a:p>
          <a:p>
            <a:pPr lvl="2" fontAlgn="base"/>
            <a:r>
              <a:rPr lang="zh-CN" altLang="en-US" strike="noStrike" noProof="1"/>
              <a:t>第三级</a:t>
            </a:r>
            <a:endParaRPr lang="en-US" altLang="zh-CN" strike="noStrike" noProof="1"/>
          </a:p>
          <a:p>
            <a:pPr lvl="3" fontAlgn="base"/>
            <a:r>
              <a:rPr lang="zh-CN" altLang="en-US" strike="noStrike" noProof="1"/>
              <a:t>第四级</a:t>
            </a:r>
            <a:endParaRPr lang="en-US" altLang="zh-CN" strike="noStrike" noProof="1"/>
          </a:p>
          <a:p>
            <a:pPr lvl="4" fontAlgn="base"/>
            <a:r>
              <a:rPr lang="zh-CN" altLang="en-US" strike="noStrike" noProof="1"/>
              <a:t>第五级</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4" name="标题"/>
          <p:cNvSpPr>
            <a:spLocks noGrp="1"/>
          </p:cNvSpPr>
          <p:nvPr>
            <p:ph type="title"/>
          </p:nvPr>
        </p:nvSpPr>
        <p:spPr>
          <a:xfrm>
            <a:off x="457200" y="273050"/>
            <a:ext cx="3008313" cy="1162049"/>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55" name="内容占位符"/>
          <p:cNvSpPr>
            <a:spLocks noGrp="1"/>
          </p:cNvSpPr>
          <p:nvPr>
            <p:ph idx="1"/>
          </p:nvPr>
        </p:nvSpPr>
        <p:spPr>
          <a:xfrm>
            <a:off x="3575050" y="273050"/>
            <a:ext cx="5111750" cy="5853113"/>
          </a:xfrm>
          <a:prstGeom prst="rect">
            <a:avLst/>
          </a:prstGeom>
          <a:noFill/>
          <a:ln w="9525" cap="flat" cmpd="sng">
            <a:noFill/>
            <a:prstDash val="solid"/>
            <a:miter/>
          </a:ln>
        </p:spPr>
        <p:txBody>
          <a:bodyPr vert="horz" wrap="square" lIns="91440" tIns="45720" rIns="91440" bIns="45720" anchor="t" anchorCtr="0"/>
          <a:lstStyle>
            <a:lvl1pPr marL="342900" indent="-342900">
              <a:defRPr sz="3200"/>
            </a:lvl1pPr>
            <a:lvl2pPr marL="742950" lvl="1" indent="-285750">
              <a:defRPr sz="2800"/>
            </a:lvl2pPr>
            <a:lvl3pPr marL="1143000" lvl="2" indent="-228600">
              <a:defRPr sz="2400"/>
            </a:lvl3pPr>
            <a:lvl4pPr marL="1600200" lvl="3" indent="-228600">
              <a:defRPr sz="2000"/>
            </a:lvl4pPr>
            <a:lvl5pPr marL="2057400" lvl="4" indent="-228600">
              <a:defRPr sz="2000"/>
            </a:lvl5pPr>
          </a:lstStyle>
          <a:p>
            <a:pPr marL="342900" indent="-342900" fontAlgn="base"/>
            <a:r>
              <a:rPr lang="zh-CN" altLang="en-US" strike="noStrike" noProof="1"/>
              <a:t>单击此处编辑母版文本样式</a:t>
            </a:r>
            <a:endParaRPr lang="en-US" altLang="zh-CN" strike="noStrike" noProof="1"/>
          </a:p>
          <a:p>
            <a:pPr marL="742950" lvl="1" indent="-285750" fontAlgn="base"/>
            <a:r>
              <a:rPr lang="zh-CN" altLang="en-US" strike="noStrike" noProof="1"/>
              <a:t>第二级</a:t>
            </a:r>
            <a:endParaRPr lang="en-US" altLang="zh-CN" strike="noStrike" noProof="1"/>
          </a:p>
          <a:p>
            <a:pPr marL="1143000" lvl="2" indent="-228600" fontAlgn="base"/>
            <a:r>
              <a:rPr lang="zh-CN" altLang="en-US" strike="noStrike" noProof="1"/>
              <a:t>第三级</a:t>
            </a:r>
            <a:endParaRPr lang="en-US" altLang="zh-CN" strike="noStrike" noProof="1"/>
          </a:p>
          <a:p>
            <a:pPr marL="1600200" lvl="3" indent="-228600" fontAlgn="base"/>
            <a:r>
              <a:rPr lang="zh-CN" altLang="en-US" strike="noStrike" noProof="1"/>
              <a:t>第四级</a:t>
            </a:r>
            <a:endParaRPr lang="en-US" altLang="zh-CN" strike="noStrike" noProof="1"/>
          </a:p>
          <a:p>
            <a:pPr marL="2057400" lvl="4" indent="-228600" fontAlgn="base"/>
            <a:r>
              <a:rPr lang="zh-CN" altLang="en-US" strike="noStrike" noProof="1"/>
              <a:t>第五级</a:t>
            </a:r>
            <a:endParaRPr lang="zh-CN" altLang="en-US" strike="noStrike" noProof="1"/>
          </a:p>
        </p:txBody>
      </p:sp>
      <p:sp>
        <p:nvSpPr>
          <p:cNvPr id="56" name="文本"/>
          <p:cNvSpPr>
            <a:spLocks noGrp="1"/>
          </p:cNvSpPr>
          <p:nvPr>
            <p:ph type="body" idx="2"/>
          </p:nvPr>
        </p:nvSpPr>
        <p:spPr>
          <a:xfrm>
            <a:off x="457200" y="1435100"/>
            <a:ext cx="3008313" cy="4691063"/>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60" name="标题"/>
          <p:cNvSpPr>
            <a:spLocks noGrp="1"/>
          </p:cNvSpPr>
          <p:nvPr>
            <p:ph type="title"/>
          </p:nvPr>
        </p:nvSpPr>
        <p:spPr>
          <a:xfrm>
            <a:off x="1792288" y="4800600"/>
            <a:ext cx="5486400" cy="566738"/>
          </a:xfrm>
          <a:prstGeom prst="rect">
            <a:avLst/>
          </a:prstGeom>
          <a:noFill/>
          <a:ln w="9525" cap="flat" cmpd="sng">
            <a:noFill/>
            <a:prstDash val="solid"/>
            <a:miter/>
          </a:ln>
        </p:spPr>
        <p:txBody>
          <a:bodyPr vert="horz" wrap="square" lIns="91440" tIns="45720" rIns="91440" bIns="45720" anchor="b" anchorCtr="0"/>
          <a:lstStyle>
            <a:lvl1pPr marL="0" indent="0" algn="l">
              <a:defRPr sz="2000" b="1"/>
            </a:lvl1pPr>
          </a:lstStyle>
          <a:p>
            <a:pPr marL="0" indent="0" fontAlgn="base"/>
            <a:r>
              <a:rPr lang="zh-CN" altLang="en-US" strike="noStrike" noProof="1"/>
              <a:t>单击此处编辑母版标题样式</a:t>
            </a:r>
            <a:endParaRPr lang="zh-CN" altLang="en-US" strike="noStrike" noProof="1"/>
          </a:p>
        </p:txBody>
      </p:sp>
      <p:sp>
        <p:nvSpPr>
          <p:cNvPr id="61" name="图片"/>
          <p:cNvSpPr>
            <a:spLocks noGrp="1"/>
          </p:cNvSpPr>
          <p:nvPr>
            <p:ph type="pic" idx="2"/>
          </p:nvPr>
        </p:nvSpPr>
        <p:spPr>
          <a:xfrm>
            <a:off x="1792288" y="612775"/>
            <a:ext cx="5486400" cy="4114800"/>
          </a:xfrm>
          <a:prstGeom prst="rect">
            <a:avLst/>
          </a:prstGeom>
          <a:noFill/>
          <a:ln w="9525" cap="flat" cmpd="sng">
            <a:noFill/>
            <a:prstDash val="solid"/>
            <a:miter/>
          </a:ln>
        </p:spPr>
      </p:sp>
      <p:sp>
        <p:nvSpPr>
          <p:cNvPr id="62" name="文本"/>
          <p:cNvSpPr>
            <a:spLocks noGrp="1"/>
          </p:cNvSpPr>
          <p:nvPr>
            <p:ph type="body" idx="1"/>
          </p:nvPr>
        </p:nvSpPr>
        <p:spPr>
          <a:xfrm>
            <a:off x="1792288" y="5367338"/>
            <a:ext cx="5486400" cy="804861"/>
          </a:xfrm>
          <a:prstGeom prst="rect">
            <a:avLst/>
          </a:prstGeom>
          <a:noFill/>
          <a:ln w="9525" cap="flat" cmpd="sng">
            <a:noFill/>
            <a:prstDash val="solid"/>
            <a:miter/>
          </a:ln>
        </p:spPr>
        <p:txBody>
          <a:bodyPr vert="horz" wrap="square" lIns="91440" tIns="45720" rIns="91440" bIns="45720" anchor="t" anchorCtr="0"/>
          <a:lstStyle>
            <a:lvl1pPr marL="0" indent="0">
              <a:buNone/>
              <a:defRPr sz="1400"/>
            </a:lvl1pPr>
          </a:lstStyle>
          <a:p>
            <a:pPr marL="0" indent="0" fontAlgn="base"/>
            <a:r>
              <a:rPr lang="zh-CN" altLang="en-US" strike="noStrike" noProof="1"/>
              <a:t>单击此处编辑母版文本样式</a:t>
            </a:r>
            <a:endParaRPr lang="zh-CN" altLang="en-US" strike="noStrike" noProof="1"/>
          </a:p>
        </p:txBody>
      </p:sp>
      <p:sp>
        <p:nvSpPr>
          <p:cNvPr id="2" name="页脚占位符 1"/>
          <p:cNvSpPr>
            <a:spLocks noGrp="1"/>
          </p:cNvSpPr>
          <p:nvPr>
            <p:ph type="ftr" sz="quarter" idx="10"/>
          </p:nvPr>
        </p:nvSpPr>
        <p:spPr/>
        <p:txBody>
          <a:bodyPr/>
          <a:p>
            <a:pPr lvl="0" eaLnBrk="1" fontAlgn="base" latinLnBrk="0" hangingPunct="1">
              <a:buNone/>
            </a:pPr>
          </a:p>
        </p:txBody>
      </p:sp>
      <p:sp>
        <p:nvSpPr>
          <p:cNvPr id="3" name="灯片编号占位符 2"/>
          <p:cNvSpPr>
            <a:spLocks noGrp="1"/>
          </p:cNvSpPr>
          <p:nvPr>
            <p:ph type="sldNum" sz="quarter" idx="11"/>
          </p:nvPr>
        </p:nvSpPr>
        <p:spPr/>
        <p:txBody>
          <a:bodyPr/>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sp>
        <p:nvSpPr>
          <p:cNvPr id="4" name="日期占位符 3"/>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6" Type="http://schemas.openxmlformats.org/officeDocument/2006/relationships/theme" Target="../theme/theme3.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6" Type="http://schemas.openxmlformats.org/officeDocument/2006/relationships/theme" Target="../theme/theme4.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脚占位符 1025"/>
          <p:cNvSpPr>
            <a:spLocks noGrp="1"/>
          </p:cNvSpPr>
          <p:nvPr>
            <p:ph type="ftr" sz="quarter" idx="3"/>
          </p:nvPr>
        </p:nvSpPr>
        <p:spPr>
          <a:xfrm>
            <a:off x="3124200" y="6248400"/>
            <a:ext cx="2895600" cy="457200"/>
          </a:xfrm>
          <a:prstGeom prst="rect">
            <a:avLst/>
          </a:prstGeom>
          <a:noFill/>
          <a:ln w="9525">
            <a:noFill/>
          </a:ln>
        </p:spPr>
        <p:txBody>
          <a:bodyPr anchor="b" anchorCtr="0"/>
          <a:lstStyle>
            <a:lvl1pPr marL="0" indent="0" algn="ctr">
              <a:defRPr sz="1200"/>
            </a:lvl1pPr>
          </a:lstStyle>
          <a:p>
            <a:pPr lvl="0" eaLnBrk="1" fontAlgn="base" latinLnBrk="0" hangingPunct="1">
              <a:buNone/>
            </a:pPr>
          </a:p>
        </p:txBody>
      </p:sp>
      <p:sp>
        <p:nvSpPr>
          <p:cNvPr id="1027" name="灯片编号占位符 1026"/>
          <p:cNvSpPr>
            <a:spLocks noGrp="1"/>
          </p:cNvSpPr>
          <p:nvPr>
            <p:ph type="sldNum" sz="quarter" idx="4"/>
          </p:nvPr>
        </p:nvSpPr>
        <p:spPr>
          <a:xfrm>
            <a:off x="6553200" y="6248400"/>
            <a:ext cx="2133600" cy="457200"/>
          </a:xfrm>
          <a:prstGeom prst="rect">
            <a:avLst/>
          </a:prstGeom>
          <a:noFill/>
          <a:ln w="9525">
            <a:noFill/>
          </a:ln>
        </p:spPr>
        <p:txBody>
          <a:bodyPr anchor="b" anchorCtr="0"/>
          <a:lstStyle>
            <a:lvl1pPr marL="0" indent="0" algn="r">
              <a:defRPr sz="1200">
                <a:latin typeface="Arial Black" panose="020B0A04020102020204" pitchFamily="34" charset="0"/>
              </a:defRPr>
            </a:lvl1pPr>
          </a:lstStyle>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grpSp>
        <p:nvGrpSpPr>
          <p:cNvPr id="1028" name="组合 1027"/>
          <p:cNvGrpSpPr/>
          <p:nvPr/>
        </p:nvGrpSpPr>
        <p:grpSpPr>
          <a:xfrm>
            <a:off x="0" y="0"/>
            <a:ext cx="9144000" cy="546100"/>
            <a:chOff x="0" y="0"/>
            <a:chExt cx="5760" cy="344"/>
          </a:xfrm>
        </p:grpSpPr>
        <p:sp>
          <p:nvSpPr>
            <p:cNvPr id="1029" name="矩形 1028"/>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1030" name="矩形 1029"/>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1031" name="矩形 1030"/>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1032" name="矩形 1031"/>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1033" name="矩形 1032"/>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1034" name="矩形 1033"/>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1035" name="矩形 1034"/>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1036" name="矩形 1035"/>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1037" name="矩形 1036"/>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grpSp>
      <p:sp>
        <p:nvSpPr>
          <p:cNvPr id="1038" name="标题 1037"/>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a:t>单击此处编辑母版标题样式</a:t>
            </a:r>
            <a:endParaRPr lang="zh-CN" altLang="en-US"/>
          </a:p>
        </p:txBody>
      </p:sp>
      <p:sp>
        <p:nvSpPr>
          <p:cNvPr id="1039" name="文本占位符 1038"/>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0" name="日期占位符 1039"/>
          <p:cNvSpPr>
            <a:spLocks noGrp="1"/>
          </p:cNvSpPr>
          <p:nvPr>
            <p:ph type="dt" sz="half" idx="2"/>
          </p:nvPr>
        </p:nvSpPr>
        <p:spPr>
          <a:xfrm>
            <a:off x="457200" y="6245225"/>
            <a:ext cx="2133600" cy="476250"/>
          </a:xfrm>
          <a:prstGeom prst="rect">
            <a:avLst/>
          </a:prstGeom>
          <a:noFill/>
          <a:ln w="9525">
            <a:noFill/>
          </a:ln>
        </p:spPr>
        <p:txBody>
          <a:bodyPr anchor="b" anchorCtr="0"/>
          <a:lstStyle>
            <a:lvl1pPr marL="0" indent="0">
              <a:defRPr sz="1200"/>
            </a:lvl1pPr>
          </a:lstStyle>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p:txStyles>
    <p:titleStyle>
      <a:lvl1pPr marL="0" indent="0" algn="l" defTabSz="914400" rtl="0" eaLnBrk="0" fontAlgn="base" latinLnBrk="0" hangingPunct="0">
        <a:lnSpc>
          <a:spcPct val="100000"/>
        </a:lnSpc>
        <a:spcBef>
          <a:spcPts val="0"/>
        </a:spcBef>
        <a:spcAft>
          <a:spcPts val="0"/>
        </a:spcAft>
        <a:buNone/>
        <a:defRPr sz="4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p:titleStyle>
    <p:bodyStyle>
      <a:lvl1pPr marL="342900" indent="-342900" algn="l" defTabSz="914400" rtl="0"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defRPr sz="32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lgn="l" defTabSz="914400" rtl="0" eaLnBrk="0" fontAlgn="base" latinLnBrk="0" hangingPunct="0">
        <a:lnSpc>
          <a:spcPct val="100000"/>
        </a:lnSpc>
        <a:spcBef>
          <a:spcPct val="20000"/>
        </a:spcBef>
        <a:spcAft>
          <a:spcPts val="0"/>
        </a:spcAft>
        <a:buClr>
          <a:schemeClr val="accent2"/>
        </a:buClr>
        <a:buSzPct val="80000"/>
        <a:buFont typeface="Wingdings" panose="05000000000000000000" pitchFamily="2" charset="2"/>
        <a:buChar char="¨"/>
        <a:defRPr sz="28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3000" indent="-228600" algn="l" defTabSz="914400" rtl="0" eaLnBrk="0" fontAlgn="base" latinLnBrk="0" hangingPunct="0">
        <a:lnSpc>
          <a:spcPct val="100000"/>
        </a:lnSpc>
        <a:spcBef>
          <a:spcPct val="20000"/>
        </a:spcBef>
        <a:spcAft>
          <a:spcPts val="0"/>
        </a:spcAft>
        <a:buClr>
          <a:schemeClr val="bg2"/>
        </a:buClr>
        <a:buSzPct val="65000"/>
        <a:buFont typeface="Wingdings" panose="05000000000000000000" pitchFamily="2" charset="2"/>
        <a:buChar char="n"/>
        <a:defRPr sz="2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600200" indent="-228600" algn="l" defTabSz="914400" rtl="0" eaLnBrk="0" fontAlgn="base" latinLnBrk="0" hangingPunct="0">
        <a:lnSpc>
          <a:spcPct val="100000"/>
        </a:lnSpc>
        <a:spcBef>
          <a:spcPct val="20000"/>
        </a:spcBef>
        <a:spcAft>
          <a:spcPts val="0"/>
        </a:spcAft>
        <a:buClr>
          <a:schemeClr val="accent2"/>
        </a:buClr>
        <a:buSzPct val="7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a:lvl1pPr marL="0" lvl="0" indent="0" algn="l"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脚占位符 1025"/>
          <p:cNvSpPr>
            <a:spLocks noGrp="1"/>
          </p:cNvSpPr>
          <p:nvPr>
            <p:ph type="ftr" sz="quarter" idx="3"/>
          </p:nvPr>
        </p:nvSpPr>
        <p:spPr>
          <a:xfrm>
            <a:off x="3124200" y="6248400"/>
            <a:ext cx="2895600" cy="457200"/>
          </a:xfrm>
          <a:prstGeom prst="rect">
            <a:avLst/>
          </a:prstGeom>
          <a:noFill/>
          <a:ln w="9525">
            <a:noFill/>
          </a:ln>
        </p:spPr>
        <p:txBody>
          <a:bodyPr anchor="b" anchorCtr="0"/>
          <a:lstStyle>
            <a:lvl1pPr marL="0" indent="0" algn="ctr">
              <a:defRPr sz="1200"/>
            </a:lvl1pPr>
          </a:lstStyle>
          <a:p>
            <a:pPr lvl="0" eaLnBrk="1" fontAlgn="base" latinLnBrk="0" hangingPunct="1">
              <a:buNone/>
            </a:pPr>
          </a:p>
        </p:txBody>
      </p:sp>
      <p:sp>
        <p:nvSpPr>
          <p:cNvPr id="1027" name="灯片编号占位符 1026"/>
          <p:cNvSpPr>
            <a:spLocks noGrp="1"/>
          </p:cNvSpPr>
          <p:nvPr>
            <p:ph type="sldNum" sz="quarter" idx="4"/>
          </p:nvPr>
        </p:nvSpPr>
        <p:spPr>
          <a:xfrm>
            <a:off x="6553200" y="6248400"/>
            <a:ext cx="2133600" cy="457200"/>
          </a:xfrm>
          <a:prstGeom prst="rect">
            <a:avLst/>
          </a:prstGeom>
          <a:noFill/>
          <a:ln w="9525">
            <a:noFill/>
          </a:ln>
        </p:spPr>
        <p:txBody>
          <a:bodyPr anchor="b" anchorCtr="0"/>
          <a:lstStyle>
            <a:lvl1pPr marL="0" indent="0" algn="r">
              <a:defRPr sz="1200">
                <a:latin typeface="Arial Black" panose="020B0A04020102020204" pitchFamily="34" charset="0"/>
              </a:defRPr>
            </a:lvl1pPr>
          </a:lstStyle>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grpSp>
        <p:nvGrpSpPr>
          <p:cNvPr id="2052" name="组合 1027"/>
          <p:cNvGrpSpPr/>
          <p:nvPr/>
        </p:nvGrpSpPr>
        <p:grpSpPr>
          <a:xfrm>
            <a:off x="0" y="0"/>
            <a:ext cx="9144000" cy="546100"/>
            <a:chOff x="0" y="0"/>
            <a:chExt cx="5760" cy="344"/>
          </a:xfrm>
        </p:grpSpPr>
        <p:sp>
          <p:nvSpPr>
            <p:cNvPr id="2053" name="矩形 1028"/>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2054" name="矩形 1029"/>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2055" name="矩形 1030"/>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2056" name="矩形 1031"/>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2057" name="矩形 1032"/>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2058" name="矩形 1033"/>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2059" name="矩形 1034"/>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2060" name="矩形 1035"/>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2061" name="矩形 1036"/>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grpSp>
      <p:sp>
        <p:nvSpPr>
          <p:cNvPr id="2062" name="标题 1037"/>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a:t>单击此处编辑母版标题样式</a:t>
            </a:r>
            <a:endParaRPr lang="zh-CN" altLang="en-US"/>
          </a:p>
        </p:txBody>
      </p:sp>
      <p:sp>
        <p:nvSpPr>
          <p:cNvPr id="2063" name="文本占位符 1038"/>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0" name="日期占位符 1039"/>
          <p:cNvSpPr>
            <a:spLocks noGrp="1"/>
          </p:cNvSpPr>
          <p:nvPr>
            <p:ph type="dt" sz="half" idx="2"/>
          </p:nvPr>
        </p:nvSpPr>
        <p:spPr>
          <a:xfrm>
            <a:off x="457200" y="6245225"/>
            <a:ext cx="2133600" cy="476250"/>
          </a:xfrm>
          <a:prstGeom prst="rect">
            <a:avLst/>
          </a:prstGeom>
          <a:noFill/>
          <a:ln w="9525">
            <a:noFill/>
          </a:ln>
        </p:spPr>
        <p:txBody>
          <a:bodyPr anchor="b" anchorCtr="0"/>
          <a:lstStyle>
            <a:lvl1pPr marL="0" indent="0">
              <a:defRPr sz="1200"/>
            </a:lvl1pPr>
          </a:lstStyle>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hf sldNum="0" hdr="0" ftr="0"/>
  <p:txStyles>
    <p:titleStyle>
      <a:lvl1pPr marL="0" indent="0" algn="l" defTabSz="914400" rtl="0" eaLnBrk="0" fontAlgn="base" latinLnBrk="0" hangingPunct="0">
        <a:lnSpc>
          <a:spcPct val="100000"/>
        </a:lnSpc>
        <a:spcBef>
          <a:spcPts val="0"/>
        </a:spcBef>
        <a:spcAft>
          <a:spcPts val="0"/>
        </a:spcAft>
        <a:buNone/>
        <a:defRPr sz="4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p:titleStyle>
    <p:bodyStyle>
      <a:lvl1pPr marL="342900" indent="-342900" algn="l" defTabSz="914400" rtl="0"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defRPr sz="32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lgn="l" defTabSz="914400" rtl="0" eaLnBrk="0" fontAlgn="base" latinLnBrk="0" hangingPunct="0">
        <a:lnSpc>
          <a:spcPct val="100000"/>
        </a:lnSpc>
        <a:spcBef>
          <a:spcPct val="20000"/>
        </a:spcBef>
        <a:spcAft>
          <a:spcPts val="0"/>
        </a:spcAft>
        <a:buClr>
          <a:schemeClr val="accent2"/>
        </a:buClr>
        <a:buSzPct val="80000"/>
        <a:buFont typeface="Wingdings" panose="05000000000000000000" pitchFamily="2" charset="2"/>
        <a:buChar char="¨"/>
        <a:defRPr sz="28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3000" indent="-228600" algn="l" defTabSz="914400" rtl="0" eaLnBrk="0" fontAlgn="base" latinLnBrk="0" hangingPunct="0">
        <a:lnSpc>
          <a:spcPct val="100000"/>
        </a:lnSpc>
        <a:spcBef>
          <a:spcPct val="20000"/>
        </a:spcBef>
        <a:spcAft>
          <a:spcPts val="0"/>
        </a:spcAft>
        <a:buClr>
          <a:schemeClr val="bg2"/>
        </a:buClr>
        <a:buSzPct val="65000"/>
        <a:buFont typeface="Wingdings" panose="05000000000000000000" pitchFamily="2" charset="2"/>
        <a:buChar char="n"/>
        <a:defRPr sz="2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600200" indent="-228600" algn="l" defTabSz="914400" rtl="0" eaLnBrk="0" fontAlgn="base" latinLnBrk="0" hangingPunct="0">
        <a:lnSpc>
          <a:spcPct val="100000"/>
        </a:lnSpc>
        <a:spcBef>
          <a:spcPct val="20000"/>
        </a:spcBef>
        <a:spcAft>
          <a:spcPts val="0"/>
        </a:spcAft>
        <a:buClr>
          <a:schemeClr val="accent2"/>
        </a:buClr>
        <a:buSzPct val="7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a:lvl1pPr marL="0" lvl="0" indent="0" algn="l"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脚占位符 1025"/>
          <p:cNvSpPr>
            <a:spLocks noGrp="1"/>
          </p:cNvSpPr>
          <p:nvPr>
            <p:ph type="ftr" sz="quarter" idx="3"/>
          </p:nvPr>
        </p:nvSpPr>
        <p:spPr>
          <a:xfrm>
            <a:off x="3124200" y="6248400"/>
            <a:ext cx="2895600" cy="457200"/>
          </a:xfrm>
          <a:prstGeom prst="rect">
            <a:avLst/>
          </a:prstGeom>
          <a:noFill/>
          <a:ln w="9525">
            <a:noFill/>
          </a:ln>
        </p:spPr>
        <p:txBody>
          <a:bodyPr anchor="b" anchorCtr="0"/>
          <a:lstStyle>
            <a:lvl1pPr marL="0" indent="0" algn="ctr">
              <a:defRPr sz="1200"/>
            </a:lvl1pPr>
          </a:lstStyle>
          <a:p>
            <a:pPr lvl="0" eaLnBrk="1" fontAlgn="base" latinLnBrk="0" hangingPunct="1">
              <a:buNone/>
            </a:pPr>
          </a:p>
        </p:txBody>
      </p:sp>
      <p:sp>
        <p:nvSpPr>
          <p:cNvPr id="1027" name="灯片编号占位符 1026"/>
          <p:cNvSpPr>
            <a:spLocks noGrp="1"/>
          </p:cNvSpPr>
          <p:nvPr>
            <p:ph type="sldNum" sz="quarter" idx="4"/>
          </p:nvPr>
        </p:nvSpPr>
        <p:spPr>
          <a:xfrm>
            <a:off x="6553200" y="6248400"/>
            <a:ext cx="2133600" cy="457200"/>
          </a:xfrm>
          <a:prstGeom prst="rect">
            <a:avLst/>
          </a:prstGeom>
          <a:noFill/>
          <a:ln w="9525">
            <a:noFill/>
          </a:ln>
        </p:spPr>
        <p:txBody>
          <a:bodyPr anchor="b" anchorCtr="0"/>
          <a:lstStyle>
            <a:lvl1pPr marL="0" indent="0" algn="r">
              <a:defRPr sz="1200">
                <a:latin typeface="Arial Black" panose="020B0A04020102020204" pitchFamily="34" charset="0"/>
              </a:defRPr>
            </a:lvl1pPr>
          </a:lstStyle>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grpSp>
        <p:nvGrpSpPr>
          <p:cNvPr id="3076" name="组合 1027"/>
          <p:cNvGrpSpPr/>
          <p:nvPr/>
        </p:nvGrpSpPr>
        <p:grpSpPr>
          <a:xfrm>
            <a:off x="0" y="0"/>
            <a:ext cx="9144000" cy="546100"/>
            <a:chOff x="0" y="0"/>
            <a:chExt cx="5760" cy="344"/>
          </a:xfrm>
        </p:grpSpPr>
        <p:sp>
          <p:nvSpPr>
            <p:cNvPr id="3077" name="矩形 1028"/>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3078" name="矩形 1029"/>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3079" name="矩形 1030"/>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3080" name="矩形 1031"/>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3081" name="矩形 1032"/>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3082" name="矩形 1033"/>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3083" name="矩形 1034"/>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3084" name="矩形 1035"/>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3085" name="矩形 1036"/>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grpSp>
      <p:sp>
        <p:nvSpPr>
          <p:cNvPr id="3086" name="标题 1037"/>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a:t>单击此处编辑母版标题样式</a:t>
            </a:r>
            <a:endParaRPr lang="zh-CN" altLang="en-US"/>
          </a:p>
        </p:txBody>
      </p:sp>
      <p:sp>
        <p:nvSpPr>
          <p:cNvPr id="3087" name="文本占位符 1038"/>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0" name="日期占位符 1039"/>
          <p:cNvSpPr>
            <a:spLocks noGrp="1"/>
          </p:cNvSpPr>
          <p:nvPr>
            <p:ph type="dt" sz="half" idx="2"/>
          </p:nvPr>
        </p:nvSpPr>
        <p:spPr>
          <a:xfrm>
            <a:off x="457200" y="6245225"/>
            <a:ext cx="2133600" cy="476250"/>
          </a:xfrm>
          <a:prstGeom prst="rect">
            <a:avLst/>
          </a:prstGeom>
          <a:noFill/>
          <a:ln w="9525">
            <a:noFill/>
          </a:ln>
        </p:spPr>
        <p:txBody>
          <a:bodyPr anchor="b" anchorCtr="0"/>
          <a:lstStyle>
            <a:lvl1pPr marL="0" indent="0">
              <a:defRPr sz="1200"/>
            </a:lvl1pPr>
          </a:lstStyle>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ransition/>
  <p:hf sldNum="0" hdr="0" ftr="0"/>
  <p:txStyles>
    <p:titleStyle>
      <a:lvl1pPr marL="0" indent="0" algn="l" defTabSz="914400" rtl="0" eaLnBrk="0" fontAlgn="base" latinLnBrk="0" hangingPunct="0">
        <a:lnSpc>
          <a:spcPct val="100000"/>
        </a:lnSpc>
        <a:spcBef>
          <a:spcPts val="0"/>
        </a:spcBef>
        <a:spcAft>
          <a:spcPts val="0"/>
        </a:spcAft>
        <a:buNone/>
        <a:defRPr sz="4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p:titleStyle>
    <p:bodyStyle>
      <a:lvl1pPr marL="342900" indent="-342900" algn="l" defTabSz="914400" rtl="0"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defRPr sz="32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lgn="l" defTabSz="914400" rtl="0" eaLnBrk="0" fontAlgn="base" latinLnBrk="0" hangingPunct="0">
        <a:lnSpc>
          <a:spcPct val="100000"/>
        </a:lnSpc>
        <a:spcBef>
          <a:spcPct val="20000"/>
        </a:spcBef>
        <a:spcAft>
          <a:spcPts val="0"/>
        </a:spcAft>
        <a:buClr>
          <a:schemeClr val="accent2"/>
        </a:buClr>
        <a:buSzPct val="80000"/>
        <a:buFont typeface="Wingdings" panose="05000000000000000000" pitchFamily="2" charset="2"/>
        <a:buChar char="¨"/>
        <a:defRPr sz="28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3000" indent="-228600" algn="l" defTabSz="914400" rtl="0" eaLnBrk="0" fontAlgn="base" latinLnBrk="0" hangingPunct="0">
        <a:lnSpc>
          <a:spcPct val="100000"/>
        </a:lnSpc>
        <a:spcBef>
          <a:spcPct val="20000"/>
        </a:spcBef>
        <a:spcAft>
          <a:spcPts val="0"/>
        </a:spcAft>
        <a:buClr>
          <a:schemeClr val="bg2"/>
        </a:buClr>
        <a:buSzPct val="65000"/>
        <a:buFont typeface="Wingdings" panose="05000000000000000000" pitchFamily="2" charset="2"/>
        <a:buChar char="n"/>
        <a:defRPr sz="2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600200" indent="-228600" algn="l" defTabSz="914400" rtl="0" eaLnBrk="0" fontAlgn="base" latinLnBrk="0" hangingPunct="0">
        <a:lnSpc>
          <a:spcPct val="100000"/>
        </a:lnSpc>
        <a:spcBef>
          <a:spcPct val="20000"/>
        </a:spcBef>
        <a:spcAft>
          <a:spcPts val="0"/>
        </a:spcAft>
        <a:buClr>
          <a:schemeClr val="accent2"/>
        </a:buClr>
        <a:buSzPct val="7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a:lvl1pPr marL="0" lvl="0" indent="0" algn="l"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脚占位符 1025"/>
          <p:cNvSpPr>
            <a:spLocks noGrp="1"/>
          </p:cNvSpPr>
          <p:nvPr>
            <p:ph type="ftr" sz="quarter" idx="3"/>
          </p:nvPr>
        </p:nvSpPr>
        <p:spPr>
          <a:xfrm>
            <a:off x="3124200" y="6248400"/>
            <a:ext cx="2895600" cy="457200"/>
          </a:xfrm>
          <a:prstGeom prst="rect">
            <a:avLst/>
          </a:prstGeom>
          <a:noFill/>
          <a:ln w="9525">
            <a:noFill/>
          </a:ln>
        </p:spPr>
        <p:txBody>
          <a:bodyPr anchor="b" anchorCtr="0"/>
          <a:lstStyle>
            <a:lvl1pPr marL="0" indent="0" algn="ctr">
              <a:defRPr sz="1200"/>
            </a:lvl1pPr>
          </a:lstStyle>
          <a:p>
            <a:pPr lvl="0" eaLnBrk="1" fontAlgn="base" latinLnBrk="0" hangingPunct="1">
              <a:buNone/>
            </a:pPr>
          </a:p>
        </p:txBody>
      </p:sp>
      <p:sp>
        <p:nvSpPr>
          <p:cNvPr id="1027" name="灯片编号占位符 1026"/>
          <p:cNvSpPr>
            <a:spLocks noGrp="1"/>
          </p:cNvSpPr>
          <p:nvPr>
            <p:ph type="sldNum" sz="quarter" idx="4"/>
          </p:nvPr>
        </p:nvSpPr>
        <p:spPr>
          <a:xfrm>
            <a:off x="6553200" y="6248400"/>
            <a:ext cx="2133600" cy="457200"/>
          </a:xfrm>
          <a:prstGeom prst="rect">
            <a:avLst/>
          </a:prstGeom>
          <a:noFill/>
          <a:ln w="9525">
            <a:noFill/>
          </a:ln>
        </p:spPr>
        <p:txBody>
          <a:bodyPr anchor="b" anchorCtr="0"/>
          <a:lstStyle>
            <a:lvl1pPr marL="0" indent="0" algn="r">
              <a:defRPr sz="1200">
                <a:latin typeface="Arial Black" panose="020B0A04020102020204" pitchFamily="34" charset="0"/>
              </a:defRPr>
            </a:lvl1pPr>
          </a:lstStyle>
          <a:p>
            <a:pPr lvl="0" eaLnBrk="1" fontAlgn="base" latinLnBrk="0" hangingPunct="1">
              <a:buNone/>
            </a:pPr>
            <a:fld id="{9A0DB2DC-4C9A-4742-B13C-FB6460FD3503}" type="slidenum">
              <a:rPr lang="zh-CN" altLang="x-none" strike="noStrike" noProof="1">
                <a:latin typeface="Arial Black" panose="020B0A04020102020204" pitchFamily="34" charset="0"/>
                <a:ea typeface="宋体" panose="02010600030101010101" pitchFamily="2" charset="-122"/>
                <a:cs typeface="+mn-cs"/>
              </a:rPr>
            </a:fld>
            <a:endParaRPr lang="zh-CN" altLang="x-none" strike="noStrike" noProof="1"/>
          </a:p>
        </p:txBody>
      </p:sp>
      <p:grpSp>
        <p:nvGrpSpPr>
          <p:cNvPr id="4100" name="组合 1027"/>
          <p:cNvGrpSpPr/>
          <p:nvPr/>
        </p:nvGrpSpPr>
        <p:grpSpPr>
          <a:xfrm>
            <a:off x="0" y="0"/>
            <a:ext cx="9144000" cy="546100"/>
            <a:chOff x="0" y="0"/>
            <a:chExt cx="5760" cy="344"/>
          </a:xfrm>
        </p:grpSpPr>
        <p:sp>
          <p:nvSpPr>
            <p:cNvPr id="4101" name="矩形 1028"/>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a typeface="宋体" panose="02010600030101010101" pitchFamily="2" charset="-122"/>
              </a:endParaRPr>
            </a:p>
          </p:txBody>
        </p:sp>
        <p:sp>
          <p:nvSpPr>
            <p:cNvPr id="4102" name="矩形 1029"/>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4103" name="矩形 1030"/>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4104" name="矩形 1031"/>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4105" name="矩形 1032"/>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4106" name="矩形 1033"/>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a typeface="宋体" panose="02010600030101010101" pitchFamily="2" charset="-122"/>
              </a:endParaRPr>
            </a:p>
          </p:txBody>
        </p:sp>
        <p:sp>
          <p:nvSpPr>
            <p:cNvPr id="4107" name="矩形 1034"/>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a typeface="宋体" panose="02010600030101010101" pitchFamily="2" charset="-122"/>
              </a:endParaRPr>
            </a:p>
          </p:txBody>
        </p:sp>
        <p:sp>
          <p:nvSpPr>
            <p:cNvPr id="4108" name="矩形 1035"/>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sp>
          <p:nvSpPr>
            <p:cNvPr id="4109" name="矩形 1036"/>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a typeface="宋体" panose="02010600030101010101" pitchFamily="2" charset="-122"/>
              </a:endParaRPr>
            </a:p>
          </p:txBody>
        </p:sp>
      </p:grpSp>
      <p:sp>
        <p:nvSpPr>
          <p:cNvPr id="4110" name="标题 1037"/>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a:t>单击此处编辑母版标题样式</a:t>
            </a:r>
            <a:endParaRPr lang="zh-CN" altLang="en-US"/>
          </a:p>
        </p:txBody>
      </p:sp>
      <p:sp>
        <p:nvSpPr>
          <p:cNvPr id="4111" name="文本占位符 1038"/>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0" name="日期占位符 1039"/>
          <p:cNvSpPr>
            <a:spLocks noGrp="1"/>
          </p:cNvSpPr>
          <p:nvPr>
            <p:ph type="dt" sz="half" idx="2"/>
          </p:nvPr>
        </p:nvSpPr>
        <p:spPr>
          <a:xfrm>
            <a:off x="457200" y="6245225"/>
            <a:ext cx="2133600" cy="476250"/>
          </a:xfrm>
          <a:prstGeom prst="rect">
            <a:avLst/>
          </a:prstGeom>
          <a:noFill/>
          <a:ln w="9525">
            <a:noFill/>
          </a:ln>
        </p:spPr>
        <p:txBody>
          <a:bodyPr anchor="b" anchorCtr="0"/>
          <a:lstStyle>
            <a:lvl1pPr marL="0" indent="0">
              <a:defRPr sz="1200"/>
            </a:lvl1pPr>
          </a:lstStyle>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ransition/>
  <p:hf sldNum="0" hdr="0" ftr="0"/>
  <p:txStyles>
    <p:titleStyle>
      <a:lvl1pPr marL="0" indent="0" algn="l" defTabSz="914400" rtl="0" eaLnBrk="0" fontAlgn="base" latinLnBrk="0" hangingPunct="0">
        <a:lnSpc>
          <a:spcPct val="100000"/>
        </a:lnSpc>
        <a:spcBef>
          <a:spcPts val="0"/>
        </a:spcBef>
        <a:spcAft>
          <a:spcPts val="0"/>
        </a:spcAft>
        <a:buNone/>
        <a:defRPr sz="4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p:titleStyle>
    <p:bodyStyle>
      <a:lvl1pPr marL="342900" indent="-342900" algn="l" defTabSz="914400" rtl="0" eaLnBrk="0" fontAlgn="base" latinLnBrk="0" hangingPunct="0">
        <a:lnSpc>
          <a:spcPct val="100000"/>
        </a:lnSpc>
        <a:spcBef>
          <a:spcPct val="20000"/>
        </a:spcBef>
        <a:spcAft>
          <a:spcPts val="0"/>
        </a:spcAft>
        <a:buClr>
          <a:schemeClr val="bg2"/>
        </a:buClr>
        <a:buSzPct val="75000"/>
        <a:buFont typeface="Wingdings" panose="05000000000000000000" pitchFamily="2" charset="2"/>
        <a:buChar char="n"/>
        <a:defRPr sz="32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lgn="l" defTabSz="914400" rtl="0" eaLnBrk="0" fontAlgn="base" latinLnBrk="0" hangingPunct="0">
        <a:lnSpc>
          <a:spcPct val="100000"/>
        </a:lnSpc>
        <a:spcBef>
          <a:spcPct val="20000"/>
        </a:spcBef>
        <a:spcAft>
          <a:spcPts val="0"/>
        </a:spcAft>
        <a:buClr>
          <a:schemeClr val="accent2"/>
        </a:buClr>
        <a:buSzPct val="80000"/>
        <a:buFont typeface="Wingdings" panose="05000000000000000000" pitchFamily="2" charset="2"/>
        <a:buChar char="¨"/>
        <a:defRPr sz="28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1143000" indent="-228600" algn="l" defTabSz="914400" rtl="0" eaLnBrk="0" fontAlgn="base" latinLnBrk="0" hangingPunct="0">
        <a:lnSpc>
          <a:spcPct val="100000"/>
        </a:lnSpc>
        <a:spcBef>
          <a:spcPct val="20000"/>
        </a:spcBef>
        <a:spcAft>
          <a:spcPts val="0"/>
        </a:spcAft>
        <a:buClr>
          <a:schemeClr val="bg2"/>
        </a:buClr>
        <a:buSzPct val="65000"/>
        <a:buFont typeface="Wingdings" panose="05000000000000000000" pitchFamily="2" charset="2"/>
        <a:buChar char="n"/>
        <a:defRPr sz="24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600200" indent="-228600" algn="l" defTabSz="914400" rtl="0" eaLnBrk="0" fontAlgn="base" latinLnBrk="0" hangingPunct="0">
        <a:lnSpc>
          <a:spcPct val="100000"/>
        </a:lnSpc>
        <a:spcBef>
          <a:spcPct val="20000"/>
        </a:spcBef>
        <a:spcAft>
          <a:spcPts val="0"/>
        </a:spcAft>
        <a:buClr>
          <a:schemeClr val="accent2"/>
        </a:buClr>
        <a:buSzPct val="7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2057400" indent="-228600" algn="l" defTabSz="914400" rtl="0" eaLnBrk="0" fontAlgn="base" latinLnBrk="0" hangingPunct="0">
        <a:lnSpc>
          <a:spcPct val="100000"/>
        </a:lnSpc>
        <a:spcBef>
          <a:spcPct val="20000"/>
        </a:spcBef>
        <a:spcAft>
          <a:spcPts val="0"/>
        </a:spcAft>
        <a:buClr>
          <a:schemeClr val="bg2"/>
        </a:buClr>
        <a:buSzPct val="100000"/>
        <a:buFont typeface="Wingdings" panose="05000000000000000000" pitchFamily="2" charset="2"/>
        <a:buChar char="§"/>
        <a:defRPr sz="2000" b="0" i="0" u="none" baseline="0">
          <a:solidFill>
            <a:schemeClr val="tx1"/>
          </a:solidFill>
          <a:latin typeface="Arial" panose="020B0604020202020204" pitchFamily="34" charset="0"/>
          <a:ea typeface="宋体" panose="02010600030101010101" pitchFamily="2" charset="-122"/>
          <a:cs typeface="Arial" panose="020B0604020202020204" pitchFamily="34" charset="0"/>
        </a:defRPr>
      </a:lvl9pPr>
    </p:bodyStyle>
    <p:otherStyle>
      <a:lvl1pPr marL="0" lvl="0" indent="0" algn="l"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8.wmf"/></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2.bin"/><Relationship Id="rId2" Type="http://schemas.openxmlformats.org/officeDocument/2006/relationships/image" Target="../media/image19.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wm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emf"/></Relationships>
</file>

<file path=ppt/slides/_rels/slide39.x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2" Type="http://schemas.openxmlformats.org/officeDocument/2006/relationships/slideLayout" Target="../slideLayouts/slideLayout7.xml"/><Relationship Id="rId11" Type="http://schemas.openxmlformats.org/officeDocument/2006/relationships/image" Target="../media/image42.wmf"/><Relationship Id="rId10" Type="http://schemas.openxmlformats.org/officeDocument/2006/relationships/image" Target="../media/image41.wmf"/><Relationship Id="rId1" Type="http://schemas.openxmlformats.org/officeDocument/2006/relationships/image" Target="../media/image3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0.wmf"/><Relationship Id="rId7" Type="http://schemas.openxmlformats.org/officeDocument/2006/relationships/image" Target="../media/image49.emf"/><Relationship Id="rId6" Type="http://schemas.openxmlformats.org/officeDocument/2006/relationships/image" Target="../media/image48.wmf"/><Relationship Id="rId5" Type="http://schemas.openxmlformats.org/officeDocument/2006/relationships/image" Target="../media/image47.e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1.wmf"/><Relationship Id="rId1"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内容占位符 4097"/>
          <p:cNvSpPr>
            <a:spLocks noGrp="1"/>
          </p:cNvSpPr>
          <p:nvPr>
            <p:ph idx="4294967295"/>
          </p:nvPr>
        </p:nvSpPr>
        <p:spPr>
          <a:xfrm>
            <a:off x="2928938" y="2571750"/>
            <a:ext cx="5186362" cy="2947988"/>
          </a:xfrm>
        </p:spPr>
        <p:txBody>
          <a:bodyPr anchor="t" anchorCtr="0"/>
          <a:p>
            <a:pPr eaLnBrk="1" hangingPunct="1">
              <a:buNone/>
            </a:pPr>
            <a:r>
              <a:rPr lang="zh-CN" altLang="en-US" sz="2400">
                <a:latin typeface="宋体" panose="02010600030101010101" pitchFamily="2" charset="-122"/>
              </a:rPr>
              <a:t>湖南工业大学计算机学院</a:t>
            </a:r>
            <a:endParaRPr lang="zh-CN" altLang="en-US" sz="2400">
              <a:latin typeface="宋体" panose="02010600030101010101" pitchFamily="2" charset="-122"/>
            </a:endParaRPr>
          </a:p>
          <a:p>
            <a:pPr eaLnBrk="1" hangingPunct="1">
              <a:buNone/>
            </a:pPr>
            <a:r>
              <a:rPr lang="zh-CN" altLang="en-US" sz="2400">
                <a:latin typeface="宋体" panose="02010600030101010101" pitchFamily="2" charset="-122"/>
              </a:rPr>
              <a:t>任课教师：龙巧云</a:t>
            </a:r>
            <a:endParaRPr lang="zh-CN" altLang="en-US" sz="2400">
              <a:latin typeface="宋体" panose="02010600030101010101" pitchFamily="2" charset="-122"/>
            </a:endParaRPr>
          </a:p>
          <a:p>
            <a:pPr eaLnBrk="1" hangingPunct="1">
              <a:buNone/>
            </a:pPr>
            <a:r>
              <a:rPr lang="en-US" altLang="zh-CN" sz="2400">
                <a:latin typeface="宋体" panose="02010600030101010101" pitchFamily="2" charset="-122"/>
              </a:rPr>
              <a:t>TEL</a:t>
            </a:r>
            <a:r>
              <a:rPr lang="zh-CN" altLang="en-US" sz="2400">
                <a:latin typeface="宋体" panose="02010600030101010101" pitchFamily="2" charset="-122"/>
              </a:rPr>
              <a:t>：</a:t>
            </a:r>
            <a:r>
              <a:rPr lang="en-US" altLang="zh-CN" sz="2400">
                <a:latin typeface="宋体" panose="02010600030101010101" pitchFamily="2" charset="-122"/>
              </a:rPr>
              <a:t>13873181512</a:t>
            </a:r>
            <a:endParaRPr lang="en-US" altLang="zh-CN" sz="2400">
              <a:latin typeface="宋体" panose="02010600030101010101" pitchFamily="2" charset="-122"/>
            </a:endParaRPr>
          </a:p>
          <a:p>
            <a:pPr eaLnBrk="1" hangingPunct="1">
              <a:buNone/>
            </a:pPr>
            <a:r>
              <a:rPr lang="en-US" altLang="zh-CN" sz="2400">
                <a:latin typeface="宋体" panose="02010600030101010101" pitchFamily="2" charset="-122"/>
              </a:rPr>
              <a:t>QQ</a:t>
            </a:r>
            <a:r>
              <a:rPr lang="zh-CN" altLang="en-US" sz="2400">
                <a:latin typeface="宋体" panose="02010600030101010101" pitchFamily="2" charset="-122"/>
              </a:rPr>
              <a:t>：</a:t>
            </a:r>
            <a:r>
              <a:rPr lang="en-US" altLang="zh-CN" sz="2400">
                <a:latin typeface="宋体" panose="02010600030101010101" pitchFamily="2" charset="-122"/>
              </a:rPr>
              <a:t>523198781</a:t>
            </a:r>
            <a:endParaRPr lang="en-US" altLang="zh-CN" sz="2400">
              <a:latin typeface="宋体" panose="02010600030101010101" pitchFamily="2" charset="-122"/>
            </a:endParaRPr>
          </a:p>
          <a:p>
            <a:pPr eaLnBrk="1" hangingPunct="1">
              <a:buNone/>
            </a:pPr>
            <a:endParaRPr lang="en-US" altLang="zh-CN" sz="2400">
              <a:latin typeface="宋体" panose="02010600030101010101" pitchFamily="2" charset="-122"/>
            </a:endParaRPr>
          </a:p>
        </p:txBody>
      </p:sp>
      <p:sp>
        <p:nvSpPr>
          <p:cNvPr id="10242" name="灯片编号占位符 4098"/>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0243" name="日期占位符 4099"/>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0244" name="标题 4100"/>
          <p:cNvSpPr>
            <a:spLocks noGrp="1"/>
          </p:cNvSpPr>
          <p:nvPr>
            <p:ph type="title"/>
          </p:nvPr>
        </p:nvSpPr>
        <p:spPr>
          <a:xfrm>
            <a:off x="428625" y="785813"/>
            <a:ext cx="8229600" cy="1371600"/>
          </a:xfrm>
        </p:spPr>
        <p:txBody>
          <a:bodyPr wrap="square" lIns="91440" tIns="45720" rIns="91440" bIns="45720" anchor="ctr" anchorCtr="0"/>
          <a:p>
            <a:pPr algn="ctr" eaLnBrk="1" hangingPunct="1"/>
            <a:r>
              <a:rPr lang="en-US" altLang="zh-CN" sz="2900"/>
              <a:t> </a:t>
            </a:r>
            <a:r>
              <a:rPr lang="en-US" altLang="zh-CN" sz="4800"/>
              <a:t> </a:t>
            </a:r>
            <a:r>
              <a:rPr lang="zh-CN" altLang="en-US" sz="4800">
                <a:solidFill>
                  <a:srgbClr val="0000FF"/>
                </a:solidFill>
              </a:rPr>
              <a:t>人工智能数学基础</a:t>
            </a:r>
            <a:endParaRPr lang="zh-CN" altLang="en-US" sz="6900">
              <a:solidFill>
                <a:srgbClr val="0000FF"/>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433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2530" name="日期占位符 1433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2531" name="标题 14339"/>
          <p:cNvSpPr>
            <a:spLocks noGrp="1"/>
          </p:cNvSpPr>
          <p:nvPr>
            <p:ph type="title"/>
          </p:nvPr>
        </p:nvSpPr>
        <p:spPr>
          <a:xfrm>
            <a:off x="457200" y="457200"/>
            <a:ext cx="8229600" cy="1046163"/>
          </a:xfrm>
        </p:spPr>
        <p:txBody>
          <a:bodyPr wrap="square" lIns="91440" tIns="45720" rIns="91440" bIns="45720" anchor="ctr" anchorCtr="0"/>
          <a:p>
            <a:pPr eaLnBrk="1" hangingPunct="1"/>
            <a:r>
              <a:rPr lang="zh-CN" altLang="en-US" b="1">
                <a:latin typeface="黑体" panose="02010609060101010101" pitchFamily="49" charset="-122"/>
                <a:ea typeface="黑体" panose="02010609060101010101" pitchFamily="49" charset="-122"/>
              </a:rPr>
              <a:t>课程体系及应用</a:t>
            </a:r>
            <a:endParaRPr lang="zh-CN" altLang="en-US" b="1">
              <a:latin typeface="黑体" panose="02010609060101010101" pitchFamily="49" charset="-122"/>
              <a:ea typeface="黑体" panose="02010609060101010101" pitchFamily="49" charset="-122"/>
            </a:endParaRPr>
          </a:p>
        </p:txBody>
      </p:sp>
      <p:sp>
        <p:nvSpPr>
          <p:cNvPr id="14341" name="内容占位符 14340"/>
          <p:cNvSpPr>
            <a:spLocks noGrp="1"/>
          </p:cNvSpPr>
          <p:nvPr>
            <p:ph idx="4294967295"/>
          </p:nvPr>
        </p:nvSpPr>
        <p:spPr>
          <a:xfrm>
            <a:off x="539750" y="1196975"/>
            <a:ext cx="8228013" cy="4094163"/>
          </a:xfrm>
        </p:spPr>
        <p:txBody>
          <a:bodyPr anchor="t" anchorCtr="0"/>
          <a:p>
            <a:pPr eaLnBrk="1" hangingPunct="1">
              <a:spcBef>
                <a:spcPct val="40000"/>
              </a:spcBef>
              <a:spcAft>
                <a:spcPct val="40000"/>
              </a:spcAft>
              <a:buNone/>
            </a:pPr>
            <a:r>
              <a:rPr lang="en-US" altLang="zh-CN" b="1">
                <a:latin typeface="黑体" panose="02010609060101010101" pitchFamily="49" charset="-122"/>
                <a:ea typeface="黑体" panose="02010609060101010101" pitchFamily="49" charset="-122"/>
              </a:rPr>
              <a:t>   </a:t>
            </a:r>
            <a:endParaRPr lang="en-US" altLang="zh-CN" b="1">
              <a:solidFill>
                <a:srgbClr val="000000"/>
              </a:solidFill>
              <a:latin typeface="黑体" panose="02010609060101010101" pitchFamily="49" charset="-122"/>
              <a:ea typeface="黑体" panose="02010609060101010101" pitchFamily="49" charset="-122"/>
            </a:endParaRPr>
          </a:p>
          <a:p>
            <a:pPr eaLnBrk="1" hangingPunct="1">
              <a:buNone/>
            </a:pPr>
            <a:r>
              <a:rPr lang="en-US" altLang="zh-CN" sz="2800" b="1">
                <a:solidFill>
                  <a:srgbClr val="000000"/>
                </a:solidFill>
              </a:rPr>
              <a:t>       </a:t>
            </a:r>
            <a:r>
              <a:rPr lang="zh-CN" altLang="en-US" sz="2800" b="1">
                <a:solidFill>
                  <a:srgbClr val="000000"/>
                </a:solidFill>
              </a:rPr>
              <a:t>大部分学科都涉及数据分析工作，因此统</a:t>
            </a:r>
            <a:endParaRPr lang="zh-CN" altLang="en-US" sz="2800" b="1">
              <a:solidFill>
                <a:srgbClr val="000000"/>
              </a:solidFill>
            </a:endParaRPr>
          </a:p>
          <a:p>
            <a:pPr eaLnBrk="1" hangingPunct="1">
              <a:buNone/>
            </a:pPr>
            <a:r>
              <a:rPr lang="zh-CN" altLang="en-US" sz="2800" b="1">
                <a:solidFill>
                  <a:srgbClr val="000000"/>
                </a:solidFill>
              </a:rPr>
              <a:t>计几乎可与任一学科结合起来。</a:t>
            </a:r>
            <a:endParaRPr lang="zh-CN" altLang="en-US" sz="2800" b="1">
              <a:solidFill>
                <a:srgbClr val="000000"/>
              </a:solidFill>
            </a:endParaRPr>
          </a:p>
          <a:p>
            <a:pPr eaLnBrk="1" hangingPunct="1">
              <a:buNone/>
            </a:pPr>
            <a:r>
              <a:rPr lang="zh-CN" altLang="en-US" sz="2800" b="1">
                <a:solidFill>
                  <a:srgbClr val="000000"/>
                </a:solidFill>
              </a:rPr>
              <a:t>       如生物统计</a:t>
            </a:r>
            <a:r>
              <a:rPr lang="en-US" altLang="zh-CN" sz="2800" b="1">
                <a:solidFill>
                  <a:srgbClr val="000000"/>
                </a:solidFill>
              </a:rPr>
              <a:t>(biostatistics)</a:t>
            </a:r>
            <a:r>
              <a:rPr lang="zh-CN" altLang="en-US" sz="2800" b="1">
                <a:solidFill>
                  <a:srgbClr val="000000"/>
                </a:solidFill>
              </a:rPr>
              <a:t>、经济计量学</a:t>
            </a:r>
            <a:r>
              <a:rPr lang="en-US" altLang="zh-CN" sz="2800" b="1">
                <a:solidFill>
                  <a:srgbClr val="000000"/>
                </a:solidFill>
              </a:rPr>
              <a:t>(econometrics</a:t>
            </a:r>
            <a:r>
              <a:rPr lang="zh-CN" altLang="en-US" sz="2800" b="1">
                <a:solidFill>
                  <a:srgbClr val="000000"/>
                </a:solidFill>
              </a:rPr>
              <a:t>计量地理、及热门的生物信息</a:t>
            </a:r>
            <a:r>
              <a:rPr lang="en-US" altLang="zh-CN" sz="2800" b="1">
                <a:solidFill>
                  <a:srgbClr val="000000"/>
                </a:solidFill>
              </a:rPr>
              <a:t>(bioinformation)</a:t>
            </a:r>
            <a:r>
              <a:rPr lang="zh-CN" altLang="en-US" sz="2800" b="1">
                <a:solidFill>
                  <a:srgbClr val="000000"/>
                </a:solidFill>
              </a:rPr>
              <a:t>和数据挖掘</a:t>
            </a:r>
            <a:r>
              <a:rPr lang="en-US" altLang="zh-CN" sz="2800" b="1">
                <a:solidFill>
                  <a:srgbClr val="000000"/>
                </a:solidFill>
              </a:rPr>
              <a:t>(Data</a:t>
            </a:r>
            <a:r>
              <a:rPr lang="en-US" altLang="zh-CN" sz="2800" b="1" i="1">
                <a:solidFill>
                  <a:srgbClr val="000000"/>
                </a:solidFill>
              </a:rPr>
              <a:t> </a:t>
            </a:r>
            <a:r>
              <a:rPr lang="en-US" altLang="zh-CN" sz="2800" b="1">
                <a:solidFill>
                  <a:srgbClr val="000000"/>
                </a:solidFill>
              </a:rPr>
              <a:t>Mining</a:t>
            </a:r>
            <a:r>
              <a:rPr lang="en-US" altLang="zh-CN" sz="2800" b="1" i="1">
                <a:solidFill>
                  <a:srgbClr val="000000"/>
                </a:solidFill>
              </a:rPr>
              <a:t>)</a:t>
            </a:r>
            <a:r>
              <a:rPr lang="zh-CN" altLang="en-US" sz="2800" b="1">
                <a:solidFill>
                  <a:srgbClr val="000000"/>
                </a:solidFill>
              </a:rPr>
              <a:t>的方法</a:t>
            </a:r>
            <a:r>
              <a:rPr lang="zh-CN" altLang="en-US" sz="2800" b="1">
                <a:solidFill>
                  <a:srgbClr val="FF0000"/>
                </a:solidFill>
              </a:rPr>
              <a:t>主体都是统计</a:t>
            </a:r>
            <a:r>
              <a:rPr lang="zh-CN" altLang="en-US" sz="2800" b="1">
                <a:solidFill>
                  <a:srgbClr val="000000"/>
                </a:solidFill>
              </a:rPr>
              <a:t>。</a:t>
            </a:r>
            <a:endParaRPr lang="zh-CN" altLang="en-US"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1">
                                            <p:txEl>
                                              <p:charRg st="0" end="4"/>
                                            </p:txEl>
                                          </p:spTgt>
                                        </p:tgtEl>
                                        <p:attrNameLst>
                                          <p:attrName>style.visibility</p:attrName>
                                        </p:attrNameLst>
                                      </p:cBhvr>
                                      <p:to>
                                        <p:strVal val="visible"/>
                                      </p:to>
                                    </p:set>
                                    <p:animEffect transition="in" filter="blinds(horizontal)">
                                      <p:cBhvr>
                                        <p:cTn id="7" dur="500"/>
                                        <p:tgtEl>
                                          <p:spTgt spid="14341">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4341">
                                            <p:txEl>
                                              <p:charRg st="4" end="30"/>
                                            </p:txEl>
                                          </p:spTgt>
                                        </p:tgtEl>
                                        <p:attrNameLst>
                                          <p:attrName>style.visibility</p:attrName>
                                        </p:attrNameLst>
                                      </p:cBhvr>
                                      <p:to>
                                        <p:strVal val="visible"/>
                                      </p:to>
                                    </p:set>
                                    <p:animEffect transition="in" filter="blinds(horizontal)">
                                      <p:cBhvr>
                                        <p:cTn id="12" dur="500"/>
                                        <p:tgtEl>
                                          <p:spTgt spid="14341">
                                            <p:txEl>
                                              <p:charRg st="4" end="30"/>
                                            </p:txEl>
                                          </p:spTgt>
                                        </p:tgtEl>
                                      </p:cBhvr>
                                    </p:animEffect>
                                  </p:childTnLst>
                                </p:cTn>
                              </p:par>
                              <p:par>
                                <p:cTn id="13" presetID="3" presetClass="entr" presetSubtype="10" fill="hold" grpId="2" nodeType="withEffect">
                                  <p:stCondLst>
                                    <p:cond delay="0"/>
                                  </p:stCondLst>
                                  <p:childTnLst>
                                    <p:set>
                                      <p:cBhvr>
                                        <p:cTn id="14" dur="1" fill="hold">
                                          <p:stCondLst>
                                            <p:cond delay="0"/>
                                          </p:stCondLst>
                                        </p:cTn>
                                        <p:tgtEl>
                                          <p:spTgt spid="14341">
                                            <p:txEl>
                                              <p:charRg st="30" end="45"/>
                                            </p:txEl>
                                          </p:spTgt>
                                        </p:tgtEl>
                                        <p:attrNameLst>
                                          <p:attrName>style.visibility</p:attrName>
                                        </p:attrNameLst>
                                      </p:cBhvr>
                                      <p:to>
                                        <p:strVal val="visible"/>
                                      </p:to>
                                    </p:set>
                                    <p:animEffect transition="in" filter="blinds(horizontal)">
                                      <p:cBhvr>
                                        <p:cTn id="15" dur="500"/>
                                        <p:tgtEl>
                                          <p:spTgt spid="14341">
                                            <p:txEl>
                                              <p:charRg st="30" end="4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3" nodeType="clickEffect">
                                  <p:stCondLst>
                                    <p:cond delay="0"/>
                                  </p:stCondLst>
                                  <p:childTnLst>
                                    <p:set>
                                      <p:cBhvr>
                                        <p:cTn id="19" dur="1" fill="hold">
                                          <p:stCondLst>
                                            <p:cond delay="0"/>
                                          </p:stCondLst>
                                        </p:cTn>
                                        <p:tgtEl>
                                          <p:spTgt spid="14341">
                                            <p:txEl>
                                              <p:charRg st="45" end="149"/>
                                            </p:txEl>
                                          </p:spTgt>
                                        </p:tgtEl>
                                        <p:attrNameLst>
                                          <p:attrName>style.visibility</p:attrName>
                                        </p:attrNameLst>
                                      </p:cBhvr>
                                      <p:to>
                                        <p:strVal val="visible"/>
                                      </p:to>
                                    </p:set>
                                    <p:animEffect transition="in" filter="blinds(horizontal)">
                                      <p:cBhvr>
                                        <p:cTn id="20" dur="500"/>
                                        <p:tgtEl>
                                          <p:spTgt spid="14341">
                                            <p:txEl>
                                              <p:charRg st="45"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331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3554" name="日期占位符 1331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3316" name="标题 13315"/>
          <p:cNvSpPr>
            <a:spLocks noGrp="1"/>
          </p:cNvSpPr>
          <p:nvPr>
            <p:ph type="title"/>
          </p:nvPr>
        </p:nvSpPr>
        <p:spPr>
          <a:xfrm>
            <a:off x="827088" y="404813"/>
            <a:ext cx="6873875" cy="719137"/>
          </a:xfrm>
        </p:spPr>
        <p:txBody>
          <a:bodyPr wrap="square" lIns="91440" tIns="45720" rIns="91440" bIns="45720" anchor="ctr" anchorCtr="0"/>
          <a:p>
            <a:pPr eaLnBrk="1" hangingPunct="1"/>
            <a:r>
              <a:rPr lang="zh-CN" altLang="en-US" sz="3200" b="1">
                <a:solidFill>
                  <a:srgbClr val="FF0000"/>
                </a:solidFill>
                <a:latin typeface="隶书" panose="02010509060101010101" pitchFamily="49" charset="-122"/>
                <a:ea typeface="隶书" panose="02010509060101010101" pitchFamily="49" charset="-122"/>
              </a:rPr>
              <a:t>你想过下面的问题吗？</a:t>
            </a:r>
            <a:endParaRPr lang="zh-CN" altLang="en-US" sz="3200" b="1">
              <a:solidFill>
                <a:srgbClr val="FF0000"/>
              </a:solidFill>
              <a:latin typeface="隶书" panose="02010509060101010101" pitchFamily="49" charset="-122"/>
              <a:ea typeface="隶书" panose="02010509060101010101" pitchFamily="49" charset="-122"/>
            </a:endParaRPr>
          </a:p>
        </p:txBody>
      </p:sp>
      <p:sp>
        <p:nvSpPr>
          <p:cNvPr id="13317" name="内容占位符 13316"/>
          <p:cNvSpPr>
            <a:spLocks noGrp="1"/>
          </p:cNvSpPr>
          <p:nvPr>
            <p:ph idx="4294967295"/>
          </p:nvPr>
        </p:nvSpPr>
        <p:spPr>
          <a:xfrm>
            <a:off x="395288" y="1052513"/>
            <a:ext cx="4321175" cy="2447925"/>
          </a:xfrm>
        </p:spPr>
        <p:txBody>
          <a:bodyPr anchor="t" anchorCtr="0"/>
          <a:p>
            <a:pPr eaLnBrk="1" hangingPunct="1">
              <a:lnSpc>
                <a:spcPct val="90000"/>
              </a:lnSpc>
            </a:pPr>
            <a:r>
              <a:rPr lang="zh-CN" altLang="en-US" sz="2000" b="1">
                <a:latin typeface="仿宋" panose="02010609060101010101" pitchFamily="49" charset="-122"/>
                <a:ea typeface="仿宋" panose="02010609060101010101" pitchFamily="49" charset="-122"/>
              </a:rPr>
              <a:t>如何根据抽样数据研究该年级学生的学习成绩？</a:t>
            </a:r>
            <a:endParaRPr lang="zh-CN" altLang="en-US" sz="2000" b="1">
              <a:latin typeface="仿宋" panose="02010609060101010101" pitchFamily="49" charset="-122"/>
              <a:ea typeface="仿宋" panose="02010609060101010101" pitchFamily="49" charset="-122"/>
            </a:endParaRPr>
          </a:p>
          <a:p>
            <a:pPr eaLnBrk="1" hangingPunct="1">
              <a:lnSpc>
                <a:spcPct val="90000"/>
              </a:lnSpc>
            </a:pPr>
            <a:r>
              <a:rPr lang="zh-CN" altLang="en-US" sz="2000" b="1">
                <a:latin typeface="仿宋" panose="02010609060101010101" pitchFamily="49" charset="-122"/>
                <a:ea typeface="仿宋" panose="02010609060101010101" pitchFamily="49" charset="-122"/>
              </a:rPr>
              <a:t>用各科成绩总和作为综合指标</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比较成绩差异；</a:t>
            </a:r>
            <a:endParaRPr lang="zh-CN" altLang="en-US" sz="2000" b="1">
              <a:latin typeface="仿宋" panose="02010609060101010101" pitchFamily="49" charset="-122"/>
              <a:ea typeface="仿宋" panose="02010609060101010101" pitchFamily="49" charset="-122"/>
            </a:endParaRPr>
          </a:p>
          <a:p>
            <a:pPr eaLnBrk="1" hangingPunct="1">
              <a:lnSpc>
                <a:spcPct val="90000"/>
              </a:lnSpc>
            </a:pPr>
            <a:r>
              <a:rPr lang="zh-CN" altLang="en-US" sz="2000" b="1">
                <a:latin typeface="仿宋" panose="02010609060101010101" pitchFamily="49" charset="-122"/>
                <a:ea typeface="仿宋" panose="02010609060101010101" pitchFamily="49" charset="-122"/>
              </a:rPr>
              <a:t>根据各科成绩相近程度对学生进行分类</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文科成绩好与理科好）；</a:t>
            </a:r>
            <a:endParaRPr lang="zh-CN" altLang="en-US" sz="2000" b="1">
              <a:latin typeface="仿宋" panose="02010609060101010101" pitchFamily="49" charset="-122"/>
              <a:ea typeface="仿宋" panose="02010609060101010101" pitchFamily="49" charset="-122"/>
            </a:endParaRPr>
          </a:p>
          <a:p>
            <a:pPr eaLnBrk="1" hangingPunct="1">
              <a:lnSpc>
                <a:spcPct val="90000"/>
              </a:lnSpc>
            </a:pPr>
            <a:r>
              <a:rPr lang="zh-CN" altLang="en-US" sz="2000" b="1">
                <a:latin typeface="仿宋" panose="02010609060101010101" pitchFamily="49" charset="-122"/>
                <a:ea typeface="仿宋" panose="02010609060101010101" pitchFamily="49" charset="-122"/>
              </a:rPr>
              <a:t>研究各科成绩间关系</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物理与数学成绩</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文科与理科成绩</a:t>
            </a:r>
            <a:r>
              <a:rPr lang="en-US" altLang="zh-CN" sz="2000" b="1">
                <a:latin typeface="仿宋" panose="02010609060101010101" pitchFamily="49" charset="-122"/>
                <a:ea typeface="仿宋" panose="02010609060101010101" pitchFamily="49" charset="-122"/>
              </a:rPr>
              <a:t>).</a:t>
            </a:r>
            <a:endParaRPr lang="en-US" altLang="zh-CN" sz="2000" b="1">
              <a:latin typeface="仿宋" panose="02010609060101010101" pitchFamily="49" charset="-122"/>
              <a:ea typeface="仿宋" panose="02010609060101010101" pitchFamily="49" charset="-122"/>
            </a:endParaRPr>
          </a:p>
        </p:txBody>
      </p:sp>
      <p:sp>
        <p:nvSpPr>
          <p:cNvPr id="23557" name="矩形 13317"/>
          <p:cNvSpPr/>
          <p:nvPr/>
        </p:nvSpPr>
        <p:spPr>
          <a:xfrm>
            <a:off x="0" y="2957513"/>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pic>
        <p:nvPicPr>
          <p:cNvPr id="13319" name="图片 13318" descr="9557700031599701461392.wmf"/>
          <p:cNvPicPr>
            <a:picLocks noChangeAspect="1"/>
          </p:cNvPicPr>
          <p:nvPr/>
        </p:nvPicPr>
        <p:blipFill>
          <a:blip r:embed="rId1"/>
          <a:stretch>
            <a:fillRect/>
          </a:stretch>
        </p:blipFill>
        <p:spPr>
          <a:xfrm>
            <a:off x="755650" y="3878263"/>
            <a:ext cx="3816350" cy="2236787"/>
          </a:xfrm>
          <a:prstGeom prst="rect">
            <a:avLst/>
          </a:prstGeom>
          <a:noFill/>
          <a:ln w="9525">
            <a:noFill/>
          </a:ln>
        </p:spPr>
      </p:pic>
      <p:sp>
        <p:nvSpPr>
          <p:cNvPr id="13320" name="矩形 13319"/>
          <p:cNvSpPr/>
          <p:nvPr/>
        </p:nvSpPr>
        <p:spPr>
          <a:xfrm>
            <a:off x="4932363" y="1052513"/>
            <a:ext cx="4032250" cy="2230437"/>
          </a:xfrm>
          <a:prstGeom prst="rect">
            <a:avLst/>
          </a:prstGeom>
          <a:noFill/>
          <a:ln w="9525" cap="flat" cmpd="sng">
            <a:solidFill>
              <a:schemeClr val="bg2"/>
            </a:solidFill>
            <a:prstDash val="solid"/>
            <a:miter/>
            <a:headEnd type="none" w="med" len="med"/>
            <a:tailEnd type="none" w="med" len="med"/>
          </a:ln>
        </p:spPr>
        <p:txBody>
          <a:bodyPr anchor="t" anchorCtr="0">
            <a:spAutoFit/>
          </a:bodyPr>
          <a:p>
            <a:r>
              <a:rPr lang="zh-CN" altLang="en-US" b="1">
                <a:latin typeface="Arial" panose="020B0604020202020204" pitchFamily="34" charset="0"/>
                <a:ea typeface="宋体" panose="02010600030101010101" pitchFamily="2" charset="-122"/>
              </a:rPr>
              <a:t>某年级抽</a:t>
            </a:r>
            <a:r>
              <a:rPr lang="en-US" altLang="zh-CN" b="1">
                <a:latin typeface="Arial" panose="020B0604020202020204" pitchFamily="34" charset="0"/>
                <a:ea typeface="宋体" panose="02010600030101010101" pitchFamily="2" charset="-122"/>
              </a:rPr>
              <a:t>6</a:t>
            </a:r>
            <a:r>
              <a:rPr lang="zh-CN" altLang="en-US" b="1">
                <a:latin typeface="Arial" panose="020B0604020202020204" pitchFamily="34" charset="0"/>
                <a:ea typeface="宋体" panose="02010600030101010101" pitchFamily="2" charset="-122"/>
              </a:rPr>
              <a:t>名学生</a:t>
            </a:r>
            <a:r>
              <a:rPr lang="en-US" altLang="zh-CN" b="1">
                <a:latin typeface="Arial" panose="020B0604020202020204" pitchFamily="34" charset="0"/>
                <a:ea typeface="宋体" panose="02010600030101010101" pitchFamily="2" charset="-122"/>
              </a:rPr>
              <a:t>5 </a:t>
            </a:r>
            <a:r>
              <a:rPr lang="zh-CN" altLang="en-US" b="1">
                <a:latin typeface="Arial" panose="020B0604020202020204" pitchFamily="34" charset="0"/>
                <a:ea typeface="宋体" panose="02010600030101010101" pitchFamily="2" charset="-122"/>
              </a:rPr>
              <a:t>门课期末成绩</a:t>
            </a:r>
            <a:endParaRPr lang="zh-CN" altLang="en-US" b="1" u="sng">
              <a:latin typeface="Arial" panose="020B0604020202020204" pitchFamily="34" charset="0"/>
              <a:ea typeface="宋体" panose="02010600030101010101" pitchFamily="2" charset="-122"/>
            </a:endParaRPr>
          </a:p>
          <a:p>
            <a:pPr>
              <a:spcBef>
                <a:spcPct val="30000"/>
              </a:spcBef>
            </a:pPr>
            <a:r>
              <a:rPr lang="zh-CN" altLang="en-US" sz="1600" b="1">
                <a:solidFill>
                  <a:schemeClr val="bg2"/>
                </a:solidFill>
                <a:latin typeface="Arial" panose="020B0604020202020204" pitchFamily="34" charset="0"/>
                <a:ea typeface="宋体" panose="02010600030101010101" pitchFamily="2" charset="-122"/>
              </a:rPr>
              <a:t>序号</a:t>
            </a:r>
            <a:r>
              <a:rPr lang="zh-CN" altLang="en-US" b="1">
                <a:solidFill>
                  <a:schemeClr val="bg2"/>
                </a:solidFill>
                <a:latin typeface="Arial" panose="020B0604020202020204" pitchFamily="34" charset="0"/>
                <a:ea typeface="宋体" panose="02010600030101010101" pitchFamily="2" charset="-122"/>
              </a:rPr>
              <a:t>   政治    语文   外语    数学   物理</a:t>
            </a:r>
            <a:r>
              <a:rPr lang="zh-CN" altLang="en-US" u="sng">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1        99         94        93       100     100</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2        99        88        96        99       97</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3        100      98        81        96      100</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4        93        88        88        99       96</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5       100       91        72        96       78</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   6        75        73        88        97       89</a:t>
            </a:r>
            <a:endParaRPr lang="en-US" altLang="zh-CN" sz="1600">
              <a:latin typeface="Arial" panose="020B0604020202020204" pitchFamily="34" charset="0"/>
              <a:ea typeface="宋体" panose="02010600030101010101" pitchFamily="2" charset="-122"/>
            </a:endParaRPr>
          </a:p>
        </p:txBody>
      </p:sp>
      <p:sp>
        <p:nvSpPr>
          <p:cNvPr id="13321" name="圆角矩形标注 13320"/>
          <p:cNvSpPr/>
          <p:nvPr/>
        </p:nvSpPr>
        <p:spPr>
          <a:xfrm>
            <a:off x="5580063" y="5084763"/>
            <a:ext cx="3167062" cy="1296987"/>
          </a:xfrm>
          <a:prstGeom prst="wedgeRoundRectCallout">
            <a:avLst>
              <a:gd name="adj1" fmla="val -80676"/>
              <a:gd name="adj2" fmla="val -14870"/>
              <a:gd name="adj3" fmla="val 16667"/>
            </a:avLst>
          </a:prstGeom>
          <a:solidFill>
            <a:srgbClr val="FFFF99"/>
          </a:solidFill>
          <a:ln w="9525" cap="flat" cmpd="sng">
            <a:solidFill>
              <a:schemeClr val="tx1"/>
            </a:solidFill>
            <a:prstDash val="solid"/>
            <a:miter/>
            <a:headEnd type="none" w="med" len="med"/>
            <a:tailEnd type="none" w="med" len="med"/>
          </a:ln>
        </p:spPr>
        <p:txBody>
          <a:bodyPr anchor="t" anchorCtr="0"/>
          <a:p>
            <a:pPr algn="ctr">
              <a:lnSpc>
                <a:spcPct val="120000"/>
              </a:lnSpc>
              <a:spcBef>
                <a:spcPct val="10000"/>
              </a:spcBef>
            </a:pPr>
            <a:r>
              <a:rPr lang="zh-CN" altLang="en-US" b="1">
                <a:solidFill>
                  <a:srgbClr val="000000"/>
                </a:solidFill>
                <a:latin typeface="仿宋" panose="02010609060101010101" pitchFamily="49" charset="-122"/>
                <a:ea typeface="仿宋" panose="02010609060101010101" pitchFamily="49" charset="-122"/>
              </a:rPr>
              <a:t>统计分析是以各变量</a:t>
            </a:r>
            <a:r>
              <a:rPr lang="en-US" altLang="zh-CN" b="1">
                <a:solidFill>
                  <a:srgbClr val="000000"/>
                </a:solidFill>
                <a:latin typeface="仿宋" panose="02010609060101010101" pitchFamily="49" charset="-122"/>
                <a:ea typeface="仿宋" panose="02010609060101010101" pitchFamily="49" charset="-122"/>
              </a:rPr>
              <a:t>n</a:t>
            </a:r>
            <a:r>
              <a:rPr lang="zh-CN" altLang="en-US" b="1">
                <a:solidFill>
                  <a:srgbClr val="000000"/>
                </a:solidFill>
                <a:latin typeface="仿宋" panose="02010609060101010101" pitchFamily="49" charset="-122"/>
                <a:ea typeface="仿宋" panose="02010609060101010101" pitchFamily="49" charset="-122"/>
              </a:rPr>
              <a:t>次观测组成的</a:t>
            </a:r>
            <a:r>
              <a:rPr lang="zh-CN" altLang="en-US" b="1">
                <a:solidFill>
                  <a:srgbClr val="FF0000"/>
                </a:solidFill>
                <a:latin typeface="仿宋" panose="02010609060101010101" pitchFamily="49" charset="-122"/>
                <a:ea typeface="仿宋" panose="02010609060101010101" pitchFamily="49" charset="-122"/>
              </a:rPr>
              <a:t>数据</a:t>
            </a:r>
            <a:r>
              <a:rPr lang="zh-CN" altLang="en-US" b="1">
                <a:solidFill>
                  <a:srgbClr val="000000"/>
                </a:solidFill>
                <a:latin typeface="仿宋" panose="02010609060101010101" pitchFamily="49" charset="-122"/>
                <a:ea typeface="仿宋" panose="02010609060101010101" pitchFamily="49" charset="-122"/>
              </a:rPr>
              <a:t>矩阵为依据</a:t>
            </a:r>
            <a:r>
              <a:rPr lang="en-US" altLang="zh-CN" b="1">
                <a:solidFill>
                  <a:srgbClr val="000000"/>
                </a:solidFill>
                <a:latin typeface="仿宋" panose="02010609060101010101" pitchFamily="49" charset="-122"/>
                <a:ea typeface="仿宋" panose="02010609060101010101" pitchFamily="49" charset="-122"/>
              </a:rPr>
              <a:t>,</a:t>
            </a:r>
            <a:r>
              <a:rPr lang="zh-CN" altLang="en-US" b="1">
                <a:solidFill>
                  <a:srgbClr val="000000"/>
                </a:solidFill>
                <a:latin typeface="仿宋" panose="02010609060101010101" pitchFamily="49" charset="-122"/>
                <a:ea typeface="仿宋" panose="02010609060101010101" pitchFamily="49" charset="-122"/>
              </a:rPr>
              <a:t>依实际问题需要进行分析</a:t>
            </a:r>
            <a:endParaRPr lang="zh-CN" altLang="en-US" b="1">
              <a:solidFill>
                <a:srgbClr val="000000"/>
              </a:solidFill>
              <a:latin typeface="Arial" panose="020B0604020202020204" pitchFamily="34" charset="0"/>
              <a:ea typeface="宋体" panose="02010600030101010101" pitchFamily="2" charset="-122"/>
            </a:endParaRPr>
          </a:p>
        </p:txBody>
      </p:sp>
      <p:sp>
        <p:nvSpPr>
          <p:cNvPr id="13322" name="矩形 13321"/>
          <p:cNvSpPr/>
          <p:nvPr/>
        </p:nvSpPr>
        <p:spPr>
          <a:xfrm>
            <a:off x="2339975" y="6165850"/>
            <a:ext cx="1296988" cy="396875"/>
          </a:xfrm>
          <a:prstGeom prst="rect">
            <a:avLst/>
          </a:prstGeom>
          <a:noFill/>
          <a:ln w="9525">
            <a:noFill/>
          </a:ln>
        </p:spPr>
        <p:txBody>
          <a:bodyPr anchor="t" anchorCtr="0">
            <a:spAutoFit/>
          </a:bodyPr>
          <a:p>
            <a:r>
              <a:rPr lang="zh-CN" altLang="en-US" sz="2000" b="1">
                <a:solidFill>
                  <a:schemeClr val="bg2"/>
                </a:solidFill>
                <a:latin typeface="Arial" panose="020B0604020202020204" pitchFamily="34" charset="0"/>
                <a:ea typeface="微软雅黑" panose="020B0503020204020204" pitchFamily="34" charset="-122"/>
              </a:rPr>
              <a:t>数据矩阵</a:t>
            </a:r>
            <a:endParaRPr lang="zh-CN" altLang="en-US" sz="2000" b="1">
              <a:solidFill>
                <a:schemeClr val="bg2"/>
              </a:solidFill>
              <a:latin typeface="Arial" panose="020B0604020202020204" pitchFamily="34" charset="0"/>
              <a:ea typeface="微软雅黑" panose="020B0503020204020204" pitchFamily="34" charset="-122"/>
            </a:endParaRPr>
          </a:p>
        </p:txBody>
      </p:sp>
      <p:sp>
        <p:nvSpPr>
          <p:cNvPr id="13323" name="圆角矩形标注 13322"/>
          <p:cNvSpPr/>
          <p:nvPr/>
        </p:nvSpPr>
        <p:spPr>
          <a:xfrm>
            <a:off x="5651500" y="3716338"/>
            <a:ext cx="3024188" cy="1152525"/>
          </a:xfrm>
          <a:prstGeom prst="wedgeRoundRectCallout">
            <a:avLst>
              <a:gd name="adj1" fmla="val -86065"/>
              <a:gd name="adj2" fmla="val -17079"/>
              <a:gd name="adj3" fmla="val 16667"/>
            </a:avLst>
          </a:prstGeom>
          <a:solidFill>
            <a:schemeClr val="bg1"/>
          </a:solidFill>
          <a:ln w="9525" cap="flat" cmpd="sng">
            <a:solidFill>
              <a:schemeClr val="bg2"/>
            </a:solidFill>
            <a:prstDash val="solid"/>
            <a:miter/>
            <a:headEnd type="none" w="med" len="med"/>
            <a:tailEnd type="none" w="med" len="med"/>
          </a:ln>
        </p:spPr>
        <p:txBody>
          <a:bodyPr anchor="t" anchorCtr="0"/>
          <a:p>
            <a:r>
              <a:rPr lang="en-US" altLang="zh-CN" b="1">
                <a:latin typeface="仿宋" panose="02010609060101010101" pitchFamily="49" charset="-122"/>
                <a:ea typeface="仿宋" panose="02010609060101010101" pitchFamily="49" charset="-122"/>
              </a:rPr>
              <a:t>“</a:t>
            </a:r>
            <a:r>
              <a:rPr lang="zh-CN" altLang="en-US" b="1">
                <a:solidFill>
                  <a:srgbClr val="FF0000"/>
                </a:solidFill>
                <a:latin typeface="仿宋" panose="02010609060101010101" pitchFamily="49" charset="-122"/>
                <a:ea typeface="仿宋" panose="02010609060101010101" pitchFamily="49" charset="-122"/>
              </a:rPr>
              <a:t>数据！数据</a:t>
            </a:r>
            <a:r>
              <a:rPr lang="en-US" altLang="zh-CN" b="1">
                <a:solidFill>
                  <a:srgbClr val="FF0000"/>
                </a:solidFill>
                <a:latin typeface="仿宋" panose="02010609060101010101" pitchFamily="49" charset="-122"/>
                <a:ea typeface="仿宋" panose="02010609060101010101" pitchFamily="49" charset="-122"/>
              </a:rPr>
              <a:t>!</a:t>
            </a:r>
            <a:r>
              <a:rPr lang="zh-CN" altLang="en-US" b="1">
                <a:solidFill>
                  <a:srgbClr val="FF0000"/>
                </a:solidFill>
                <a:latin typeface="仿宋" panose="02010609060101010101" pitchFamily="49" charset="-122"/>
                <a:ea typeface="仿宋" panose="02010609060101010101" pitchFamily="49" charset="-122"/>
              </a:rPr>
              <a:t>数据</a:t>
            </a:r>
            <a:r>
              <a:rPr lang="en-US" altLang="zh-CN" b="1">
                <a:solidFill>
                  <a:srgbClr val="FF0000"/>
                </a:solidFill>
                <a:latin typeface="仿宋" panose="02010609060101010101" pitchFamily="49" charset="-122"/>
                <a:ea typeface="仿宋" panose="02010609060101010101" pitchFamily="49" charset="-122"/>
              </a:rPr>
              <a:t>!</a:t>
            </a:r>
            <a:r>
              <a:rPr lang="en-US" altLang="zh-CN" b="1">
                <a:latin typeface="Arial" panose="020B0604020202020204" pitchFamily="34" charset="0"/>
                <a:ea typeface="宋体" panose="02010600030101010101" pitchFamily="2" charset="-122"/>
              </a:rPr>
              <a:t>”</a:t>
            </a:r>
            <a:r>
              <a:rPr lang="zh-CN" altLang="en-US" b="1">
                <a:latin typeface="仿宋" panose="02010609060101010101" pitchFamily="49" charset="-122"/>
                <a:ea typeface="仿宋" panose="02010609060101010101" pitchFamily="49" charset="-122"/>
              </a:rPr>
              <a:t>、</a:t>
            </a:r>
            <a:r>
              <a:rPr lang="zh-CN" altLang="en-US" b="1">
                <a:latin typeface="Arial" panose="020B0604020202020204" pitchFamily="34" charset="0"/>
                <a:ea typeface="宋体" panose="02010600030101010101" pitchFamily="2" charset="-122"/>
              </a:rPr>
              <a:t>“</a:t>
            </a:r>
            <a:r>
              <a:rPr lang="zh-CN" altLang="en-US" b="1">
                <a:latin typeface="仿宋" panose="02010609060101010101" pitchFamily="49" charset="-122"/>
                <a:ea typeface="仿宋" panose="02010609060101010101" pitchFamily="49" charset="-122"/>
              </a:rPr>
              <a:t>我不能做无米之炊！</a:t>
            </a:r>
            <a:r>
              <a:rPr lang="zh-CN" altLang="en-US" b="1">
                <a:latin typeface="Arial" panose="020B0604020202020204" pitchFamily="34" charset="0"/>
                <a:ea typeface="宋体" panose="02010600030101010101" pitchFamily="2" charset="-122"/>
              </a:rPr>
              <a:t>”</a:t>
            </a:r>
            <a:r>
              <a:rPr lang="en-US" altLang="zh-CN">
                <a:latin typeface="仿宋" panose="02010609060101010101" pitchFamily="49" charset="-122"/>
                <a:ea typeface="仿宋" panose="02010609060101010101" pitchFamily="49" charset="-122"/>
              </a:rPr>
              <a:t>—</a:t>
            </a:r>
            <a:r>
              <a:rPr lang="en-US" altLang="zh-CN">
                <a:solidFill>
                  <a:schemeClr val="tx2"/>
                </a:solidFill>
                <a:latin typeface="仿宋" panose="02010609060101010101" pitchFamily="49" charset="-122"/>
                <a:ea typeface="仿宋" panose="02010609060101010101" pitchFamily="49" charset="-122"/>
              </a:rPr>
              <a:t>Sherlock·</a:t>
            </a:r>
            <a:r>
              <a:rPr lang="zh-CN" altLang="en-US" b="1">
                <a:solidFill>
                  <a:schemeClr val="tx2"/>
                </a:solidFill>
                <a:latin typeface="仿宋" panose="02010609060101010101" pitchFamily="49" charset="-122"/>
                <a:ea typeface="仿宋" panose="02010609060101010101" pitchFamily="49" charset="-122"/>
              </a:rPr>
              <a:t>福尔摩斯</a:t>
            </a:r>
            <a:endParaRPr lang="zh-CN" altLang="en-US" b="1">
              <a:solidFill>
                <a:schemeClr val="tx2"/>
              </a:solidFill>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20"/>
                                        </p:tgtEl>
                                        <p:attrNameLst>
                                          <p:attrName>style.visibility</p:attrName>
                                        </p:attrNameLst>
                                      </p:cBhvr>
                                      <p:to>
                                        <p:strVal val="visible"/>
                                      </p:to>
                                    </p:set>
                                    <p:animEffect transition="in" filter="blinds(horizontal)">
                                      <p:cBhvr>
                                        <p:cTn id="12" dur="500"/>
                                        <p:tgtEl>
                                          <p:spTgt spid="133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7">
                                            <p:txEl>
                                              <p:charRg st="0" end="22"/>
                                            </p:txEl>
                                          </p:spTgt>
                                        </p:tgtEl>
                                        <p:attrNameLst>
                                          <p:attrName>style.visibility</p:attrName>
                                        </p:attrNameLst>
                                      </p:cBhvr>
                                      <p:to>
                                        <p:strVal val="visible"/>
                                      </p:to>
                                    </p:set>
                                    <p:animEffect transition="in" filter="blinds(horizontal)">
                                      <p:cBhvr>
                                        <p:cTn id="17" dur="500"/>
                                        <p:tgtEl>
                                          <p:spTgt spid="13317">
                                            <p:txEl>
                                              <p:charRg st="0" end="22"/>
                                            </p:txEl>
                                          </p:spTgt>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13317">
                                            <p:txEl>
                                              <p:charRg st="22" end="44"/>
                                            </p:txEl>
                                          </p:spTgt>
                                        </p:tgtEl>
                                        <p:attrNameLst>
                                          <p:attrName>style.visibility</p:attrName>
                                        </p:attrNameLst>
                                      </p:cBhvr>
                                      <p:to>
                                        <p:strVal val="visible"/>
                                      </p:to>
                                    </p:set>
                                    <p:animEffect transition="in" filter="blinds(horizontal)">
                                      <p:cBhvr>
                                        <p:cTn id="20" dur="500"/>
                                        <p:tgtEl>
                                          <p:spTgt spid="13317">
                                            <p:txEl>
                                              <p:charRg st="22" end="44"/>
                                            </p:txEl>
                                          </p:spTgt>
                                        </p:tgtEl>
                                      </p:cBhvr>
                                    </p:animEffect>
                                  </p:childTnLst>
                                </p:cTn>
                              </p:par>
                              <p:par>
                                <p:cTn id="21" presetID="3" presetClass="entr" presetSubtype="10" fill="hold" grpId="2" nodeType="withEffect">
                                  <p:stCondLst>
                                    <p:cond delay="0"/>
                                  </p:stCondLst>
                                  <p:childTnLst>
                                    <p:set>
                                      <p:cBhvr>
                                        <p:cTn id="22" dur="1" fill="hold">
                                          <p:stCondLst>
                                            <p:cond delay="0"/>
                                          </p:stCondLst>
                                        </p:cTn>
                                        <p:tgtEl>
                                          <p:spTgt spid="13317">
                                            <p:txEl>
                                              <p:charRg st="44" end="74"/>
                                            </p:txEl>
                                          </p:spTgt>
                                        </p:tgtEl>
                                        <p:attrNameLst>
                                          <p:attrName>style.visibility</p:attrName>
                                        </p:attrNameLst>
                                      </p:cBhvr>
                                      <p:to>
                                        <p:strVal val="visible"/>
                                      </p:to>
                                    </p:set>
                                    <p:animEffect transition="in" filter="blinds(horizontal)">
                                      <p:cBhvr>
                                        <p:cTn id="23" dur="500"/>
                                        <p:tgtEl>
                                          <p:spTgt spid="13317">
                                            <p:txEl>
                                              <p:charRg st="44" end="74"/>
                                            </p:txEl>
                                          </p:spTgt>
                                        </p:tgtEl>
                                      </p:cBhvr>
                                    </p:animEffect>
                                  </p:childTnLst>
                                </p:cTn>
                              </p:par>
                              <p:par>
                                <p:cTn id="24" presetID="3" presetClass="entr" presetSubtype="10" fill="hold" grpId="3" nodeType="withEffect">
                                  <p:stCondLst>
                                    <p:cond delay="0"/>
                                  </p:stCondLst>
                                  <p:childTnLst>
                                    <p:set>
                                      <p:cBhvr>
                                        <p:cTn id="25" dur="1" fill="hold">
                                          <p:stCondLst>
                                            <p:cond delay="0"/>
                                          </p:stCondLst>
                                        </p:cTn>
                                        <p:tgtEl>
                                          <p:spTgt spid="13317">
                                            <p:txEl>
                                              <p:charRg st="74" end="102"/>
                                            </p:txEl>
                                          </p:spTgt>
                                        </p:tgtEl>
                                        <p:attrNameLst>
                                          <p:attrName>style.visibility</p:attrName>
                                        </p:attrNameLst>
                                      </p:cBhvr>
                                      <p:to>
                                        <p:strVal val="visible"/>
                                      </p:to>
                                    </p:set>
                                    <p:animEffect transition="in" filter="blinds(horizontal)">
                                      <p:cBhvr>
                                        <p:cTn id="26" dur="500"/>
                                        <p:tgtEl>
                                          <p:spTgt spid="13317">
                                            <p:txEl>
                                              <p:charRg st="74" end="10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319"/>
                                        </p:tgtEl>
                                        <p:attrNameLst>
                                          <p:attrName>style.visibility</p:attrName>
                                        </p:attrNameLst>
                                      </p:cBhvr>
                                      <p:to>
                                        <p:strVal val="visible"/>
                                      </p:to>
                                    </p:set>
                                    <p:animEffect transition="in" filter="blinds(horizontal)">
                                      <p:cBhvr>
                                        <p:cTn id="31" dur="500"/>
                                        <p:tgtEl>
                                          <p:spTgt spid="133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322"/>
                                        </p:tgtEl>
                                        <p:attrNameLst>
                                          <p:attrName>style.visibility</p:attrName>
                                        </p:attrNameLst>
                                      </p:cBhvr>
                                      <p:to>
                                        <p:strVal val="visible"/>
                                      </p:to>
                                    </p:set>
                                    <p:animEffect transition="in" filter="blinds(horizontal)">
                                      <p:cBhvr>
                                        <p:cTn id="36" dur="500"/>
                                        <p:tgtEl>
                                          <p:spTgt spid="1332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321"/>
                                        </p:tgtEl>
                                        <p:attrNameLst>
                                          <p:attrName>style.visibility</p:attrName>
                                        </p:attrNameLst>
                                      </p:cBhvr>
                                      <p:to>
                                        <p:strVal val="visible"/>
                                      </p:to>
                                    </p:set>
                                    <p:animEffect transition="in" filter="blinds(horizontal)">
                                      <p:cBhvr>
                                        <p:cTn id="41" dur="500"/>
                                        <p:tgtEl>
                                          <p:spTgt spid="133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323"/>
                                        </p:tgtEl>
                                        <p:attrNameLst>
                                          <p:attrName>style.visibility</p:attrName>
                                        </p:attrNameLst>
                                      </p:cBhvr>
                                      <p:to>
                                        <p:strVal val="visible"/>
                                      </p:to>
                                    </p:set>
                                    <p:animEffect transition="in" filter="blinds(horizontal)">
                                      <p:cBhvr>
                                        <p:cTn id="46"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20" grpId="0" animBg="1"/>
      <p:bldP spid="13322" grpId="0" animBg="1"/>
      <p:bldP spid="13321" grpId="0" animBg="1"/>
      <p:bldP spid="133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536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4578" name="日期占位符 1536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grpSp>
        <p:nvGrpSpPr>
          <p:cNvPr id="24579" name="组合 15363"/>
          <p:cNvGrpSpPr/>
          <p:nvPr/>
        </p:nvGrpSpPr>
        <p:grpSpPr>
          <a:xfrm>
            <a:off x="323850" y="620713"/>
            <a:ext cx="8496300" cy="5256212"/>
            <a:chOff x="204" y="391"/>
            <a:chExt cx="5352" cy="3311"/>
          </a:xfrm>
        </p:grpSpPr>
        <p:grpSp>
          <p:nvGrpSpPr>
            <p:cNvPr id="24580" name="组合 15364"/>
            <p:cNvGrpSpPr>
              <a:grpSpLocks noChangeAspect="1"/>
            </p:cNvGrpSpPr>
            <p:nvPr/>
          </p:nvGrpSpPr>
          <p:grpSpPr>
            <a:xfrm>
              <a:off x="204" y="391"/>
              <a:ext cx="5352" cy="3311"/>
              <a:chOff x="204" y="391"/>
              <a:chExt cx="5352" cy="3311"/>
            </a:xfrm>
          </p:grpSpPr>
          <p:sp>
            <p:nvSpPr>
              <p:cNvPr id="24581" name="矩形 15365"/>
              <p:cNvSpPr>
                <a:spLocks noChangeAspect="1"/>
              </p:cNvSpPr>
              <p:nvPr/>
            </p:nvSpPr>
            <p:spPr>
              <a:xfrm>
                <a:off x="204" y="391"/>
                <a:ext cx="5352" cy="3311"/>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cxnSp>
            <p:nvCxnSpPr>
              <p:cNvPr id="24582" name="肘形连接符 15366"/>
              <p:cNvCxnSpPr>
                <a:stCxn id="24620" idx="1"/>
                <a:endCxn id="24603" idx="2"/>
              </p:cNvCxnSpPr>
              <p:nvPr/>
            </p:nvCxnSpPr>
            <p:spPr>
              <a:xfrm rot="10800000">
                <a:off x="3853" y="1112"/>
                <a:ext cx="243" cy="2447"/>
              </a:xfrm>
              <a:prstGeom prst="bentConnector2">
                <a:avLst/>
              </a:prstGeom>
              <a:ln w="28575" cap="flat" cmpd="sng">
                <a:solidFill>
                  <a:schemeClr val="tx1"/>
                </a:solidFill>
                <a:prstDash val="solid"/>
                <a:miter/>
                <a:headEnd type="none" w="med" len="med"/>
                <a:tailEnd type="none" w="med" len="med"/>
              </a:ln>
            </p:spPr>
          </p:cxnSp>
          <p:cxnSp>
            <p:nvCxnSpPr>
              <p:cNvPr id="24583" name="肘形连接符 15367"/>
              <p:cNvCxnSpPr>
                <a:stCxn id="24619" idx="3"/>
                <a:endCxn id="24603" idx="2"/>
              </p:cNvCxnSpPr>
              <p:nvPr/>
            </p:nvCxnSpPr>
            <p:spPr>
              <a:xfrm flipV="1">
                <a:off x="3610" y="1112"/>
                <a:ext cx="243" cy="2447"/>
              </a:xfrm>
              <a:prstGeom prst="bentConnector2">
                <a:avLst/>
              </a:prstGeom>
              <a:ln w="28575" cap="flat" cmpd="sng">
                <a:solidFill>
                  <a:schemeClr val="tx1"/>
                </a:solidFill>
                <a:prstDash val="solid"/>
                <a:miter/>
                <a:headEnd type="none" w="med" len="med"/>
                <a:tailEnd type="none" w="med" len="med"/>
              </a:ln>
            </p:spPr>
          </p:cxnSp>
          <p:cxnSp>
            <p:nvCxnSpPr>
              <p:cNvPr id="24584" name="肘形连接符 15368"/>
              <p:cNvCxnSpPr>
                <a:stCxn id="24618" idx="1"/>
                <a:endCxn id="24603" idx="2"/>
              </p:cNvCxnSpPr>
              <p:nvPr/>
            </p:nvCxnSpPr>
            <p:spPr>
              <a:xfrm rot="10800000">
                <a:off x="3853" y="1112"/>
                <a:ext cx="243" cy="2014"/>
              </a:xfrm>
              <a:prstGeom prst="bentConnector2">
                <a:avLst/>
              </a:prstGeom>
              <a:ln w="28575" cap="flat" cmpd="sng">
                <a:solidFill>
                  <a:schemeClr val="tx1"/>
                </a:solidFill>
                <a:prstDash val="solid"/>
                <a:miter/>
                <a:headEnd type="none" w="med" len="med"/>
                <a:tailEnd type="none" w="med" len="med"/>
              </a:ln>
            </p:spPr>
          </p:cxnSp>
          <p:cxnSp>
            <p:nvCxnSpPr>
              <p:cNvPr id="24585" name="肘形连接符 15369"/>
              <p:cNvCxnSpPr>
                <a:stCxn id="24617" idx="3"/>
                <a:endCxn id="24603" idx="2"/>
              </p:cNvCxnSpPr>
              <p:nvPr/>
            </p:nvCxnSpPr>
            <p:spPr>
              <a:xfrm flipV="1">
                <a:off x="3610" y="1112"/>
                <a:ext cx="243" cy="2014"/>
              </a:xfrm>
              <a:prstGeom prst="bentConnector2">
                <a:avLst/>
              </a:prstGeom>
              <a:ln w="28575" cap="flat" cmpd="sng">
                <a:solidFill>
                  <a:schemeClr val="tx1"/>
                </a:solidFill>
                <a:prstDash val="solid"/>
                <a:miter/>
                <a:headEnd type="none" w="med" len="med"/>
                <a:tailEnd type="none" w="med" len="med"/>
              </a:ln>
            </p:spPr>
          </p:cxnSp>
          <p:cxnSp>
            <p:nvCxnSpPr>
              <p:cNvPr id="24586" name="肘形连接符 15370"/>
              <p:cNvCxnSpPr>
                <a:stCxn id="24616" idx="1"/>
                <a:endCxn id="24603" idx="2"/>
              </p:cNvCxnSpPr>
              <p:nvPr/>
            </p:nvCxnSpPr>
            <p:spPr>
              <a:xfrm rot="10800000">
                <a:off x="3853" y="1112"/>
                <a:ext cx="243" cy="1583"/>
              </a:xfrm>
              <a:prstGeom prst="bentConnector2">
                <a:avLst/>
              </a:prstGeom>
              <a:ln w="28575" cap="flat" cmpd="sng">
                <a:solidFill>
                  <a:schemeClr val="tx1"/>
                </a:solidFill>
                <a:prstDash val="solid"/>
                <a:miter/>
                <a:headEnd type="none" w="med" len="med"/>
                <a:tailEnd type="none" w="med" len="med"/>
              </a:ln>
            </p:spPr>
          </p:cxnSp>
          <p:cxnSp>
            <p:nvCxnSpPr>
              <p:cNvPr id="24587" name="肘形连接符 15371"/>
              <p:cNvCxnSpPr>
                <a:stCxn id="24615" idx="3"/>
                <a:endCxn id="24603" idx="2"/>
              </p:cNvCxnSpPr>
              <p:nvPr/>
            </p:nvCxnSpPr>
            <p:spPr>
              <a:xfrm flipV="1">
                <a:off x="3610" y="1112"/>
                <a:ext cx="243" cy="1583"/>
              </a:xfrm>
              <a:prstGeom prst="bentConnector2">
                <a:avLst/>
              </a:prstGeom>
              <a:ln w="28575" cap="flat" cmpd="sng">
                <a:solidFill>
                  <a:schemeClr val="tx1"/>
                </a:solidFill>
                <a:prstDash val="solid"/>
                <a:miter/>
                <a:headEnd type="none" w="med" len="med"/>
                <a:tailEnd type="none" w="med" len="med"/>
              </a:ln>
            </p:spPr>
          </p:cxnSp>
          <p:cxnSp>
            <p:nvCxnSpPr>
              <p:cNvPr id="24588" name="肘形连接符 15372"/>
              <p:cNvCxnSpPr>
                <a:stCxn id="24614" idx="1"/>
                <a:endCxn id="24603" idx="2"/>
              </p:cNvCxnSpPr>
              <p:nvPr/>
            </p:nvCxnSpPr>
            <p:spPr>
              <a:xfrm rot="10800000">
                <a:off x="3853" y="1112"/>
                <a:ext cx="243" cy="1150"/>
              </a:xfrm>
              <a:prstGeom prst="bentConnector2">
                <a:avLst/>
              </a:prstGeom>
              <a:ln w="28575" cap="flat" cmpd="sng">
                <a:solidFill>
                  <a:schemeClr val="tx1"/>
                </a:solidFill>
                <a:prstDash val="solid"/>
                <a:miter/>
                <a:headEnd type="none" w="med" len="med"/>
                <a:tailEnd type="none" w="med" len="med"/>
              </a:ln>
            </p:spPr>
          </p:cxnSp>
          <p:cxnSp>
            <p:nvCxnSpPr>
              <p:cNvPr id="24589" name="肘形连接符 15373"/>
              <p:cNvCxnSpPr>
                <a:stCxn id="24613" idx="3"/>
                <a:endCxn id="24603" idx="2"/>
              </p:cNvCxnSpPr>
              <p:nvPr/>
            </p:nvCxnSpPr>
            <p:spPr>
              <a:xfrm flipV="1">
                <a:off x="3610" y="1112"/>
                <a:ext cx="243" cy="1150"/>
              </a:xfrm>
              <a:prstGeom prst="bentConnector2">
                <a:avLst/>
              </a:prstGeom>
              <a:ln w="28575" cap="flat" cmpd="sng">
                <a:solidFill>
                  <a:schemeClr val="tx1"/>
                </a:solidFill>
                <a:prstDash val="solid"/>
                <a:miter/>
                <a:headEnd type="none" w="med" len="med"/>
                <a:tailEnd type="none" w="med" len="med"/>
              </a:ln>
            </p:spPr>
          </p:cxnSp>
          <p:cxnSp>
            <p:nvCxnSpPr>
              <p:cNvPr id="24590" name="肘形连接符 15374"/>
              <p:cNvCxnSpPr>
                <a:stCxn id="24612" idx="1"/>
                <a:endCxn id="24603" idx="2"/>
              </p:cNvCxnSpPr>
              <p:nvPr/>
            </p:nvCxnSpPr>
            <p:spPr>
              <a:xfrm rot="10800000">
                <a:off x="3853" y="1112"/>
                <a:ext cx="243" cy="720"/>
              </a:xfrm>
              <a:prstGeom prst="bentConnector2">
                <a:avLst/>
              </a:prstGeom>
              <a:ln w="28575" cap="flat" cmpd="sng">
                <a:solidFill>
                  <a:schemeClr val="tx1"/>
                </a:solidFill>
                <a:prstDash val="solid"/>
                <a:miter/>
                <a:headEnd type="none" w="med" len="med"/>
                <a:tailEnd type="none" w="med" len="med"/>
              </a:ln>
            </p:spPr>
          </p:cxnSp>
          <p:cxnSp>
            <p:nvCxnSpPr>
              <p:cNvPr id="24591" name="肘形连接符 15375"/>
              <p:cNvCxnSpPr>
                <a:stCxn id="24611" idx="3"/>
                <a:endCxn id="24603" idx="2"/>
              </p:cNvCxnSpPr>
              <p:nvPr/>
            </p:nvCxnSpPr>
            <p:spPr>
              <a:xfrm flipV="1">
                <a:off x="3610" y="1112"/>
                <a:ext cx="243" cy="720"/>
              </a:xfrm>
              <a:prstGeom prst="bentConnector2">
                <a:avLst/>
              </a:prstGeom>
              <a:ln w="28575" cap="flat" cmpd="sng">
                <a:solidFill>
                  <a:schemeClr val="tx1"/>
                </a:solidFill>
                <a:prstDash val="solid"/>
                <a:miter/>
                <a:headEnd type="none" w="med" len="med"/>
                <a:tailEnd type="none" w="med" len="med"/>
              </a:ln>
            </p:spPr>
          </p:cxnSp>
          <p:cxnSp>
            <p:nvCxnSpPr>
              <p:cNvPr id="24592" name="肘形连接符 15376"/>
              <p:cNvCxnSpPr>
                <a:stCxn id="24610" idx="1"/>
                <a:endCxn id="24603" idx="2"/>
              </p:cNvCxnSpPr>
              <p:nvPr/>
            </p:nvCxnSpPr>
            <p:spPr>
              <a:xfrm rot="10800000">
                <a:off x="3853" y="1112"/>
                <a:ext cx="243" cy="287"/>
              </a:xfrm>
              <a:prstGeom prst="bentConnector2">
                <a:avLst/>
              </a:prstGeom>
              <a:ln w="28575" cap="flat" cmpd="sng">
                <a:solidFill>
                  <a:schemeClr val="tx1"/>
                </a:solidFill>
                <a:prstDash val="solid"/>
                <a:miter/>
                <a:headEnd type="none" w="med" len="med"/>
                <a:tailEnd type="none" w="med" len="med"/>
              </a:ln>
            </p:spPr>
          </p:cxnSp>
          <p:cxnSp>
            <p:nvCxnSpPr>
              <p:cNvPr id="24593" name="肘形连接符 15377"/>
              <p:cNvCxnSpPr>
                <a:stCxn id="24609" idx="3"/>
                <a:endCxn id="24603" idx="2"/>
              </p:cNvCxnSpPr>
              <p:nvPr/>
            </p:nvCxnSpPr>
            <p:spPr>
              <a:xfrm flipV="1">
                <a:off x="3610" y="1112"/>
                <a:ext cx="243" cy="287"/>
              </a:xfrm>
              <a:prstGeom prst="bentConnector2">
                <a:avLst/>
              </a:prstGeom>
              <a:ln w="28575" cap="flat" cmpd="sng">
                <a:solidFill>
                  <a:schemeClr val="tx1"/>
                </a:solidFill>
                <a:prstDash val="solid"/>
                <a:miter/>
                <a:headEnd type="none" w="med" len="med"/>
                <a:tailEnd type="none" w="med" len="med"/>
              </a:ln>
            </p:spPr>
          </p:cxnSp>
          <p:cxnSp>
            <p:nvCxnSpPr>
              <p:cNvPr id="24594" name="肘形连接符 15378"/>
              <p:cNvCxnSpPr>
                <a:stCxn id="24608" idx="3"/>
                <a:endCxn id="24602" idx="2"/>
              </p:cNvCxnSpPr>
              <p:nvPr/>
            </p:nvCxnSpPr>
            <p:spPr>
              <a:xfrm flipV="1">
                <a:off x="1664" y="1112"/>
                <a:ext cx="243" cy="2014"/>
              </a:xfrm>
              <a:prstGeom prst="bentConnector2">
                <a:avLst/>
              </a:prstGeom>
              <a:ln w="28575" cap="flat" cmpd="sng">
                <a:solidFill>
                  <a:schemeClr val="tx1"/>
                </a:solidFill>
                <a:prstDash val="solid"/>
                <a:miter/>
                <a:headEnd type="none" w="med" len="med"/>
                <a:tailEnd type="none" w="med" len="med"/>
              </a:ln>
            </p:spPr>
          </p:cxnSp>
          <p:cxnSp>
            <p:nvCxnSpPr>
              <p:cNvPr id="24595" name="肘形连接符 15379"/>
              <p:cNvCxnSpPr>
                <a:stCxn id="24607" idx="3"/>
                <a:endCxn id="24602" idx="2"/>
              </p:cNvCxnSpPr>
              <p:nvPr/>
            </p:nvCxnSpPr>
            <p:spPr>
              <a:xfrm flipV="1">
                <a:off x="1664" y="1112"/>
                <a:ext cx="243" cy="1583"/>
              </a:xfrm>
              <a:prstGeom prst="bentConnector2">
                <a:avLst/>
              </a:prstGeom>
              <a:ln w="28575" cap="flat" cmpd="sng">
                <a:solidFill>
                  <a:schemeClr val="tx1"/>
                </a:solidFill>
                <a:prstDash val="solid"/>
                <a:miter/>
                <a:headEnd type="none" w="med" len="med"/>
                <a:tailEnd type="none" w="med" len="med"/>
              </a:ln>
            </p:spPr>
          </p:cxnSp>
          <p:cxnSp>
            <p:nvCxnSpPr>
              <p:cNvPr id="24596" name="肘形连接符 15380"/>
              <p:cNvCxnSpPr>
                <a:stCxn id="24606" idx="3"/>
                <a:endCxn id="24602" idx="2"/>
              </p:cNvCxnSpPr>
              <p:nvPr/>
            </p:nvCxnSpPr>
            <p:spPr>
              <a:xfrm flipV="1">
                <a:off x="1664" y="1112"/>
                <a:ext cx="243" cy="1150"/>
              </a:xfrm>
              <a:prstGeom prst="bentConnector2">
                <a:avLst/>
              </a:prstGeom>
              <a:ln w="28575" cap="flat" cmpd="sng">
                <a:solidFill>
                  <a:schemeClr val="tx1"/>
                </a:solidFill>
                <a:prstDash val="solid"/>
                <a:miter/>
                <a:headEnd type="none" w="med" len="med"/>
                <a:tailEnd type="none" w="med" len="med"/>
              </a:ln>
            </p:spPr>
          </p:cxnSp>
          <p:cxnSp>
            <p:nvCxnSpPr>
              <p:cNvPr id="24597" name="肘形连接符 15381"/>
              <p:cNvCxnSpPr>
                <a:stCxn id="24605" idx="3"/>
                <a:endCxn id="24602" idx="2"/>
              </p:cNvCxnSpPr>
              <p:nvPr/>
            </p:nvCxnSpPr>
            <p:spPr>
              <a:xfrm flipV="1">
                <a:off x="1664" y="1112"/>
                <a:ext cx="243" cy="720"/>
              </a:xfrm>
              <a:prstGeom prst="bentConnector2">
                <a:avLst/>
              </a:prstGeom>
              <a:ln w="28575" cap="flat" cmpd="sng">
                <a:solidFill>
                  <a:schemeClr val="tx1"/>
                </a:solidFill>
                <a:prstDash val="solid"/>
                <a:miter/>
                <a:headEnd type="none" w="med" len="med"/>
                <a:tailEnd type="none" w="med" len="med"/>
              </a:ln>
            </p:spPr>
          </p:cxnSp>
          <p:cxnSp>
            <p:nvCxnSpPr>
              <p:cNvPr id="24598" name="肘形连接符 15382"/>
              <p:cNvCxnSpPr>
                <a:stCxn id="24604" idx="3"/>
                <a:endCxn id="24602" idx="2"/>
              </p:cNvCxnSpPr>
              <p:nvPr/>
            </p:nvCxnSpPr>
            <p:spPr>
              <a:xfrm flipV="1">
                <a:off x="1664" y="1112"/>
                <a:ext cx="243" cy="287"/>
              </a:xfrm>
              <a:prstGeom prst="bentConnector2">
                <a:avLst/>
              </a:prstGeom>
              <a:ln w="28575" cap="flat" cmpd="sng">
                <a:solidFill>
                  <a:schemeClr val="tx1"/>
                </a:solidFill>
                <a:prstDash val="solid"/>
                <a:miter/>
                <a:headEnd type="none" w="med" len="med"/>
                <a:tailEnd type="none" w="med" len="med"/>
              </a:ln>
            </p:spPr>
          </p:cxnSp>
          <p:cxnSp>
            <p:nvCxnSpPr>
              <p:cNvPr id="24599" name="肘形连接符 15383"/>
              <p:cNvCxnSpPr>
                <a:stCxn id="24603" idx="0"/>
                <a:endCxn id="24601" idx="2"/>
              </p:cNvCxnSpPr>
              <p:nvPr/>
            </p:nvCxnSpPr>
            <p:spPr>
              <a:xfrm rot="5400000" flipH="1">
                <a:off x="3289" y="260"/>
                <a:ext cx="145" cy="973"/>
              </a:xfrm>
              <a:prstGeom prst="bentConnector3">
                <a:avLst>
                  <a:gd name="adj1" fmla="val 50463"/>
                </a:avLst>
              </a:prstGeom>
              <a:ln w="28575" cap="flat" cmpd="sng">
                <a:solidFill>
                  <a:schemeClr val="tx1"/>
                </a:solidFill>
                <a:prstDash val="solid"/>
                <a:miter/>
                <a:headEnd type="none" w="med" len="med"/>
                <a:tailEnd type="none" w="med" len="med"/>
              </a:ln>
            </p:spPr>
          </p:cxnSp>
          <p:cxnSp>
            <p:nvCxnSpPr>
              <p:cNvPr id="24600" name="肘形连接符 15384"/>
              <p:cNvCxnSpPr>
                <a:stCxn id="24602" idx="0"/>
                <a:endCxn id="24601" idx="2"/>
              </p:cNvCxnSpPr>
              <p:nvPr/>
            </p:nvCxnSpPr>
            <p:spPr>
              <a:xfrm rot="-5400000">
                <a:off x="2316" y="260"/>
                <a:ext cx="145" cy="973"/>
              </a:xfrm>
              <a:prstGeom prst="bentConnector3">
                <a:avLst>
                  <a:gd name="adj1" fmla="val 50472"/>
                </a:avLst>
              </a:prstGeom>
              <a:ln w="28575" cap="flat" cmpd="sng">
                <a:solidFill>
                  <a:schemeClr val="tx1"/>
                </a:solidFill>
                <a:prstDash val="solid"/>
                <a:miter/>
                <a:headEnd type="none" w="med" len="med"/>
                <a:tailEnd type="none" w="med" len="med"/>
              </a:ln>
            </p:spPr>
          </p:cxnSp>
          <p:sp>
            <p:nvSpPr>
              <p:cNvPr id="24601" name="圆角矩形 15385"/>
              <p:cNvSpPr/>
              <p:nvPr/>
            </p:nvSpPr>
            <p:spPr>
              <a:xfrm>
                <a:off x="2150" y="391"/>
                <a:ext cx="1460" cy="288"/>
              </a:xfrm>
              <a:prstGeom prst="roundRect">
                <a:avLst>
                  <a:gd name="adj" fmla="val 16667"/>
                </a:avLst>
              </a:prstGeom>
              <a:solidFill>
                <a:srgbClr val="FFFF99"/>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2400" b="1">
                    <a:solidFill>
                      <a:srgbClr val="006600"/>
                    </a:solidFill>
                    <a:latin typeface="Arial" panose="020B0604020202020204" pitchFamily="34" charset="0"/>
                    <a:ea typeface="楷体_GB2312" pitchFamily="1" charset="-122"/>
                  </a:rPr>
                  <a:t>课程体系及应用</a:t>
                </a:r>
                <a:endParaRPr lang="zh-CN" altLang="en-US" sz="2400" b="1">
                  <a:solidFill>
                    <a:srgbClr val="006600"/>
                  </a:solidFill>
                  <a:latin typeface="Arial" panose="020B0604020202020204" pitchFamily="34" charset="0"/>
                  <a:ea typeface="楷体_GB2312" pitchFamily="1" charset="-122"/>
                </a:endParaRPr>
              </a:p>
            </p:txBody>
          </p:sp>
          <p:sp>
            <p:nvSpPr>
              <p:cNvPr id="24602" name="圆角矩形 15386"/>
              <p:cNvSpPr/>
              <p:nvPr/>
            </p:nvSpPr>
            <p:spPr>
              <a:xfrm>
                <a:off x="1177" y="823"/>
                <a:ext cx="1460" cy="288"/>
              </a:xfrm>
              <a:prstGeom prst="roundRect">
                <a:avLst>
                  <a:gd name="adj" fmla="val 16667"/>
                </a:avLst>
              </a:prstGeom>
              <a:solidFill>
                <a:srgbClr val="FFCC99"/>
              </a:solidFill>
              <a:ln w="9525" cap="flat" cmpd="sng">
                <a:solidFill>
                  <a:schemeClr val="tx1"/>
                </a:solidFill>
                <a:prstDash val="solid"/>
                <a:round/>
                <a:headEnd type="none" w="med" len="med"/>
                <a:tailEnd type="none" w="med" len="med"/>
              </a:ln>
            </p:spPr>
            <p:txBody>
              <a:bodyPr wrap="none" lIns="0" tIns="0" rIns="0" bIns="0" anchor="ctr" anchorCtr="0"/>
              <a:p>
                <a:r>
                  <a:rPr lang="en-US" altLang="zh-CN" sz="2000" b="1">
                    <a:solidFill>
                      <a:srgbClr val="000000"/>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研究内容和方法</a:t>
                </a:r>
                <a:endParaRPr lang="zh-CN" altLang="en-US" sz="2000" b="1">
                  <a:solidFill>
                    <a:srgbClr val="000000"/>
                  </a:solidFill>
                  <a:latin typeface="Arial" panose="020B0604020202020204" pitchFamily="34" charset="0"/>
                  <a:ea typeface="宋体" panose="02010600030101010101" pitchFamily="2" charset="-122"/>
                </a:endParaRPr>
              </a:p>
            </p:txBody>
          </p:sp>
          <p:sp>
            <p:nvSpPr>
              <p:cNvPr id="24603" name="圆角矩形 15387"/>
              <p:cNvSpPr/>
              <p:nvPr/>
            </p:nvSpPr>
            <p:spPr>
              <a:xfrm>
                <a:off x="3123" y="823"/>
                <a:ext cx="1460" cy="288"/>
              </a:xfrm>
              <a:prstGeom prst="roundRect">
                <a:avLst>
                  <a:gd name="adj" fmla="val 16667"/>
                </a:avLst>
              </a:prstGeom>
              <a:solidFill>
                <a:srgbClr val="FFCC99"/>
              </a:solidFill>
              <a:ln w="9525" cap="flat" cmpd="sng">
                <a:solidFill>
                  <a:schemeClr val="tx1"/>
                </a:solidFill>
                <a:prstDash val="solid"/>
                <a:round/>
                <a:headEnd type="none" w="med" len="med"/>
                <a:tailEnd type="none" w="med" len="med"/>
              </a:ln>
            </p:spPr>
            <p:txBody>
              <a:bodyPr wrap="none" lIns="0" tIns="0" rIns="0" bIns="0" anchor="ctr" anchorCtr="0"/>
              <a:p>
                <a:r>
                  <a:rPr lang="en-US" altLang="zh-CN" sz="2000" b="1">
                    <a:solidFill>
                      <a:srgbClr val="000000"/>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数据分析的应用</a:t>
                </a:r>
                <a:r>
                  <a:rPr lang="zh-CN" altLang="en-US">
                    <a:solidFill>
                      <a:srgbClr val="000000"/>
                    </a:solidFill>
                    <a:latin typeface="Arial" panose="020B0604020202020204" pitchFamily="34" charset="0"/>
                    <a:ea typeface="宋体" panose="02010600030101010101" pitchFamily="2" charset="-122"/>
                  </a:rPr>
                  <a:t> </a:t>
                </a:r>
                <a:endParaRPr lang="zh-CN" altLang="en-US">
                  <a:solidFill>
                    <a:srgbClr val="000000"/>
                  </a:solidFill>
                  <a:latin typeface="Arial" panose="020B0604020202020204" pitchFamily="34" charset="0"/>
                  <a:ea typeface="宋体" panose="02010600030101010101" pitchFamily="2" charset="-122"/>
                </a:endParaRPr>
              </a:p>
            </p:txBody>
          </p:sp>
          <p:sp>
            <p:nvSpPr>
              <p:cNvPr id="24604" name="圆角矩形 15388"/>
              <p:cNvSpPr/>
              <p:nvPr/>
            </p:nvSpPr>
            <p:spPr>
              <a:xfrm>
                <a:off x="204" y="1255"/>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1600" b="1">
                    <a:solidFill>
                      <a:srgbClr val="000000"/>
                    </a:solidFill>
                    <a:latin typeface="Arial" panose="020B0604020202020204" pitchFamily="34" charset="0"/>
                    <a:ea typeface="宋体" panose="02010600030101010101" pitchFamily="2" charset="-122"/>
                  </a:rPr>
                  <a:t>多元统计的理论基础</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05" name="圆角矩形 15389"/>
              <p:cNvSpPr/>
              <p:nvPr/>
            </p:nvSpPr>
            <p:spPr>
              <a:xfrm>
                <a:off x="204" y="1687"/>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1600" b="1">
                    <a:solidFill>
                      <a:srgbClr val="000000"/>
                    </a:solidFill>
                    <a:latin typeface="Arial" panose="020B0604020202020204" pitchFamily="34" charset="0"/>
                    <a:ea typeface="宋体" panose="02010600030101010101" pitchFamily="2" charset="-122"/>
                  </a:rPr>
                  <a:t>多元数据的统计推断</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06" name="圆角矩形 15390"/>
              <p:cNvSpPr/>
              <p:nvPr/>
            </p:nvSpPr>
            <p:spPr>
              <a:xfrm>
                <a:off x="204" y="2118"/>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1600" b="1">
                    <a:solidFill>
                      <a:srgbClr val="000000"/>
                    </a:solidFill>
                    <a:latin typeface="Arial" panose="020B0604020202020204" pitchFamily="34" charset="0"/>
                    <a:ea typeface="宋体" panose="02010600030101010101" pitchFamily="2" charset="-122"/>
                  </a:rPr>
                  <a:t>变量间的相互关系</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07" name="圆角矩形 15391"/>
              <p:cNvSpPr/>
              <p:nvPr/>
            </p:nvSpPr>
            <p:spPr>
              <a:xfrm>
                <a:off x="204" y="2550"/>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1600" b="1">
                    <a:solidFill>
                      <a:srgbClr val="000000"/>
                    </a:solidFill>
                    <a:latin typeface="Arial" panose="020B0604020202020204" pitchFamily="34" charset="0"/>
                    <a:ea typeface="宋体" panose="02010600030101010101" pitchFamily="2" charset="-122"/>
                  </a:rPr>
                  <a:t>简化数据结构</a:t>
                </a:r>
                <a:r>
                  <a:rPr lang="en-US" altLang="zh-CN" sz="1600" b="1">
                    <a:solidFill>
                      <a:srgbClr val="000000"/>
                    </a:solidFill>
                    <a:latin typeface="Arial" panose="020B0604020202020204" pitchFamily="34" charset="0"/>
                    <a:ea typeface="宋体" panose="02010600030101010101" pitchFamily="2" charset="-122"/>
                  </a:rPr>
                  <a:t>(</a:t>
                </a:r>
                <a:r>
                  <a:rPr lang="zh-CN" altLang="en-US" sz="1600" b="1">
                    <a:solidFill>
                      <a:srgbClr val="000000"/>
                    </a:solidFill>
                    <a:latin typeface="Arial" panose="020B0604020202020204" pitchFamily="34" charset="0"/>
                    <a:ea typeface="宋体" panose="02010600030101010101" pitchFamily="2" charset="-122"/>
                  </a:rPr>
                  <a:t>降维问题</a:t>
                </a:r>
                <a:r>
                  <a:rPr lang="en-US" altLang="zh-CN" sz="1600" b="1">
                    <a:solidFill>
                      <a:srgbClr val="000000"/>
                    </a:solidFill>
                    <a:latin typeface="Arial" panose="020B0604020202020204" pitchFamily="34" charset="0"/>
                    <a:ea typeface="宋体" panose="02010600030101010101" pitchFamily="2" charset="-122"/>
                  </a:rPr>
                  <a:t>)</a:t>
                </a:r>
                <a:endParaRPr lang="en-US" altLang="zh-CN" sz="1600" b="1">
                  <a:solidFill>
                    <a:srgbClr val="000000"/>
                  </a:solidFill>
                  <a:latin typeface="Arial" panose="020B0604020202020204" pitchFamily="34" charset="0"/>
                  <a:ea typeface="宋体" panose="02010600030101010101" pitchFamily="2" charset="-122"/>
                </a:endParaRPr>
              </a:p>
            </p:txBody>
          </p:sp>
          <p:sp>
            <p:nvSpPr>
              <p:cNvPr id="24608" name="圆角矩形 15392"/>
              <p:cNvSpPr/>
              <p:nvPr/>
            </p:nvSpPr>
            <p:spPr>
              <a:xfrm>
                <a:off x="204" y="2982"/>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zh-CN" altLang="en-US" sz="1600" b="1">
                    <a:solidFill>
                      <a:srgbClr val="000000"/>
                    </a:solidFill>
                    <a:latin typeface="Arial" panose="020B0604020202020204" pitchFamily="34" charset="0"/>
                    <a:ea typeface="宋体" panose="02010600030101010101" pitchFamily="2" charset="-122"/>
                  </a:rPr>
                  <a:t>分类与判别</a:t>
                </a:r>
                <a:r>
                  <a:rPr lang="en-US" altLang="zh-CN" sz="1600" b="1">
                    <a:solidFill>
                      <a:srgbClr val="000000"/>
                    </a:solidFill>
                    <a:latin typeface="Arial" panose="020B0604020202020204" pitchFamily="34" charset="0"/>
                    <a:ea typeface="宋体" panose="02010600030101010101" pitchFamily="2" charset="-122"/>
                  </a:rPr>
                  <a:t>(</a:t>
                </a:r>
                <a:r>
                  <a:rPr lang="zh-CN" altLang="en-US" sz="1600" b="1">
                    <a:solidFill>
                      <a:srgbClr val="000000"/>
                    </a:solidFill>
                    <a:latin typeface="Arial" panose="020B0604020202020204" pitchFamily="34" charset="0"/>
                    <a:ea typeface="宋体" panose="02010600030101010101" pitchFamily="2" charset="-122"/>
                  </a:rPr>
                  <a:t>归类问题</a:t>
                </a:r>
                <a:r>
                  <a:rPr lang="en-US" altLang="zh-CN" sz="1600" b="1">
                    <a:solidFill>
                      <a:srgbClr val="000000"/>
                    </a:solidFill>
                    <a:latin typeface="Arial" panose="020B0604020202020204" pitchFamily="34" charset="0"/>
                    <a:ea typeface="宋体" panose="02010600030101010101" pitchFamily="2" charset="-122"/>
                  </a:rPr>
                  <a:t>)</a:t>
                </a:r>
                <a:endParaRPr lang="en-US" altLang="zh-CN" sz="1600" b="1">
                  <a:solidFill>
                    <a:srgbClr val="000000"/>
                  </a:solidFill>
                  <a:latin typeface="Arial" panose="020B0604020202020204" pitchFamily="34" charset="0"/>
                  <a:ea typeface="宋体" panose="02010600030101010101" pitchFamily="2" charset="-122"/>
                </a:endParaRPr>
              </a:p>
            </p:txBody>
          </p:sp>
          <p:sp>
            <p:nvSpPr>
              <p:cNvPr id="24609" name="圆角矩形 15393"/>
              <p:cNvSpPr/>
              <p:nvPr/>
            </p:nvSpPr>
            <p:spPr>
              <a:xfrm>
                <a:off x="2150" y="1255"/>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1.</a:t>
                </a:r>
                <a:r>
                  <a:rPr lang="zh-CN" altLang="en-US" sz="1600" b="1">
                    <a:solidFill>
                      <a:srgbClr val="000000"/>
                    </a:solidFill>
                    <a:latin typeface="Arial" panose="020B0604020202020204" pitchFamily="34" charset="0"/>
                    <a:ea typeface="宋体" panose="02010600030101010101" pitchFamily="2" charset="-122"/>
                  </a:rPr>
                  <a:t>教育学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0" name="圆角矩形 15394"/>
              <p:cNvSpPr/>
              <p:nvPr/>
            </p:nvSpPr>
            <p:spPr>
              <a:xfrm>
                <a:off x="4096" y="1255"/>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7.</a:t>
                </a:r>
                <a:r>
                  <a:rPr lang="zh-CN" altLang="en-US" sz="1600" b="1">
                    <a:solidFill>
                      <a:srgbClr val="000000"/>
                    </a:solidFill>
                    <a:latin typeface="Arial" panose="020B0604020202020204" pitchFamily="34" charset="0"/>
                    <a:ea typeface="宋体" panose="02010600030101010101" pitchFamily="2" charset="-122"/>
                  </a:rPr>
                  <a:t>服装工业</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1" name="圆角矩形 15395"/>
              <p:cNvSpPr/>
              <p:nvPr/>
            </p:nvSpPr>
            <p:spPr>
              <a:xfrm>
                <a:off x="2150" y="1687"/>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2.</a:t>
                </a:r>
                <a:r>
                  <a:rPr lang="zh-CN" altLang="en-US" sz="1600" b="1">
                    <a:solidFill>
                      <a:srgbClr val="000000"/>
                    </a:solidFill>
                    <a:latin typeface="Arial" panose="020B0604020202020204" pitchFamily="34" charset="0"/>
                    <a:ea typeface="宋体" panose="02010600030101010101" pitchFamily="2" charset="-122"/>
                  </a:rPr>
                  <a:t>医学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2" name="圆角矩形 15396"/>
              <p:cNvSpPr/>
              <p:nvPr/>
            </p:nvSpPr>
            <p:spPr>
              <a:xfrm>
                <a:off x="4096" y="1687"/>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8.</a:t>
                </a:r>
                <a:r>
                  <a:rPr lang="zh-CN" altLang="en-US" sz="1600" b="1">
                    <a:solidFill>
                      <a:srgbClr val="000000"/>
                    </a:solidFill>
                    <a:latin typeface="Arial" panose="020B0604020202020204" pitchFamily="34" charset="0"/>
                    <a:ea typeface="宋体" panose="02010600030101010101" pitchFamily="2" charset="-122"/>
                  </a:rPr>
                  <a:t>经济学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3" name="圆角矩形 15397"/>
              <p:cNvSpPr/>
              <p:nvPr/>
            </p:nvSpPr>
            <p:spPr>
              <a:xfrm>
                <a:off x="2152" y="2118"/>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3.</a:t>
                </a:r>
                <a:r>
                  <a:rPr lang="zh-CN" altLang="en-US" sz="1600" b="1">
                    <a:solidFill>
                      <a:srgbClr val="000000"/>
                    </a:solidFill>
                    <a:latin typeface="Arial" panose="020B0604020202020204" pitchFamily="34" charset="0"/>
                    <a:ea typeface="宋体" panose="02010600030101010101" pitchFamily="2" charset="-122"/>
                  </a:rPr>
                  <a:t>气象学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4" name="圆角矩形 15398"/>
              <p:cNvSpPr/>
              <p:nvPr/>
            </p:nvSpPr>
            <p:spPr>
              <a:xfrm>
                <a:off x="4096" y="2118"/>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9.</a:t>
                </a:r>
                <a:r>
                  <a:rPr lang="zh-CN" altLang="en-US" sz="1600" b="1">
                    <a:solidFill>
                      <a:srgbClr val="000000"/>
                    </a:solidFill>
                    <a:latin typeface="Arial" panose="020B0604020202020204" pitchFamily="34" charset="0"/>
                    <a:ea typeface="宋体" panose="02010600030101010101" pitchFamily="2" charset="-122"/>
                  </a:rPr>
                  <a:t>农业</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5" name="圆角矩形 15399"/>
              <p:cNvSpPr/>
              <p:nvPr/>
            </p:nvSpPr>
            <p:spPr>
              <a:xfrm>
                <a:off x="2152" y="2550"/>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4.</a:t>
                </a:r>
                <a:r>
                  <a:rPr lang="zh-CN" altLang="en-US" sz="1600" b="1">
                    <a:solidFill>
                      <a:srgbClr val="000000"/>
                    </a:solidFill>
                    <a:latin typeface="Arial" panose="020B0604020202020204" pitchFamily="34" charset="0"/>
                    <a:ea typeface="宋体" panose="02010600030101010101" pitchFamily="2" charset="-122"/>
                  </a:rPr>
                  <a:t>环境科学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6" name="圆角矩形 15400"/>
              <p:cNvSpPr/>
              <p:nvPr/>
            </p:nvSpPr>
            <p:spPr>
              <a:xfrm>
                <a:off x="4096" y="2550"/>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10.</a:t>
                </a:r>
                <a:r>
                  <a:rPr lang="zh-CN" altLang="en-US" sz="1600" b="1">
                    <a:solidFill>
                      <a:srgbClr val="000000"/>
                    </a:solidFill>
                    <a:latin typeface="Arial" panose="020B0604020202020204" pitchFamily="34" charset="0"/>
                    <a:ea typeface="宋体" panose="02010600030101010101" pitchFamily="2" charset="-122"/>
                  </a:rPr>
                  <a:t>社会科学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7" name="圆角矩形 15401"/>
              <p:cNvSpPr/>
              <p:nvPr/>
            </p:nvSpPr>
            <p:spPr>
              <a:xfrm>
                <a:off x="2154" y="2982"/>
                <a:ext cx="1456"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5.</a:t>
                </a:r>
                <a:r>
                  <a:rPr lang="zh-CN" altLang="en-US" sz="1600" b="1">
                    <a:solidFill>
                      <a:srgbClr val="000000"/>
                    </a:solidFill>
                    <a:latin typeface="Arial" panose="020B0604020202020204" pitchFamily="34" charset="0"/>
                    <a:ea typeface="宋体" panose="02010600030101010101" pitchFamily="2" charset="-122"/>
                  </a:rPr>
                  <a:t>地质学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8" name="圆角矩形 15402"/>
              <p:cNvSpPr/>
              <p:nvPr/>
            </p:nvSpPr>
            <p:spPr>
              <a:xfrm>
                <a:off x="4096" y="2982"/>
                <a:ext cx="1460"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11.</a:t>
                </a:r>
                <a:r>
                  <a:rPr lang="zh-CN" altLang="en-US" sz="1600" b="1">
                    <a:solidFill>
                      <a:srgbClr val="000000"/>
                    </a:solidFill>
                    <a:latin typeface="Arial" panose="020B0604020202020204" pitchFamily="34" charset="0"/>
                    <a:ea typeface="宋体" panose="02010600030101010101" pitchFamily="2" charset="-122"/>
                  </a:rPr>
                  <a:t>文学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19" name="圆角矩形 15403"/>
              <p:cNvSpPr/>
              <p:nvPr/>
            </p:nvSpPr>
            <p:spPr>
              <a:xfrm>
                <a:off x="2152" y="3414"/>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6.</a:t>
                </a:r>
                <a:r>
                  <a:rPr lang="zh-CN" altLang="en-US" sz="1600" b="1">
                    <a:solidFill>
                      <a:srgbClr val="000000"/>
                    </a:solidFill>
                    <a:latin typeface="Arial" panose="020B0604020202020204" pitchFamily="34" charset="0"/>
                    <a:ea typeface="宋体" panose="02010600030101010101" pitchFamily="2" charset="-122"/>
                  </a:rPr>
                  <a:t>考古学</a:t>
                </a:r>
                <a:endParaRPr lang="zh-CN" altLang="en-US" sz="1600" b="1">
                  <a:solidFill>
                    <a:srgbClr val="000000"/>
                  </a:solidFill>
                  <a:latin typeface="Arial" panose="020B0604020202020204" pitchFamily="34" charset="0"/>
                  <a:ea typeface="宋体" panose="02010600030101010101" pitchFamily="2" charset="-122"/>
                </a:endParaRPr>
              </a:p>
            </p:txBody>
          </p:sp>
          <p:sp>
            <p:nvSpPr>
              <p:cNvPr id="24620" name="圆角矩形 15404"/>
              <p:cNvSpPr/>
              <p:nvPr/>
            </p:nvSpPr>
            <p:spPr>
              <a:xfrm>
                <a:off x="4096" y="3414"/>
                <a:ext cx="1458"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nchorCtr="0"/>
              <a:p>
                <a:pPr algn="ctr"/>
                <a:r>
                  <a:rPr lang="en-US" altLang="zh-CN" sz="1600" b="1">
                    <a:solidFill>
                      <a:srgbClr val="000000"/>
                    </a:solidFill>
                    <a:latin typeface="Arial" panose="020B0604020202020204" pitchFamily="34" charset="0"/>
                    <a:ea typeface="宋体" panose="02010600030101010101" pitchFamily="2" charset="-122"/>
                  </a:rPr>
                  <a:t>12.</a:t>
                </a:r>
                <a:r>
                  <a:rPr lang="zh-CN" altLang="en-US" sz="1600" b="1">
                    <a:solidFill>
                      <a:srgbClr val="000000"/>
                    </a:solidFill>
                    <a:latin typeface="Arial" panose="020B0604020202020204" pitchFamily="34" charset="0"/>
                    <a:ea typeface="宋体" panose="02010600030101010101" pitchFamily="2" charset="-122"/>
                  </a:rPr>
                  <a:t>其他</a:t>
                </a:r>
                <a:endParaRPr lang="zh-CN" altLang="en-US" sz="1600" b="1">
                  <a:solidFill>
                    <a:srgbClr val="000000"/>
                  </a:solidFill>
                  <a:latin typeface="Arial" panose="020B0604020202020204" pitchFamily="34" charset="0"/>
                  <a:ea typeface="宋体" panose="02010600030101010101" pitchFamily="2" charset="-122"/>
                </a:endParaRPr>
              </a:p>
            </p:txBody>
          </p:sp>
        </p:grpSp>
        <p:sp>
          <p:nvSpPr>
            <p:cNvPr id="24621" name="动作按钮: 开始 15405">
              <a:hlinkClick r:id="rId1" action="ppaction://hlinksldjump"/>
            </p:cNvPr>
            <p:cNvSpPr/>
            <p:nvPr/>
          </p:nvSpPr>
          <p:spPr>
            <a:xfrm>
              <a:off x="2472" y="890"/>
              <a:ext cx="90" cy="136"/>
            </a:xfrm>
            <a:prstGeom prst="actionButtonBeginning">
              <a:avLst/>
            </a:prstGeom>
            <a:solidFill>
              <a:schemeClr val="accent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24622" name="动作按钮: 开始 15406">
              <a:hlinkClick r:id="rId1" action="ppaction://hlinksldjump"/>
            </p:cNvPr>
            <p:cNvSpPr/>
            <p:nvPr/>
          </p:nvSpPr>
          <p:spPr>
            <a:xfrm>
              <a:off x="4377" y="936"/>
              <a:ext cx="90" cy="90"/>
            </a:xfrm>
            <a:prstGeom prst="actionButtonBeginning">
              <a:avLst/>
            </a:prstGeom>
            <a:solidFill>
              <a:schemeClr val="accent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grpSp>
      <p:sp>
        <p:nvSpPr>
          <p:cNvPr id="24623" name="动作按钮: 开始 15407">
            <a:hlinkClick r:id="rId1" action="ppaction://hlinksldjump"/>
          </p:cNvPr>
          <p:cNvSpPr/>
          <p:nvPr/>
        </p:nvSpPr>
        <p:spPr>
          <a:xfrm>
            <a:off x="6659563" y="6094413"/>
            <a:ext cx="288925" cy="142875"/>
          </a:xfrm>
          <a:prstGeom prst="actionButtonBeginning">
            <a:avLst/>
          </a:prstGeom>
          <a:solidFill>
            <a:schemeClr val="accent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15409" name="矩形标注 15408"/>
          <p:cNvSpPr/>
          <p:nvPr/>
        </p:nvSpPr>
        <p:spPr>
          <a:xfrm>
            <a:off x="2051050" y="4797425"/>
            <a:ext cx="1368425" cy="1296988"/>
          </a:xfrm>
          <a:prstGeom prst="wedgeRectCallout">
            <a:avLst>
              <a:gd name="adj1" fmla="val 132019"/>
              <a:gd name="adj2" fmla="val 10708"/>
            </a:avLst>
          </a:prstGeom>
          <a:solidFill>
            <a:srgbClr val="FFFFCC"/>
          </a:solidFill>
          <a:ln w="9525" cap="flat" cmpd="sng">
            <a:solidFill>
              <a:schemeClr val="tx1"/>
            </a:solidFill>
            <a:prstDash val="solid"/>
            <a:miter/>
            <a:headEnd type="none" w="med" len="med"/>
            <a:tailEnd type="none" w="med" len="med"/>
          </a:ln>
        </p:spPr>
        <p:txBody>
          <a:bodyPr anchor="t" anchorCtr="0"/>
          <a:p>
            <a:pPr>
              <a:spcBef>
                <a:spcPct val="20000"/>
              </a:spcBef>
            </a:pPr>
            <a:r>
              <a:rPr lang="zh-CN" altLang="en-US" b="1">
                <a:latin typeface="Arial" panose="020B0604020202020204" pitchFamily="34" charset="0"/>
                <a:ea typeface="宋体" panose="02010600030101010101" pitchFamily="2" charset="-122"/>
              </a:rPr>
              <a:t>通过测各类数据</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判断文物出现的年代、种族</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0" name="矩形标注 15409"/>
          <p:cNvSpPr/>
          <p:nvPr/>
        </p:nvSpPr>
        <p:spPr>
          <a:xfrm>
            <a:off x="2268538" y="765175"/>
            <a:ext cx="1800225" cy="1655763"/>
          </a:xfrm>
          <a:prstGeom prst="wedgeRectCallout">
            <a:avLst>
              <a:gd name="adj1" fmla="val 87565"/>
              <a:gd name="adj2" fmla="val 39167"/>
            </a:avLst>
          </a:prstGeom>
          <a:solidFill>
            <a:srgbClr val="FFFFCC"/>
          </a:solidFill>
          <a:ln w="9525" cap="flat" cmpd="sng">
            <a:solidFill>
              <a:schemeClr val="tx1"/>
            </a:solidFill>
            <a:prstDash val="solid"/>
            <a:miter/>
            <a:headEnd type="none" w="med" len="med"/>
            <a:tailEnd type="none" w="med" len="med"/>
          </a:ln>
        </p:spPr>
        <p:txBody>
          <a:bodyPr anchor="t" anchorCtr="0"/>
          <a:p>
            <a:pPr>
              <a:spcBef>
                <a:spcPct val="20000"/>
              </a:spcBef>
            </a:pPr>
            <a:r>
              <a:rPr lang="zh-CN" altLang="en-US" b="1">
                <a:latin typeface="Arial" panose="020B0604020202020204" pitchFamily="34" charset="0"/>
                <a:ea typeface="宋体" panose="02010600030101010101" pitchFamily="2" charset="-122"/>
              </a:rPr>
              <a:t>成绩分析和预测</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由高考成绩和高中成绩关系</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预测高考成绩；按成绩进行分类</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文理</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、排名</a:t>
            </a:r>
            <a:r>
              <a:rPr lang="en-US" altLang="zh-CN" b="1">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p:txBody>
      </p:sp>
      <p:sp>
        <p:nvSpPr>
          <p:cNvPr id="15411" name="矩形标注 15410"/>
          <p:cNvSpPr/>
          <p:nvPr/>
        </p:nvSpPr>
        <p:spPr>
          <a:xfrm>
            <a:off x="2124075" y="1628775"/>
            <a:ext cx="1727200" cy="936625"/>
          </a:xfrm>
          <a:prstGeom prst="wedgeRectCallout">
            <a:avLst>
              <a:gd name="adj1" fmla="val 74634"/>
              <a:gd name="adj2" fmla="val 82542"/>
            </a:avLst>
          </a:prstGeom>
          <a:solidFill>
            <a:srgbClr val="FFFFCC"/>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根据检查数据或病例资料诊断病例</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2" name="矩形标注 15411"/>
          <p:cNvSpPr/>
          <p:nvPr/>
        </p:nvSpPr>
        <p:spPr>
          <a:xfrm>
            <a:off x="1979613" y="2205038"/>
            <a:ext cx="1512887" cy="1439862"/>
          </a:xfrm>
          <a:prstGeom prst="wedgeRectCallout">
            <a:avLst>
              <a:gd name="adj1" fmla="val 114218"/>
              <a:gd name="adj2" fmla="val 41181"/>
            </a:avLst>
          </a:prstGeom>
          <a:solidFill>
            <a:srgbClr val="FFFFCC"/>
          </a:solidFill>
          <a:ln w="9525" cap="flat" cmpd="sng">
            <a:solidFill>
              <a:schemeClr val="tx1"/>
            </a:solidFill>
            <a:prstDash val="solid"/>
            <a:miter/>
            <a:headEnd type="none" w="med" len="med"/>
            <a:tailEnd type="none" w="med" len="med"/>
          </a:ln>
        </p:spPr>
        <p:txBody>
          <a:bodyPr anchor="t" anchorCtr="0"/>
          <a:p>
            <a:pPr>
              <a:spcBef>
                <a:spcPct val="20000"/>
              </a:spcBef>
            </a:pPr>
            <a:r>
              <a:rPr lang="zh-CN" altLang="en-US" b="1">
                <a:latin typeface="Arial" panose="020B0604020202020204" pitchFamily="34" charset="0"/>
                <a:ea typeface="宋体" panose="02010600030101010101" pitchFamily="2" charset="-122"/>
              </a:rPr>
              <a:t>分析气象站资料</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雨量</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气温</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气压</a:t>
            </a: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风速等</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进行天气预报</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3" name="矩形标注 15412"/>
          <p:cNvSpPr/>
          <p:nvPr/>
        </p:nvSpPr>
        <p:spPr>
          <a:xfrm>
            <a:off x="2051050" y="3141663"/>
            <a:ext cx="1439863" cy="1152525"/>
          </a:xfrm>
          <a:prstGeom prst="wedgeRectCallout">
            <a:avLst>
              <a:gd name="adj1" fmla="val 113505"/>
              <a:gd name="adj2" fmla="val 42287"/>
            </a:avLst>
          </a:prstGeom>
          <a:solidFill>
            <a:srgbClr val="FFFFCC"/>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分析污染气体浓度</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布局监测点</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污染治理</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4" name="矩形标注 15413"/>
          <p:cNvSpPr/>
          <p:nvPr/>
        </p:nvSpPr>
        <p:spPr>
          <a:xfrm>
            <a:off x="1979613" y="3933825"/>
            <a:ext cx="1439862" cy="1366838"/>
          </a:xfrm>
          <a:prstGeom prst="wedgeRectCallout">
            <a:avLst>
              <a:gd name="adj1" fmla="val 123537"/>
              <a:gd name="adj2" fmla="val 25495"/>
            </a:avLst>
          </a:prstGeom>
          <a:solidFill>
            <a:srgbClr val="FFFFCC"/>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处理地质观测数据</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进行矿产预测、构造解释、工程勘探等</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5" name="圆角矩形标注 15414"/>
          <p:cNvSpPr/>
          <p:nvPr/>
        </p:nvSpPr>
        <p:spPr>
          <a:xfrm>
            <a:off x="7092950" y="620713"/>
            <a:ext cx="1728788" cy="1296987"/>
          </a:xfrm>
          <a:prstGeom prst="wedgeRoundRectCallout">
            <a:avLst>
              <a:gd name="adj1" fmla="val -38704"/>
              <a:gd name="adj2" fmla="val 69218"/>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测人体部位尺寸</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作统计分析</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决定服装型号及比例</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6" name="圆角矩形标注 15415"/>
          <p:cNvSpPr/>
          <p:nvPr/>
        </p:nvSpPr>
        <p:spPr>
          <a:xfrm>
            <a:off x="7235825" y="2349500"/>
            <a:ext cx="1439863" cy="865188"/>
          </a:xfrm>
          <a:prstGeom prst="wedgeRoundRectCallout">
            <a:avLst>
              <a:gd name="adj1" fmla="val -52977"/>
              <a:gd name="adj2" fmla="val 84681"/>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农业灌区分类，品种筛选</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7" name="圆角矩形标注 15416"/>
          <p:cNvSpPr/>
          <p:nvPr/>
        </p:nvSpPr>
        <p:spPr>
          <a:xfrm>
            <a:off x="7308850" y="1557338"/>
            <a:ext cx="1223963" cy="1081087"/>
          </a:xfrm>
          <a:prstGeom prst="wedgeRoundRectCallout">
            <a:avLst>
              <a:gd name="adj1" fmla="val -58819"/>
              <a:gd name="adj2" fmla="val 66444"/>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宏观经济、微观经济的应用</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18" name="圆角矩形标注 15417"/>
          <p:cNvSpPr/>
          <p:nvPr/>
        </p:nvSpPr>
        <p:spPr>
          <a:xfrm>
            <a:off x="7308850" y="2924175"/>
            <a:ext cx="1512888" cy="1225550"/>
          </a:xfrm>
          <a:prstGeom prst="wedgeRoundRectCallout">
            <a:avLst>
              <a:gd name="adj1" fmla="val -44019"/>
              <a:gd name="adj2" fmla="val 67616"/>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研究青少年犯罪各因素间关系及变化规律</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p:txBody>
      </p:sp>
      <p:sp>
        <p:nvSpPr>
          <p:cNvPr id="15419" name="圆角矩形标注 15418"/>
          <p:cNvSpPr/>
          <p:nvPr/>
        </p:nvSpPr>
        <p:spPr>
          <a:xfrm>
            <a:off x="7308850" y="3573463"/>
            <a:ext cx="1512888" cy="1225550"/>
          </a:xfrm>
          <a:prstGeom prst="wedgeRoundRectCallout">
            <a:avLst>
              <a:gd name="adj1" fmla="val -44019"/>
              <a:gd name="adj2" fmla="val 67616"/>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虚词频数</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鉴定作品</a:t>
            </a:r>
            <a:endParaRPr lang="zh-CN" altLang="en-US" b="1">
              <a:latin typeface="Arial" panose="020B0604020202020204" pitchFamily="34" charset="0"/>
              <a:ea typeface="宋体" panose="02010600030101010101" pitchFamily="2" charset="-122"/>
            </a:endParaRPr>
          </a:p>
        </p:txBody>
      </p:sp>
      <p:sp>
        <p:nvSpPr>
          <p:cNvPr id="15420" name="圆角矩形标注 15419"/>
          <p:cNvSpPr/>
          <p:nvPr/>
        </p:nvSpPr>
        <p:spPr>
          <a:xfrm>
            <a:off x="7308850" y="4221163"/>
            <a:ext cx="1512888" cy="1225550"/>
          </a:xfrm>
          <a:prstGeom prst="wedgeRoundRectCallout">
            <a:avLst>
              <a:gd name="adj1" fmla="val -44019"/>
              <a:gd name="adj2" fmla="val 67616"/>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体育</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军事</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生物</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心理学</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保险</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地震预报等</a:t>
            </a:r>
            <a:r>
              <a:rPr lang="en-US" altLang="zh-CN" b="1">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sp>
        <p:nvSpPr>
          <p:cNvPr id="15421" name="椭圆形标注 15420"/>
          <p:cNvSpPr/>
          <p:nvPr/>
        </p:nvSpPr>
        <p:spPr>
          <a:xfrm>
            <a:off x="107950" y="333375"/>
            <a:ext cx="2303463" cy="1655763"/>
          </a:xfrm>
          <a:prstGeom prst="wedgeEllipseCallout">
            <a:avLst>
              <a:gd name="adj1" fmla="val 15611"/>
              <a:gd name="adj2" fmla="val 71764"/>
            </a:avLst>
          </a:prstGeom>
          <a:solidFill>
            <a:schemeClr val="bg1"/>
          </a:solidFill>
          <a:ln w="9525" cap="flat" cmpd="sng">
            <a:solidFill>
              <a:schemeClr val="tx1"/>
            </a:solidFill>
            <a:prstDash val="solid"/>
            <a:miter/>
            <a:headEnd type="none" w="med" len="med"/>
            <a:tailEnd type="none" w="med" len="med"/>
          </a:ln>
        </p:spPr>
        <p:txBody>
          <a:bodyPr anchor="t" anchorCtr="0"/>
          <a:p>
            <a:r>
              <a:rPr lang="zh-CN" altLang="en-US" b="1">
                <a:latin typeface="Arial" panose="020B0604020202020204" pitchFamily="34" charset="0"/>
                <a:ea typeface="宋体" panose="02010600030101010101" pitchFamily="2" charset="-122"/>
              </a:rPr>
              <a:t>多元统计量分布</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性质</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理论</a:t>
            </a:r>
            <a:endParaRPr lang="zh-CN" altLang="en-US" b="1">
              <a:latin typeface="Arial" panose="020B0604020202020204" pitchFamily="34" charset="0"/>
              <a:ea typeface="宋体" panose="02010600030101010101" pitchFamily="2" charset="-122"/>
            </a:endParaRPr>
          </a:p>
          <a:p>
            <a:r>
              <a:rPr lang="en-US" altLang="zh-CN" b="1">
                <a:latin typeface="Arial" panose="020B0604020202020204" pitchFamily="34" charset="0"/>
                <a:ea typeface="宋体" panose="02010600030101010101" pitchFamily="2" charset="-122"/>
              </a:rPr>
              <a:t>—</a:t>
            </a:r>
            <a:r>
              <a:rPr lang="zh-CN" altLang="en-US" b="1">
                <a:solidFill>
                  <a:srgbClr val="FF0000"/>
                </a:solidFill>
                <a:latin typeface="Arial" panose="020B0604020202020204" pitchFamily="34" charset="0"/>
                <a:ea typeface="宋体" panose="02010600030101010101" pitchFamily="2" charset="-122"/>
              </a:rPr>
              <a:t>概率统计，描述性分析</a:t>
            </a:r>
            <a:r>
              <a:rPr lang="en-US" altLang="zh-CN" b="1">
                <a:solidFill>
                  <a:srgbClr val="FF0000"/>
                </a:solidFill>
                <a:latin typeface="Arial" panose="020B0604020202020204" pitchFamily="34" charset="0"/>
                <a:ea typeface="宋体" panose="02010600030101010101" pitchFamily="2" charset="-122"/>
              </a:rPr>
              <a:t>1</a:t>
            </a:r>
            <a:r>
              <a:rPr lang="zh-CN" altLang="en-US" b="1">
                <a:solidFill>
                  <a:srgbClr val="FF0000"/>
                </a:solidFill>
                <a:latin typeface="Arial" panose="020B0604020202020204" pitchFamily="34" charset="0"/>
                <a:ea typeface="宋体" panose="02010600030101010101" pitchFamily="2" charset="-122"/>
              </a:rPr>
              <a:t>章</a:t>
            </a:r>
            <a:endParaRPr lang="zh-CN" altLang="en-US" b="1">
              <a:solidFill>
                <a:srgbClr val="FF0000"/>
              </a:solidFill>
              <a:latin typeface="Arial" panose="020B0604020202020204" pitchFamily="34" charset="0"/>
              <a:ea typeface="宋体" panose="02010600030101010101" pitchFamily="2" charset="-122"/>
            </a:endParaRPr>
          </a:p>
        </p:txBody>
      </p:sp>
      <p:sp>
        <p:nvSpPr>
          <p:cNvPr id="15422" name="椭圆形标注 15421"/>
          <p:cNvSpPr/>
          <p:nvPr/>
        </p:nvSpPr>
        <p:spPr>
          <a:xfrm>
            <a:off x="179388" y="1196975"/>
            <a:ext cx="1873250" cy="1584325"/>
          </a:xfrm>
          <a:prstGeom prst="wedgeEllipseCallout">
            <a:avLst>
              <a:gd name="adj1" fmla="val 26866"/>
              <a:gd name="adj2" fmla="val 72745"/>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参数估计和假设检验</a:t>
            </a:r>
            <a:r>
              <a:rPr lang="en-US" altLang="zh-CN" b="1">
                <a:latin typeface="Arial" panose="020B0604020202020204" pitchFamily="34" charset="0"/>
                <a:ea typeface="宋体" panose="02010600030101010101" pitchFamily="2" charset="-122"/>
              </a:rPr>
              <a:t>—</a:t>
            </a:r>
            <a:r>
              <a:rPr lang="zh-CN" altLang="en-US" b="1">
                <a:solidFill>
                  <a:srgbClr val="FF0000"/>
                </a:solidFill>
                <a:latin typeface="Arial" panose="020B0604020202020204" pitchFamily="34" charset="0"/>
                <a:ea typeface="宋体" panose="02010600030101010101" pitchFamily="2" charset="-122"/>
              </a:rPr>
              <a:t>概率统计中统计推断、方差分析</a:t>
            </a:r>
            <a:endParaRPr lang="zh-CN" altLang="en-US" b="1">
              <a:solidFill>
                <a:srgbClr val="FF0000"/>
              </a:solidFill>
              <a:latin typeface="Arial" panose="020B0604020202020204" pitchFamily="34" charset="0"/>
              <a:ea typeface="宋体" panose="02010600030101010101" pitchFamily="2" charset="-122"/>
            </a:endParaRPr>
          </a:p>
        </p:txBody>
      </p:sp>
      <p:sp>
        <p:nvSpPr>
          <p:cNvPr id="15423" name="椭圆形标注 15422"/>
          <p:cNvSpPr/>
          <p:nvPr/>
        </p:nvSpPr>
        <p:spPr>
          <a:xfrm>
            <a:off x="250825" y="1773238"/>
            <a:ext cx="2484438" cy="1511300"/>
          </a:xfrm>
          <a:prstGeom prst="wedgeEllipseCallout">
            <a:avLst>
              <a:gd name="adj1" fmla="val 9361"/>
              <a:gd name="adj2" fmla="val 73949"/>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变量间相互依赖关系</a:t>
            </a:r>
            <a:r>
              <a:rPr lang="en-US" altLang="zh-CN">
                <a:latin typeface="Arial" panose="020B0604020202020204" pitchFamily="34" charset="0"/>
                <a:ea typeface="宋体" panose="02010600030101010101" pitchFamily="2" charset="-122"/>
              </a:rPr>
              <a:t>—</a:t>
            </a:r>
            <a:r>
              <a:rPr lang="en-US" altLang="zh-CN">
                <a:solidFill>
                  <a:srgbClr val="FF0000"/>
                </a:solidFill>
                <a:latin typeface="Arial" panose="020B0604020202020204" pitchFamily="34" charset="0"/>
                <a:ea typeface="宋体" panose="02010600030101010101" pitchFamily="2" charset="-122"/>
              </a:rPr>
              <a:t>2</a:t>
            </a:r>
            <a:r>
              <a:rPr lang="zh-CN" altLang="en-US" b="1">
                <a:solidFill>
                  <a:srgbClr val="FF0000"/>
                </a:solidFill>
                <a:latin typeface="Arial" panose="020B0604020202020204" pitchFamily="34" charset="0"/>
                <a:ea typeface="宋体" panose="02010600030101010101" pitchFamily="2" charset="-122"/>
              </a:rPr>
              <a:t>回归分析</a:t>
            </a:r>
            <a:r>
              <a:rPr lang="zh-CN" altLang="en-US" b="1">
                <a:latin typeface="Arial" panose="020B0604020202020204" pitchFamily="34" charset="0"/>
                <a:ea typeface="宋体" panose="02010600030101010101" pitchFamily="2" charset="-122"/>
              </a:rPr>
              <a:t>；两组变量间关系</a:t>
            </a:r>
            <a:r>
              <a:rPr lang="en-US" altLang="zh-CN">
                <a:latin typeface="Arial" panose="020B0604020202020204" pitchFamily="34" charset="0"/>
                <a:ea typeface="宋体" panose="02010600030101010101" pitchFamily="2" charset="-122"/>
              </a:rPr>
              <a:t>—</a:t>
            </a:r>
            <a:r>
              <a:rPr lang="en-US" altLang="zh-CN">
                <a:solidFill>
                  <a:srgbClr val="FF0000"/>
                </a:solidFill>
                <a:latin typeface="Arial" panose="020B0604020202020204" pitchFamily="34" charset="0"/>
                <a:ea typeface="宋体" panose="02010600030101010101" pitchFamily="2" charset="-122"/>
              </a:rPr>
              <a:t>4</a:t>
            </a:r>
            <a:r>
              <a:rPr lang="zh-CN" altLang="en-US" b="1">
                <a:solidFill>
                  <a:srgbClr val="FF0000"/>
                </a:solidFill>
                <a:latin typeface="Arial" panose="020B0604020202020204" pitchFamily="34" charset="0"/>
                <a:ea typeface="宋体" panose="02010600030101010101" pitchFamily="2" charset="-122"/>
              </a:rPr>
              <a:t>典型相关分析</a:t>
            </a:r>
            <a:endParaRPr lang="zh-CN" altLang="en-US" b="1">
              <a:solidFill>
                <a:srgbClr val="FF0000"/>
              </a:solidFill>
              <a:latin typeface="Arial" panose="020B0604020202020204" pitchFamily="34" charset="0"/>
              <a:ea typeface="宋体" panose="02010600030101010101" pitchFamily="2" charset="-122"/>
            </a:endParaRPr>
          </a:p>
        </p:txBody>
      </p:sp>
      <p:sp>
        <p:nvSpPr>
          <p:cNvPr id="15424" name="椭圆形标注 15423"/>
          <p:cNvSpPr/>
          <p:nvPr/>
        </p:nvSpPr>
        <p:spPr>
          <a:xfrm>
            <a:off x="179388" y="2420938"/>
            <a:ext cx="2268537" cy="1655762"/>
          </a:xfrm>
          <a:prstGeom prst="wedgeEllipseCallout">
            <a:avLst>
              <a:gd name="adj1" fmla="val 15009"/>
              <a:gd name="adj2" fmla="val 71764"/>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相关变量变为不相关；高维数据降维</a:t>
            </a:r>
            <a:r>
              <a:rPr lang="en-US" altLang="zh-CN">
                <a:latin typeface="Arial" panose="020B0604020202020204" pitchFamily="34" charset="0"/>
                <a:ea typeface="宋体" panose="02010600030101010101" pitchFamily="2" charset="-122"/>
              </a:rPr>
              <a:t>—</a:t>
            </a:r>
            <a:r>
              <a:rPr lang="en-US" altLang="zh-CN">
                <a:solidFill>
                  <a:srgbClr val="FF0000"/>
                </a:solidFill>
                <a:latin typeface="Arial" panose="020B0604020202020204" pitchFamily="34" charset="0"/>
                <a:ea typeface="宋体" panose="02010600030101010101" pitchFamily="2" charset="-122"/>
              </a:rPr>
              <a:t>4</a:t>
            </a:r>
            <a:r>
              <a:rPr lang="zh-CN" altLang="en-US" b="1">
                <a:solidFill>
                  <a:srgbClr val="FF0000"/>
                </a:solidFill>
                <a:latin typeface="Arial" panose="020B0604020202020204" pitchFamily="34" charset="0"/>
                <a:ea typeface="宋体" panose="02010600030101010101" pitchFamily="2" charset="-122"/>
              </a:rPr>
              <a:t>主成分、典型相关分析</a:t>
            </a:r>
            <a:endParaRPr lang="zh-CN" altLang="en-US" b="1">
              <a:solidFill>
                <a:srgbClr val="FF0000"/>
              </a:solidFill>
              <a:latin typeface="Arial" panose="020B0604020202020204" pitchFamily="34" charset="0"/>
              <a:ea typeface="宋体" panose="02010600030101010101" pitchFamily="2" charset="-122"/>
            </a:endParaRPr>
          </a:p>
        </p:txBody>
      </p:sp>
      <p:sp>
        <p:nvSpPr>
          <p:cNvPr id="15425" name="椭圆形标注 15424"/>
          <p:cNvSpPr/>
          <p:nvPr/>
        </p:nvSpPr>
        <p:spPr>
          <a:xfrm>
            <a:off x="0" y="5229225"/>
            <a:ext cx="2051050" cy="1295400"/>
          </a:xfrm>
          <a:prstGeom prst="wedgeEllipseCallout">
            <a:avLst>
              <a:gd name="adj1" fmla="val 19583"/>
              <a:gd name="adj2" fmla="val -72060"/>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zh-CN" altLang="en-US" b="1">
                <a:latin typeface="Arial" panose="020B0604020202020204" pitchFamily="34" charset="0"/>
                <a:ea typeface="宋体" panose="02010600030101010101" pitchFamily="2" charset="-122"/>
              </a:rPr>
              <a:t>变量或样品按相似程度分类</a:t>
            </a:r>
            <a:r>
              <a:rPr lang="en-US" altLang="zh-CN">
                <a:latin typeface="Arial" panose="020B0604020202020204" pitchFamily="34" charset="0"/>
                <a:ea typeface="宋体" panose="02010600030101010101" pitchFamily="2" charset="-122"/>
              </a:rPr>
              <a:t>—</a:t>
            </a:r>
            <a:r>
              <a:rPr lang="en-US" altLang="zh-CN">
                <a:solidFill>
                  <a:srgbClr val="FF0000"/>
                </a:solidFill>
                <a:latin typeface="Arial" panose="020B0604020202020204" pitchFamily="34" charset="0"/>
                <a:ea typeface="宋体" panose="02010600030101010101" pitchFamily="2" charset="-122"/>
              </a:rPr>
              <a:t>6</a:t>
            </a:r>
            <a:r>
              <a:rPr lang="zh-CN" altLang="en-US" b="1">
                <a:solidFill>
                  <a:srgbClr val="FF0000"/>
                </a:solidFill>
                <a:latin typeface="Arial" panose="020B0604020202020204" pitchFamily="34" charset="0"/>
                <a:ea typeface="宋体" panose="02010600030101010101" pitchFamily="2" charset="-122"/>
              </a:rPr>
              <a:t>聚类</a:t>
            </a:r>
            <a:endParaRPr lang="zh-CN" altLang="en-US" b="1">
              <a:solidFill>
                <a:srgbClr val="FF0000"/>
              </a:solidFill>
              <a:latin typeface="Arial" panose="020B0604020202020204" pitchFamily="34" charset="0"/>
              <a:ea typeface="宋体" panose="02010600030101010101" pitchFamily="2" charset="-122"/>
            </a:endParaRPr>
          </a:p>
          <a:p>
            <a:pPr algn="ctr"/>
            <a:r>
              <a:rPr lang="zh-CN" altLang="en-US" b="1">
                <a:solidFill>
                  <a:srgbClr val="FF0000"/>
                </a:solidFill>
                <a:latin typeface="Arial" panose="020B0604020202020204" pitchFamily="34" charset="0"/>
                <a:ea typeface="宋体" panose="02010600030101010101" pitchFamily="2" charset="-122"/>
              </a:rPr>
              <a:t>、</a:t>
            </a:r>
            <a:r>
              <a:rPr lang="en-US" altLang="zh-CN" b="1">
                <a:solidFill>
                  <a:srgbClr val="FF0000"/>
                </a:solidFill>
                <a:latin typeface="Arial" panose="020B0604020202020204" pitchFamily="34" charset="0"/>
                <a:ea typeface="宋体" panose="02010600030101010101" pitchFamily="2" charset="-122"/>
              </a:rPr>
              <a:t>5</a:t>
            </a:r>
            <a:r>
              <a:rPr lang="zh-CN" altLang="en-US" b="1">
                <a:solidFill>
                  <a:srgbClr val="FF0000"/>
                </a:solidFill>
                <a:latin typeface="Arial" panose="020B0604020202020204" pitchFamily="34" charset="0"/>
                <a:ea typeface="宋体" panose="02010600030101010101" pitchFamily="2" charset="-122"/>
              </a:rPr>
              <a:t>判别分析</a:t>
            </a:r>
            <a:endParaRPr lang="zh-CN" altLang="en-US" b="1">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421"/>
                                        </p:tgtEl>
                                        <p:attrNameLst>
                                          <p:attrName>style.visibility</p:attrName>
                                        </p:attrNameLst>
                                      </p:cBhvr>
                                      <p:to>
                                        <p:strVal val="visible"/>
                                      </p:to>
                                    </p:set>
                                    <p:animEffect transition="in" filter="circle(in)">
                                      <p:cBhvr>
                                        <p:cTn id="7" dur="2000"/>
                                        <p:tgtEl>
                                          <p:spTgt spid="154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15421"/>
                                        </p:tgtEl>
                                      </p:cBhvr>
                                    </p:animEffect>
                                    <p:set>
                                      <p:cBhvr>
                                        <p:cTn id="12" dur="1" fill="hold">
                                          <p:stCondLst>
                                            <p:cond delay="499"/>
                                          </p:stCondLst>
                                        </p:cTn>
                                        <p:tgtEl>
                                          <p:spTgt spid="154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422"/>
                                        </p:tgtEl>
                                        <p:attrNameLst>
                                          <p:attrName>style.visibility</p:attrName>
                                        </p:attrNameLst>
                                      </p:cBhvr>
                                      <p:to>
                                        <p:strVal val="visible"/>
                                      </p:to>
                                    </p:set>
                                    <p:animEffect transition="in" filter="checkerboard(across)">
                                      <p:cBhvr>
                                        <p:cTn id="17" dur="500"/>
                                        <p:tgtEl>
                                          <p:spTgt spid="154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5422"/>
                                        </p:tgtEl>
                                      </p:cBhvr>
                                    </p:animEffect>
                                    <p:set>
                                      <p:cBhvr>
                                        <p:cTn id="22" dur="1" fill="hold">
                                          <p:stCondLst>
                                            <p:cond delay="499"/>
                                          </p:stCondLst>
                                        </p:cTn>
                                        <p:tgtEl>
                                          <p:spTgt spid="154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423"/>
                                        </p:tgtEl>
                                        <p:attrNameLst>
                                          <p:attrName>style.visibility</p:attrName>
                                        </p:attrNameLst>
                                      </p:cBhvr>
                                      <p:to>
                                        <p:strVal val="visible"/>
                                      </p:to>
                                    </p:set>
                                    <p:animEffect transition="in" filter="checkerboard(across)">
                                      <p:cBhvr>
                                        <p:cTn id="27" dur="500"/>
                                        <p:tgtEl>
                                          <p:spTgt spid="1542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1" nodeType="clickEffect">
                                  <p:stCondLst>
                                    <p:cond delay="0"/>
                                  </p:stCondLst>
                                  <p:childTnLst>
                                    <p:animEffect transition="out" filter="diamond(in)">
                                      <p:cBhvr>
                                        <p:cTn id="31" dur="2000"/>
                                        <p:tgtEl>
                                          <p:spTgt spid="15423"/>
                                        </p:tgtEl>
                                      </p:cBhvr>
                                    </p:animEffect>
                                    <p:set>
                                      <p:cBhvr>
                                        <p:cTn id="32" dur="1" fill="hold">
                                          <p:stCondLst>
                                            <p:cond delay="1999"/>
                                          </p:stCondLst>
                                        </p:cTn>
                                        <p:tgtEl>
                                          <p:spTgt spid="154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424"/>
                                        </p:tgtEl>
                                        <p:attrNameLst>
                                          <p:attrName>style.visibility</p:attrName>
                                        </p:attrNameLst>
                                      </p:cBhvr>
                                      <p:to>
                                        <p:strVal val="visible"/>
                                      </p:to>
                                    </p:set>
                                    <p:animEffect transition="in" filter="checkerboard(across)">
                                      <p:cBhvr>
                                        <p:cTn id="37" dur="500"/>
                                        <p:tgtEl>
                                          <p:spTgt spid="1542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15424"/>
                                        </p:tgtEl>
                                      </p:cBhvr>
                                    </p:animEffect>
                                    <p:set>
                                      <p:cBhvr>
                                        <p:cTn id="42" dur="1" fill="hold">
                                          <p:stCondLst>
                                            <p:cond delay="499"/>
                                          </p:stCondLst>
                                        </p:cTn>
                                        <p:tgtEl>
                                          <p:spTgt spid="154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5425"/>
                                        </p:tgtEl>
                                        <p:attrNameLst>
                                          <p:attrName>style.visibility</p:attrName>
                                        </p:attrNameLst>
                                      </p:cBhvr>
                                      <p:to>
                                        <p:strVal val="visible"/>
                                      </p:to>
                                    </p:set>
                                    <p:animEffect transition="in" filter="checkerboard(across)">
                                      <p:cBhvr>
                                        <p:cTn id="47" dur="500"/>
                                        <p:tgtEl>
                                          <p:spTgt spid="15425"/>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5425"/>
                                        </p:tgtEl>
                                      </p:cBhvr>
                                    </p:animEffect>
                                    <p:set>
                                      <p:cBhvr>
                                        <p:cTn id="52" dur="1" fill="hold">
                                          <p:stCondLst>
                                            <p:cond delay="499"/>
                                          </p:stCondLst>
                                        </p:cTn>
                                        <p:tgtEl>
                                          <p:spTgt spid="154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410"/>
                                        </p:tgtEl>
                                        <p:attrNameLst>
                                          <p:attrName>style.visibility</p:attrName>
                                        </p:attrNameLst>
                                      </p:cBhvr>
                                      <p:to>
                                        <p:strVal val="visible"/>
                                      </p:to>
                                    </p:set>
                                    <p:animEffect transition="in" filter="randombar(horizontal)">
                                      <p:cBhvr>
                                        <p:cTn id="57" dur="500"/>
                                        <p:tgtEl>
                                          <p:spTgt spid="154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5410"/>
                                        </p:tgtEl>
                                      </p:cBhvr>
                                    </p:animEffect>
                                    <p:set>
                                      <p:cBhvr>
                                        <p:cTn id="62" dur="1" fill="hold">
                                          <p:stCondLst>
                                            <p:cond delay="499"/>
                                          </p:stCondLst>
                                        </p:cTn>
                                        <p:tgtEl>
                                          <p:spTgt spid="154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5411"/>
                                        </p:tgtEl>
                                        <p:attrNameLst>
                                          <p:attrName>style.visibility</p:attrName>
                                        </p:attrNameLst>
                                      </p:cBhvr>
                                      <p:to>
                                        <p:strVal val="visible"/>
                                      </p:to>
                                    </p:set>
                                    <p:animEffect transition="in" filter="randombar(horizontal)">
                                      <p:cBhvr>
                                        <p:cTn id="67" dur="500"/>
                                        <p:tgtEl>
                                          <p:spTgt spid="154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5411"/>
                                        </p:tgtEl>
                                      </p:cBhvr>
                                    </p:animEffect>
                                    <p:set>
                                      <p:cBhvr>
                                        <p:cTn id="72" dur="1" fill="hold">
                                          <p:stCondLst>
                                            <p:cond delay="499"/>
                                          </p:stCondLst>
                                        </p:cTn>
                                        <p:tgtEl>
                                          <p:spTgt spid="154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15412"/>
                                        </p:tgtEl>
                                        <p:attrNameLst>
                                          <p:attrName>style.visibility</p:attrName>
                                        </p:attrNameLst>
                                      </p:cBhvr>
                                      <p:to>
                                        <p:strVal val="visible"/>
                                      </p:to>
                                    </p:set>
                                    <p:animEffect transition="in" filter="randombar(horizontal)">
                                      <p:cBhvr>
                                        <p:cTn id="77" dur="500"/>
                                        <p:tgtEl>
                                          <p:spTgt spid="1541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5412"/>
                                        </p:tgtEl>
                                      </p:cBhvr>
                                    </p:animEffect>
                                    <p:set>
                                      <p:cBhvr>
                                        <p:cTn id="82" dur="1" fill="hold">
                                          <p:stCondLst>
                                            <p:cond delay="499"/>
                                          </p:stCondLst>
                                        </p:cTn>
                                        <p:tgtEl>
                                          <p:spTgt spid="154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5413"/>
                                        </p:tgtEl>
                                        <p:attrNameLst>
                                          <p:attrName>style.visibility</p:attrName>
                                        </p:attrNameLst>
                                      </p:cBhvr>
                                      <p:to>
                                        <p:strVal val="visible"/>
                                      </p:to>
                                    </p:set>
                                    <p:animEffect transition="in" filter="randombar(horizontal)">
                                      <p:cBhvr>
                                        <p:cTn id="87" dur="500"/>
                                        <p:tgtEl>
                                          <p:spTgt spid="154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5413"/>
                                        </p:tgtEl>
                                      </p:cBhvr>
                                    </p:animEffect>
                                    <p:set>
                                      <p:cBhvr>
                                        <p:cTn id="92" dur="1" fill="hold">
                                          <p:stCondLst>
                                            <p:cond delay="499"/>
                                          </p:stCondLst>
                                        </p:cTn>
                                        <p:tgtEl>
                                          <p:spTgt spid="154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15414"/>
                                        </p:tgtEl>
                                        <p:attrNameLst>
                                          <p:attrName>style.visibility</p:attrName>
                                        </p:attrNameLst>
                                      </p:cBhvr>
                                      <p:to>
                                        <p:strVal val="visible"/>
                                      </p:to>
                                    </p:set>
                                    <p:animEffect transition="in" filter="randombar(horizontal)">
                                      <p:cBhvr>
                                        <p:cTn id="97" dur="500"/>
                                        <p:tgtEl>
                                          <p:spTgt spid="1541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15414"/>
                                        </p:tgtEl>
                                      </p:cBhvr>
                                    </p:animEffect>
                                    <p:set>
                                      <p:cBhvr>
                                        <p:cTn id="102" dur="1" fill="hold">
                                          <p:stCondLst>
                                            <p:cond delay="499"/>
                                          </p:stCondLst>
                                        </p:cTn>
                                        <p:tgtEl>
                                          <p:spTgt spid="1541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15409"/>
                                        </p:tgtEl>
                                        <p:attrNameLst>
                                          <p:attrName>style.visibility</p:attrName>
                                        </p:attrNameLst>
                                      </p:cBhvr>
                                      <p:to>
                                        <p:strVal val="visible"/>
                                      </p:to>
                                    </p:set>
                                    <p:animEffect transition="in" filter="randombar(horizontal)">
                                      <p:cBhvr>
                                        <p:cTn id="107" dur="500"/>
                                        <p:tgtEl>
                                          <p:spTgt spid="1540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5409"/>
                                        </p:tgtEl>
                                      </p:cBhvr>
                                    </p:animEffect>
                                    <p:set>
                                      <p:cBhvr>
                                        <p:cTn id="112" dur="1" fill="hold">
                                          <p:stCondLst>
                                            <p:cond delay="499"/>
                                          </p:stCondLst>
                                        </p:cTn>
                                        <p:tgtEl>
                                          <p:spTgt spid="1540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5415"/>
                                        </p:tgtEl>
                                        <p:attrNameLst>
                                          <p:attrName>style.visibility</p:attrName>
                                        </p:attrNameLst>
                                      </p:cBhvr>
                                      <p:to>
                                        <p:strVal val="visible"/>
                                      </p:to>
                                    </p:set>
                                    <p:animEffect transition="in" filter="fade">
                                      <p:cBhvr>
                                        <p:cTn id="117" dur="2000"/>
                                        <p:tgtEl>
                                          <p:spTgt spid="15415"/>
                                        </p:tgtEl>
                                      </p:cBhvr>
                                    </p:animEffect>
                                  </p:childTnLst>
                                </p:cTn>
                              </p:par>
                            </p:childTnLst>
                          </p:cTn>
                        </p:par>
                      </p:childTnLst>
                    </p:cTn>
                  </p:par>
                  <p:par>
                    <p:cTn id="118" fill="hold">
                      <p:stCondLst>
                        <p:cond delay="indefinite"/>
                      </p:stCondLst>
                      <p:childTnLst>
                        <p:par>
                          <p:cTn id="119" fill="hold">
                            <p:stCondLst>
                              <p:cond delay="0"/>
                            </p:stCondLst>
                            <p:childTnLst>
                              <p:par>
                                <p:cTn id="120" presetID="8" presetClass="exit" presetSubtype="16" fill="hold" grpId="1" nodeType="clickEffect">
                                  <p:stCondLst>
                                    <p:cond delay="0"/>
                                  </p:stCondLst>
                                  <p:childTnLst>
                                    <p:animEffect transition="out" filter="diamond(in)">
                                      <p:cBhvr>
                                        <p:cTn id="121" dur="2000"/>
                                        <p:tgtEl>
                                          <p:spTgt spid="15415"/>
                                        </p:tgtEl>
                                      </p:cBhvr>
                                    </p:animEffect>
                                    <p:set>
                                      <p:cBhvr>
                                        <p:cTn id="122" dur="1" fill="hold">
                                          <p:stCondLst>
                                            <p:cond delay="1999"/>
                                          </p:stCondLst>
                                        </p:cTn>
                                        <p:tgtEl>
                                          <p:spTgt spid="1541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417"/>
                                        </p:tgtEl>
                                        <p:attrNameLst>
                                          <p:attrName>style.visibility</p:attrName>
                                        </p:attrNameLst>
                                      </p:cBhvr>
                                      <p:to>
                                        <p:strVal val="visible"/>
                                      </p:to>
                                    </p:set>
                                    <p:animEffect transition="in" filter="fade">
                                      <p:cBhvr>
                                        <p:cTn id="127" dur="2000"/>
                                        <p:tgtEl>
                                          <p:spTgt spid="15417"/>
                                        </p:tgtEl>
                                      </p:cBhvr>
                                    </p:animEffect>
                                  </p:childTnLst>
                                </p:cTn>
                              </p:par>
                            </p:childTnLst>
                          </p:cTn>
                        </p:par>
                      </p:childTnLst>
                    </p:cTn>
                  </p:par>
                  <p:par>
                    <p:cTn id="128" fill="hold">
                      <p:stCondLst>
                        <p:cond delay="indefinite"/>
                      </p:stCondLst>
                      <p:childTnLst>
                        <p:par>
                          <p:cTn id="129" fill="hold">
                            <p:stCondLst>
                              <p:cond delay="0"/>
                            </p:stCondLst>
                            <p:childTnLst>
                              <p:par>
                                <p:cTn id="130" presetID="8" presetClass="exit" presetSubtype="16" fill="hold" grpId="1" nodeType="clickEffect">
                                  <p:stCondLst>
                                    <p:cond delay="0"/>
                                  </p:stCondLst>
                                  <p:childTnLst>
                                    <p:animEffect transition="out" filter="diamond(in)">
                                      <p:cBhvr>
                                        <p:cTn id="131" dur="2000"/>
                                        <p:tgtEl>
                                          <p:spTgt spid="15417"/>
                                        </p:tgtEl>
                                      </p:cBhvr>
                                    </p:animEffect>
                                    <p:set>
                                      <p:cBhvr>
                                        <p:cTn id="132" dur="1" fill="hold">
                                          <p:stCondLst>
                                            <p:cond delay="1999"/>
                                          </p:stCondLst>
                                        </p:cTn>
                                        <p:tgtEl>
                                          <p:spTgt spid="1541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5416"/>
                                        </p:tgtEl>
                                        <p:attrNameLst>
                                          <p:attrName>style.visibility</p:attrName>
                                        </p:attrNameLst>
                                      </p:cBhvr>
                                      <p:to>
                                        <p:strVal val="visible"/>
                                      </p:to>
                                    </p:set>
                                    <p:animEffect transition="in" filter="fade">
                                      <p:cBhvr>
                                        <p:cTn id="137" dur="2000"/>
                                        <p:tgtEl>
                                          <p:spTgt spid="15416"/>
                                        </p:tgtEl>
                                      </p:cBhvr>
                                    </p:animEffect>
                                  </p:childTnLst>
                                </p:cTn>
                              </p:par>
                            </p:childTnLst>
                          </p:cTn>
                        </p:par>
                      </p:childTnLst>
                    </p:cTn>
                  </p:par>
                  <p:par>
                    <p:cTn id="138" fill="hold">
                      <p:stCondLst>
                        <p:cond delay="indefinite"/>
                      </p:stCondLst>
                      <p:childTnLst>
                        <p:par>
                          <p:cTn id="139" fill="hold">
                            <p:stCondLst>
                              <p:cond delay="0"/>
                            </p:stCondLst>
                            <p:childTnLst>
                              <p:par>
                                <p:cTn id="140" presetID="8" presetClass="exit" presetSubtype="16" fill="hold" grpId="1" nodeType="clickEffect">
                                  <p:stCondLst>
                                    <p:cond delay="0"/>
                                  </p:stCondLst>
                                  <p:childTnLst>
                                    <p:animEffect transition="out" filter="diamond(in)">
                                      <p:cBhvr>
                                        <p:cTn id="141" dur="2000"/>
                                        <p:tgtEl>
                                          <p:spTgt spid="15416"/>
                                        </p:tgtEl>
                                      </p:cBhvr>
                                    </p:animEffect>
                                    <p:set>
                                      <p:cBhvr>
                                        <p:cTn id="142" dur="1" fill="hold">
                                          <p:stCondLst>
                                            <p:cond delay="1999"/>
                                          </p:stCondLst>
                                        </p:cTn>
                                        <p:tgtEl>
                                          <p:spTgt spid="1541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5418"/>
                                        </p:tgtEl>
                                        <p:attrNameLst>
                                          <p:attrName>style.visibility</p:attrName>
                                        </p:attrNameLst>
                                      </p:cBhvr>
                                      <p:to>
                                        <p:strVal val="visible"/>
                                      </p:to>
                                    </p:set>
                                    <p:animEffect transition="in" filter="fade">
                                      <p:cBhvr>
                                        <p:cTn id="147" dur="2000"/>
                                        <p:tgtEl>
                                          <p:spTgt spid="15418"/>
                                        </p:tgtEl>
                                      </p:cBhvr>
                                    </p:animEffect>
                                  </p:childTnLst>
                                </p:cTn>
                              </p:par>
                            </p:childTnLst>
                          </p:cTn>
                        </p:par>
                      </p:childTnLst>
                    </p:cTn>
                  </p:par>
                  <p:par>
                    <p:cTn id="148" fill="hold">
                      <p:stCondLst>
                        <p:cond delay="indefinite"/>
                      </p:stCondLst>
                      <p:childTnLst>
                        <p:par>
                          <p:cTn id="149" fill="hold">
                            <p:stCondLst>
                              <p:cond delay="0"/>
                            </p:stCondLst>
                            <p:childTnLst>
                              <p:par>
                                <p:cTn id="150" presetID="8" presetClass="exit" presetSubtype="16" fill="hold" grpId="1" nodeType="clickEffect">
                                  <p:stCondLst>
                                    <p:cond delay="0"/>
                                  </p:stCondLst>
                                  <p:childTnLst>
                                    <p:animEffect transition="out" filter="diamond(in)">
                                      <p:cBhvr>
                                        <p:cTn id="151" dur="2000"/>
                                        <p:tgtEl>
                                          <p:spTgt spid="15418"/>
                                        </p:tgtEl>
                                      </p:cBhvr>
                                    </p:animEffect>
                                    <p:set>
                                      <p:cBhvr>
                                        <p:cTn id="152" dur="1" fill="hold">
                                          <p:stCondLst>
                                            <p:cond delay="1999"/>
                                          </p:stCondLst>
                                        </p:cTn>
                                        <p:tgtEl>
                                          <p:spTgt spid="15418"/>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5419"/>
                                        </p:tgtEl>
                                        <p:attrNameLst>
                                          <p:attrName>style.visibility</p:attrName>
                                        </p:attrNameLst>
                                      </p:cBhvr>
                                      <p:to>
                                        <p:strVal val="visible"/>
                                      </p:to>
                                    </p:set>
                                    <p:animEffect transition="in" filter="fade">
                                      <p:cBhvr>
                                        <p:cTn id="157" dur="2000"/>
                                        <p:tgtEl>
                                          <p:spTgt spid="15419"/>
                                        </p:tgtEl>
                                      </p:cBhvr>
                                    </p:animEffect>
                                  </p:childTnLst>
                                </p:cTn>
                              </p:par>
                            </p:childTnLst>
                          </p:cTn>
                        </p:par>
                      </p:childTnLst>
                    </p:cTn>
                  </p:par>
                  <p:par>
                    <p:cTn id="158" fill="hold">
                      <p:stCondLst>
                        <p:cond delay="indefinite"/>
                      </p:stCondLst>
                      <p:childTnLst>
                        <p:par>
                          <p:cTn id="159" fill="hold">
                            <p:stCondLst>
                              <p:cond delay="0"/>
                            </p:stCondLst>
                            <p:childTnLst>
                              <p:par>
                                <p:cTn id="160" presetID="8" presetClass="exit" presetSubtype="16" fill="hold" grpId="1" nodeType="clickEffect">
                                  <p:stCondLst>
                                    <p:cond delay="0"/>
                                  </p:stCondLst>
                                  <p:childTnLst>
                                    <p:animEffect transition="out" filter="diamond(in)">
                                      <p:cBhvr>
                                        <p:cTn id="161" dur="2000"/>
                                        <p:tgtEl>
                                          <p:spTgt spid="15419"/>
                                        </p:tgtEl>
                                      </p:cBhvr>
                                    </p:animEffect>
                                    <p:set>
                                      <p:cBhvr>
                                        <p:cTn id="162" dur="1" fill="hold">
                                          <p:stCondLst>
                                            <p:cond delay="1999"/>
                                          </p:stCondLst>
                                        </p:cTn>
                                        <p:tgtEl>
                                          <p:spTgt spid="154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5420"/>
                                        </p:tgtEl>
                                        <p:attrNameLst>
                                          <p:attrName>style.visibility</p:attrName>
                                        </p:attrNameLst>
                                      </p:cBhvr>
                                      <p:to>
                                        <p:strVal val="visible"/>
                                      </p:to>
                                    </p:set>
                                    <p:animEffect transition="in" filter="fade">
                                      <p:cBhvr>
                                        <p:cTn id="167" dur="2000"/>
                                        <p:tgtEl>
                                          <p:spTgt spid="15420"/>
                                        </p:tgtEl>
                                      </p:cBhvr>
                                    </p:animEffect>
                                  </p:childTnLst>
                                </p:cTn>
                              </p:par>
                            </p:childTnLst>
                          </p:cTn>
                        </p:par>
                      </p:childTnLst>
                    </p:cTn>
                  </p:par>
                  <p:par>
                    <p:cTn id="168" fill="hold">
                      <p:stCondLst>
                        <p:cond delay="indefinite"/>
                      </p:stCondLst>
                      <p:childTnLst>
                        <p:par>
                          <p:cTn id="169" fill="hold">
                            <p:stCondLst>
                              <p:cond delay="0"/>
                            </p:stCondLst>
                            <p:childTnLst>
                              <p:par>
                                <p:cTn id="170" presetID="8" presetClass="exit" presetSubtype="16" fill="hold" grpId="1" nodeType="clickEffect">
                                  <p:stCondLst>
                                    <p:cond delay="0"/>
                                  </p:stCondLst>
                                  <p:childTnLst>
                                    <p:animEffect transition="out" filter="diamond(in)">
                                      <p:cBhvr>
                                        <p:cTn id="171" dur="2000"/>
                                        <p:tgtEl>
                                          <p:spTgt spid="15420"/>
                                        </p:tgtEl>
                                      </p:cBhvr>
                                    </p:animEffect>
                                    <p:set>
                                      <p:cBhvr>
                                        <p:cTn id="172" dur="1" fill="hold">
                                          <p:stCondLst>
                                            <p:cond delay="1999"/>
                                          </p:stCondLst>
                                        </p:cTn>
                                        <p:tgtEl>
                                          <p:spTgt spid="154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 grpId="0" animBg="1"/>
      <p:bldP spid="15421" grpId="1" animBg="1"/>
      <p:bldP spid="15422" grpId="0" animBg="1"/>
      <p:bldP spid="15422" grpId="1" animBg="1"/>
      <p:bldP spid="15423" grpId="0" animBg="1"/>
      <p:bldP spid="15423" grpId="1" animBg="1"/>
      <p:bldP spid="15424" grpId="0" animBg="1"/>
      <p:bldP spid="15424" grpId="1" animBg="1"/>
      <p:bldP spid="15425" grpId="0" animBg="1"/>
      <p:bldP spid="15425" grpId="1" animBg="1"/>
      <p:bldP spid="15410" grpId="0" animBg="1"/>
      <p:bldP spid="15410" grpId="1" animBg="1"/>
      <p:bldP spid="15411" grpId="0" animBg="1"/>
      <p:bldP spid="15411" grpId="1" animBg="1"/>
      <p:bldP spid="15412" grpId="0" animBg="1"/>
      <p:bldP spid="15412" grpId="1" animBg="1"/>
      <p:bldP spid="15413" grpId="0" animBg="1"/>
      <p:bldP spid="15413" grpId="1" animBg="1"/>
      <p:bldP spid="15414" grpId="0" animBg="1"/>
      <p:bldP spid="15414" grpId="1" animBg="1"/>
      <p:bldP spid="15409" grpId="0" animBg="1"/>
      <p:bldP spid="15409" grpId="1" animBg="1"/>
      <p:bldP spid="15415" grpId="0" animBg="1"/>
      <p:bldP spid="15415" grpId="1" animBg="1"/>
      <p:bldP spid="15417" grpId="0" animBg="1"/>
      <p:bldP spid="15417" grpId="1" animBg="1"/>
      <p:bldP spid="15416" grpId="0" animBg="1"/>
      <p:bldP spid="15416" grpId="1" animBg="1"/>
      <p:bldP spid="15418" grpId="0" animBg="1"/>
      <p:bldP spid="15418" grpId="1" animBg="1"/>
      <p:bldP spid="15419" grpId="0" animBg="1"/>
      <p:bldP spid="15419" grpId="1" animBg="1"/>
      <p:bldP spid="15420" grpId="0" animBg="1"/>
      <p:bldP spid="154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638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6626" name="日期占位符 1638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6627" name="直接连接符 16387"/>
          <p:cNvSpPr/>
          <p:nvPr/>
        </p:nvSpPr>
        <p:spPr>
          <a:xfrm>
            <a:off x="2060575" y="3548063"/>
            <a:ext cx="6138863" cy="0"/>
          </a:xfrm>
          <a:prstGeom prst="line">
            <a:avLst/>
          </a:prstGeom>
          <a:ln w="3175" cap="rnd" cmpd="sng">
            <a:solidFill>
              <a:schemeClr val="tx1"/>
            </a:solidFill>
            <a:prstDash val="sysDot"/>
            <a:round/>
            <a:headEnd type="none" w="med" len="med"/>
            <a:tailEnd type="none" w="med" len="med"/>
          </a:ln>
        </p:spPr>
      </p:sp>
      <p:sp>
        <p:nvSpPr>
          <p:cNvPr id="26628" name="直接连接符 16388"/>
          <p:cNvSpPr/>
          <p:nvPr/>
        </p:nvSpPr>
        <p:spPr>
          <a:xfrm>
            <a:off x="2060575" y="4627563"/>
            <a:ext cx="6138863" cy="0"/>
          </a:xfrm>
          <a:prstGeom prst="line">
            <a:avLst/>
          </a:prstGeom>
          <a:ln w="3175" cap="rnd" cmpd="sng">
            <a:solidFill>
              <a:schemeClr val="tx1"/>
            </a:solidFill>
            <a:prstDash val="sysDot"/>
            <a:round/>
            <a:headEnd type="none" w="med" len="med"/>
            <a:tailEnd type="none" w="med" len="med"/>
          </a:ln>
        </p:spPr>
      </p:sp>
      <p:sp>
        <p:nvSpPr>
          <p:cNvPr id="26629" name="直接连接符 16389"/>
          <p:cNvSpPr/>
          <p:nvPr/>
        </p:nvSpPr>
        <p:spPr>
          <a:xfrm>
            <a:off x="2060575" y="5851525"/>
            <a:ext cx="6138863" cy="0"/>
          </a:xfrm>
          <a:prstGeom prst="line">
            <a:avLst/>
          </a:prstGeom>
          <a:ln w="3175" cap="rnd" cmpd="sng">
            <a:solidFill>
              <a:schemeClr val="tx1"/>
            </a:solidFill>
            <a:prstDash val="sysDot"/>
            <a:round/>
            <a:headEnd type="none" w="med" len="med"/>
            <a:tailEnd type="none" w="med" len="med"/>
          </a:ln>
        </p:spPr>
      </p:sp>
      <p:sp>
        <p:nvSpPr>
          <p:cNvPr id="26630" name="直接连接符 16390"/>
          <p:cNvSpPr/>
          <p:nvPr/>
        </p:nvSpPr>
        <p:spPr>
          <a:xfrm>
            <a:off x="2060575" y="2540000"/>
            <a:ext cx="6138863" cy="0"/>
          </a:xfrm>
          <a:prstGeom prst="line">
            <a:avLst/>
          </a:prstGeom>
          <a:ln w="3175" cap="rnd" cmpd="sng">
            <a:solidFill>
              <a:schemeClr val="tx1"/>
            </a:solidFill>
            <a:prstDash val="sysDot"/>
            <a:round/>
            <a:headEnd type="none" w="med" len="med"/>
            <a:tailEnd type="none" w="med" len="med"/>
          </a:ln>
        </p:spPr>
      </p:sp>
      <p:sp>
        <p:nvSpPr>
          <p:cNvPr id="26631" name="菱形 16391"/>
          <p:cNvSpPr/>
          <p:nvPr/>
        </p:nvSpPr>
        <p:spPr>
          <a:xfrm>
            <a:off x="1123950" y="4483100"/>
            <a:ext cx="1566863" cy="1479550"/>
          </a:xfrm>
          <a:prstGeom prst="diamond">
            <a:avLst/>
          </a:prstGeom>
          <a:gradFill rotWithShape="1">
            <a:gsLst>
              <a:gs pos="0">
                <a:srgbClr val="47475E"/>
              </a:gs>
              <a:gs pos="100000">
                <a:schemeClr val="accent2"/>
              </a:gs>
            </a:gsLst>
            <a:lin ang="2700000" scaled="1"/>
            <a:tileRect/>
          </a:gradFill>
          <a:ln w="9525"/>
          <a:scene3d>
            <a:camera prst="legacyPerspectiveBottom">
              <a:rot lat="192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6632" name="菱形 16392"/>
          <p:cNvSpPr/>
          <p:nvPr/>
        </p:nvSpPr>
        <p:spPr>
          <a:xfrm>
            <a:off x="1052513" y="3330575"/>
            <a:ext cx="1681162" cy="1517650"/>
          </a:xfrm>
          <a:prstGeom prst="diamond">
            <a:avLst/>
          </a:prstGeom>
          <a:gradFill rotWithShape="1">
            <a:gsLst>
              <a:gs pos="0">
                <a:srgbClr val="474776"/>
              </a:gs>
              <a:gs pos="100000">
                <a:schemeClr val="accent1"/>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6633" name="菱形 16393"/>
          <p:cNvSpPr/>
          <p:nvPr/>
        </p:nvSpPr>
        <p:spPr>
          <a:xfrm>
            <a:off x="1019175" y="2219325"/>
            <a:ext cx="1771650" cy="1598613"/>
          </a:xfrm>
          <a:prstGeom prst="diamond">
            <a:avLst/>
          </a:prstGeom>
          <a:gradFill rotWithShape="1">
            <a:gsLst>
              <a:gs pos="0">
                <a:srgbClr val="47475E"/>
              </a:gs>
              <a:gs pos="100000">
                <a:schemeClr val="accent2"/>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6634" name="菱形 16394"/>
          <p:cNvSpPr/>
          <p:nvPr/>
        </p:nvSpPr>
        <p:spPr>
          <a:xfrm>
            <a:off x="979488" y="1171575"/>
            <a:ext cx="1895475" cy="1643063"/>
          </a:xfrm>
          <a:prstGeom prst="diamond">
            <a:avLst/>
          </a:prstGeom>
          <a:gradFill rotWithShape="1">
            <a:gsLst>
              <a:gs pos="0">
                <a:schemeClr val="accent1"/>
              </a:gs>
              <a:gs pos="100000">
                <a:srgbClr val="474776"/>
              </a:gs>
            </a:gsLst>
            <a:lin ang="2700000" scaled="1"/>
            <a:tileRect/>
          </a:gradFill>
          <a:ln w="9525"/>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6635" name="任意多边形 16395"/>
          <p:cNvSpPr/>
          <p:nvPr/>
        </p:nvSpPr>
        <p:spPr>
          <a:xfrm>
            <a:off x="971550" y="1628775"/>
            <a:ext cx="1909763" cy="779463"/>
          </a:xfrm>
          <a:custGeom>
            <a:avLst/>
            <a:gdLst/>
            <a:ahLst/>
            <a:cxnLst>
              <a:cxn ang="0">
                <a:pos x="952500" y="0"/>
              </a:cxn>
              <a:cxn ang="0">
                <a:pos x="0" y="371475"/>
              </a:cxn>
              <a:cxn ang="0">
                <a:pos x="950913" y="779463"/>
              </a:cxn>
              <a:cxn ang="0">
                <a:pos x="1909763" y="366713"/>
              </a:cxn>
              <a:cxn ang="0">
                <a:pos x="952500" y="0"/>
              </a:cxn>
            </a:cxnLst>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miter/>
            <a:headEnd type="none" w="med" len="med"/>
            <a:tailEnd type="none" w="med" len="med"/>
          </a:ln>
        </p:spPr>
        <p:txBody>
          <a:bodyPr/>
          <a:p>
            <a:endParaRPr lang="zh-CN" altLang="en-US"/>
          </a:p>
        </p:txBody>
      </p:sp>
      <p:sp>
        <p:nvSpPr>
          <p:cNvPr id="26636" name="矩形 16396"/>
          <p:cNvSpPr/>
          <p:nvPr/>
        </p:nvSpPr>
        <p:spPr>
          <a:xfrm>
            <a:off x="1128713" y="5076825"/>
            <a:ext cx="1555750" cy="366713"/>
          </a:xfrm>
          <a:prstGeom prst="rect">
            <a:avLst/>
          </a:prstGeom>
          <a:noFill/>
          <a:ln w="9525">
            <a:noFill/>
          </a:ln>
        </p:spPr>
        <p:txBody>
          <a:bodyPr wrap="none" anchor="t" anchorCtr="0">
            <a:spAutoFit/>
          </a:bodyPr>
          <a:p>
            <a:pPr algn="ctr"/>
            <a:r>
              <a:rPr lang="zh-CN" altLang="en-US" b="1">
                <a:solidFill>
                  <a:schemeClr val="bg1"/>
                </a:solidFill>
                <a:latin typeface="Arial" panose="020B0604020202020204" pitchFamily="34" charset="0"/>
                <a:ea typeface="微软雅黑" panose="020B0503020204020204" pitchFamily="34" charset="-122"/>
              </a:rPr>
              <a:t>社会经济统计</a:t>
            </a:r>
            <a:endParaRPr lang="zh-CN" altLang="en-US" b="1">
              <a:solidFill>
                <a:schemeClr val="bg1"/>
              </a:solidFill>
              <a:latin typeface="Arial" panose="020B0604020202020204" pitchFamily="34" charset="0"/>
              <a:ea typeface="微软雅黑" panose="020B0503020204020204" pitchFamily="34" charset="-122"/>
            </a:endParaRPr>
          </a:p>
        </p:txBody>
      </p:sp>
      <p:sp>
        <p:nvSpPr>
          <p:cNvPr id="26637" name="矩形 16397"/>
          <p:cNvSpPr/>
          <p:nvPr/>
        </p:nvSpPr>
        <p:spPr>
          <a:xfrm>
            <a:off x="1343025" y="3997325"/>
            <a:ext cx="1098550" cy="366713"/>
          </a:xfrm>
          <a:prstGeom prst="rect">
            <a:avLst/>
          </a:prstGeom>
          <a:noFill/>
          <a:ln w="9525">
            <a:noFill/>
          </a:ln>
        </p:spPr>
        <p:txBody>
          <a:bodyPr wrap="none" anchor="t" anchorCtr="0">
            <a:spAutoFit/>
          </a:bodyPr>
          <a:p>
            <a:pPr algn="ctr"/>
            <a:r>
              <a:rPr lang="zh-CN" altLang="en-US" b="1">
                <a:solidFill>
                  <a:schemeClr val="bg1"/>
                </a:solidFill>
                <a:latin typeface="Arial" panose="020B0604020202020204" pitchFamily="34" charset="0"/>
                <a:ea typeface="微软雅黑" panose="020B0503020204020204" pitchFamily="34" charset="-122"/>
              </a:rPr>
              <a:t>数理统计</a:t>
            </a:r>
            <a:endParaRPr lang="zh-CN" altLang="en-US" b="1">
              <a:solidFill>
                <a:schemeClr val="bg1"/>
              </a:solidFill>
              <a:latin typeface="Arial" panose="020B0604020202020204" pitchFamily="34" charset="0"/>
              <a:ea typeface="微软雅黑" panose="020B0503020204020204" pitchFamily="34" charset="-122"/>
            </a:endParaRPr>
          </a:p>
        </p:txBody>
      </p:sp>
      <p:sp>
        <p:nvSpPr>
          <p:cNvPr id="26638" name="矩形 16398"/>
          <p:cNvSpPr/>
          <p:nvPr/>
        </p:nvSpPr>
        <p:spPr>
          <a:xfrm>
            <a:off x="1330325" y="2863850"/>
            <a:ext cx="1098550" cy="366713"/>
          </a:xfrm>
          <a:prstGeom prst="rect">
            <a:avLst/>
          </a:prstGeom>
          <a:noFill/>
          <a:ln w="9525">
            <a:noFill/>
          </a:ln>
        </p:spPr>
        <p:txBody>
          <a:bodyPr wrap="none" anchor="t" anchorCtr="0">
            <a:spAutoFit/>
          </a:bodyPr>
          <a:p>
            <a:pPr algn="ctr"/>
            <a:r>
              <a:rPr lang="zh-CN" altLang="en-US" b="1">
                <a:solidFill>
                  <a:schemeClr val="bg1"/>
                </a:solidFill>
                <a:latin typeface="Arial" panose="020B0604020202020204" pitchFamily="34" charset="0"/>
                <a:ea typeface="微软雅黑" panose="020B0503020204020204" pitchFamily="34" charset="-122"/>
              </a:rPr>
              <a:t>政治算术</a:t>
            </a:r>
            <a:endParaRPr lang="zh-CN" altLang="en-US" b="1">
              <a:solidFill>
                <a:schemeClr val="bg1"/>
              </a:solidFill>
              <a:latin typeface="Arial" panose="020B0604020202020204" pitchFamily="34" charset="0"/>
              <a:ea typeface="微软雅黑" panose="020B0503020204020204" pitchFamily="34" charset="-122"/>
            </a:endParaRPr>
          </a:p>
        </p:txBody>
      </p:sp>
      <p:sp>
        <p:nvSpPr>
          <p:cNvPr id="26639" name="矩形 16399"/>
          <p:cNvSpPr/>
          <p:nvPr/>
        </p:nvSpPr>
        <p:spPr>
          <a:xfrm>
            <a:off x="1362075" y="1798638"/>
            <a:ext cx="1098550" cy="366712"/>
          </a:xfrm>
          <a:prstGeom prst="rect">
            <a:avLst/>
          </a:prstGeom>
          <a:noFill/>
          <a:ln w="9525">
            <a:noFill/>
          </a:ln>
        </p:spPr>
        <p:txBody>
          <a:bodyPr wrap="none" anchor="t" anchorCtr="0">
            <a:spAutoFit/>
          </a:bodyPr>
          <a:p>
            <a:pPr algn="ctr"/>
            <a:r>
              <a:rPr lang="zh-CN" altLang="en-US" b="1">
                <a:solidFill>
                  <a:schemeClr val="bg1"/>
                </a:solidFill>
                <a:latin typeface="Arial" panose="020B0604020202020204" pitchFamily="34" charset="0"/>
                <a:ea typeface="微软雅黑" panose="020B0503020204020204" pitchFamily="34" charset="-122"/>
              </a:rPr>
              <a:t>国势学派</a:t>
            </a:r>
            <a:endParaRPr lang="zh-CN" altLang="en-US" b="1">
              <a:solidFill>
                <a:schemeClr val="bg1"/>
              </a:solidFill>
              <a:latin typeface="Arial" panose="020B0604020202020204" pitchFamily="34" charset="0"/>
              <a:ea typeface="微软雅黑" panose="020B0503020204020204" pitchFamily="34" charset="-122"/>
            </a:endParaRPr>
          </a:p>
        </p:txBody>
      </p:sp>
      <p:sp>
        <p:nvSpPr>
          <p:cNvPr id="26640" name="矩形 16400"/>
          <p:cNvSpPr/>
          <p:nvPr/>
        </p:nvSpPr>
        <p:spPr>
          <a:xfrm>
            <a:off x="2852738" y="1674813"/>
            <a:ext cx="5413375" cy="792162"/>
          </a:xfrm>
          <a:prstGeom prst="rect">
            <a:avLst/>
          </a:prstGeom>
          <a:noFill/>
          <a:ln w="9525">
            <a:noFill/>
          </a:ln>
        </p:spPr>
        <p:txBody>
          <a:bodyPr anchor="t" anchorCtr="0">
            <a:spAutoFit/>
          </a:bodyPr>
          <a:p>
            <a:pPr>
              <a:lnSpc>
                <a:spcPct val="85000"/>
              </a:lnSpc>
              <a:spcBef>
                <a:spcPct val="20000"/>
              </a:spcBef>
              <a:spcAft>
                <a:spcPct val="5000"/>
              </a:spcAft>
              <a:buClr>
                <a:schemeClr val="bg2"/>
              </a:buClr>
              <a:buSzPct val="75000"/>
              <a:buFont typeface="Wingdings" panose="05000000000000000000" pitchFamily="2" charset="2"/>
              <a:buChar char="n"/>
            </a:pPr>
            <a:r>
              <a:rPr lang="zh-CN" altLang="en-US" b="1">
                <a:latin typeface="仿宋" panose="02010609060101010101" pitchFamily="49" charset="-122"/>
                <a:ea typeface="仿宋" panose="02010609060101010101" pitchFamily="49" charset="-122"/>
              </a:rPr>
              <a:t>最早流派之一。创始人德国康令</a:t>
            </a:r>
            <a:r>
              <a:rPr lang="en-US" altLang="zh-CN" b="1">
                <a:latin typeface="仿宋" panose="02010609060101010101" pitchFamily="49" charset="-122"/>
                <a:ea typeface="仿宋" panose="02010609060101010101" pitchFamily="49" charset="-122"/>
              </a:rPr>
              <a:t>(H.Conring 1606-81)</a:t>
            </a:r>
            <a:r>
              <a:rPr lang="zh-CN" altLang="en-US" b="1">
                <a:latin typeface="仿宋" panose="02010609060101010101" pitchFamily="49" charset="-122"/>
                <a:ea typeface="仿宋" panose="02010609060101010101" pitchFamily="49" charset="-122"/>
              </a:rPr>
              <a:t>和阿享瓦尔</a:t>
            </a:r>
            <a:r>
              <a:rPr lang="en-US" altLang="zh-CN" b="1">
                <a:latin typeface="仿宋" panose="02010609060101010101" pitchFamily="49" charset="-122"/>
                <a:ea typeface="仿宋" panose="02010609060101010101" pitchFamily="49" charset="-122"/>
              </a:rPr>
              <a:t>(G.Achenwall 1719—72).</a:t>
            </a:r>
            <a:r>
              <a:rPr lang="zh-CN" altLang="en-US" b="1">
                <a:latin typeface="仿宋" panose="02010609060101010101" pitchFamily="49" charset="-122"/>
                <a:ea typeface="仿宋" panose="02010609060101010101" pitchFamily="49" charset="-122"/>
              </a:rPr>
              <a:t>采用文字记述形式，把重要事项系统整理罗列</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报表</a:t>
            </a:r>
            <a:r>
              <a:rPr lang="en-US" altLang="zh-CN" b="1">
                <a:latin typeface="仿宋" panose="02010609060101010101" pitchFamily="49" charset="-122"/>
                <a:ea typeface="仿宋" panose="02010609060101010101" pitchFamily="49" charset="-122"/>
              </a:rPr>
              <a:t>).</a:t>
            </a:r>
            <a:endParaRPr lang="en-US" altLang="zh-CN" b="1">
              <a:latin typeface="仿宋" panose="02010609060101010101" pitchFamily="49" charset="-122"/>
              <a:ea typeface="仿宋" panose="02010609060101010101" pitchFamily="49" charset="-122"/>
            </a:endParaRPr>
          </a:p>
        </p:txBody>
      </p:sp>
      <p:sp>
        <p:nvSpPr>
          <p:cNvPr id="26641" name="矩形 16401"/>
          <p:cNvSpPr/>
          <p:nvPr/>
        </p:nvSpPr>
        <p:spPr>
          <a:xfrm>
            <a:off x="2852738" y="2682875"/>
            <a:ext cx="5329237" cy="792163"/>
          </a:xfrm>
          <a:prstGeom prst="rect">
            <a:avLst/>
          </a:prstGeom>
          <a:noFill/>
          <a:ln w="9525">
            <a:noFill/>
          </a:ln>
        </p:spPr>
        <p:txBody>
          <a:bodyPr anchor="t" anchorCtr="0">
            <a:spAutoFit/>
          </a:bodyPr>
          <a:p>
            <a:pPr>
              <a:lnSpc>
                <a:spcPct val="85000"/>
              </a:lnSpc>
              <a:spcBef>
                <a:spcPct val="20000"/>
              </a:spcBef>
              <a:spcAft>
                <a:spcPct val="5000"/>
              </a:spcAft>
              <a:buClr>
                <a:schemeClr val="bg2"/>
              </a:buClr>
              <a:buSzPct val="75000"/>
              <a:buFont typeface="Wingdings" panose="05000000000000000000" pitchFamily="2" charset="2"/>
              <a:buChar char="n"/>
            </a:pPr>
            <a:r>
              <a:rPr lang="zh-CN" altLang="en-US" b="1">
                <a:latin typeface="仿宋" panose="02010609060101010101" pitchFamily="49" charset="-122"/>
                <a:ea typeface="仿宋" panose="02010609060101010101" pitchFamily="49" charset="-122"/>
              </a:rPr>
              <a:t>创始人格朗特</a:t>
            </a:r>
            <a:r>
              <a:rPr lang="en-US" altLang="zh-CN" b="1">
                <a:latin typeface="仿宋" panose="02010609060101010101" pitchFamily="49" charset="-122"/>
                <a:ea typeface="仿宋" panose="02010609060101010101" pitchFamily="49" charset="-122"/>
              </a:rPr>
              <a:t>(J.Graunt 1620—74)</a:t>
            </a:r>
            <a:r>
              <a:rPr lang="zh-CN" altLang="en-US" b="1">
                <a:latin typeface="仿宋" panose="02010609060101010101" pitchFamily="49" charset="-122"/>
                <a:ea typeface="仿宋" panose="02010609060101010101" pitchFamily="49" charset="-122"/>
              </a:rPr>
              <a:t>和威廉</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配第</a:t>
            </a:r>
            <a:r>
              <a:rPr lang="en-US" altLang="zh-CN" b="1">
                <a:latin typeface="仿宋" panose="02010609060101010101" pitchFamily="49" charset="-122"/>
                <a:ea typeface="仿宋" panose="02010609060101010101" pitchFamily="49" charset="-122"/>
              </a:rPr>
              <a:t>(W.Petty 1623-87)</a:t>
            </a:r>
            <a:r>
              <a:rPr lang="zh-CN" altLang="en-US" b="1">
                <a:latin typeface="仿宋" panose="02010609060101010101" pitchFamily="49" charset="-122"/>
                <a:ea typeface="仿宋" panose="02010609060101010101" pitchFamily="49" charset="-122"/>
              </a:rPr>
              <a:t>。主张以数字、重量和尺度来说话，用图表形式概括数字资料</a:t>
            </a:r>
            <a:r>
              <a:rPr lang="en-US" altLang="zh-CN" b="1">
                <a:latin typeface="仿宋" panose="02010609060101010101" pitchFamily="49" charset="-122"/>
                <a:ea typeface="仿宋" panose="02010609060101010101" pitchFamily="49" charset="-122"/>
              </a:rPr>
              <a:t>.</a:t>
            </a:r>
            <a:endParaRPr lang="en-US" altLang="zh-CN" b="1">
              <a:latin typeface="仿宋" panose="02010609060101010101" pitchFamily="49" charset="-122"/>
              <a:ea typeface="仿宋" panose="02010609060101010101" pitchFamily="49" charset="-122"/>
            </a:endParaRPr>
          </a:p>
        </p:txBody>
      </p:sp>
      <p:sp>
        <p:nvSpPr>
          <p:cNvPr id="26642" name="矩形 16402"/>
          <p:cNvSpPr/>
          <p:nvPr/>
        </p:nvSpPr>
        <p:spPr>
          <a:xfrm>
            <a:off x="2852738" y="3763963"/>
            <a:ext cx="5053012" cy="792162"/>
          </a:xfrm>
          <a:prstGeom prst="rect">
            <a:avLst/>
          </a:prstGeom>
          <a:noFill/>
          <a:ln w="9525">
            <a:noFill/>
          </a:ln>
        </p:spPr>
        <p:txBody>
          <a:bodyPr anchor="t" anchorCtr="0">
            <a:spAutoFit/>
          </a:bodyPr>
          <a:p>
            <a:pPr>
              <a:lnSpc>
                <a:spcPct val="85000"/>
              </a:lnSpc>
              <a:spcBef>
                <a:spcPct val="20000"/>
              </a:spcBef>
              <a:spcAft>
                <a:spcPct val="5000"/>
              </a:spcAft>
              <a:buClr>
                <a:schemeClr val="bg2"/>
              </a:buClr>
              <a:buSzPct val="75000"/>
              <a:buFont typeface="Wingdings" panose="05000000000000000000" pitchFamily="2" charset="2"/>
              <a:buChar char="n"/>
            </a:pPr>
            <a:r>
              <a:rPr lang="zh-CN" altLang="en-US" b="1">
                <a:latin typeface="仿宋" panose="02010609060101010101" pitchFamily="49" charset="-122"/>
                <a:ea typeface="仿宋" panose="02010609060101010101" pitchFamily="49" charset="-122"/>
              </a:rPr>
              <a:t>创始人比利时凯特勒</a:t>
            </a:r>
            <a:r>
              <a:rPr lang="en-US" altLang="zh-CN" b="1">
                <a:latin typeface="仿宋" panose="02010609060101010101" pitchFamily="49" charset="-122"/>
                <a:ea typeface="仿宋" panose="02010609060101010101" pitchFamily="49" charset="-122"/>
              </a:rPr>
              <a:t>(L.A.J.Quetelet 1796-74),</a:t>
            </a:r>
            <a:r>
              <a:rPr lang="zh-CN" altLang="en-US" b="1">
                <a:latin typeface="仿宋" panose="02010609060101010101" pitchFamily="49" charset="-122"/>
                <a:ea typeface="仿宋" panose="02010609060101010101" pitchFamily="49" charset="-122"/>
              </a:rPr>
              <a:t>产生</a:t>
            </a:r>
            <a:r>
              <a:rPr lang="en-US" altLang="zh-CN" b="1">
                <a:latin typeface="仿宋" panose="02010609060101010101" pitchFamily="49" charset="-122"/>
                <a:ea typeface="仿宋" panose="02010609060101010101" pitchFamily="49" charset="-122"/>
              </a:rPr>
              <a:t>19</a:t>
            </a:r>
            <a:r>
              <a:rPr lang="zh-CN" altLang="en-US" b="1">
                <a:latin typeface="仿宋" panose="02010609060101010101" pitchFamily="49" charset="-122"/>
                <a:ea typeface="仿宋" panose="02010609060101010101" pitchFamily="49" charset="-122"/>
              </a:rPr>
              <a:t>世纪中，把概率论引进统计学</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为统计数量分析奠定数理基础</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数学统计学院</a:t>
            </a:r>
            <a:r>
              <a:rPr lang="en-US" altLang="zh-CN" b="1">
                <a:latin typeface="仿宋" panose="02010609060101010101" pitchFamily="49" charset="-122"/>
                <a:ea typeface="仿宋" panose="02010609060101010101" pitchFamily="49" charset="-122"/>
              </a:rPr>
              <a:t>).</a:t>
            </a:r>
            <a:endParaRPr lang="en-US" altLang="zh-CN" b="1">
              <a:latin typeface="仿宋" panose="02010609060101010101" pitchFamily="49" charset="-122"/>
              <a:ea typeface="仿宋" panose="02010609060101010101" pitchFamily="49" charset="-122"/>
            </a:endParaRPr>
          </a:p>
        </p:txBody>
      </p:sp>
      <p:sp>
        <p:nvSpPr>
          <p:cNvPr id="26643" name="矩形 16403"/>
          <p:cNvSpPr/>
          <p:nvPr/>
        </p:nvSpPr>
        <p:spPr>
          <a:xfrm>
            <a:off x="2852738" y="4772025"/>
            <a:ext cx="5329237" cy="1025525"/>
          </a:xfrm>
          <a:prstGeom prst="rect">
            <a:avLst/>
          </a:prstGeom>
          <a:noFill/>
          <a:ln w="9525">
            <a:noFill/>
          </a:ln>
        </p:spPr>
        <p:txBody>
          <a:bodyPr anchor="t" anchorCtr="0">
            <a:spAutoFit/>
          </a:bodyPr>
          <a:p>
            <a:pPr>
              <a:lnSpc>
                <a:spcPct val="85000"/>
              </a:lnSpc>
              <a:spcBef>
                <a:spcPct val="20000"/>
              </a:spcBef>
              <a:spcAft>
                <a:spcPct val="5000"/>
              </a:spcAft>
              <a:buClr>
                <a:schemeClr val="bg2"/>
              </a:buClr>
              <a:buSzPct val="75000"/>
              <a:buFont typeface="Wingdings" panose="05000000000000000000" pitchFamily="2" charset="2"/>
              <a:buChar char="n"/>
            </a:pPr>
            <a:r>
              <a:rPr lang="zh-CN" altLang="en-US" b="1">
                <a:latin typeface="仿宋" panose="02010609060101010101" pitchFamily="49" charset="-122"/>
                <a:ea typeface="仿宋" panose="02010609060101010101" pitchFamily="49" charset="-122"/>
              </a:rPr>
              <a:t>代表人恩格尔</a:t>
            </a:r>
            <a:r>
              <a:rPr lang="en-US" altLang="zh-CN" b="1">
                <a:latin typeface="仿宋" panose="02010609060101010101" pitchFamily="49" charset="-122"/>
                <a:ea typeface="仿宋" panose="02010609060101010101" pitchFamily="49" charset="-122"/>
              </a:rPr>
              <a:t>(1821-96)</a:t>
            </a:r>
            <a:r>
              <a:rPr lang="zh-CN" altLang="en-US" b="1">
                <a:latin typeface="仿宋" panose="02010609060101010101" pitchFamily="49" charset="-122"/>
                <a:ea typeface="仿宋" panose="02010609060101010101" pitchFamily="49" charset="-122"/>
              </a:rPr>
              <a:t>和梅尔</a:t>
            </a:r>
            <a:r>
              <a:rPr lang="en-US" altLang="zh-CN" b="1">
                <a:latin typeface="仿宋" panose="02010609060101010101" pitchFamily="49" charset="-122"/>
                <a:ea typeface="仿宋" panose="02010609060101010101" pitchFamily="49" charset="-122"/>
              </a:rPr>
              <a:t>(1841-1925).19</a:t>
            </a:r>
            <a:r>
              <a:rPr lang="zh-CN" altLang="en-US" b="1">
                <a:latin typeface="仿宋" panose="02010609060101010101" pitchFamily="49" charset="-122"/>
                <a:ea typeface="仿宋" panose="02010609060101010101" pitchFamily="49" charset="-122"/>
              </a:rPr>
              <a:t>世纪后兴起德国</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融会国势和政治算术学派观点</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把政府统计和社会调查融合起来</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形成社会经济统计学</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影响较大</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经济管理学院</a:t>
            </a:r>
            <a:r>
              <a:rPr lang="en-US" altLang="zh-CN" b="1">
                <a:latin typeface="仿宋" panose="02010609060101010101" pitchFamily="49" charset="-122"/>
                <a:ea typeface="仿宋" panose="02010609060101010101" pitchFamily="49" charset="-122"/>
              </a:rPr>
              <a:t>).</a:t>
            </a:r>
            <a:endParaRPr lang="en-US" altLang="zh-CN" b="1">
              <a:latin typeface="仿宋" panose="02010609060101010101" pitchFamily="49" charset="-122"/>
              <a:ea typeface="仿宋" panose="02010609060101010101" pitchFamily="49" charset="-122"/>
            </a:endParaRPr>
          </a:p>
        </p:txBody>
      </p:sp>
      <p:sp>
        <p:nvSpPr>
          <p:cNvPr id="26644" name="标题 16404"/>
          <p:cNvSpPr>
            <a:spLocks noGrp="1"/>
          </p:cNvSpPr>
          <p:nvPr>
            <p:ph type="title"/>
          </p:nvPr>
        </p:nvSpPr>
        <p:spPr>
          <a:xfrm>
            <a:off x="684213" y="0"/>
            <a:ext cx="6480175" cy="1371600"/>
          </a:xfrm>
        </p:spPr>
        <p:txBody>
          <a:bodyPr wrap="square" lIns="91440" tIns="45720" rIns="91440" bIns="45720" anchor="ctr" anchorCtr="0"/>
          <a:p>
            <a:pPr eaLnBrk="1" hangingPunct="1"/>
            <a:r>
              <a:rPr lang="zh-CN" altLang="en-US" sz="4000" b="1"/>
              <a:t>统计学的产生与发展</a:t>
            </a:r>
            <a:endParaRPr lang="zh-CN" altLang="en-US" sz="4000" b="1"/>
          </a:p>
        </p:txBody>
      </p:sp>
      <p:sp>
        <p:nvSpPr>
          <p:cNvPr id="26645" name="矩形 16405"/>
          <p:cNvSpPr/>
          <p:nvPr/>
        </p:nvSpPr>
        <p:spPr>
          <a:xfrm>
            <a:off x="1042988" y="1176338"/>
            <a:ext cx="7073900" cy="336550"/>
          </a:xfrm>
          <a:prstGeom prst="rect">
            <a:avLst/>
          </a:prstGeom>
          <a:noFill/>
          <a:ln w="9525">
            <a:noFill/>
          </a:ln>
        </p:spPr>
        <p:txBody>
          <a:bodyPr wrap="none" anchor="t" anchorCtr="0">
            <a:spAutoFit/>
          </a:bodyPr>
          <a:p>
            <a:pPr>
              <a:lnSpc>
                <a:spcPct val="80000"/>
              </a:lnSpc>
              <a:spcBef>
                <a:spcPct val="20000"/>
              </a:spcBef>
            </a:pPr>
            <a:r>
              <a:rPr lang="zh-CN" altLang="en-US" sz="2000" b="1">
                <a:solidFill>
                  <a:srgbClr val="000000"/>
                </a:solidFill>
                <a:latin typeface="Arial" panose="020B0604020202020204" pitchFamily="34" charset="0"/>
                <a:ea typeface="宋体" panose="02010600030101010101" pitchFamily="2" charset="-122"/>
              </a:rPr>
              <a:t>统计学的产生</a:t>
            </a:r>
            <a:r>
              <a:rPr lang="en-US" altLang="zh-CN" sz="2000" b="1">
                <a:solidFill>
                  <a:srgbClr val="000000"/>
                </a:solidFill>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17</a:t>
            </a:r>
            <a:r>
              <a:rPr lang="zh-CN" altLang="en-US" sz="2000" b="1">
                <a:latin typeface="Arial" panose="020B0604020202020204" pitchFamily="34" charset="0"/>
                <a:ea typeface="宋体" panose="02010600030101010101" pitchFamily="2" charset="-122"/>
              </a:rPr>
              <a:t>世纪中叶，英国威廉配第</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政治算术</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问世</a:t>
            </a:r>
            <a:r>
              <a:rPr lang="en-US" altLang="zh-CN" sz="2000" b="1">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740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7650" name="日期占位符 1741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7651" name="标题 17411"/>
          <p:cNvSpPr>
            <a:spLocks noGrp="1"/>
          </p:cNvSpPr>
          <p:nvPr>
            <p:ph type="title"/>
          </p:nvPr>
        </p:nvSpPr>
        <p:spPr>
          <a:xfrm>
            <a:off x="5832475" y="0"/>
            <a:ext cx="3311525" cy="360363"/>
          </a:xfrm>
        </p:spPr>
        <p:txBody>
          <a:bodyPr wrap="square" lIns="91440" tIns="45720" rIns="91440" bIns="45720" anchor="ctr" anchorCtr="0"/>
          <a:p>
            <a:pPr eaLnBrk="1" hangingPunct="1"/>
            <a:r>
              <a:rPr lang="en-US" altLang="zh-CN" sz="2000" b="1"/>
              <a:t>0.3 </a:t>
            </a:r>
            <a:r>
              <a:rPr lang="zh-CN" altLang="en-US" sz="2000" b="1"/>
              <a:t>统计学的产生与发展</a:t>
            </a:r>
            <a:endParaRPr lang="zh-CN" altLang="en-US" sz="2000"/>
          </a:p>
        </p:txBody>
      </p:sp>
      <p:sp>
        <p:nvSpPr>
          <p:cNvPr id="17413" name="矩形 17412"/>
          <p:cNvSpPr/>
          <p:nvPr/>
        </p:nvSpPr>
        <p:spPr>
          <a:xfrm>
            <a:off x="468313" y="620713"/>
            <a:ext cx="5256213" cy="5322888"/>
          </a:xfrm>
          <a:prstGeom prst="rect">
            <a:avLst/>
          </a:prstGeom>
          <a:noFill/>
          <a:ln w="12700">
            <a:noFill/>
          </a:ln>
        </p:spPr>
        <p:txBody>
          <a:bodyPr>
            <a:spAutoFit/>
          </a:bodyPr>
          <a:p>
            <a:pPr eaLnBrk="0" fontAlgn="base" hangingPunct="0">
              <a:lnSpc>
                <a:spcPct val="90000"/>
              </a:lnSpc>
              <a:buClr>
                <a:schemeClr val="hlink"/>
              </a:buClr>
              <a:buSzPct val="100000"/>
              <a:buFont typeface="Arial" panose="020B0604020202020204" pitchFamily="34" charset="0"/>
              <a:buChar char="•"/>
            </a:pPr>
            <a:r>
              <a:rPr lang="zh-CN" altLang="en-US" sz="2400" b="1" strike="noStrike" noProof="1">
                <a:solidFill>
                  <a:srgbClr val="000000"/>
                </a:solidFill>
                <a:latin typeface="Arial" panose="020B0604020202020204" pitchFamily="34" charset="0"/>
                <a:ea typeface="隶书" panose="02010509060101010101" pitchFamily="49" charset="-122"/>
                <a:cs typeface="+mn-cs"/>
              </a:rPr>
              <a:t>历史上著名的统计学家</a:t>
            </a:r>
            <a:endParaRPr lang="zh-CN" altLang="en-US" sz="2400" b="1" strike="noStrike" noProof="1">
              <a:solidFill>
                <a:srgbClr val="000000"/>
              </a:solidFill>
              <a:effectLst>
                <a:outerShdw blurRad="38100" dist="38100" dir="2700000">
                  <a:srgbClr val="C0C0C0"/>
                </a:outerShdw>
              </a:effectLst>
              <a:ea typeface="隶书" panose="02010509060101010101" pitchFamily="49" charset="-122"/>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Jacob Bernoulli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伯努利</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)(1654-1705) </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Edmond Halley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哈雷</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(1656-1742) </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De Moivre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棣莫弗</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(1667-1754) </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Thomas Bayes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贝叶斯</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(1702-1761)</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Leonhard Euler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欧拉</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(1707-1783)</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Pierre Simon Laplace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拉普拉斯</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(1749-1827)</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Adrien Marie Legendre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勒让德</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(1752-1833) </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Thomas Robert Malthus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马尔萨斯</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(1766-1834)</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Friedrich Gauss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高斯</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(1777-1855)</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Johann Gregor Mendel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孟德尔</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(1822-1884)</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Karl Pearson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皮尔逊</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(1857-1936)</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Ronald Aylmer Fisher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费希尔</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(1890-1962)</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Jerzy Neyman</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（奈曼） </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(1894-1981)</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Egon Sharpe Pearson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皮尔逊</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(1895-1980)</a:t>
            </a:r>
            <a:endParaRPr lang="en-US" altLang="zh-CN" strike="noStrike" noProof="1">
              <a:effectLst>
                <a:outerShdw blurRad="38100" dist="38100" dir="2700000">
                  <a:srgbClr val="C0C0C0"/>
                </a:outerShdw>
              </a:effectLst>
            </a:endParaRPr>
          </a:p>
          <a:p>
            <a:pPr eaLnBrk="0" fontAlgn="base" hangingPunct="0">
              <a:spcBef>
                <a:spcPct val="10000"/>
              </a:spcBef>
              <a:spcAft>
                <a:spcPct val="10000"/>
              </a:spcAft>
              <a:buClr>
                <a:schemeClr val="hlink"/>
              </a:buClr>
              <a:buSzPct val="100000"/>
              <a:buFont typeface="Arial" panose="020B0604020202020204" pitchFamily="34" charset="0"/>
              <a:buChar char="•"/>
            </a:pP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William Feller (</a:t>
            </a:r>
            <a:r>
              <a:rPr lang="zh-CN" altLang="en-US"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费勒</a:t>
            </a:r>
            <a:r>
              <a:rPr lang="en-US" altLang="zh-CN"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)(1906-1970).</a:t>
            </a:r>
            <a:endParaRPr lang="en-US" altLang="zh-CN" strike="noStrike" noProof="1">
              <a:effectLst>
                <a:outerShdw blurRad="38100" dist="38100" dir="2700000">
                  <a:srgbClr val="C0C0C0"/>
                </a:outerShdw>
              </a:effectLst>
            </a:endParaRPr>
          </a:p>
        </p:txBody>
      </p:sp>
      <p:sp>
        <p:nvSpPr>
          <p:cNvPr id="17414" name="矩形 17413"/>
          <p:cNvSpPr/>
          <p:nvPr/>
        </p:nvSpPr>
        <p:spPr>
          <a:xfrm>
            <a:off x="7308850" y="3068638"/>
            <a:ext cx="1720850" cy="825500"/>
          </a:xfrm>
          <a:prstGeom prst="rect">
            <a:avLst/>
          </a:prstGeom>
          <a:noFill/>
          <a:ln w="9525">
            <a:noFill/>
          </a:ln>
        </p:spPr>
        <p:txBody>
          <a:bodyPr>
            <a:spAutoFit/>
          </a:bodyPr>
          <a:p>
            <a:pPr algn="ctr" eaLnBrk="0" fontAlgn="base" hangingPunct="0">
              <a:buNone/>
            </a:pP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Thomas Robert Malthus </a:t>
            </a:r>
            <a:endParaRPr lang="en-US" altLang="zh-CN" sz="1600" strike="noStrike" noProof="1">
              <a:effectLst>
                <a:outerShdw blurRad="38100" dist="38100" dir="2700000">
                  <a:srgbClr val="C0C0C0"/>
                </a:outerShdw>
              </a:effectLst>
            </a:endParaRPr>
          </a:p>
          <a:p>
            <a:pPr algn="ctr" eaLnBrk="0" fontAlgn="base" hangingPunct="0">
              <a:buNone/>
            </a:pP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r>
              <a:rPr lang="zh-CN" altLang="en-US"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马尔萨斯</a:t>
            </a: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lang="en-US" altLang="zh-CN" sz="1600" strike="noStrike" noProof="1">
              <a:effectLst>
                <a:outerShdw blurRad="38100" dist="38100" dir="2700000">
                  <a:srgbClr val="C0C0C0"/>
                </a:outerShdw>
              </a:effectLst>
            </a:endParaRPr>
          </a:p>
        </p:txBody>
      </p:sp>
      <p:pic>
        <p:nvPicPr>
          <p:cNvPr id="27654" name="图片 17414" descr="7220058611599701461392.png"/>
          <p:cNvPicPr>
            <a:picLocks noChangeAspect="1"/>
          </p:cNvPicPr>
          <p:nvPr/>
        </p:nvPicPr>
        <p:blipFill>
          <a:blip r:embed="rId1"/>
          <a:stretch>
            <a:fillRect/>
          </a:stretch>
        </p:blipFill>
        <p:spPr>
          <a:xfrm>
            <a:off x="5724525" y="2492375"/>
            <a:ext cx="1377950" cy="1584325"/>
          </a:xfrm>
          <a:prstGeom prst="rect">
            <a:avLst/>
          </a:prstGeom>
          <a:noFill/>
          <a:ln w="9525">
            <a:noFill/>
          </a:ln>
        </p:spPr>
      </p:pic>
      <p:pic>
        <p:nvPicPr>
          <p:cNvPr id="27655" name="图片 17415" descr="1985907071599701461402.png"/>
          <p:cNvPicPr>
            <a:picLocks noChangeAspect="1"/>
          </p:cNvPicPr>
          <p:nvPr/>
        </p:nvPicPr>
        <p:blipFill>
          <a:blip r:embed="rId2"/>
          <a:stretch>
            <a:fillRect/>
          </a:stretch>
        </p:blipFill>
        <p:spPr>
          <a:xfrm>
            <a:off x="7308850" y="549275"/>
            <a:ext cx="1387475" cy="1511300"/>
          </a:xfrm>
          <a:prstGeom prst="rect">
            <a:avLst/>
          </a:prstGeom>
          <a:noFill/>
          <a:ln w="9525">
            <a:noFill/>
          </a:ln>
        </p:spPr>
      </p:pic>
      <p:pic>
        <p:nvPicPr>
          <p:cNvPr id="27656" name="图片 17416" descr="8158336691599701461402.png"/>
          <p:cNvPicPr>
            <a:picLocks noChangeAspect="1"/>
          </p:cNvPicPr>
          <p:nvPr/>
        </p:nvPicPr>
        <p:blipFill>
          <a:blip r:embed="rId3"/>
          <a:stretch>
            <a:fillRect/>
          </a:stretch>
        </p:blipFill>
        <p:spPr>
          <a:xfrm>
            <a:off x="5795963" y="549275"/>
            <a:ext cx="1273175" cy="1511300"/>
          </a:xfrm>
          <a:prstGeom prst="rect">
            <a:avLst/>
          </a:prstGeom>
          <a:noFill/>
          <a:ln w="9525">
            <a:noFill/>
          </a:ln>
        </p:spPr>
      </p:pic>
      <p:sp>
        <p:nvSpPr>
          <p:cNvPr id="17418" name="矩形 17417"/>
          <p:cNvSpPr/>
          <p:nvPr/>
        </p:nvSpPr>
        <p:spPr>
          <a:xfrm>
            <a:off x="5580063" y="2060575"/>
            <a:ext cx="1712913" cy="457200"/>
          </a:xfrm>
          <a:prstGeom prst="rect">
            <a:avLst/>
          </a:prstGeom>
          <a:noFill/>
          <a:ln w="9525">
            <a:noFill/>
          </a:ln>
        </p:spPr>
        <p:txBody>
          <a:bodyPr>
            <a:spAutoFit/>
          </a:bodyPr>
          <a:p>
            <a:pPr algn="ctr" eaLnBrk="0" fontAlgn="base" hangingPunct="0">
              <a:buNone/>
            </a:pPr>
            <a:r>
              <a:rPr lang="en-US" altLang="zh-CN" sz="12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Pierre Simon Laplace </a:t>
            </a:r>
            <a:endParaRPr lang="en-US" altLang="zh-CN" sz="1200" strike="noStrike" noProof="1">
              <a:effectLst>
                <a:outerShdw blurRad="38100" dist="38100" dir="2700000">
                  <a:srgbClr val="C0C0C0"/>
                </a:outerShdw>
              </a:effectLst>
            </a:endParaRPr>
          </a:p>
          <a:p>
            <a:pPr algn="ctr" eaLnBrk="0" fontAlgn="base" hangingPunct="0">
              <a:buNone/>
            </a:pPr>
            <a:r>
              <a:rPr lang="en-US" altLang="zh-CN" sz="12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r>
              <a:rPr lang="zh-CN" altLang="en-US" sz="12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拉普拉斯</a:t>
            </a:r>
            <a:r>
              <a:rPr lang="en-US" altLang="zh-CN" sz="12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lang="en-US" altLang="zh-CN" sz="1200" strike="noStrike" noProof="1">
              <a:effectLst>
                <a:outerShdw blurRad="38100" dist="38100" dir="2700000">
                  <a:srgbClr val="C0C0C0"/>
                </a:outerShdw>
              </a:effectLst>
            </a:endParaRPr>
          </a:p>
        </p:txBody>
      </p:sp>
      <p:sp>
        <p:nvSpPr>
          <p:cNvPr id="17419" name="矩形 17418"/>
          <p:cNvSpPr/>
          <p:nvPr/>
        </p:nvSpPr>
        <p:spPr>
          <a:xfrm>
            <a:off x="7308850" y="2060575"/>
            <a:ext cx="1444625" cy="517525"/>
          </a:xfrm>
          <a:prstGeom prst="rect">
            <a:avLst/>
          </a:prstGeom>
          <a:noFill/>
          <a:ln w="9525">
            <a:noFill/>
          </a:ln>
        </p:spPr>
        <p:txBody>
          <a:bodyPr wrap="none">
            <a:spAutoFit/>
          </a:bodyPr>
          <a:p>
            <a:pPr algn="ctr" eaLnBrk="0" fontAlgn="base" hangingPunct="0">
              <a:buNone/>
            </a:pP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Leonhard Euler </a:t>
            </a:r>
            <a:endParaRPr lang="en-US" altLang="zh-CN" sz="1400" strike="noStrike" noProof="1">
              <a:effectLst>
                <a:outerShdw blurRad="38100" dist="38100" dir="2700000">
                  <a:srgbClr val="C0C0C0"/>
                </a:outerShdw>
              </a:effectLst>
            </a:endParaRPr>
          </a:p>
          <a:p>
            <a:pPr algn="ctr" eaLnBrk="0" fontAlgn="base" hangingPunct="0">
              <a:buNone/>
            </a:pP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r>
              <a:rPr lang="zh-CN" altLang="en-US"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欧拉</a:t>
            </a: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lang="en-US" altLang="zh-CN" sz="1400" strike="noStrike" noProof="1">
              <a:effectLst>
                <a:outerShdw blurRad="38100" dist="38100" dir="2700000">
                  <a:srgbClr val="C0C0C0"/>
                </a:outerShdw>
              </a:effectLst>
            </a:endParaRPr>
          </a:p>
        </p:txBody>
      </p:sp>
      <p:pic>
        <p:nvPicPr>
          <p:cNvPr id="27659" name="图片 17419" descr="834007371599701461402.png"/>
          <p:cNvPicPr>
            <a:picLocks noChangeAspect="1"/>
          </p:cNvPicPr>
          <p:nvPr/>
        </p:nvPicPr>
        <p:blipFill>
          <a:blip r:embed="rId4"/>
          <a:stretch>
            <a:fillRect/>
          </a:stretch>
        </p:blipFill>
        <p:spPr>
          <a:xfrm>
            <a:off x="5795963" y="4365625"/>
            <a:ext cx="1449387" cy="1608138"/>
          </a:xfrm>
          <a:prstGeom prst="rect">
            <a:avLst/>
          </a:prstGeom>
          <a:noFill/>
          <a:ln w="9525">
            <a:noFill/>
          </a:ln>
        </p:spPr>
      </p:pic>
      <p:sp>
        <p:nvSpPr>
          <p:cNvPr id="17421" name="矩形 17420"/>
          <p:cNvSpPr/>
          <p:nvPr/>
        </p:nvSpPr>
        <p:spPr>
          <a:xfrm>
            <a:off x="5514975" y="5949950"/>
            <a:ext cx="1511300" cy="517525"/>
          </a:xfrm>
          <a:prstGeom prst="rect">
            <a:avLst/>
          </a:prstGeom>
          <a:noFill/>
          <a:ln w="9525">
            <a:noFill/>
          </a:ln>
        </p:spPr>
        <p:txBody>
          <a:bodyPr>
            <a:spAutoFit/>
          </a:bodyPr>
          <a:p>
            <a:pPr algn="ctr" eaLnBrk="0" fontAlgn="base" hangingPunct="0">
              <a:buNone/>
            </a:pP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Friedrich Gauss </a:t>
            </a:r>
            <a:endParaRPr lang="en-US" altLang="zh-CN" sz="1400" strike="noStrike" noProof="1">
              <a:effectLst>
                <a:outerShdw blurRad="38100" dist="38100" dir="2700000">
                  <a:srgbClr val="C0C0C0"/>
                </a:outerShdw>
              </a:effectLst>
            </a:endParaRPr>
          </a:p>
          <a:p>
            <a:pPr algn="ctr" eaLnBrk="0" fontAlgn="base" hangingPunct="0">
              <a:buNone/>
            </a:pP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r>
              <a:rPr lang="zh-CN" altLang="en-US"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高斯</a:t>
            </a:r>
            <a:r>
              <a:rPr lang="en-US" altLang="zh-CN" sz="14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lang="en-US" altLang="zh-CN" sz="1400" strike="noStrike" noProof="1">
              <a:effectLst>
                <a:outerShdw blurRad="38100" dist="38100" dir="2700000">
                  <a:srgbClr val="C0C0C0"/>
                </a:outerShdw>
              </a:effectLst>
            </a:endParaRPr>
          </a:p>
        </p:txBody>
      </p:sp>
      <p:sp>
        <p:nvSpPr>
          <p:cNvPr id="17422" name="矩形 17421"/>
          <p:cNvSpPr/>
          <p:nvPr/>
        </p:nvSpPr>
        <p:spPr>
          <a:xfrm>
            <a:off x="6881813" y="6021388"/>
            <a:ext cx="2262188" cy="581025"/>
          </a:xfrm>
          <a:prstGeom prst="rect">
            <a:avLst/>
          </a:prstGeom>
          <a:noFill/>
          <a:ln w="9525">
            <a:noFill/>
          </a:ln>
        </p:spPr>
        <p:txBody>
          <a:bodyPr wrap="none">
            <a:spAutoFit/>
          </a:bodyPr>
          <a:p>
            <a:pPr algn="ctr" eaLnBrk="0" fontAlgn="base" hangingPunct="0">
              <a:buNone/>
            </a:pP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Johann Gregor Mendel</a:t>
            </a:r>
            <a:endParaRPr lang="en-US" altLang="zh-CN" sz="1600" strike="noStrike" noProof="1">
              <a:effectLst>
                <a:outerShdw blurRad="38100" dist="38100" dir="2700000">
                  <a:srgbClr val="C0C0C0"/>
                </a:outerShdw>
              </a:effectLst>
            </a:endParaRPr>
          </a:p>
          <a:p>
            <a:pPr algn="ctr" eaLnBrk="0" fontAlgn="base" hangingPunct="0">
              <a:buNone/>
            </a:pP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 (</a:t>
            </a:r>
            <a:r>
              <a:rPr lang="zh-CN" altLang="en-US"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孟德尔</a:t>
            </a:r>
            <a:r>
              <a:rPr lang="en-US" altLang="zh-CN" sz="1600" strike="noStrike" noProof="1">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lang="en-US" altLang="zh-CN" sz="1600" strike="noStrike" noProof="1">
              <a:effectLst>
                <a:outerShdw blurRad="38100" dist="38100" dir="2700000">
                  <a:srgbClr val="C0C0C0"/>
                </a:outerShdw>
              </a:effectLst>
            </a:endParaRPr>
          </a:p>
        </p:txBody>
      </p:sp>
      <p:pic>
        <p:nvPicPr>
          <p:cNvPr id="27662" name="图片 17422" descr="2514672931599701461402.png"/>
          <p:cNvPicPr>
            <a:picLocks noChangeAspect="1"/>
          </p:cNvPicPr>
          <p:nvPr/>
        </p:nvPicPr>
        <p:blipFill>
          <a:blip r:embed="rId5"/>
          <a:stretch>
            <a:fillRect/>
          </a:stretch>
        </p:blipFill>
        <p:spPr>
          <a:xfrm>
            <a:off x="7451725" y="4292600"/>
            <a:ext cx="1433513" cy="1636713"/>
          </a:xfrm>
          <a:prstGeom prst="rect">
            <a:avLst/>
          </a:prstGeom>
          <a:noFill/>
          <a:ln w="9525">
            <a:noFill/>
          </a:ln>
        </p:spPr>
      </p:pic>
      <p:pic>
        <p:nvPicPr>
          <p:cNvPr id="27663" name="图片 17423" descr="834007371599701461402.png"/>
          <p:cNvPicPr>
            <a:picLocks noChangeAspect="1"/>
          </p:cNvPicPr>
          <p:nvPr/>
        </p:nvPicPr>
        <p:blipFill>
          <a:blip r:embed="rId4"/>
          <a:stretch>
            <a:fillRect/>
          </a:stretch>
        </p:blipFill>
        <p:spPr>
          <a:xfrm>
            <a:off x="5724525" y="4365625"/>
            <a:ext cx="1449388" cy="1608138"/>
          </a:xfrm>
          <a:prstGeom prst="rect">
            <a:avLst/>
          </a:prstGeom>
          <a:noFill/>
          <a:ln w="9525">
            <a:noFill/>
          </a:ln>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843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8674" name="日期占位符 1843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8675" name="直接连接符 18435"/>
          <p:cNvSpPr/>
          <p:nvPr/>
        </p:nvSpPr>
        <p:spPr>
          <a:xfrm>
            <a:off x="2484438" y="3500438"/>
            <a:ext cx="6138862" cy="0"/>
          </a:xfrm>
          <a:prstGeom prst="line">
            <a:avLst/>
          </a:prstGeom>
          <a:ln w="3175" cap="rnd" cmpd="sng">
            <a:solidFill>
              <a:schemeClr val="tx1"/>
            </a:solidFill>
            <a:prstDash val="sysDot"/>
            <a:round/>
            <a:headEnd type="none" w="med" len="med"/>
            <a:tailEnd type="none" w="med" len="med"/>
          </a:ln>
        </p:spPr>
      </p:sp>
      <p:sp>
        <p:nvSpPr>
          <p:cNvPr id="28676" name="直接连接符 18436"/>
          <p:cNvSpPr/>
          <p:nvPr/>
        </p:nvSpPr>
        <p:spPr>
          <a:xfrm>
            <a:off x="2471738" y="4238625"/>
            <a:ext cx="6138862" cy="0"/>
          </a:xfrm>
          <a:prstGeom prst="line">
            <a:avLst/>
          </a:prstGeom>
          <a:ln w="3175" cap="rnd" cmpd="sng">
            <a:solidFill>
              <a:schemeClr val="tx1"/>
            </a:solidFill>
            <a:prstDash val="sysDot"/>
            <a:round/>
            <a:headEnd type="none" w="med" len="med"/>
            <a:tailEnd type="none" w="med" len="med"/>
          </a:ln>
        </p:spPr>
      </p:sp>
      <p:sp>
        <p:nvSpPr>
          <p:cNvPr id="28677" name="直接连接符 18437"/>
          <p:cNvSpPr/>
          <p:nvPr/>
        </p:nvSpPr>
        <p:spPr>
          <a:xfrm>
            <a:off x="2471738" y="4962525"/>
            <a:ext cx="6138862" cy="0"/>
          </a:xfrm>
          <a:prstGeom prst="line">
            <a:avLst/>
          </a:prstGeom>
          <a:ln w="3175" cap="rnd" cmpd="sng">
            <a:solidFill>
              <a:schemeClr val="tx1"/>
            </a:solidFill>
            <a:prstDash val="sysDot"/>
            <a:round/>
            <a:headEnd type="none" w="med" len="med"/>
            <a:tailEnd type="none" w="med" len="med"/>
          </a:ln>
        </p:spPr>
      </p:sp>
      <p:sp>
        <p:nvSpPr>
          <p:cNvPr id="28678" name="直接连接符 18438"/>
          <p:cNvSpPr/>
          <p:nvPr/>
        </p:nvSpPr>
        <p:spPr>
          <a:xfrm>
            <a:off x="2484438" y="5734050"/>
            <a:ext cx="6138862" cy="0"/>
          </a:xfrm>
          <a:prstGeom prst="line">
            <a:avLst/>
          </a:prstGeom>
          <a:ln w="3175" cap="rnd" cmpd="sng">
            <a:solidFill>
              <a:schemeClr val="tx1"/>
            </a:solidFill>
            <a:prstDash val="sysDot"/>
            <a:round/>
            <a:headEnd type="none" w="med" len="med"/>
            <a:tailEnd type="none" w="med" len="med"/>
          </a:ln>
        </p:spPr>
      </p:sp>
      <p:sp>
        <p:nvSpPr>
          <p:cNvPr id="28679" name="直接连接符 18439"/>
          <p:cNvSpPr/>
          <p:nvPr/>
        </p:nvSpPr>
        <p:spPr>
          <a:xfrm>
            <a:off x="2471738" y="2760663"/>
            <a:ext cx="6138862" cy="0"/>
          </a:xfrm>
          <a:prstGeom prst="line">
            <a:avLst/>
          </a:prstGeom>
          <a:ln w="3175" cap="rnd" cmpd="sng">
            <a:solidFill>
              <a:schemeClr val="tx1"/>
            </a:solidFill>
            <a:prstDash val="sysDot"/>
            <a:round/>
            <a:headEnd type="none" w="med" len="med"/>
            <a:tailEnd type="none" w="med" len="med"/>
          </a:ln>
        </p:spPr>
      </p:sp>
      <p:sp>
        <p:nvSpPr>
          <p:cNvPr id="28680" name="菱形 18440"/>
          <p:cNvSpPr/>
          <p:nvPr/>
        </p:nvSpPr>
        <p:spPr>
          <a:xfrm>
            <a:off x="1565275" y="4567238"/>
            <a:ext cx="1498600" cy="1303337"/>
          </a:xfrm>
          <a:prstGeom prst="diamond">
            <a:avLst/>
          </a:prstGeom>
          <a:gradFill rotWithShape="1">
            <a:gsLst>
              <a:gs pos="0">
                <a:srgbClr val="474776"/>
              </a:gs>
              <a:gs pos="100000">
                <a:schemeClr val="accent1"/>
              </a:gs>
            </a:gsLst>
            <a:lin ang="2700000" scaled="1"/>
            <a:tileRect/>
          </a:gradFill>
          <a:ln w="9525"/>
          <a:scene3d>
            <a:camera prst="legacyPerspectiveBottom">
              <a:rot lat="195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8681" name="菱形 18441"/>
          <p:cNvSpPr/>
          <p:nvPr/>
        </p:nvSpPr>
        <p:spPr>
          <a:xfrm>
            <a:off x="1543050" y="3819525"/>
            <a:ext cx="1566863" cy="1479550"/>
          </a:xfrm>
          <a:prstGeom prst="diamond">
            <a:avLst/>
          </a:prstGeom>
          <a:gradFill rotWithShape="1">
            <a:gsLst>
              <a:gs pos="0">
                <a:srgbClr val="47475E"/>
              </a:gs>
              <a:gs pos="100000">
                <a:schemeClr val="accent2"/>
              </a:gs>
            </a:gsLst>
            <a:lin ang="2700000" scaled="1"/>
            <a:tileRect/>
          </a:gradFill>
          <a:ln w="9525"/>
          <a:scene3d>
            <a:camera prst="legacyPerspectiveBottom">
              <a:rot lat="192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8682" name="菱形 18442"/>
          <p:cNvSpPr/>
          <p:nvPr/>
        </p:nvSpPr>
        <p:spPr>
          <a:xfrm>
            <a:off x="1485900" y="3051175"/>
            <a:ext cx="1681163" cy="1517650"/>
          </a:xfrm>
          <a:prstGeom prst="diamond">
            <a:avLst/>
          </a:prstGeom>
          <a:gradFill rotWithShape="1">
            <a:gsLst>
              <a:gs pos="0">
                <a:srgbClr val="474776"/>
              </a:gs>
              <a:gs pos="100000">
                <a:schemeClr val="accent1"/>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8683" name="菱形 18443"/>
          <p:cNvSpPr/>
          <p:nvPr/>
        </p:nvSpPr>
        <p:spPr>
          <a:xfrm>
            <a:off x="1443038" y="2244725"/>
            <a:ext cx="1771650" cy="1598613"/>
          </a:xfrm>
          <a:prstGeom prst="diamond">
            <a:avLst/>
          </a:prstGeom>
          <a:gradFill rotWithShape="1">
            <a:gsLst>
              <a:gs pos="0">
                <a:srgbClr val="47475E"/>
              </a:gs>
              <a:gs pos="100000">
                <a:schemeClr val="accent2"/>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8684" name="菱形 18444"/>
          <p:cNvSpPr/>
          <p:nvPr/>
        </p:nvSpPr>
        <p:spPr>
          <a:xfrm>
            <a:off x="1384300" y="1524000"/>
            <a:ext cx="1895475" cy="1643063"/>
          </a:xfrm>
          <a:prstGeom prst="diamond">
            <a:avLst/>
          </a:prstGeom>
          <a:gradFill rotWithShape="1">
            <a:gsLst>
              <a:gs pos="0">
                <a:schemeClr val="accent1"/>
              </a:gs>
              <a:gs pos="100000">
                <a:srgbClr val="474776"/>
              </a:gs>
            </a:gsLst>
            <a:lin ang="2700000" scaled="1"/>
            <a:tileRect/>
          </a:gradFill>
          <a:ln w="9525"/>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8685" name="任意多边形 18445"/>
          <p:cNvSpPr/>
          <p:nvPr/>
        </p:nvSpPr>
        <p:spPr>
          <a:xfrm>
            <a:off x="1376363" y="1981200"/>
            <a:ext cx="1909762" cy="779463"/>
          </a:xfrm>
          <a:custGeom>
            <a:avLst/>
            <a:gdLst/>
            <a:ahLst/>
            <a:cxnLst>
              <a:cxn ang="0">
                <a:pos x="952500" y="0"/>
              </a:cxn>
              <a:cxn ang="0">
                <a:pos x="0" y="371475"/>
              </a:cxn>
              <a:cxn ang="0">
                <a:pos x="950912" y="779463"/>
              </a:cxn>
              <a:cxn ang="0">
                <a:pos x="1909762" y="366713"/>
              </a:cxn>
              <a:cxn ang="0">
                <a:pos x="952500" y="0"/>
              </a:cxn>
            </a:cxnLst>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miter/>
            <a:headEnd type="none" w="med" len="med"/>
            <a:tailEnd type="none" w="med" len="med"/>
          </a:ln>
        </p:spPr>
        <p:txBody>
          <a:bodyPr/>
          <a:p>
            <a:endParaRPr lang="zh-CN" altLang="en-US"/>
          </a:p>
        </p:txBody>
      </p:sp>
      <p:sp>
        <p:nvSpPr>
          <p:cNvPr id="28686" name="矩形 18446"/>
          <p:cNvSpPr/>
          <p:nvPr/>
        </p:nvSpPr>
        <p:spPr>
          <a:xfrm>
            <a:off x="1908175" y="5084763"/>
            <a:ext cx="766763" cy="366712"/>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Excel</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8687" name="矩形 18447"/>
          <p:cNvSpPr/>
          <p:nvPr/>
        </p:nvSpPr>
        <p:spPr>
          <a:xfrm>
            <a:off x="1928813" y="4386263"/>
            <a:ext cx="749300" cy="366712"/>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SPSS</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8688" name="矩形 18448"/>
          <p:cNvSpPr/>
          <p:nvPr/>
        </p:nvSpPr>
        <p:spPr>
          <a:xfrm>
            <a:off x="2128838" y="3695700"/>
            <a:ext cx="344487" cy="366713"/>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R</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8689" name="矩形 18449"/>
          <p:cNvSpPr/>
          <p:nvPr/>
        </p:nvSpPr>
        <p:spPr>
          <a:xfrm>
            <a:off x="1711325" y="2889250"/>
            <a:ext cx="1185863" cy="366713"/>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MATLAB</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8690" name="矩形 18450"/>
          <p:cNvSpPr/>
          <p:nvPr/>
        </p:nvSpPr>
        <p:spPr>
          <a:xfrm>
            <a:off x="1989138" y="2159000"/>
            <a:ext cx="631825" cy="366713"/>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SAS</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8691" name="直接连接符 18451"/>
          <p:cNvSpPr/>
          <p:nvPr/>
        </p:nvSpPr>
        <p:spPr>
          <a:xfrm flipH="1" flipV="1">
            <a:off x="1204913" y="2360613"/>
            <a:ext cx="238125" cy="2938462"/>
          </a:xfrm>
          <a:prstGeom prst="line">
            <a:avLst/>
          </a:prstGeom>
          <a:ln w="9525" cap="flat" cmpd="sng">
            <a:solidFill>
              <a:schemeClr val="tx1"/>
            </a:solidFill>
            <a:prstDash val="solid"/>
            <a:round/>
            <a:headEnd type="oval" w="sm" len="sm"/>
            <a:tailEnd type="stealth" w="lg" len="med"/>
          </a:ln>
        </p:spPr>
      </p:sp>
      <p:sp>
        <p:nvSpPr>
          <p:cNvPr id="28692" name="矩形 18452"/>
          <p:cNvSpPr/>
          <p:nvPr/>
        </p:nvSpPr>
        <p:spPr>
          <a:xfrm>
            <a:off x="3419475" y="2060575"/>
            <a:ext cx="5413375" cy="701675"/>
          </a:xfrm>
          <a:prstGeom prst="rect">
            <a:avLst/>
          </a:prstGeom>
          <a:noFill/>
          <a:ln w="9525">
            <a:noFill/>
          </a:ln>
        </p:spPr>
        <p:txBody>
          <a:bodyPr anchor="t" anchorCtr="0">
            <a:spAutoFit/>
          </a:bodyPr>
          <a:p>
            <a:r>
              <a:rPr lang="zh-CN" altLang="en-US" sz="2000" b="1">
                <a:latin typeface="Arial" panose="020B0604020202020204" pitchFamily="34" charset="0"/>
                <a:ea typeface="宋体" panose="02010600030101010101" pitchFamily="2" charset="-122"/>
              </a:rPr>
              <a:t>数据分析功能强大，统计分析领域巨无霸。全球</a:t>
            </a:r>
            <a:r>
              <a:rPr lang="en-US" altLang="zh-CN" sz="2000" b="1">
                <a:latin typeface="Arial" panose="020B0604020202020204" pitchFamily="34" charset="0"/>
                <a:ea typeface="宋体" panose="02010600030101010101" pitchFamily="2" charset="-122"/>
              </a:rPr>
              <a:t>100</a:t>
            </a:r>
            <a:r>
              <a:rPr lang="zh-CN" altLang="en-US" sz="2000" b="1">
                <a:latin typeface="Arial" panose="020B0604020202020204" pitchFamily="34" charset="0"/>
                <a:ea typeface="宋体" panose="02010600030101010101" pitchFamily="2" charset="-122"/>
              </a:rPr>
              <a:t>强</a:t>
            </a:r>
            <a:r>
              <a:rPr lang="en-US" altLang="zh-CN" sz="2000" b="1">
                <a:latin typeface="Arial" panose="020B0604020202020204" pitchFamily="34" charset="0"/>
                <a:ea typeface="宋体" panose="02010600030101010101" pitchFamily="2" charset="-122"/>
              </a:rPr>
              <a:t>91</a:t>
            </a:r>
            <a:r>
              <a:rPr lang="zh-CN" altLang="en-US" sz="2000" b="1">
                <a:latin typeface="Arial" panose="020B0604020202020204" pitchFamily="34" charset="0"/>
                <a:ea typeface="宋体" panose="02010600030101010101" pitchFamily="2" charset="-122"/>
              </a:rPr>
              <a:t>家用</a:t>
            </a:r>
            <a:r>
              <a:rPr lang="en-US" altLang="zh-CN" sz="2000" b="1">
                <a:latin typeface="Arial" panose="020B0604020202020204" pitchFamily="34" charset="0"/>
                <a:ea typeface="宋体" panose="02010600030101010101" pitchFamily="2" charset="-122"/>
              </a:rPr>
              <a:t>SAS</a:t>
            </a:r>
            <a:r>
              <a:rPr lang="zh-CN" altLang="en-US" sz="2000" b="1">
                <a:latin typeface="Arial" panose="020B0604020202020204" pitchFamily="34" charset="0"/>
                <a:ea typeface="宋体" panose="02010600030101010101" pitchFamily="2" charset="-122"/>
              </a:rPr>
              <a:t>。需一定编程技术，价高</a:t>
            </a:r>
            <a:endParaRPr lang="zh-CN" altLang="en-US" sz="2000" b="1">
              <a:latin typeface="Arial" panose="020B0604020202020204" pitchFamily="34" charset="0"/>
              <a:ea typeface="宋体" panose="02010600030101010101" pitchFamily="2" charset="-122"/>
            </a:endParaRPr>
          </a:p>
        </p:txBody>
      </p:sp>
      <p:sp>
        <p:nvSpPr>
          <p:cNvPr id="28693" name="矩形 18453"/>
          <p:cNvSpPr/>
          <p:nvPr/>
        </p:nvSpPr>
        <p:spPr>
          <a:xfrm>
            <a:off x="3419475" y="2898775"/>
            <a:ext cx="5040313" cy="396875"/>
          </a:xfrm>
          <a:prstGeom prst="rect">
            <a:avLst/>
          </a:prstGeom>
          <a:noFill/>
          <a:ln w="9525">
            <a:noFill/>
          </a:ln>
        </p:spPr>
        <p:txBody>
          <a:bodyPr wrap="none" anchor="t" anchorCtr="0">
            <a:spAutoFit/>
          </a:bodyPr>
          <a:p>
            <a:r>
              <a:rPr lang="zh-CN" altLang="en-US" sz="2000" b="1">
                <a:latin typeface="Arial" panose="020B0604020202020204" pitchFamily="34" charset="0"/>
                <a:ea typeface="宋体" panose="02010600030101010101" pitchFamily="2" charset="-122"/>
              </a:rPr>
              <a:t>以编程为主的软件，应用广泛，有统计包。</a:t>
            </a:r>
            <a:endParaRPr lang="zh-CN" altLang="en-US" sz="2000" b="1">
              <a:latin typeface="Arial" panose="020B0604020202020204" pitchFamily="34" charset="0"/>
              <a:ea typeface="宋体" panose="02010600030101010101" pitchFamily="2" charset="-122"/>
            </a:endParaRPr>
          </a:p>
        </p:txBody>
      </p:sp>
      <p:sp>
        <p:nvSpPr>
          <p:cNvPr id="28694" name="矩形 18454"/>
          <p:cNvSpPr/>
          <p:nvPr/>
        </p:nvSpPr>
        <p:spPr>
          <a:xfrm>
            <a:off x="3419475" y="3573463"/>
            <a:ext cx="5256213" cy="701675"/>
          </a:xfrm>
          <a:prstGeom prst="rect">
            <a:avLst/>
          </a:prstGeom>
          <a:noFill/>
          <a:ln w="9525">
            <a:noFill/>
          </a:ln>
        </p:spPr>
        <p:txBody>
          <a:bodyPr anchor="t" anchorCtr="0">
            <a:spAutoFit/>
          </a:bodyPr>
          <a:p>
            <a:r>
              <a:rPr lang="zh-CN" altLang="en-US" sz="2000" b="1">
                <a:latin typeface="Arial" panose="020B0604020202020204" pitchFamily="34" charset="0"/>
                <a:ea typeface="宋体" panose="02010600030101010101" pitchFamily="2" charset="-122"/>
              </a:rPr>
              <a:t>免费开源</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编程方便</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可从网上下载软件包和程序。学统计用的多，主要问题没有“傻瓜化”</a:t>
            </a:r>
            <a:endParaRPr lang="zh-CN" altLang="en-US" sz="2000" b="1">
              <a:latin typeface="Arial" panose="020B0604020202020204" pitchFamily="34" charset="0"/>
              <a:ea typeface="宋体" panose="02010600030101010101" pitchFamily="2" charset="-122"/>
            </a:endParaRPr>
          </a:p>
        </p:txBody>
      </p:sp>
      <p:sp>
        <p:nvSpPr>
          <p:cNvPr id="28695" name="矩形 18455"/>
          <p:cNvSpPr/>
          <p:nvPr/>
        </p:nvSpPr>
        <p:spPr>
          <a:xfrm>
            <a:off x="3419475" y="4470400"/>
            <a:ext cx="5180013" cy="396875"/>
          </a:xfrm>
          <a:prstGeom prst="rect">
            <a:avLst/>
          </a:prstGeom>
          <a:noFill/>
          <a:ln w="9525">
            <a:noFill/>
          </a:ln>
        </p:spPr>
        <p:txBody>
          <a:bodyPr wrap="none" anchor="t" anchorCtr="0">
            <a:spAutoFit/>
          </a:bodyPr>
          <a:p>
            <a:r>
              <a:rPr lang="zh-CN" altLang="en-US" sz="2000" b="1">
                <a:latin typeface="Arial" panose="020B0604020202020204" pitchFamily="34" charset="0"/>
                <a:ea typeface="宋体" panose="02010600030101010101" pitchFamily="2" charset="-122"/>
              </a:rPr>
              <a:t>易操作</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功能全</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价格低。非统计工作者的选择</a:t>
            </a:r>
            <a:endParaRPr lang="zh-CN" altLang="en-US" sz="2000" b="1">
              <a:latin typeface="Arial" panose="020B0604020202020204" pitchFamily="34" charset="0"/>
              <a:ea typeface="宋体" panose="02010600030101010101" pitchFamily="2" charset="-122"/>
            </a:endParaRPr>
          </a:p>
        </p:txBody>
      </p:sp>
      <p:sp>
        <p:nvSpPr>
          <p:cNvPr id="28696" name="矩形 18456"/>
          <p:cNvSpPr/>
          <p:nvPr/>
        </p:nvSpPr>
        <p:spPr>
          <a:xfrm>
            <a:off x="3419475" y="5013325"/>
            <a:ext cx="5187950" cy="701675"/>
          </a:xfrm>
          <a:prstGeom prst="rect">
            <a:avLst/>
          </a:prstGeom>
          <a:noFill/>
          <a:ln w="9525">
            <a:noFill/>
          </a:ln>
        </p:spPr>
        <p:txBody>
          <a:bodyPr anchor="t" anchorCtr="0">
            <a:spAutoFit/>
          </a:bodyPr>
          <a:p>
            <a:r>
              <a:rPr lang="zh-CN" altLang="en-US" sz="2000" b="1">
                <a:latin typeface="Arial" panose="020B0604020202020204" pitchFamily="34" charset="0"/>
                <a:ea typeface="宋体" panose="02010600030101010101" pitchFamily="2" charset="-122"/>
              </a:rPr>
              <a:t>数据表格软件</a:t>
            </a:r>
            <a:r>
              <a:rPr lang="en-US" altLang="zh-CN" sz="2000" b="1">
                <a:latin typeface="Arial" panose="020B0604020202020204" pitchFamily="34" charset="0"/>
                <a:ea typeface="宋体" panose="02010600030101010101" pitchFamily="2" charset="-122"/>
              </a:rPr>
              <a:t>,</a:t>
            </a:r>
            <a:r>
              <a:rPr lang="zh-CN" altLang="en-US" sz="2000" b="1">
                <a:latin typeface="Arial" panose="020B0604020202020204" pitchFamily="34" charset="0"/>
                <a:ea typeface="宋体" panose="02010600030101010101" pitchFamily="2" charset="-122"/>
              </a:rPr>
              <a:t>画图和简单统计分析功能（需装数据分析功能）</a:t>
            </a:r>
            <a:endParaRPr lang="zh-CN" altLang="en-US" sz="2000" b="1">
              <a:latin typeface="Arial" panose="020B0604020202020204" pitchFamily="34" charset="0"/>
              <a:ea typeface="宋体" panose="02010600030101010101" pitchFamily="2" charset="-122"/>
            </a:endParaRPr>
          </a:p>
        </p:txBody>
      </p:sp>
      <p:sp>
        <p:nvSpPr>
          <p:cNvPr id="28697" name="标题 18457"/>
          <p:cNvSpPr>
            <a:spLocks noGrp="1"/>
          </p:cNvSpPr>
          <p:nvPr>
            <p:ph type="title"/>
          </p:nvPr>
        </p:nvSpPr>
        <p:spPr>
          <a:xfrm>
            <a:off x="468313" y="188913"/>
            <a:ext cx="8229600" cy="1371600"/>
          </a:xfrm>
        </p:spPr>
        <p:txBody>
          <a:bodyPr wrap="square" lIns="91440" tIns="45720" rIns="91440" bIns="45720" anchor="ctr" anchorCtr="0"/>
          <a:p>
            <a:pPr eaLnBrk="1" hangingPunct="1"/>
            <a:r>
              <a:rPr lang="zh-CN" altLang="en-US"/>
              <a:t>常用统计软件介绍</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945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9698" name="日期占位符 1945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9699" name="直接连接符 19459"/>
          <p:cNvSpPr/>
          <p:nvPr/>
        </p:nvSpPr>
        <p:spPr>
          <a:xfrm>
            <a:off x="2484438" y="3500438"/>
            <a:ext cx="6138862" cy="0"/>
          </a:xfrm>
          <a:prstGeom prst="line">
            <a:avLst/>
          </a:prstGeom>
          <a:ln w="3175" cap="rnd" cmpd="sng">
            <a:solidFill>
              <a:schemeClr val="tx1"/>
            </a:solidFill>
            <a:prstDash val="sysDot"/>
            <a:round/>
            <a:headEnd type="none" w="med" len="med"/>
            <a:tailEnd type="none" w="med" len="med"/>
          </a:ln>
        </p:spPr>
      </p:sp>
      <p:sp>
        <p:nvSpPr>
          <p:cNvPr id="29700" name="直接连接符 19460"/>
          <p:cNvSpPr/>
          <p:nvPr/>
        </p:nvSpPr>
        <p:spPr>
          <a:xfrm>
            <a:off x="2471738" y="4238625"/>
            <a:ext cx="6138862" cy="0"/>
          </a:xfrm>
          <a:prstGeom prst="line">
            <a:avLst/>
          </a:prstGeom>
          <a:ln w="3175" cap="rnd" cmpd="sng">
            <a:solidFill>
              <a:schemeClr val="tx1"/>
            </a:solidFill>
            <a:prstDash val="sysDot"/>
            <a:round/>
            <a:headEnd type="none" w="med" len="med"/>
            <a:tailEnd type="none" w="med" len="med"/>
          </a:ln>
        </p:spPr>
      </p:sp>
      <p:sp>
        <p:nvSpPr>
          <p:cNvPr id="29701" name="直接连接符 19461"/>
          <p:cNvSpPr/>
          <p:nvPr/>
        </p:nvSpPr>
        <p:spPr>
          <a:xfrm>
            <a:off x="2471738" y="4962525"/>
            <a:ext cx="6138862" cy="0"/>
          </a:xfrm>
          <a:prstGeom prst="line">
            <a:avLst/>
          </a:prstGeom>
          <a:ln w="3175" cap="rnd" cmpd="sng">
            <a:solidFill>
              <a:schemeClr val="tx1"/>
            </a:solidFill>
            <a:prstDash val="sysDot"/>
            <a:round/>
            <a:headEnd type="none" w="med" len="med"/>
            <a:tailEnd type="none" w="med" len="med"/>
          </a:ln>
        </p:spPr>
      </p:sp>
      <p:sp>
        <p:nvSpPr>
          <p:cNvPr id="29702" name="直接连接符 19462"/>
          <p:cNvSpPr/>
          <p:nvPr/>
        </p:nvSpPr>
        <p:spPr>
          <a:xfrm>
            <a:off x="2484438" y="5734050"/>
            <a:ext cx="6138862" cy="0"/>
          </a:xfrm>
          <a:prstGeom prst="line">
            <a:avLst/>
          </a:prstGeom>
          <a:ln w="3175" cap="rnd" cmpd="sng">
            <a:solidFill>
              <a:schemeClr val="tx1"/>
            </a:solidFill>
            <a:prstDash val="sysDot"/>
            <a:round/>
            <a:headEnd type="none" w="med" len="med"/>
            <a:tailEnd type="none" w="med" len="med"/>
          </a:ln>
        </p:spPr>
      </p:sp>
      <p:sp>
        <p:nvSpPr>
          <p:cNvPr id="29703" name="直接连接符 19463"/>
          <p:cNvSpPr/>
          <p:nvPr/>
        </p:nvSpPr>
        <p:spPr>
          <a:xfrm>
            <a:off x="2471738" y="2760663"/>
            <a:ext cx="6138862" cy="0"/>
          </a:xfrm>
          <a:prstGeom prst="line">
            <a:avLst/>
          </a:prstGeom>
          <a:ln w="3175" cap="rnd" cmpd="sng">
            <a:solidFill>
              <a:schemeClr val="tx1"/>
            </a:solidFill>
            <a:prstDash val="sysDot"/>
            <a:round/>
            <a:headEnd type="none" w="med" len="med"/>
            <a:tailEnd type="none" w="med" len="med"/>
          </a:ln>
        </p:spPr>
      </p:sp>
      <p:sp>
        <p:nvSpPr>
          <p:cNvPr id="29704" name="菱形 19464"/>
          <p:cNvSpPr/>
          <p:nvPr/>
        </p:nvSpPr>
        <p:spPr>
          <a:xfrm>
            <a:off x="1565275" y="4567238"/>
            <a:ext cx="1498600" cy="1303337"/>
          </a:xfrm>
          <a:prstGeom prst="diamond">
            <a:avLst/>
          </a:prstGeom>
          <a:gradFill rotWithShape="1">
            <a:gsLst>
              <a:gs pos="0">
                <a:srgbClr val="474776"/>
              </a:gs>
              <a:gs pos="100000">
                <a:schemeClr val="accent1"/>
              </a:gs>
            </a:gsLst>
            <a:lin ang="2700000" scaled="1"/>
            <a:tileRect/>
          </a:gradFill>
          <a:ln w="9525"/>
          <a:scene3d>
            <a:camera prst="legacyPerspectiveBottom">
              <a:rot lat="195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9705" name="菱形 19465"/>
          <p:cNvSpPr/>
          <p:nvPr/>
        </p:nvSpPr>
        <p:spPr>
          <a:xfrm>
            <a:off x="1543050" y="3819525"/>
            <a:ext cx="1566863" cy="1479550"/>
          </a:xfrm>
          <a:prstGeom prst="diamond">
            <a:avLst/>
          </a:prstGeom>
          <a:gradFill rotWithShape="1">
            <a:gsLst>
              <a:gs pos="0">
                <a:srgbClr val="47475E"/>
              </a:gs>
              <a:gs pos="100000">
                <a:schemeClr val="accent2"/>
              </a:gs>
            </a:gsLst>
            <a:lin ang="2700000" scaled="1"/>
            <a:tileRect/>
          </a:gradFill>
          <a:ln w="9525"/>
          <a:scene3d>
            <a:camera prst="legacyPerspectiveBottom">
              <a:rot lat="192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9706" name="菱形 19466"/>
          <p:cNvSpPr/>
          <p:nvPr/>
        </p:nvSpPr>
        <p:spPr>
          <a:xfrm>
            <a:off x="1485900" y="3051175"/>
            <a:ext cx="1681163" cy="1517650"/>
          </a:xfrm>
          <a:prstGeom prst="diamond">
            <a:avLst/>
          </a:prstGeom>
          <a:gradFill rotWithShape="1">
            <a:gsLst>
              <a:gs pos="0">
                <a:srgbClr val="474776"/>
              </a:gs>
              <a:gs pos="100000">
                <a:schemeClr val="accent1"/>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9707" name="菱形 19467"/>
          <p:cNvSpPr/>
          <p:nvPr/>
        </p:nvSpPr>
        <p:spPr>
          <a:xfrm>
            <a:off x="1443038" y="2244725"/>
            <a:ext cx="1771650" cy="1598613"/>
          </a:xfrm>
          <a:prstGeom prst="diamond">
            <a:avLst/>
          </a:prstGeom>
          <a:gradFill rotWithShape="1">
            <a:gsLst>
              <a:gs pos="0">
                <a:srgbClr val="47475E"/>
              </a:gs>
              <a:gs pos="100000">
                <a:schemeClr val="accent2"/>
              </a:gs>
            </a:gsLst>
            <a:lin ang="2700000" scaled="1"/>
            <a:tileRect/>
          </a:gradFill>
          <a:ln w="9525"/>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9708" name="菱形 19468"/>
          <p:cNvSpPr/>
          <p:nvPr/>
        </p:nvSpPr>
        <p:spPr>
          <a:xfrm>
            <a:off x="1384300" y="1524000"/>
            <a:ext cx="1895475" cy="1643063"/>
          </a:xfrm>
          <a:prstGeom prst="diamond">
            <a:avLst/>
          </a:prstGeom>
          <a:gradFill rotWithShape="1">
            <a:gsLst>
              <a:gs pos="0">
                <a:schemeClr val="accent1"/>
              </a:gs>
              <a:gs pos="100000">
                <a:srgbClr val="474776"/>
              </a:gs>
            </a:gsLst>
            <a:lin ang="2700000" scaled="1"/>
            <a:tileRect/>
          </a:gradFill>
          <a:ln w="9525"/>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sp3d>
        </p:spPr>
        <p:txBody>
          <a:bodyPr wrap="none" anchor="ctr" anchorCtr="0">
            <a:flatTx/>
          </a:bodyPr>
          <a:p>
            <a:endParaRPr lang="zh-CN" altLang="zh-CN">
              <a:latin typeface="Arial" panose="020B0604020202020204" pitchFamily="34" charset="0"/>
              <a:ea typeface="宋体" panose="02010600030101010101" pitchFamily="2" charset="-122"/>
            </a:endParaRPr>
          </a:p>
        </p:txBody>
      </p:sp>
      <p:sp>
        <p:nvSpPr>
          <p:cNvPr id="29709" name="任意多边形 19469"/>
          <p:cNvSpPr/>
          <p:nvPr/>
        </p:nvSpPr>
        <p:spPr>
          <a:xfrm>
            <a:off x="1376363" y="1981200"/>
            <a:ext cx="1909762" cy="779463"/>
          </a:xfrm>
          <a:custGeom>
            <a:avLst/>
            <a:gdLst/>
            <a:ahLst/>
            <a:cxnLst>
              <a:cxn ang="0">
                <a:pos x="952500" y="0"/>
              </a:cxn>
              <a:cxn ang="0">
                <a:pos x="0" y="371475"/>
              </a:cxn>
              <a:cxn ang="0">
                <a:pos x="950912" y="779463"/>
              </a:cxn>
              <a:cxn ang="0">
                <a:pos x="1909762" y="366713"/>
              </a:cxn>
              <a:cxn ang="0">
                <a:pos x="952500" y="0"/>
              </a:cxn>
            </a:cxnLst>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miter/>
            <a:headEnd type="none" w="med" len="med"/>
            <a:tailEnd type="none" w="med" len="med"/>
          </a:ln>
        </p:spPr>
        <p:txBody>
          <a:bodyPr/>
          <a:p>
            <a:endParaRPr lang="zh-CN" altLang="en-US"/>
          </a:p>
        </p:txBody>
      </p:sp>
      <p:sp>
        <p:nvSpPr>
          <p:cNvPr id="29710" name="矩形 19470"/>
          <p:cNvSpPr/>
          <p:nvPr/>
        </p:nvSpPr>
        <p:spPr>
          <a:xfrm>
            <a:off x="1627188" y="5084763"/>
            <a:ext cx="1327150" cy="366712"/>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FORTRAN</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9711" name="矩形 19471"/>
          <p:cNvSpPr/>
          <p:nvPr/>
        </p:nvSpPr>
        <p:spPr>
          <a:xfrm>
            <a:off x="1811338" y="4386263"/>
            <a:ext cx="984250" cy="366712"/>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GAUSS</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9712" name="矩形 19472"/>
          <p:cNvSpPr/>
          <p:nvPr/>
        </p:nvSpPr>
        <p:spPr>
          <a:xfrm>
            <a:off x="1820863" y="3695700"/>
            <a:ext cx="955675" cy="366713"/>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Eviews</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9713" name="矩形 19473"/>
          <p:cNvSpPr/>
          <p:nvPr/>
        </p:nvSpPr>
        <p:spPr>
          <a:xfrm>
            <a:off x="1798638" y="2889250"/>
            <a:ext cx="1014412" cy="366713"/>
          </a:xfrm>
          <a:prstGeom prst="rect">
            <a:avLst/>
          </a:prstGeom>
          <a:noFill/>
          <a:ln w="9525">
            <a:noFill/>
          </a:ln>
        </p:spPr>
        <p:txBody>
          <a:bodyPr wrap="none" anchor="t" anchorCtr="0">
            <a:spAutoFit/>
          </a:bodyPr>
          <a:p>
            <a:pPr algn="ctr"/>
            <a:r>
              <a:rPr lang="en-US" altLang="zh-CN" b="1">
                <a:solidFill>
                  <a:schemeClr val="bg1"/>
                </a:solidFill>
                <a:latin typeface="微软雅黑" panose="020B0503020204020204" pitchFamily="34" charset="-122"/>
                <a:ea typeface="微软雅黑" panose="020B0503020204020204" pitchFamily="34" charset="-122"/>
              </a:rPr>
              <a:t>S-PLUS</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29714" name="矩形 19474"/>
          <p:cNvSpPr/>
          <p:nvPr/>
        </p:nvSpPr>
        <p:spPr>
          <a:xfrm>
            <a:off x="1754188" y="2082800"/>
            <a:ext cx="1098550" cy="457200"/>
          </a:xfrm>
          <a:prstGeom prst="rect">
            <a:avLst/>
          </a:prstGeom>
          <a:noFill/>
          <a:ln w="9525">
            <a:noFill/>
          </a:ln>
        </p:spPr>
        <p:txBody>
          <a:bodyPr wrap="none" anchor="t" anchorCtr="0">
            <a:spAutoFit/>
          </a:bodyPr>
          <a:p>
            <a:pPr algn="ctr"/>
            <a:r>
              <a:rPr lang="en-US" altLang="zh-CN" sz="2400">
                <a:solidFill>
                  <a:schemeClr val="bg1"/>
                </a:solidFill>
                <a:latin typeface="Arial" panose="020B0604020202020204" pitchFamily="34" charset="0"/>
                <a:ea typeface="宋体" panose="02010600030101010101" pitchFamily="2" charset="-122"/>
              </a:rPr>
              <a:t>ArcGis</a:t>
            </a:r>
            <a:endParaRPr lang="en-US" altLang="zh-CN" sz="2400">
              <a:solidFill>
                <a:schemeClr val="bg1"/>
              </a:solidFill>
              <a:latin typeface="Arial" panose="020B0604020202020204" pitchFamily="34" charset="0"/>
              <a:ea typeface="宋体" panose="02010600030101010101" pitchFamily="2" charset="-122"/>
            </a:endParaRPr>
          </a:p>
        </p:txBody>
      </p:sp>
      <p:sp>
        <p:nvSpPr>
          <p:cNvPr id="29715" name="直接连接符 19475"/>
          <p:cNvSpPr/>
          <p:nvPr/>
        </p:nvSpPr>
        <p:spPr>
          <a:xfrm flipH="1" flipV="1">
            <a:off x="1204913" y="2360613"/>
            <a:ext cx="238125" cy="2938462"/>
          </a:xfrm>
          <a:prstGeom prst="line">
            <a:avLst/>
          </a:prstGeom>
          <a:ln w="9525" cap="flat" cmpd="sng">
            <a:solidFill>
              <a:schemeClr val="tx1"/>
            </a:solidFill>
            <a:prstDash val="solid"/>
            <a:round/>
            <a:headEnd type="oval" w="sm" len="sm"/>
            <a:tailEnd type="stealth" w="lg" len="med"/>
          </a:ln>
        </p:spPr>
      </p:sp>
      <p:sp>
        <p:nvSpPr>
          <p:cNvPr id="29716" name="矩形 19476"/>
          <p:cNvSpPr/>
          <p:nvPr/>
        </p:nvSpPr>
        <p:spPr>
          <a:xfrm>
            <a:off x="3419475" y="2060575"/>
            <a:ext cx="5413375" cy="366713"/>
          </a:xfrm>
          <a:prstGeom prst="rect">
            <a:avLst/>
          </a:prstGeom>
          <a:noFill/>
          <a:ln w="9525">
            <a:noFill/>
          </a:ln>
        </p:spPr>
        <p:txBody>
          <a:bodyPr anchor="t" anchorCtr="0">
            <a:spAutoFit/>
          </a:bodyPr>
          <a:p>
            <a:pPr>
              <a:buClrTx/>
              <a:buFont typeface="Wingdings" panose="05000000000000000000" pitchFamily="2" charset="2"/>
              <a:buChar char="n"/>
            </a:pPr>
            <a:r>
              <a:rPr lang="zh-CN" altLang="en-US">
                <a:latin typeface="Arial" panose="020B0604020202020204" pitchFamily="34" charset="0"/>
                <a:ea typeface="宋体" panose="02010600030101010101" pitchFamily="2" charset="-122"/>
              </a:rPr>
              <a:t>地理信息处理软件，空间统计分析</a:t>
            </a:r>
            <a:endParaRPr lang="zh-CN" altLang="en-US" sz="2000" b="1">
              <a:latin typeface="Arial" panose="020B0604020202020204" pitchFamily="34" charset="0"/>
              <a:ea typeface="宋体" panose="02010600030101010101" pitchFamily="2" charset="-122"/>
            </a:endParaRPr>
          </a:p>
        </p:txBody>
      </p:sp>
      <p:sp>
        <p:nvSpPr>
          <p:cNvPr id="29717" name="矩形 19477"/>
          <p:cNvSpPr/>
          <p:nvPr/>
        </p:nvSpPr>
        <p:spPr>
          <a:xfrm>
            <a:off x="3419475" y="2871788"/>
            <a:ext cx="5588000" cy="449262"/>
          </a:xfrm>
          <a:prstGeom prst="rect">
            <a:avLst/>
          </a:prstGeom>
          <a:noFill/>
          <a:ln w="9525">
            <a:noFill/>
          </a:ln>
        </p:spPr>
        <p:txBody>
          <a:bodyPr wrap="none" anchor="t" anchorCtr="0">
            <a:spAutoFit/>
          </a:bodyPr>
          <a:p>
            <a:pPr>
              <a:lnSpc>
                <a:spcPct val="130000"/>
              </a:lnSpc>
              <a:spcBef>
                <a:spcPct val="50000"/>
              </a:spcBef>
              <a:spcAft>
                <a:spcPct val="20000"/>
              </a:spcAft>
              <a:buClr>
                <a:schemeClr val="bg2"/>
              </a:buClr>
              <a:buSzPct val="75000"/>
              <a:buFont typeface="Wingdings" panose="05000000000000000000" pitchFamily="2" charset="2"/>
              <a:buChar char="n"/>
            </a:pPr>
            <a:r>
              <a:rPr lang="en-US" altLang="zh-CN">
                <a:latin typeface="Arial" panose="020B0604020202020204" pitchFamily="34" charset="0"/>
                <a:ea typeface="宋体" panose="02010600030101010101" pitchFamily="2" charset="-122"/>
              </a:rPr>
              <a:t>Minitab</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Statistica:</a:t>
            </a:r>
            <a:r>
              <a:rPr lang="zh-CN" altLang="en-US">
                <a:latin typeface="Arial" panose="020B0604020202020204" pitchFamily="34" charset="0"/>
                <a:ea typeface="宋体" panose="02010600030101010101" pitchFamily="2" charset="-122"/>
              </a:rPr>
              <a:t>功能强大齐全</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傻瓜化”</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不普遍。</a:t>
            </a:r>
            <a:endParaRPr lang="zh-CN" altLang="en-US">
              <a:latin typeface="Arial" panose="020B0604020202020204" pitchFamily="34" charset="0"/>
              <a:ea typeface="宋体" panose="02010600030101010101" pitchFamily="2" charset="-122"/>
            </a:endParaRPr>
          </a:p>
        </p:txBody>
      </p:sp>
      <p:sp>
        <p:nvSpPr>
          <p:cNvPr id="29718" name="矩形 19478"/>
          <p:cNvSpPr/>
          <p:nvPr/>
        </p:nvSpPr>
        <p:spPr>
          <a:xfrm>
            <a:off x="3419475" y="3644900"/>
            <a:ext cx="5256213" cy="366713"/>
          </a:xfrm>
          <a:prstGeom prst="rect">
            <a:avLst/>
          </a:prstGeom>
          <a:noFill/>
          <a:ln w="9525">
            <a:noFill/>
          </a:ln>
        </p:spPr>
        <p:txBody>
          <a:bodyPr anchor="t" anchorCtr="0">
            <a:spAutoFit/>
          </a:bodyPr>
          <a:p>
            <a:pPr>
              <a:buClrTx/>
              <a:buFont typeface="Wingdings" panose="05000000000000000000" pitchFamily="2" charset="2"/>
              <a:buChar char="n"/>
            </a:pPr>
            <a:r>
              <a:rPr lang="zh-CN" altLang="en-US">
                <a:latin typeface="Arial" panose="020B0604020202020204" pitchFamily="34" charset="0"/>
                <a:ea typeface="宋体" panose="02010600030101010101" pitchFamily="2" charset="-122"/>
              </a:rPr>
              <a:t>处理回归和时间序列的软件</a:t>
            </a:r>
            <a:endParaRPr lang="zh-CN" altLang="en-US">
              <a:latin typeface="Arial" panose="020B0604020202020204" pitchFamily="34" charset="0"/>
              <a:ea typeface="宋体" panose="02010600030101010101" pitchFamily="2" charset="-122"/>
            </a:endParaRPr>
          </a:p>
        </p:txBody>
      </p:sp>
      <p:sp>
        <p:nvSpPr>
          <p:cNvPr id="29719" name="矩形 19479"/>
          <p:cNvSpPr/>
          <p:nvPr/>
        </p:nvSpPr>
        <p:spPr>
          <a:xfrm>
            <a:off x="3419475" y="5013325"/>
            <a:ext cx="5187950" cy="806450"/>
          </a:xfrm>
          <a:prstGeom prst="rect">
            <a:avLst/>
          </a:prstGeom>
          <a:noFill/>
          <a:ln w="9525">
            <a:noFill/>
          </a:ln>
        </p:spPr>
        <p:txBody>
          <a:bodyPr anchor="t" anchorCtr="0">
            <a:spAutoFit/>
          </a:bodyPr>
          <a:p>
            <a:pPr algn="just">
              <a:lnSpc>
                <a:spcPct val="130000"/>
              </a:lnSpc>
              <a:spcBef>
                <a:spcPct val="50000"/>
              </a:spcBef>
              <a:spcAft>
                <a:spcPct val="20000"/>
              </a:spcAft>
              <a:buClr>
                <a:schemeClr val="bg2"/>
              </a:buClr>
              <a:buSzPct val="75000"/>
              <a:buFont typeface="Wingdings" panose="05000000000000000000" pitchFamily="2" charset="2"/>
              <a:buChar char="n"/>
            </a:pPr>
            <a:r>
              <a:rPr lang="zh-CN" altLang="en-US">
                <a:latin typeface="Arial" panose="020B0604020202020204" pitchFamily="34" charset="0"/>
                <a:ea typeface="宋体" panose="02010600030101010101" pitchFamily="2" charset="-122"/>
              </a:rPr>
              <a:t>应用广、历史长、速度快、功能强、有统计包。需编程，操作不易。</a:t>
            </a:r>
            <a:endParaRPr lang="zh-CN" altLang="en-US">
              <a:latin typeface="Arial" panose="020B0604020202020204" pitchFamily="34" charset="0"/>
              <a:ea typeface="宋体" panose="02010600030101010101" pitchFamily="2" charset="-122"/>
            </a:endParaRPr>
          </a:p>
        </p:txBody>
      </p:sp>
      <p:sp>
        <p:nvSpPr>
          <p:cNvPr id="29720" name="标题 19480"/>
          <p:cNvSpPr>
            <a:spLocks noGrp="1"/>
          </p:cNvSpPr>
          <p:nvPr>
            <p:ph type="title"/>
          </p:nvPr>
        </p:nvSpPr>
        <p:spPr>
          <a:xfrm>
            <a:off x="468313" y="188913"/>
            <a:ext cx="8229600" cy="1371600"/>
          </a:xfrm>
        </p:spPr>
        <p:txBody>
          <a:bodyPr wrap="square" lIns="91440" tIns="45720" rIns="91440" bIns="45720" anchor="ctr" anchorCtr="0"/>
          <a:p>
            <a:pPr eaLnBrk="1" hangingPunct="1"/>
            <a:r>
              <a:rPr lang="zh-CN" altLang="en-US"/>
              <a:t>常用统计软件介绍</a:t>
            </a:r>
            <a:endParaRPr lang="zh-CN" altLang="en-US"/>
          </a:p>
        </p:txBody>
      </p:sp>
      <p:sp>
        <p:nvSpPr>
          <p:cNvPr id="29721" name="矩形 19481"/>
          <p:cNvSpPr/>
          <p:nvPr/>
        </p:nvSpPr>
        <p:spPr>
          <a:xfrm>
            <a:off x="3419475" y="4365625"/>
            <a:ext cx="4070350" cy="366713"/>
          </a:xfrm>
          <a:prstGeom prst="rect">
            <a:avLst/>
          </a:prstGeom>
          <a:noFill/>
          <a:ln w="9525">
            <a:noFill/>
          </a:ln>
        </p:spPr>
        <p:txBody>
          <a:bodyPr wrap="none" anchor="t" anchorCtr="0">
            <a:spAutoFit/>
          </a:bodyPr>
          <a:p>
            <a:r>
              <a:rPr lang="zh-CN" altLang="en-US">
                <a:latin typeface="Arial" panose="020B0604020202020204" pitchFamily="34" charset="0"/>
                <a:ea typeface="宋体" panose="02010600030101010101" pitchFamily="2" charset="-122"/>
              </a:rPr>
              <a:t>搞经济的喜欢，编程强。中国用的不多</a:t>
            </a:r>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2048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0722" name="日期占位符 2048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0723" name="标题 20483"/>
          <p:cNvSpPr>
            <a:spLocks noGrp="1"/>
          </p:cNvSpPr>
          <p:nvPr>
            <p:ph type="title"/>
          </p:nvPr>
        </p:nvSpPr>
        <p:spPr/>
        <p:txBody>
          <a:bodyPr wrap="square" lIns="91440" tIns="45720" rIns="91440" bIns="45720" anchor="ctr" anchorCtr="0"/>
          <a:p>
            <a:pPr eaLnBrk="1" hangingPunct="1"/>
            <a:r>
              <a:rPr lang="zh-CN" altLang="en-US" sz="4000" b="1">
                <a:solidFill>
                  <a:srgbClr val="000000"/>
                </a:solidFill>
                <a:latin typeface="宋体" panose="02010600030101010101" pitchFamily="2" charset="-122"/>
              </a:rPr>
              <a:t>应用案例及选题参考</a:t>
            </a:r>
            <a:endParaRPr lang="zh-CN" altLang="en-US" sz="4000" b="1">
              <a:solidFill>
                <a:srgbClr val="000000"/>
              </a:solidFill>
              <a:latin typeface="宋体" panose="02010600030101010101" pitchFamily="2" charset="-122"/>
            </a:endParaRPr>
          </a:p>
        </p:txBody>
      </p:sp>
      <p:sp>
        <p:nvSpPr>
          <p:cNvPr id="30724" name="内容占位符 20484"/>
          <p:cNvSpPr>
            <a:spLocks noGrp="1"/>
          </p:cNvSpPr>
          <p:nvPr>
            <p:ph idx="4294967295"/>
          </p:nvPr>
        </p:nvSpPr>
        <p:spPr>
          <a:xfrm>
            <a:off x="457200" y="1981200"/>
            <a:ext cx="8229600" cy="4471988"/>
          </a:xfrm>
        </p:spPr>
        <p:txBody>
          <a:bodyPr anchor="t" anchorCtr="0"/>
          <a:p>
            <a:pPr eaLnBrk="1" hangingPunct="1">
              <a:lnSpc>
                <a:spcPct val="90000"/>
              </a:lnSpc>
            </a:pPr>
            <a:r>
              <a:rPr lang="zh-CN" altLang="en-US" sz="4000" b="1">
                <a:solidFill>
                  <a:srgbClr val="0000FF"/>
                </a:solidFill>
                <a:latin typeface="仿宋" panose="02010609060101010101" pitchFamily="49" charset="-122"/>
                <a:ea typeface="仿宋" panose="02010609060101010101" pitchFamily="49" charset="-122"/>
              </a:rPr>
              <a:t>美国选举例子：</a:t>
            </a:r>
            <a:endParaRPr lang="zh-CN" altLang="en-US" sz="4000" b="1">
              <a:solidFill>
                <a:srgbClr val="0000FF"/>
              </a:solidFill>
              <a:latin typeface="仿宋" panose="02010609060101010101" pitchFamily="49" charset="-122"/>
              <a:ea typeface="仿宋" panose="02010609060101010101" pitchFamily="49" charset="-122"/>
            </a:endParaRPr>
          </a:p>
          <a:p>
            <a:pPr eaLnBrk="1" hangingPunct="1"/>
            <a:r>
              <a:rPr lang="zh-CN" altLang="en-US" sz="2800" b="1">
                <a:solidFill>
                  <a:srgbClr val="000000"/>
                </a:solidFill>
                <a:latin typeface="仿宋" panose="02010609060101010101" pitchFamily="49" charset="-122"/>
                <a:ea typeface="仿宋" panose="02010609060101010101" pitchFamily="49" charset="-122"/>
              </a:rPr>
              <a:t>谁会在</a:t>
            </a:r>
            <a:r>
              <a:rPr lang="en-US" altLang="zh-CN" sz="2800" b="1">
                <a:solidFill>
                  <a:srgbClr val="000000"/>
                </a:solidFill>
                <a:latin typeface="仿宋" panose="02010609060101010101" pitchFamily="49" charset="-122"/>
                <a:ea typeface="仿宋" panose="02010609060101010101" pitchFamily="49" charset="-122"/>
              </a:rPr>
              <a:t>1936</a:t>
            </a:r>
            <a:r>
              <a:rPr lang="zh-CN" altLang="en-US" sz="2800" b="1">
                <a:solidFill>
                  <a:srgbClr val="000000"/>
                </a:solidFill>
                <a:latin typeface="仿宋" panose="02010609060101010101" pitchFamily="49" charset="-122"/>
                <a:ea typeface="仿宋" panose="02010609060101010101" pitchFamily="49" charset="-122"/>
              </a:rPr>
              <a:t>选举中获胜 </a:t>
            </a:r>
            <a:r>
              <a:rPr lang="en-US" altLang="zh-CN" sz="2800" b="1">
                <a:solidFill>
                  <a:srgbClr val="000000"/>
                </a:solidFill>
                <a:latin typeface="仿宋" panose="02010609060101010101" pitchFamily="49" charset="-122"/>
                <a:ea typeface="仿宋" panose="02010609060101010101" pitchFamily="49" charset="-122"/>
              </a:rPr>
              <a:t>?Alf London</a:t>
            </a:r>
            <a:r>
              <a:rPr lang="zh-CN" altLang="en-US" sz="2800" b="1">
                <a:solidFill>
                  <a:srgbClr val="000000"/>
                </a:solidFill>
                <a:latin typeface="仿宋" panose="02010609060101010101" pitchFamily="49" charset="-122"/>
                <a:ea typeface="仿宋" panose="02010609060101010101" pitchFamily="49" charset="-122"/>
              </a:rPr>
              <a:t>还是 </a:t>
            </a:r>
            <a:r>
              <a:rPr lang="en-US" altLang="zh-CN" sz="2800" b="1">
                <a:solidFill>
                  <a:srgbClr val="000000"/>
                </a:solidFill>
                <a:latin typeface="仿宋" panose="02010609060101010101" pitchFamily="49" charset="-122"/>
                <a:ea typeface="仿宋" panose="02010609060101010101" pitchFamily="49" charset="-122"/>
              </a:rPr>
              <a:t>F.D.R.(</a:t>
            </a:r>
            <a:r>
              <a:rPr lang="zh-CN" altLang="en-US" sz="2800" b="1">
                <a:solidFill>
                  <a:srgbClr val="000000"/>
                </a:solidFill>
                <a:latin typeface="仿宋" panose="02010609060101010101" pitchFamily="49" charset="-122"/>
                <a:ea typeface="仿宋" panose="02010609060101010101" pitchFamily="49" charset="-122"/>
              </a:rPr>
              <a:t>罗斯福</a:t>
            </a:r>
            <a:r>
              <a:rPr lang="en-US" altLang="zh-CN" sz="2800" b="1">
                <a:solidFill>
                  <a:srgbClr val="000000"/>
                </a:solidFill>
                <a:latin typeface="仿宋" panose="02010609060101010101" pitchFamily="49" charset="-122"/>
                <a:ea typeface="仿宋" panose="02010609060101010101" pitchFamily="49" charset="-122"/>
              </a:rPr>
              <a:t>)?</a:t>
            </a:r>
            <a:r>
              <a:rPr lang="en-US" altLang="zh-CN" sz="2800" b="1">
                <a:solidFill>
                  <a:srgbClr val="FF0000"/>
                </a:solidFill>
                <a:latin typeface="仿宋" panose="02010609060101010101" pitchFamily="49" charset="-122"/>
                <a:ea typeface="仿宋" panose="02010609060101010101" pitchFamily="49" charset="-122"/>
              </a:rPr>
              <a:t> </a:t>
            </a:r>
            <a:endParaRPr lang="en-US" altLang="zh-CN" sz="2800" b="1">
              <a:solidFill>
                <a:srgbClr val="FF0000"/>
              </a:solidFill>
              <a:latin typeface="仿宋" panose="02010609060101010101" pitchFamily="49" charset="-122"/>
              <a:ea typeface="仿宋" panose="02010609060101010101" pitchFamily="49" charset="-122"/>
            </a:endParaRPr>
          </a:p>
          <a:p>
            <a:pPr eaLnBrk="1" hangingPunct="1"/>
            <a:r>
              <a:rPr lang="en-US" altLang="zh-CN" sz="2800" b="1" i="1">
                <a:solidFill>
                  <a:srgbClr val="FF0000"/>
                </a:solidFill>
                <a:latin typeface="仿宋" panose="02010609060101010101" pitchFamily="49" charset="-122"/>
                <a:ea typeface="仿宋" panose="02010609060101010101" pitchFamily="49" charset="-122"/>
              </a:rPr>
              <a:t>Literary Digest</a:t>
            </a:r>
            <a:r>
              <a:rPr lang="en-US" altLang="zh-CN" sz="2800" b="1">
                <a:solidFill>
                  <a:srgbClr val="FF0000"/>
                </a:solidFill>
                <a:latin typeface="仿宋" panose="02010609060101010101" pitchFamily="49" charset="-122"/>
                <a:ea typeface="仿宋" panose="02010609060101010101" pitchFamily="49" charset="-122"/>
              </a:rPr>
              <a:t> (</a:t>
            </a:r>
            <a:r>
              <a:rPr lang="zh-CN" altLang="en-US" sz="2800" b="1">
                <a:solidFill>
                  <a:srgbClr val="FF0000"/>
                </a:solidFill>
                <a:latin typeface="仿宋" panose="02010609060101010101" pitchFamily="49" charset="-122"/>
                <a:ea typeface="仿宋" panose="02010609060101010101" pitchFamily="49" charset="-122"/>
              </a:rPr>
              <a:t>文摘</a:t>
            </a:r>
            <a:r>
              <a:rPr lang="en-US" altLang="zh-CN" sz="2800" b="1">
                <a:solidFill>
                  <a:srgbClr val="FF0000"/>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送出一千万份问卷</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返回二百四十万份</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后</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预测</a:t>
            </a:r>
            <a:r>
              <a:rPr lang="en-US" altLang="zh-CN" sz="2800" b="1">
                <a:solidFill>
                  <a:srgbClr val="0000FF"/>
                </a:solidFill>
                <a:latin typeface="仿宋" panose="02010609060101010101" pitchFamily="49" charset="-122"/>
                <a:ea typeface="仿宋" panose="02010609060101010101" pitchFamily="49" charset="-122"/>
              </a:rPr>
              <a:t>London</a:t>
            </a:r>
            <a:r>
              <a:rPr lang="zh-CN" altLang="en-US" sz="2800" b="1">
                <a:solidFill>
                  <a:srgbClr val="0000FF"/>
                </a:solidFill>
                <a:latin typeface="仿宋" panose="02010609060101010101" pitchFamily="49" charset="-122"/>
                <a:ea typeface="仿宋" panose="02010609060101010101" pitchFamily="49" charset="-122"/>
              </a:rPr>
              <a:t>会赢</a:t>
            </a:r>
            <a:r>
              <a:rPr lang="en-US" altLang="zh-CN" sz="2800" b="1">
                <a:solidFill>
                  <a:srgbClr val="0000FF"/>
                </a:solidFill>
                <a:latin typeface="仿宋" panose="02010609060101010101" pitchFamily="49" charset="-122"/>
                <a:ea typeface="仿宋" panose="02010609060101010101" pitchFamily="49" charset="-122"/>
              </a:rPr>
              <a:t>. </a:t>
            </a:r>
            <a:endParaRPr lang="en-US" altLang="zh-CN" sz="2800" b="1">
              <a:solidFill>
                <a:srgbClr val="0000FF"/>
              </a:solidFill>
              <a:latin typeface="仿宋" panose="02010609060101010101" pitchFamily="49" charset="-122"/>
              <a:ea typeface="仿宋" panose="02010609060101010101" pitchFamily="49" charset="-122"/>
            </a:endParaRPr>
          </a:p>
          <a:p>
            <a:pPr eaLnBrk="1" hangingPunct="1"/>
            <a:r>
              <a:rPr lang="zh-CN" altLang="en-US" sz="2800" b="1">
                <a:solidFill>
                  <a:srgbClr val="0000FF"/>
                </a:solidFill>
                <a:latin typeface="仿宋" panose="02010609060101010101" pitchFamily="49" charset="-122"/>
                <a:ea typeface="仿宋" panose="02010609060101010101" pitchFamily="49" charset="-122"/>
              </a:rPr>
              <a:t>而</a:t>
            </a:r>
            <a:r>
              <a:rPr lang="en-US" altLang="zh-CN" sz="2800" b="1">
                <a:solidFill>
                  <a:srgbClr val="FF0000"/>
                </a:solidFill>
                <a:latin typeface="仿宋" panose="02010609060101010101" pitchFamily="49" charset="-122"/>
                <a:ea typeface="仿宋" panose="02010609060101010101" pitchFamily="49" charset="-122"/>
              </a:rPr>
              <a:t>Gallop(</a:t>
            </a:r>
            <a:r>
              <a:rPr lang="zh-CN" altLang="en-US" sz="2800" b="1">
                <a:solidFill>
                  <a:srgbClr val="FF0000"/>
                </a:solidFill>
                <a:latin typeface="仿宋" panose="02010609060101010101" pitchFamily="49" charset="-122"/>
                <a:ea typeface="仿宋" panose="02010609060101010101" pitchFamily="49" charset="-122"/>
              </a:rPr>
              <a:t>盖洛普</a:t>
            </a:r>
            <a:r>
              <a:rPr lang="en-US" altLang="zh-CN" sz="2800" b="1">
                <a:solidFill>
                  <a:srgbClr val="FF0000"/>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只问了</a:t>
            </a:r>
            <a:r>
              <a:rPr lang="en-US" altLang="zh-CN" sz="2800" b="1">
                <a:solidFill>
                  <a:srgbClr val="0000FF"/>
                </a:solidFill>
                <a:latin typeface="仿宋" panose="02010609060101010101" pitchFamily="49" charset="-122"/>
                <a:ea typeface="仿宋" panose="02010609060101010101" pitchFamily="49" charset="-122"/>
              </a:rPr>
              <a:t>5000</a:t>
            </a:r>
            <a:r>
              <a:rPr lang="zh-CN" altLang="en-US" sz="2800" b="1">
                <a:solidFill>
                  <a:srgbClr val="0000FF"/>
                </a:solidFill>
                <a:latin typeface="仿宋" panose="02010609060101010101" pitchFamily="49" charset="-122"/>
                <a:ea typeface="仿宋" panose="02010609060101010101" pitchFamily="49" charset="-122"/>
              </a:rPr>
              <a:t>人说 </a:t>
            </a:r>
            <a:r>
              <a:rPr lang="en-US" altLang="zh-CN" sz="2800" b="1">
                <a:solidFill>
                  <a:srgbClr val="0000FF"/>
                </a:solidFill>
                <a:latin typeface="仿宋" panose="02010609060101010101" pitchFamily="49" charset="-122"/>
                <a:ea typeface="仿宋" panose="02010609060101010101" pitchFamily="49" charset="-122"/>
              </a:rPr>
              <a:t>Roosevelt (</a:t>
            </a:r>
            <a:r>
              <a:rPr lang="zh-CN" altLang="en-US" sz="2800" b="1">
                <a:solidFill>
                  <a:srgbClr val="0000FF"/>
                </a:solidFill>
                <a:latin typeface="仿宋" panose="02010609060101010101" pitchFamily="49" charset="-122"/>
                <a:ea typeface="仿宋" panose="02010609060101010101" pitchFamily="49" charset="-122"/>
              </a:rPr>
              <a:t>罗斯福</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会赢</a:t>
            </a:r>
            <a:r>
              <a:rPr lang="en-US" altLang="zh-CN" sz="2800" b="1">
                <a:solidFill>
                  <a:srgbClr val="0000FF"/>
                </a:solidFill>
                <a:latin typeface="仿宋" panose="02010609060101010101" pitchFamily="49" charset="-122"/>
                <a:ea typeface="仿宋" panose="02010609060101010101" pitchFamily="49" charset="-122"/>
              </a:rPr>
              <a:t>. </a:t>
            </a:r>
            <a:endParaRPr lang="en-US" altLang="zh-CN" sz="2800" b="1">
              <a:solidFill>
                <a:srgbClr val="0000FF"/>
              </a:solidFill>
              <a:latin typeface="仿宋" panose="02010609060101010101" pitchFamily="49" charset="-122"/>
              <a:ea typeface="仿宋" panose="02010609060101010101" pitchFamily="49" charset="-122"/>
            </a:endParaRPr>
          </a:p>
          <a:p>
            <a:pPr eaLnBrk="1" hangingPunct="1"/>
            <a:r>
              <a:rPr lang="zh-CN" altLang="en-US" sz="2800" b="1">
                <a:solidFill>
                  <a:srgbClr val="0000FF"/>
                </a:solidFill>
                <a:latin typeface="仿宋" panose="02010609060101010101" pitchFamily="49" charset="-122"/>
                <a:ea typeface="仿宋" panose="02010609060101010101" pitchFamily="49" charset="-122"/>
              </a:rPr>
              <a:t>最后罗斯福和盖洛普都赢了</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6600"/>
                </a:solidFill>
                <a:latin typeface="仿宋" panose="02010609060101010101" pitchFamily="49" charset="-122"/>
                <a:ea typeface="仿宋" panose="02010609060101010101" pitchFamily="49" charset="-122"/>
              </a:rPr>
              <a:t>文摘</a:t>
            </a:r>
            <a:r>
              <a:rPr lang="zh-CN" altLang="en-US" sz="2800" b="1">
                <a:solidFill>
                  <a:srgbClr val="0000FF"/>
                </a:solidFill>
                <a:latin typeface="仿宋" panose="02010609060101010101" pitchFamily="49" charset="-122"/>
                <a:ea typeface="仿宋" panose="02010609060101010101" pitchFamily="49" charset="-122"/>
              </a:rPr>
              <a:t>倒闭了</a:t>
            </a:r>
            <a:r>
              <a:rPr lang="en-US" altLang="zh-CN" sz="2800" b="1">
                <a:solidFill>
                  <a:srgbClr val="0000FF"/>
                </a:solidFill>
                <a:latin typeface="仿宋" panose="02010609060101010101" pitchFamily="49" charset="-122"/>
                <a:ea typeface="仿宋" panose="02010609060101010101" pitchFamily="49" charset="-122"/>
              </a:rPr>
              <a:t>.</a:t>
            </a:r>
            <a:endParaRPr lang="en-US" altLang="zh-CN" sz="2800" b="1">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2150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2770" name="日期占位符 2150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2771" name="内容占位符 21507"/>
          <p:cNvSpPr>
            <a:spLocks noGrp="1"/>
          </p:cNvSpPr>
          <p:nvPr>
            <p:ph idx="4294967295"/>
          </p:nvPr>
        </p:nvSpPr>
        <p:spPr>
          <a:xfrm>
            <a:off x="323850" y="836613"/>
            <a:ext cx="8540750" cy="4608512"/>
          </a:xfrm>
        </p:spPr>
        <p:txBody>
          <a:bodyPr anchor="t" anchorCtr="0"/>
          <a:p>
            <a:pPr algn="just" eaLnBrk="1" hangingPunct="1">
              <a:lnSpc>
                <a:spcPct val="90000"/>
              </a:lnSpc>
              <a:spcBef>
                <a:spcPct val="30000"/>
              </a:spcBef>
            </a:pPr>
            <a:r>
              <a:rPr lang="zh-CN" altLang="en-US" sz="2800" b="1">
                <a:latin typeface="仿宋" panose="02010609060101010101" pitchFamily="49" charset="-122"/>
                <a:ea typeface="仿宋" panose="02010609060101010101" pitchFamily="49" charset="-122"/>
              </a:rPr>
              <a:t>大学排名</a:t>
            </a:r>
            <a:r>
              <a:rPr lang="zh-CN" altLang="en-US" sz="2800" b="1">
                <a:solidFill>
                  <a:srgbClr val="0000FF"/>
                </a:solidFill>
                <a:latin typeface="仿宋" panose="02010609060101010101" pitchFamily="49" charset="-122"/>
                <a:ea typeface="仿宋" panose="02010609060101010101" pitchFamily="49" charset="-122"/>
              </a:rPr>
              <a:t>：非常敏感的</a:t>
            </a:r>
            <a:r>
              <a:rPr lang="zh-CN" altLang="en-US" sz="2400" b="1">
                <a:solidFill>
                  <a:srgbClr val="0000FF"/>
                </a:solidFill>
                <a:latin typeface="仿宋" panose="02010609060101010101" pitchFamily="49" charset="-122"/>
                <a:ea typeface="仿宋" panose="02010609060101010101" pitchFamily="49" charset="-122"/>
              </a:rPr>
              <a:t>问题。不同机构得出不同结果；如何理解这些结果呢？</a:t>
            </a:r>
            <a:endParaRPr lang="zh-CN" altLang="en-US" sz="2400" b="1">
              <a:solidFill>
                <a:srgbClr val="0000FF"/>
              </a:solidFill>
              <a:latin typeface="仿宋" panose="02010609060101010101" pitchFamily="49" charset="-122"/>
              <a:ea typeface="仿宋" panose="02010609060101010101" pitchFamily="49" charset="-122"/>
            </a:endParaRPr>
          </a:p>
          <a:p>
            <a:pPr algn="just" eaLnBrk="1" hangingPunct="1">
              <a:lnSpc>
                <a:spcPct val="90000"/>
              </a:lnSpc>
              <a:spcBef>
                <a:spcPct val="30000"/>
              </a:spcBef>
            </a:pPr>
            <a:r>
              <a:rPr lang="zh-CN" altLang="en-US" sz="2800" b="1">
                <a:solidFill>
                  <a:srgbClr val="0000FF"/>
                </a:solidFill>
                <a:latin typeface="仿宋" panose="02010609060101010101" pitchFamily="49" charset="-122"/>
                <a:ea typeface="仿宋" panose="02010609060101010101" pitchFamily="49" charset="-122"/>
              </a:rPr>
              <a:t>如何对学生成绩进行</a:t>
            </a:r>
            <a:r>
              <a:rPr lang="zh-CN" altLang="en-US" sz="2800" b="1">
                <a:latin typeface="仿宋" panose="02010609060101010101" pitchFamily="49" charset="-122"/>
                <a:ea typeface="仿宋" panose="02010609060101010101" pitchFamily="49" charset="-122"/>
              </a:rPr>
              <a:t>综合评价</a:t>
            </a:r>
            <a:r>
              <a:rPr lang="zh-CN" altLang="en-US" sz="2800" b="1">
                <a:solidFill>
                  <a:srgbClr val="0000FF"/>
                </a:solidFill>
                <a:latin typeface="仿宋" panose="02010609060101010101" pitchFamily="49" charset="-122"/>
                <a:ea typeface="仿宋" panose="02010609060101010101" pitchFamily="49" charset="-122"/>
              </a:rPr>
              <a:t>？</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主成分</a:t>
            </a:r>
            <a:endParaRPr lang="zh-CN" altLang="en-US" sz="2800" b="1">
              <a:solidFill>
                <a:srgbClr val="0000FF"/>
              </a:solidFill>
              <a:latin typeface="仿宋" panose="02010609060101010101" pitchFamily="49" charset="-122"/>
              <a:ea typeface="仿宋" panose="02010609060101010101" pitchFamily="49" charset="-122"/>
            </a:endParaRPr>
          </a:p>
          <a:p>
            <a:pPr algn="just" eaLnBrk="1" hangingPunct="1">
              <a:lnSpc>
                <a:spcPct val="90000"/>
              </a:lnSpc>
              <a:spcBef>
                <a:spcPct val="30000"/>
              </a:spcBef>
            </a:pPr>
            <a:r>
              <a:rPr lang="zh-CN" altLang="en-US" sz="2800" b="1">
                <a:solidFill>
                  <a:srgbClr val="0000FF"/>
                </a:solidFill>
                <a:latin typeface="仿宋" panose="02010609060101010101" pitchFamily="49" charset="-122"/>
                <a:ea typeface="仿宋" panose="02010609060101010101" pitchFamily="49" charset="-122"/>
              </a:rPr>
              <a:t>公司</a:t>
            </a:r>
            <a:r>
              <a:rPr lang="zh-CN" altLang="en-US" sz="2800" b="1">
                <a:latin typeface="仿宋" panose="02010609060101010101" pitchFamily="49" charset="-122"/>
                <a:ea typeface="仿宋" panose="02010609060101010101" pitchFamily="49" charset="-122"/>
              </a:rPr>
              <a:t>信用评价</a:t>
            </a:r>
            <a:r>
              <a:rPr lang="zh-CN" altLang="en-US" sz="2800" b="1">
                <a:solidFill>
                  <a:srgbClr val="0000FF"/>
                </a:solidFill>
                <a:latin typeface="仿宋" panose="02010609060101010101" pitchFamily="49" charset="-122"/>
                <a:ea typeface="仿宋" panose="02010609060101010101" pitchFamily="49" charset="-122"/>
              </a:rPr>
              <a:t>：一些公司试图得到贷款时无不良记录。如何根据它们的财务和商业资料来判断一个公司的信用等级呢？</a:t>
            </a:r>
            <a:endParaRPr lang="zh-CN" altLang="en-US" sz="2800" b="1">
              <a:solidFill>
                <a:srgbClr val="0000FF"/>
              </a:solidFill>
              <a:latin typeface="仿宋" panose="02010609060101010101" pitchFamily="49" charset="-122"/>
              <a:ea typeface="仿宋" panose="02010609060101010101" pitchFamily="49" charset="-122"/>
            </a:endParaRPr>
          </a:p>
          <a:p>
            <a:pPr algn="just" eaLnBrk="1" hangingPunct="1">
              <a:lnSpc>
                <a:spcPct val="90000"/>
              </a:lnSpc>
              <a:spcBef>
                <a:spcPct val="30000"/>
              </a:spcBef>
            </a:pPr>
            <a:r>
              <a:rPr lang="zh-CN" altLang="en-US" sz="2800" b="1">
                <a:solidFill>
                  <a:srgbClr val="0000FF"/>
                </a:solidFill>
                <a:latin typeface="仿宋" panose="02010609060101010101" pitchFamily="49" charset="-122"/>
                <a:ea typeface="仿宋" panose="02010609060101010101" pitchFamily="49" charset="-122"/>
              </a:rPr>
              <a:t>我国东部和西部概念比较笼统。如何选择一些指标来把各省</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或各市县甚至村</a:t>
            </a:r>
            <a:r>
              <a:rPr lang="zh-CN" altLang="en-US" sz="2800" b="1">
                <a:latin typeface="仿宋" panose="02010609060101010101" pitchFamily="49" charset="-122"/>
                <a:ea typeface="仿宋" panose="02010609060101010101" pitchFamily="49" charset="-122"/>
              </a:rPr>
              <a:t>进行分类</a:t>
            </a:r>
            <a:r>
              <a:rPr lang="zh-CN" altLang="en-US" sz="2800" b="1">
                <a:solidFill>
                  <a:srgbClr val="0000FF"/>
                </a:solidFill>
                <a:latin typeface="仿宋" panose="02010609060101010101" pitchFamily="49" charset="-122"/>
                <a:ea typeface="仿宋" panose="02010609060101010101" pitchFamily="49" charset="-122"/>
              </a:rPr>
              <a:t>呢？</a:t>
            </a:r>
            <a:endParaRPr lang="zh-CN" altLang="en-US" sz="2800" b="1">
              <a:solidFill>
                <a:srgbClr val="0000FF"/>
              </a:solidFill>
              <a:latin typeface="仿宋" panose="02010609060101010101" pitchFamily="49" charset="-122"/>
              <a:ea typeface="仿宋" panose="02010609060101010101" pitchFamily="49" charset="-122"/>
            </a:endParaRPr>
          </a:p>
          <a:p>
            <a:pPr eaLnBrk="1" hangingPunct="1">
              <a:lnSpc>
                <a:spcPct val="90000"/>
              </a:lnSpc>
              <a:spcBef>
                <a:spcPct val="30000"/>
              </a:spcBef>
            </a:pPr>
            <a:r>
              <a:rPr lang="en-US" altLang="zh-CN" sz="2800" b="1">
                <a:solidFill>
                  <a:srgbClr val="0000FF"/>
                </a:solidFill>
                <a:latin typeface="仿宋" panose="02010609060101010101" pitchFamily="49" charset="-122"/>
                <a:ea typeface="仿宋" panose="02010609060101010101" pitchFamily="49" charset="-122"/>
              </a:rPr>
              <a:t>DNA</a:t>
            </a:r>
            <a:r>
              <a:rPr lang="zh-CN" altLang="en-US" sz="2800" b="1">
                <a:solidFill>
                  <a:srgbClr val="0000FF"/>
                </a:solidFill>
                <a:latin typeface="仿宋" panose="02010609060101010101" pitchFamily="49" charset="-122"/>
                <a:ea typeface="仿宋" panose="02010609060101010101" pitchFamily="49" charset="-122"/>
              </a:rPr>
              <a:t>鉴定、蝴蝶的</a:t>
            </a:r>
            <a:r>
              <a:rPr lang="zh-CN" altLang="en-US" sz="2800" b="1">
                <a:latin typeface="仿宋" panose="02010609060101010101" pitchFamily="49" charset="-122"/>
                <a:ea typeface="仿宋" panose="02010609060101010101" pitchFamily="49" charset="-122"/>
              </a:rPr>
              <a:t>分类</a:t>
            </a:r>
            <a:r>
              <a:rPr lang="en-US" altLang="zh-CN" sz="2800" b="1">
                <a:solidFill>
                  <a:srgbClr val="0000FF"/>
                </a:solidFill>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聚类分析</a:t>
            </a:r>
            <a:endParaRPr lang="zh-CN" altLang="en-US" sz="2800" b="1">
              <a:solidFill>
                <a:srgbClr val="0000FF"/>
              </a:solidFill>
              <a:latin typeface="仿宋" panose="02010609060101010101" pitchFamily="49" charset="-122"/>
              <a:ea typeface="仿宋" panose="02010609060101010101" pitchFamily="49" charset="-122"/>
            </a:endParaRPr>
          </a:p>
          <a:p>
            <a:pPr algn="just" eaLnBrk="1" hangingPunct="1">
              <a:lnSpc>
                <a:spcPct val="90000"/>
              </a:lnSpc>
              <a:spcBef>
                <a:spcPct val="30000"/>
              </a:spcBef>
            </a:pPr>
            <a:r>
              <a:rPr lang="zh-CN" altLang="en-US" sz="2800" b="1">
                <a:solidFill>
                  <a:srgbClr val="0000FF"/>
                </a:solidFill>
                <a:latin typeface="仿宋" panose="02010609060101010101" pitchFamily="49" charset="-122"/>
                <a:ea typeface="仿宋" panose="02010609060101010101" pitchFamily="49" charset="-122"/>
              </a:rPr>
              <a:t>如何才能够客观得到电视节目收视率，以确定广告价格是否合理呢？</a:t>
            </a:r>
            <a:endParaRPr lang="zh-CN" altLang="en-US" sz="2800" b="1">
              <a:solidFill>
                <a:srgbClr val="0000FF"/>
              </a:solidFill>
              <a:latin typeface="仿宋" panose="02010609060101010101" pitchFamily="49" charset="-122"/>
              <a:ea typeface="仿宋" panose="02010609060101010101" pitchFamily="49" charset="-122"/>
            </a:endParaRPr>
          </a:p>
          <a:p>
            <a:pPr eaLnBrk="1" hangingPunct="1">
              <a:lnSpc>
                <a:spcPct val="90000"/>
              </a:lnSpc>
              <a:spcBef>
                <a:spcPct val="30000"/>
              </a:spcBef>
            </a:pPr>
            <a:r>
              <a:rPr lang="zh-CN" altLang="en-US" sz="2800" b="1">
                <a:solidFill>
                  <a:srgbClr val="0000FF"/>
                </a:solidFill>
                <a:latin typeface="仿宋" panose="02010609060101010101" pitchFamily="49" charset="-122"/>
                <a:ea typeface="仿宋" panose="02010609060101010101" pitchFamily="49" charset="-122"/>
              </a:rPr>
              <a:t>确定红楼梦前四十和后四十回是否曹雪芹一人写？</a:t>
            </a:r>
            <a:endParaRPr lang="zh-CN" altLang="en-US" sz="2800" b="1">
              <a:solidFill>
                <a:srgbClr val="0000FF"/>
              </a:solidFill>
              <a:latin typeface="仿宋" panose="02010609060101010101" pitchFamily="49" charset="-122"/>
              <a:ea typeface="仿宋" panose="02010609060101010101" pitchFamily="49" charset="-122"/>
            </a:endParaRPr>
          </a:p>
        </p:txBody>
      </p:sp>
      <p:sp>
        <p:nvSpPr>
          <p:cNvPr id="32772" name="矩形 21508"/>
          <p:cNvSpPr/>
          <p:nvPr/>
        </p:nvSpPr>
        <p:spPr>
          <a:xfrm>
            <a:off x="6084888" y="0"/>
            <a:ext cx="2906712" cy="396875"/>
          </a:xfrm>
          <a:prstGeom prst="rect">
            <a:avLst/>
          </a:prstGeom>
          <a:noFill/>
          <a:ln w="9525">
            <a:noFill/>
          </a:ln>
        </p:spPr>
        <p:txBody>
          <a:bodyPr wrap="none" anchor="t" anchorCtr="0">
            <a:spAutoFit/>
          </a:bodyPr>
          <a:p>
            <a:pPr algn="ctr"/>
            <a:r>
              <a:rPr lang="en-US" altLang="zh-CN" sz="2000" b="1" u="sng">
                <a:solidFill>
                  <a:srgbClr val="000000"/>
                </a:solidFill>
                <a:latin typeface="Arial" panose="020B0604020202020204" pitchFamily="34" charset="0"/>
                <a:ea typeface="宋体" panose="02010600030101010101" pitchFamily="2" charset="-122"/>
              </a:rPr>
              <a:t>0.6 </a:t>
            </a:r>
            <a:r>
              <a:rPr lang="zh-CN" altLang="en-US" sz="2000" b="1" u="sng">
                <a:solidFill>
                  <a:srgbClr val="000000"/>
                </a:solidFill>
                <a:latin typeface="Arial" panose="020B0604020202020204" pitchFamily="34" charset="0"/>
                <a:ea typeface="宋体" panose="02010600030101010101" pitchFamily="2" charset="-122"/>
              </a:rPr>
              <a:t>应用案例及选题参考</a:t>
            </a:r>
            <a:endParaRPr lang="zh-CN" altLang="en-US" sz="2000" b="1" u="sng">
              <a:solidFill>
                <a:srgbClr val="00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2252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4818" name="日期占位符 2253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4819" name="内容占位符 22531"/>
          <p:cNvSpPr>
            <a:spLocks noGrp="1"/>
          </p:cNvSpPr>
          <p:nvPr>
            <p:ph idx="4294967295"/>
          </p:nvPr>
        </p:nvSpPr>
        <p:spPr>
          <a:xfrm>
            <a:off x="395288" y="836613"/>
            <a:ext cx="8540750" cy="4679950"/>
          </a:xfrm>
        </p:spPr>
        <p:txBody>
          <a:bodyPr anchor="t" anchorCtr="0"/>
          <a:p>
            <a:pPr eaLnBrk="1" hangingPunct="1">
              <a:spcBef>
                <a:spcPct val="30000"/>
              </a:spcBef>
            </a:pPr>
            <a:r>
              <a:rPr lang="zh-CN" altLang="en-US" b="1">
                <a:solidFill>
                  <a:srgbClr val="0000FF"/>
                </a:solidFill>
                <a:latin typeface="仿宋" panose="02010609060101010101" pitchFamily="49" charset="-122"/>
                <a:ea typeface="仿宋" panose="02010609060101010101" pitchFamily="49" charset="-122"/>
              </a:rPr>
              <a:t>高中成绩和大学成绩是否密切相关？地震与油价上涨有关吗？</a:t>
            </a:r>
            <a:r>
              <a:rPr lang="en-US" altLang="zh-CN" b="1">
                <a:solidFill>
                  <a:srgbClr val="0000FF"/>
                </a:solidFill>
                <a:latin typeface="仿宋" panose="02010609060101010101" pitchFamily="49" charset="-122"/>
                <a:ea typeface="仿宋" panose="02010609060101010101" pitchFamily="49" charset="-122"/>
              </a:rPr>
              <a:t>--</a:t>
            </a:r>
            <a:r>
              <a:rPr lang="zh-CN" altLang="en-US" b="1">
                <a:solidFill>
                  <a:srgbClr val="0000FF"/>
                </a:solidFill>
                <a:latin typeface="仿宋" panose="02010609060101010101" pitchFamily="49" charset="-122"/>
                <a:ea typeface="仿宋" panose="02010609060101010101" pitchFamily="49" charset="-122"/>
              </a:rPr>
              <a:t>相关分析</a:t>
            </a:r>
            <a:endParaRPr lang="zh-CN" altLang="en-US" b="1">
              <a:solidFill>
                <a:srgbClr val="0000FF"/>
              </a:solidFill>
              <a:latin typeface="仿宋" panose="02010609060101010101" pitchFamily="49" charset="-122"/>
              <a:ea typeface="仿宋" panose="02010609060101010101" pitchFamily="49" charset="-122"/>
            </a:endParaRPr>
          </a:p>
          <a:p>
            <a:pPr eaLnBrk="1" hangingPunct="1">
              <a:spcBef>
                <a:spcPct val="30000"/>
              </a:spcBef>
            </a:pPr>
            <a:r>
              <a:rPr lang="zh-CN" altLang="en-US" b="1">
                <a:solidFill>
                  <a:srgbClr val="0000FF"/>
                </a:solidFill>
                <a:latin typeface="仿宋" panose="02010609060101010101" pitchFamily="49" charset="-122"/>
                <a:ea typeface="仿宋" panose="02010609060101010101" pitchFamily="49" charset="-122"/>
              </a:rPr>
              <a:t>水质污染和那些因素有关？如何确定重金属污染源？</a:t>
            </a:r>
            <a:r>
              <a:rPr lang="en-US" altLang="zh-CN" b="1">
                <a:solidFill>
                  <a:srgbClr val="0000FF"/>
                </a:solidFill>
                <a:latin typeface="仿宋" panose="02010609060101010101" pitchFamily="49" charset="-122"/>
                <a:ea typeface="仿宋" panose="02010609060101010101" pitchFamily="49" charset="-122"/>
              </a:rPr>
              <a:t>--</a:t>
            </a:r>
            <a:r>
              <a:rPr lang="zh-CN" altLang="en-US" b="1">
                <a:solidFill>
                  <a:srgbClr val="0000FF"/>
                </a:solidFill>
                <a:latin typeface="仿宋" panose="02010609060101010101" pitchFamily="49" charset="-122"/>
                <a:ea typeface="仿宋" panose="02010609060101010101" pitchFamily="49" charset="-122"/>
              </a:rPr>
              <a:t>回归</a:t>
            </a:r>
            <a:endParaRPr lang="zh-CN" altLang="en-US" b="1">
              <a:solidFill>
                <a:srgbClr val="0000FF"/>
              </a:solidFill>
              <a:latin typeface="仿宋" panose="02010609060101010101" pitchFamily="49" charset="-122"/>
              <a:ea typeface="仿宋" panose="02010609060101010101" pitchFamily="49" charset="-122"/>
            </a:endParaRPr>
          </a:p>
          <a:p>
            <a:pPr eaLnBrk="1" hangingPunct="1">
              <a:spcBef>
                <a:spcPct val="30000"/>
              </a:spcBef>
            </a:pPr>
            <a:r>
              <a:rPr lang="zh-CN" altLang="en-US" b="1">
                <a:solidFill>
                  <a:srgbClr val="0000FF"/>
                </a:solidFill>
                <a:latin typeface="仿宋" panose="02010609060101010101" pitchFamily="49" charset="-122"/>
                <a:ea typeface="仿宋" panose="02010609060101010101" pitchFamily="49" charset="-122"/>
              </a:rPr>
              <a:t>如何设计调查问卷，收集数据，调查大学生喜欢的手机品牌</a:t>
            </a:r>
            <a:r>
              <a:rPr lang="en-US" altLang="zh-CN" b="1">
                <a:solidFill>
                  <a:srgbClr val="0000FF"/>
                </a:solidFill>
                <a:latin typeface="仿宋" panose="02010609060101010101" pitchFamily="49" charset="-122"/>
                <a:ea typeface="仿宋" panose="02010609060101010101" pitchFamily="49" charset="-122"/>
              </a:rPr>
              <a:t>?</a:t>
            </a:r>
            <a:endParaRPr lang="en-US" altLang="zh-CN" b="1">
              <a:solidFill>
                <a:srgbClr val="0000FF"/>
              </a:solidFill>
              <a:latin typeface="仿宋" panose="02010609060101010101" pitchFamily="49" charset="-122"/>
              <a:ea typeface="仿宋" panose="02010609060101010101" pitchFamily="49" charset="-122"/>
            </a:endParaRPr>
          </a:p>
          <a:p>
            <a:pPr eaLnBrk="1" hangingPunct="1">
              <a:spcBef>
                <a:spcPct val="30000"/>
              </a:spcBef>
            </a:pPr>
            <a:r>
              <a:rPr lang="zh-CN" altLang="en-US" b="1">
                <a:solidFill>
                  <a:srgbClr val="0000FF"/>
                </a:solidFill>
                <a:latin typeface="仿宋" panose="02010609060101010101" pitchFamily="49" charset="-122"/>
                <a:ea typeface="仿宋" panose="02010609060101010101" pitchFamily="49" charset="-122"/>
              </a:rPr>
              <a:t>两种小麦品种产量是否有显著差异？</a:t>
            </a:r>
            <a:endParaRPr lang="zh-CN" altLang="en-US" b="1">
              <a:solidFill>
                <a:srgbClr val="0000FF"/>
              </a:solidFill>
              <a:latin typeface="仿宋" panose="02010609060101010101" pitchFamily="49" charset="-122"/>
              <a:ea typeface="仿宋" panose="02010609060101010101" pitchFamily="49" charset="-122"/>
            </a:endParaRPr>
          </a:p>
        </p:txBody>
      </p:sp>
      <p:sp>
        <p:nvSpPr>
          <p:cNvPr id="34820" name="矩形 22532"/>
          <p:cNvSpPr/>
          <p:nvPr/>
        </p:nvSpPr>
        <p:spPr>
          <a:xfrm>
            <a:off x="6011863" y="0"/>
            <a:ext cx="2906712" cy="396875"/>
          </a:xfrm>
          <a:prstGeom prst="rect">
            <a:avLst/>
          </a:prstGeom>
          <a:noFill/>
          <a:ln w="9525">
            <a:noFill/>
          </a:ln>
        </p:spPr>
        <p:txBody>
          <a:bodyPr wrap="none" anchor="t" anchorCtr="0">
            <a:spAutoFit/>
          </a:bodyPr>
          <a:p>
            <a:pPr algn="ctr"/>
            <a:r>
              <a:rPr lang="en-US" altLang="zh-CN" sz="2000" b="1" u="sng">
                <a:solidFill>
                  <a:srgbClr val="000000"/>
                </a:solidFill>
                <a:latin typeface="Arial" panose="020B0604020202020204" pitchFamily="34" charset="0"/>
                <a:ea typeface="宋体" panose="02010600030101010101" pitchFamily="2" charset="-122"/>
              </a:rPr>
              <a:t>0.6 </a:t>
            </a:r>
            <a:r>
              <a:rPr lang="zh-CN" altLang="en-US" sz="2000" b="1" u="sng">
                <a:solidFill>
                  <a:srgbClr val="000000"/>
                </a:solidFill>
                <a:latin typeface="Arial" panose="020B0604020202020204" pitchFamily="34" charset="0"/>
                <a:ea typeface="宋体" panose="02010600030101010101" pitchFamily="2" charset="-122"/>
              </a:rPr>
              <a:t>应用案例及选题参考</a:t>
            </a:r>
            <a:endParaRPr lang="zh-CN" altLang="en-US" sz="2000" b="1" u="sng">
              <a:solidFill>
                <a:srgbClr val="00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5121"/>
          <p:cNvSpPr>
            <a:spLocks noGrp="1"/>
          </p:cNvSpPr>
          <p:nvPr>
            <p:ph idx="4294967295"/>
          </p:nvPr>
        </p:nvSpPr>
        <p:spPr>
          <a:xfrm>
            <a:off x="571500" y="1785938"/>
            <a:ext cx="8429625" cy="4214812"/>
          </a:xfrm>
        </p:spPr>
        <p:txBody>
          <a:bodyPr anchor="t" anchorCtr="0"/>
          <a:p>
            <a:pPr eaLnBrk="1" hangingPunct="1">
              <a:buNone/>
            </a:pPr>
            <a:r>
              <a:rPr lang="zh-CN" altLang="en-US" sz="1600">
                <a:latin typeface="宋体" panose="02010600030101010101" pitchFamily="2" charset="-122"/>
              </a:rPr>
              <a:t>教材：</a:t>
            </a:r>
            <a:endParaRPr lang="zh-CN" altLang="en-US" sz="1600">
              <a:latin typeface="宋体" panose="02010600030101010101" pitchFamily="2" charset="-122"/>
            </a:endParaRPr>
          </a:p>
          <a:p>
            <a:pPr eaLnBrk="1" hangingPunct="1">
              <a:buNone/>
            </a:pPr>
            <a:r>
              <a:rPr lang="en-US" altLang="zh-CN" sz="1600">
                <a:latin typeface="宋体" panose="02010600030101010101" pitchFamily="2" charset="-122"/>
              </a:rPr>
              <a:t>1.《</a:t>
            </a:r>
            <a:r>
              <a:rPr lang="zh-CN" altLang="en-US" sz="1600">
                <a:latin typeface="宋体" panose="02010600030101010101" pitchFamily="2" charset="-122"/>
              </a:rPr>
              <a:t>数据分析方法</a:t>
            </a:r>
            <a:r>
              <a:rPr lang="en-US" altLang="zh-CN" sz="1600">
                <a:latin typeface="宋体" panose="02010600030101010101" pitchFamily="2" charset="-122"/>
              </a:rPr>
              <a:t>》</a:t>
            </a:r>
            <a:r>
              <a:rPr lang="zh-CN" altLang="en-US" sz="1600">
                <a:latin typeface="宋体" panose="02010600030101010101" pitchFamily="2" charset="-122"/>
              </a:rPr>
              <a:t>（第二版）  梅长林 范金城编</a:t>
            </a:r>
            <a:endParaRPr lang="zh-CN" altLang="en-US" sz="1600">
              <a:latin typeface="宋体" panose="02010600030101010101" pitchFamily="2" charset="-122"/>
            </a:endParaRPr>
          </a:p>
          <a:p>
            <a:pPr eaLnBrk="1" hangingPunct="1">
              <a:buNone/>
            </a:pPr>
            <a:r>
              <a:rPr lang="en-US" altLang="zh-CN" sz="1600">
                <a:latin typeface="宋体" panose="02010600030101010101" pitchFamily="2" charset="-122"/>
              </a:rPr>
              <a:t>2.《</a:t>
            </a:r>
            <a:r>
              <a:rPr lang="zh-CN" altLang="en-US" sz="1600">
                <a:latin typeface="宋体" panose="02010600030101010101" pitchFamily="2" charset="-122"/>
              </a:rPr>
              <a:t>大数据数学基础</a:t>
            </a:r>
            <a:r>
              <a:rPr lang="en-US" altLang="zh-CN" sz="1600">
                <a:latin typeface="宋体" panose="02010600030101010101" pitchFamily="2" charset="-122"/>
              </a:rPr>
              <a:t>》</a:t>
            </a:r>
            <a:r>
              <a:rPr lang="zh-CN" altLang="en-US" sz="1600">
                <a:latin typeface="宋体" panose="02010600030101010101" pitchFamily="2" charset="-122"/>
              </a:rPr>
              <a:t>（</a:t>
            </a:r>
            <a:r>
              <a:rPr lang="en-US" altLang="zh-CN" sz="1600">
                <a:latin typeface="宋体" panose="02010600030101010101" pitchFamily="2" charset="-122"/>
              </a:rPr>
              <a:t>Python</a:t>
            </a:r>
            <a:r>
              <a:rPr lang="zh-CN" altLang="en-US" sz="1600">
                <a:latin typeface="宋体" panose="02010600030101010101" pitchFamily="2" charset="-122"/>
              </a:rPr>
              <a:t>语言描述）雷俊丽，张良均主编</a:t>
            </a:r>
            <a:endParaRPr lang="zh-CN" altLang="en-US" sz="1600">
              <a:latin typeface="宋体" panose="02010600030101010101" pitchFamily="2" charset="-122"/>
            </a:endParaRPr>
          </a:p>
          <a:p>
            <a:pPr eaLnBrk="1" hangingPunct="1">
              <a:buNone/>
            </a:pPr>
            <a:r>
              <a:rPr lang="zh-CN" altLang="en-US" sz="1600">
                <a:latin typeface="宋体" panose="02010600030101010101" pitchFamily="2" charset="-122"/>
              </a:rPr>
              <a:t>教学参考资料：</a:t>
            </a:r>
            <a:endParaRPr lang="zh-CN" altLang="en-US" sz="1600">
              <a:latin typeface="宋体" panose="02010600030101010101" pitchFamily="2" charset="-122"/>
            </a:endParaRPr>
          </a:p>
          <a:p>
            <a:pPr eaLnBrk="1" hangingPunct="1"/>
            <a:r>
              <a:rPr lang="en-US" altLang="zh-CN" sz="1600">
                <a:latin typeface="宋体" panose="02010600030101010101" pitchFamily="2" charset="-122"/>
              </a:rPr>
              <a:t>[1] </a:t>
            </a:r>
            <a:r>
              <a:rPr lang="zh-CN" altLang="en-US" sz="1600">
                <a:latin typeface="宋体" panose="02010600030101010101" pitchFamily="2" charset="-122"/>
              </a:rPr>
              <a:t>李红松，邓旭东，殷志平</a:t>
            </a:r>
            <a:r>
              <a:rPr lang="en-US" altLang="zh-CN" sz="1600">
                <a:latin typeface="宋体" panose="02010600030101010101" pitchFamily="2" charset="-122"/>
              </a:rPr>
              <a:t>. </a:t>
            </a:r>
            <a:r>
              <a:rPr lang="zh-CN" altLang="en-US" sz="1600">
                <a:latin typeface="宋体" panose="02010600030101010101" pitchFamily="2" charset="-122"/>
              </a:rPr>
              <a:t>统计数据分析方法与技术，经济管理出版社，</a:t>
            </a:r>
            <a:r>
              <a:rPr lang="en-US" altLang="zh-CN" sz="1600">
                <a:latin typeface="宋体" panose="02010600030101010101" pitchFamily="2" charset="-122"/>
              </a:rPr>
              <a:t>2014.5.</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[2] 《</a:t>
            </a:r>
            <a:r>
              <a:rPr lang="zh-CN" altLang="en-US" sz="1600">
                <a:latin typeface="宋体" panose="02010600030101010101" pitchFamily="2" charset="-122"/>
              </a:rPr>
              <a:t>大数据挖掘与统计机器学习</a:t>
            </a:r>
            <a:r>
              <a:rPr lang="en-US" altLang="zh-CN" sz="1600">
                <a:latin typeface="宋体" panose="02010600030101010101" pitchFamily="2" charset="-122"/>
              </a:rPr>
              <a:t>》</a:t>
            </a:r>
            <a:r>
              <a:rPr lang="zh-CN" altLang="en-US" sz="1600">
                <a:latin typeface="宋体" panose="02010600030101010101" pitchFamily="2" charset="-122"/>
              </a:rPr>
              <a:t>（大数据分析统计应用丛书），中国人民大学出版社，</a:t>
            </a:r>
            <a:r>
              <a:rPr lang="en-US" altLang="zh-CN" sz="1600">
                <a:latin typeface="宋体" panose="02010600030101010101" pitchFamily="2" charset="-122"/>
              </a:rPr>
              <a:t>2016.7</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[3]</a:t>
            </a:r>
            <a:r>
              <a:rPr lang="zh-CN" altLang="en-US" sz="1600">
                <a:latin typeface="宋体" panose="02010600030101010101" pitchFamily="2" charset="-122"/>
              </a:rPr>
              <a:t>大数据分析：方法与应用，清华大学出版社，</a:t>
            </a:r>
            <a:r>
              <a:rPr lang="en-US" altLang="zh-CN" sz="1600">
                <a:latin typeface="宋体" panose="02010600030101010101" pitchFamily="2" charset="-122"/>
              </a:rPr>
              <a:t>2017.4</a:t>
            </a:r>
            <a:endParaRPr lang="en-US" altLang="zh-CN" sz="1600">
              <a:latin typeface="宋体" panose="02010600030101010101" pitchFamily="2" charset="-122"/>
            </a:endParaRPr>
          </a:p>
          <a:p>
            <a:pPr eaLnBrk="1" hangingPunct="1"/>
            <a:r>
              <a:rPr lang="en-US" altLang="zh-CN" sz="1600">
                <a:solidFill>
                  <a:srgbClr val="000000"/>
                </a:solidFill>
                <a:latin typeface="宋体" panose="02010600030101010101" pitchFamily="2" charset="-122"/>
              </a:rPr>
              <a:t>[4]《</a:t>
            </a:r>
            <a:r>
              <a:rPr lang="zh-CN" altLang="en-US" sz="1600">
                <a:solidFill>
                  <a:srgbClr val="000000"/>
                </a:solidFill>
                <a:latin typeface="宋体" panose="02010600030101010101" pitchFamily="2" charset="-122"/>
              </a:rPr>
              <a:t>使用统计方法与</a:t>
            </a:r>
            <a:r>
              <a:rPr lang="en-US" altLang="zh-CN" sz="1600">
                <a:solidFill>
                  <a:srgbClr val="000000"/>
                </a:solidFill>
                <a:latin typeface="宋体" panose="02010600030101010101" pitchFamily="2" charset="-122"/>
              </a:rPr>
              <a:t>SAS</a:t>
            </a:r>
            <a:r>
              <a:rPr lang="zh-CN" altLang="en-US" sz="1600">
                <a:solidFill>
                  <a:srgbClr val="000000"/>
                </a:solidFill>
                <a:latin typeface="宋体" panose="02010600030101010101" pitchFamily="2" charset="-122"/>
              </a:rPr>
              <a:t>系统</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，高惠璇编，北京大学出版社</a:t>
            </a:r>
            <a:endParaRPr lang="zh-CN" altLang="en-US" sz="1600">
              <a:solidFill>
                <a:srgbClr val="000000"/>
              </a:solidFill>
              <a:latin typeface="宋体" panose="02010600030101010101" pitchFamily="2" charset="-122"/>
            </a:endParaRPr>
          </a:p>
          <a:p>
            <a:pPr eaLnBrk="1" hangingPunct="1"/>
            <a:r>
              <a:rPr lang="en-US" altLang="zh-CN" sz="1600">
                <a:solidFill>
                  <a:srgbClr val="000000"/>
                </a:solidFill>
                <a:latin typeface="宋体" panose="02010600030101010101" pitchFamily="2" charset="-122"/>
              </a:rPr>
              <a:t>[5]《</a:t>
            </a:r>
            <a:r>
              <a:rPr lang="zh-CN" altLang="en-US" sz="1600">
                <a:solidFill>
                  <a:srgbClr val="000000"/>
                </a:solidFill>
                <a:latin typeface="宋体" panose="02010600030101010101" pitchFamily="2" charset="-122"/>
              </a:rPr>
              <a:t>多元统计分析</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二版</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，何晓群编，中国人民大学出版社</a:t>
            </a:r>
            <a:endParaRPr lang="zh-CN" altLang="en-US" sz="1600">
              <a:solidFill>
                <a:srgbClr val="000000"/>
              </a:solidFill>
              <a:latin typeface="宋体" panose="02010600030101010101" pitchFamily="2" charset="-122"/>
            </a:endParaRPr>
          </a:p>
          <a:p>
            <a:pPr eaLnBrk="1" hangingPunct="1"/>
            <a:r>
              <a:rPr lang="en-US" altLang="zh-CN" sz="1600">
                <a:solidFill>
                  <a:srgbClr val="000000"/>
                </a:solidFill>
                <a:latin typeface="宋体" panose="02010600030101010101" pitchFamily="2" charset="-122"/>
              </a:rPr>
              <a:t>[6]《</a:t>
            </a:r>
            <a:r>
              <a:rPr lang="zh-CN" altLang="en-US" sz="1600">
                <a:solidFill>
                  <a:srgbClr val="000000"/>
                </a:solidFill>
                <a:latin typeface="宋体" panose="02010600030101010101" pitchFamily="2" charset="-122"/>
              </a:rPr>
              <a:t>应用回归分析</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二版</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，何晓群编，中国人民大学出版社</a:t>
            </a:r>
            <a:endParaRPr lang="zh-CN" altLang="en-US" sz="1600">
              <a:solidFill>
                <a:srgbClr val="000000"/>
              </a:solidFill>
              <a:latin typeface="宋体" panose="02010600030101010101" pitchFamily="2" charset="-122"/>
            </a:endParaRPr>
          </a:p>
          <a:p>
            <a:pPr eaLnBrk="1" hangingPunct="1"/>
            <a:r>
              <a:rPr lang="en-US" altLang="zh-CN" sz="1600">
                <a:solidFill>
                  <a:srgbClr val="000000"/>
                </a:solidFill>
                <a:latin typeface="宋体" panose="02010600030101010101" pitchFamily="2" charset="-122"/>
              </a:rPr>
              <a:t>[7]《</a:t>
            </a:r>
            <a:r>
              <a:rPr lang="zh-CN" altLang="en-US" sz="1600">
                <a:solidFill>
                  <a:srgbClr val="000000"/>
                </a:solidFill>
                <a:latin typeface="宋体" panose="02010600030101010101" pitchFamily="2" charset="-122"/>
              </a:rPr>
              <a:t>统计建模与</a:t>
            </a:r>
            <a:r>
              <a:rPr lang="en-US" altLang="zh-CN" sz="1600">
                <a:solidFill>
                  <a:srgbClr val="000000"/>
                </a:solidFill>
                <a:latin typeface="宋体" panose="02010600030101010101" pitchFamily="2" charset="-122"/>
              </a:rPr>
              <a:t>R</a:t>
            </a:r>
            <a:r>
              <a:rPr lang="zh-CN" altLang="en-US" sz="1600">
                <a:solidFill>
                  <a:srgbClr val="000000"/>
                </a:solidFill>
                <a:latin typeface="宋体" panose="02010600030101010101" pitchFamily="2" charset="-122"/>
              </a:rPr>
              <a:t>软件</a:t>
            </a:r>
            <a:r>
              <a:rPr lang="en-US" altLang="zh-CN" sz="1600">
                <a:solidFill>
                  <a:srgbClr val="000000"/>
                </a:solidFill>
                <a:latin typeface="宋体" panose="02010600030101010101" pitchFamily="2" charset="-122"/>
              </a:rPr>
              <a:t>》</a:t>
            </a:r>
            <a:r>
              <a:rPr lang="zh-CN" altLang="en-US" sz="1600">
                <a:solidFill>
                  <a:srgbClr val="000000"/>
                </a:solidFill>
                <a:latin typeface="宋体" panose="02010600030101010101" pitchFamily="2" charset="-122"/>
              </a:rPr>
              <a:t>，薛毅编著，清华大学出版社</a:t>
            </a:r>
            <a:endParaRPr lang="zh-CN" altLang="en-US" sz="1600">
              <a:solidFill>
                <a:srgbClr val="FF3300"/>
              </a:solidFill>
              <a:latin typeface="宋体" panose="02010600030101010101" pitchFamily="2" charset="-122"/>
            </a:endParaRPr>
          </a:p>
          <a:p>
            <a:pPr eaLnBrk="1" hangingPunct="1"/>
            <a:endParaRPr lang="zh-CN" altLang="en-US" sz="2400"/>
          </a:p>
          <a:p>
            <a:pPr eaLnBrk="1" hangingPunct="1">
              <a:buNone/>
            </a:pPr>
            <a:r>
              <a:rPr lang="zh-CN" altLang="en-US" sz="2400">
                <a:latin typeface="宋体" panose="02010600030101010101" pitchFamily="2" charset="-122"/>
              </a:rPr>
              <a:t> </a:t>
            </a:r>
            <a:endParaRPr lang="zh-CN" altLang="en-US" sz="2400">
              <a:latin typeface="宋体" panose="02010600030101010101" pitchFamily="2" charset="-122"/>
            </a:endParaRPr>
          </a:p>
        </p:txBody>
      </p:sp>
      <p:sp>
        <p:nvSpPr>
          <p:cNvPr id="11266" name="灯片编号占位符 512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1267" name="日期占位符 5123"/>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1268" name="标题 5124"/>
          <p:cNvSpPr>
            <a:spLocks noGrp="1"/>
          </p:cNvSpPr>
          <p:nvPr>
            <p:ph type="title"/>
          </p:nvPr>
        </p:nvSpPr>
        <p:spPr>
          <a:xfrm>
            <a:off x="428625" y="785813"/>
            <a:ext cx="8229600" cy="1071562"/>
          </a:xfrm>
        </p:spPr>
        <p:txBody>
          <a:bodyPr wrap="square" lIns="91440" tIns="45720" rIns="91440" bIns="45720" anchor="ctr" anchorCtr="0"/>
          <a:p>
            <a:pPr algn="ctr" eaLnBrk="1" hangingPunct="1"/>
            <a:r>
              <a:rPr lang="en-US" altLang="zh-CN" sz="2900"/>
              <a:t> </a:t>
            </a:r>
            <a:r>
              <a:rPr lang="en-US" altLang="zh-CN" sz="4800"/>
              <a:t> </a:t>
            </a:r>
            <a:r>
              <a:rPr lang="zh-CN" altLang="en-US" sz="4800">
                <a:solidFill>
                  <a:srgbClr val="0000FF"/>
                </a:solidFill>
              </a:rPr>
              <a:t>人工智能数学基础</a:t>
            </a:r>
            <a:endParaRPr lang="zh-CN" altLang="en-US" sz="6900">
              <a:solidFill>
                <a:srgbClr val="0000FF"/>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2355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5842" name="日期占位符 2355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3556" name="矩形 23555"/>
          <p:cNvSpPr/>
          <p:nvPr/>
        </p:nvSpPr>
        <p:spPr>
          <a:xfrm>
            <a:off x="1357313" y="2143125"/>
            <a:ext cx="5545137" cy="579438"/>
          </a:xfrm>
          <a:prstGeom prst="rect">
            <a:avLst/>
          </a:prstGeom>
          <a:noFill/>
          <a:ln w="9525">
            <a:noFill/>
          </a:ln>
        </p:spPr>
        <p:txBody>
          <a:bodyPr anchor="t" anchorCtr="0">
            <a:spAutoFit/>
          </a:bodyPr>
          <a:p>
            <a:r>
              <a:rPr lang="en-US" altLang="zh-CN" sz="3200">
                <a:latin typeface="隶书" panose="02010509060101010101" pitchFamily="49" charset="-122"/>
                <a:ea typeface="隶书" panose="02010509060101010101" pitchFamily="49" charset="-122"/>
              </a:rPr>
              <a:t>1.1.1 </a:t>
            </a:r>
            <a:r>
              <a:rPr lang="zh-CN" altLang="en-US" sz="3200">
                <a:latin typeface="隶书" panose="02010509060101010101" pitchFamily="49" charset="-122"/>
                <a:ea typeface="隶书" panose="02010509060101010101" pitchFamily="49" charset="-122"/>
              </a:rPr>
              <a:t>一维数据的数字特征</a:t>
            </a:r>
            <a:endParaRPr lang="zh-CN" altLang="en-US" sz="3200">
              <a:latin typeface="隶书" panose="02010509060101010101" pitchFamily="49" charset="-122"/>
              <a:ea typeface="隶书" panose="02010509060101010101" pitchFamily="49" charset="-122"/>
            </a:endParaRPr>
          </a:p>
        </p:txBody>
      </p:sp>
      <p:sp>
        <p:nvSpPr>
          <p:cNvPr id="23557" name="矩形 23556"/>
          <p:cNvSpPr/>
          <p:nvPr/>
        </p:nvSpPr>
        <p:spPr>
          <a:xfrm>
            <a:off x="1357313" y="2928938"/>
            <a:ext cx="5545137" cy="579437"/>
          </a:xfrm>
          <a:prstGeom prst="rect">
            <a:avLst/>
          </a:prstGeom>
          <a:noFill/>
          <a:ln w="9525">
            <a:noFill/>
          </a:ln>
        </p:spPr>
        <p:txBody>
          <a:bodyPr anchor="t" anchorCtr="0">
            <a:spAutoFit/>
          </a:bodyPr>
          <a:p>
            <a:r>
              <a:rPr lang="en-US" altLang="zh-CN" sz="3200">
                <a:latin typeface="隶书" panose="02010509060101010101" pitchFamily="49" charset="-122"/>
                <a:ea typeface="隶书" panose="02010509060101010101" pitchFamily="49" charset="-122"/>
              </a:rPr>
              <a:t>1.1.2 </a:t>
            </a:r>
            <a:r>
              <a:rPr lang="zh-CN" altLang="en-US" sz="3200">
                <a:latin typeface="隶书" panose="02010509060101010101" pitchFamily="49" charset="-122"/>
                <a:ea typeface="隶书" panose="02010509060101010101" pitchFamily="49" charset="-122"/>
              </a:rPr>
              <a:t>数据的分析</a:t>
            </a:r>
            <a:endParaRPr lang="zh-CN" altLang="en-US" sz="3200">
              <a:latin typeface="隶书" panose="02010509060101010101" pitchFamily="49" charset="-122"/>
              <a:ea typeface="隶书" panose="02010509060101010101" pitchFamily="49" charset="-122"/>
            </a:endParaRPr>
          </a:p>
        </p:txBody>
      </p:sp>
      <p:sp>
        <p:nvSpPr>
          <p:cNvPr id="23558" name="文本框 23557"/>
          <p:cNvSpPr txBox="1"/>
          <p:nvPr/>
        </p:nvSpPr>
        <p:spPr>
          <a:xfrm>
            <a:off x="1143000" y="714375"/>
            <a:ext cx="5329238" cy="519113"/>
          </a:xfrm>
          <a:prstGeom prst="rect">
            <a:avLst/>
          </a:prstGeom>
          <a:noFill/>
          <a:ln w="9525">
            <a:noFill/>
          </a:ln>
        </p:spPr>
        <p:txBody>
          <a:bodyPr anchor="t" anchorCtr="0">
            <a:spAutoFit/>
          </a:bodyPr>
          <a:p>
            <a:r>
              <a:rPr lang="en-US" altLang="zh-CN" sz="2800" b="1">
                <a:latin typeface="Times New Roman" panose="02020603050405020304" pitchFamily="18" charset="0"/>
                <a:ea typeface="宋体" panose="02010600030101010101" pitchFamily="2" charset="-122"/>
              </a:rPr>
              <a:t>  </a:t>
            </a:r>
            <a:endParaRPr lang="en-US" altLang="zh-CN" sz="3200" b="1">
              <a:latin typeface="Times New Roman" panose="02020603050405020304" pitchFamily="18" charset="0"/>
              <a:ea typeface="宋体" panose="02010600030101010101" pitchFamily="2" charset="-122"/>
            </a:endParaRPr>
          </a:p>
        </p:txBody>
      </p:sp>
      <p:sp>
        <p:nvSpPr>
          <p:cNvPr id="23559" name="矩形 23558"/>
          <p:cNvSpPr/>
          <p:nvPr/>
        </p:nvSpPr>
        <p:spPr>
          <a:xfrm>
            <a:off x="1357313" y="3643313"/>
            <a:ext cx="5761037" cy="1077912"/>
          </a:xfrm>
          <a:prstGeom prst="rect">
            <a:avLst/>
          </a:prstGeom>
          <a:noFill/>
          <a:ln w="9525">
            <a:noFill/>
          </a:ln>
        </p:spPr>
        <p:txBody>
          <a:bodyPr anchor="t" anchorCtr="0">
            <a:spAutoFit/>
          </a:bodyPr>
          <a:p>
            <a:r>
              <a:rPr lang="en-US" altLang="zh-CN" sz="3200">
                <a:latin typeface="隶书" panose="02010509060101010101" pitchFamily="49" charset="-122"/>
                <a:ea typeface="隶书" panose="02010509060101010101" pitchFamily="49" charset="-122"/>
              </a:rPr>
              <a:t>1.1.3 </a:t>
            </a:r>
            <a:r>
              <a:rPr lang="zh-CN" altLang="en-US" sz="3200">
                <a:latin typeface="隶书" panose="02010509060101010101" pitchFamily="49" charset="-122"/>
                <a:ea typeface="隶书" panose="02010509060101010101" pitchFamily="49" charset="-122"/>
              </a:rPr>
              <a:t>多维数据的数字特征及相关分布</a:t>
            </a:r>
            <a:endParaRPr lang="zh-CN" altLang="en-US" sz="3200">
              <a:latin typeface="隶书" panose="02010509060101010101" pitchFamily="49" charset="-122"/>
              <a:ea typeface="隶书" panose="02010509060101010101" pitchFamily="49" charset="-122"/>
            </a:endParaRPr>
          </a:p>
        </p:txBody>
      </p:sp>
      <p:sp>
        <p:nvSpPr>
          <p:cNvPr id="35847" name="标题 23559"/>
          <p:cNvSpPr>
            <a:spLocks noGrp="1"/>
          </p:cNvSpPr>
          <p:nvPr>
            <p:ph type="title" idx="4294967295"/>
          </p:nvPr>
        </p:nvSpPr>
        <p:spPr>
          <a:xfrm>
            <a:off x="857250" y="428625"/>
            <a:ext cx="6481763" cy="692150"/>
          </a:xfrm>
        </p:spPr>
        <p:txBody>
          <a:bodyPr anchor="ctr" anchorCtr="0"/>
          <a:p>
            <a:pPr eaLnBrk="1" hangingPunct="1"/>
            <a:r>
              <a:rPr lang="zh-CN" altLang="en-US" sz="4000" b="1"/>
              <a:t>第一章  数据描述性分析</a:t>
            </a:r>
            <a:endParaRPr lang="zh-CN" altLang="en-US" sz="4000" b="1"/>
          </a:p>
        </p:txBody>
      </p:sp>
      <p:sp>
        <p:nvSpPr>
          <p:cNvPr id="35848" name="文本框 23560"/>
          <p:cNvSpPr txBox="1"/>
          <p:nvPr/>
        </p:nvSpPr>
        <p:spPr>
          <a:xfrm>
            <a:off x="1071563" y="1285875"/>
            <a:ext cx="6481762" cy="692150"/>
          </a:xfrm>
          <a:prstGeom prst="rect">
            <a:avLst/>
          </a:prstGeom>
          <a:noFill/>
          <a:ln w="9525">
            <a:noFill/>
          </a:ln>
        </p:spPr>
        <p:txBody>
          <a:bodyPr anchor="ctr" anchorCtr="0"/>
          <a:p>
            <a:r>
              <a:rPr lang="zh-CN" altLang="en-US" sz="3600">
                <a:latin typeface="Arial" panose="020B0604020202020204" pitchFamily="34" charset="0"/>
                <a:ea typeface="宋体" panose="02010600030101010101" pitchFamily="2" charset="-122"/>
              </a:rPr>
              <a:t>§</a:t>
            </a:r>
            <a:r>
              <a:rPr lang="en-US" altLang="zh-CN" sz="3600">
                <a:latin typeface="Arial" panose="020B0604020202020204" pitchFamily="34" charset="0"/>
                <a:ea typeface="宋体" panose="02010600030101010101" pitchFamily="2" charset="-122"/>
              </a:rPr>
              <a:t>1.1  </a:t>
            </a:r>
            <a:r>
              <a:rPr lang="zh-CN" altLang="en-US" sz="3600">
                <a:latin typeface="Arial" panose="020B0604020202020204" pitchFamily="34" charset="0"/>
                <a:ea typeface="宋体" panose="02010600030101010101" pitchFamily="2" charset="-122"/>
              </a:rPr>
              <a:t>一维数据的数字特征</a:t>
            </a:r>
            <a:endParaRPr lang="zh-CN" altLang="en-US" sz="360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6">
                                            <p:txEl>
                                              <p:charRg st="0" end="16"/>
                                            </p:txEl>
                                          </p:spTgt>
                                        </p:tgtEl>
                                        <p:attrNameLst>
                                          <p:attrName>style.visibility</p:attrName>
                                        </p:attrNameLst>
                                      </p:cBhvr>
                                      <p:to>
                                        <p:strVal val="visible"/>
                                      </p:to>
                                    </p:set>
                                    <p:animEffect transition="in" filter="fade">
                                      <p:cBhvr>
                                        <p:cTn id="12" dur="2000"/>
                                        <p:tgtEl>
                                          <p:spTgt spid="23556">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7">
                                            <p:txEl>
                                              <p:charRg st="0" end="12"/>
                                            </p:txEl>
                                          </p:spTgt>
                                        </p:tgtEl>
                                        <p:attrNameLst>
                                          <p:attrName>style.visibility</p:attrName>
                                        </p:attrNameLst>
                                      </p:cBhvr>
                                      <p:to>
                                        <p:strVal val="visible"/>
                                      </p:to>
                                    </p:set>
                                    <p:animEffect transition="in" filter="fade">
                                      <p:cBhvr>
                                        <p:cTn id="17" dur="2000"/>
                                        <p:tgtEl>
                                          <p:spTgt spid="23557">
                                            <p:txEl>
                                              <p:charRg st="0"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fade">
                                      <p:cBhvr>
                                        <p:cTn id="22"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2457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6866" name="日期占位符 2457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4580" name="矩形 24579"/>
          <p:cNvSpPr/>
          <p:nvPr/>
        </p:nvSpPr>
        <p:spPr>
          <a:xfrm>
            <a:off x="1214438" y="1143000"/>
            <a:ext cx="1714500" cy="523875"/>
          </a:xfrm>
          <a:prstGeom prst="rect">
            <a:avLst/>
          </a:prstGeom>
          <a:noFill/>
          <a:ln w="9525">
            <a:noFill/>
          </a:ln>
        </p:spPr>
        <p:txBody>
          <a:bodyPr anchor="ctr" anchorCtr="0">
            <a:spAutoFit/>
          </a:bodyPr>
          <a:p>
            <a:r>
              <a:rPr lang="zh-CN" altLang="en-US" sz="2800" b="1">
                <a:solidFill>
                  <a:srgbClr val="0000FF"/>
                </a:solidFill>
                <a:latin typeface="宋体" panose="02010600030101010101" pitchFamily="2" charset="-122"/>
                <a:ea typeface="宋体" panose="02010600030101010101" pitchFamily="2" charset="-122"/>
              </a:rPr>
              <a:t>数字特征</a:t>
            </a:r>
            <a:r>
              <a:rPr lang="zh-CN" altLang="en-US" sz="2800">
                <a:solidFill>
                  <a:srgbClr val="0000FF"/>
                </a:solidFill>
                <a:latin typeface="Arial" panose="020B0604020202020204" pitchFamily="34" charset="0"/>
                <a:ea typeface="隶书" panose="02010509060101010101" pitchFamily="49" charset="-122"/>
              </a:rPr>
              <a:t> </a:t>
            </a:r>
            <a:endParaRPr lang="zh-CN" altLang="en-US" sz="2800">
              <a:solidFill>
                <a:srgbClr val="0000FF"/>
              </a:solidFill>
              <a:latin typeface="Arial" panose="020B0604020202020204" pitchFamily="34" charset="0"/>
              <a:ea typeface="隶书" panose="02010509060101010101" pitchFamily="49" charset="-122"/>
            </a:endParaRPr>
          </a:p>
        </p:txBody>
      </p:sp>
      <p:pic>
        <p:nvPicPr>
          <p:cNvPr id="36868" name="图片 24580" descr="2128673961599701461402.png"/>
          <p:cNvPicPr>
            <a:picLocks noChangeAspect="1"/>
          </p:cNvPicPr>
          <p:nvPr/>
        </p:nvPicPr>
        <p:blipFill>
          <a:blip r:embed="rId1"/>
          <a:stretch>
            <a:fillRect/>
          </a:stretch>
        </p:blipFill>
        <p:spPr>
          <a:xfrm>
            <a:off x="285750" y="1714500"/>
            <a:ext cx="8072438" cy="18716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2560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7890" name="日期占位符 2560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7891" name="矩形 25603"/>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37892" name="矩形 25604"/>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25606" name="矩形 25605"/>
          <p:cNvSpPr/>
          <p:nvPr/>
        </p:nvSpPr>
        <p:spPr>
          <a:xfrm>
            <a:off x="827088" y="4221163"/>
            <a:ext cx="3276600" cy="369887"/>
          </a:xfrm>
          <a:prstGeom prst="rect">
            <a:avLst/>
          </a:prstGeom>
          <a:noFill/>
          <a:ln w="9525">
            <a:noFill/>
          </a:ln>
        </p:spPr>
        <p:txBody>
          <a:bodyPr anchor="t" anchorCtr="0">
            <a:spAutoFit/>
          </a:bodyPr>
          <a:p>
            <a:r>
              <a:rPr lang="en-US" altLang="zh-CN" b="1">
                <a:latin typeface="Arial" panose="020B0604020202020204" pitchFamily="34"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均值</a:t>
            </a:r>
            <a:r>
              <a:rPr lang="zh-CN" altLang="en-US" b="1">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mean</a:t>
            </a:r>
            <a:r>
              <a:rPr lang="zh-CN" altLang="en-US" b="1">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pic>
        <p:nvPicPr>
          <p:cNvPr id="25607" name="图片 25606" descr="7878239361599701461412.wmf"/>
          <p:cNvPicPr>
            <a:picLocks noChangeAspect="1"/>
          </p:cNvPicPr>
          <p:nvPr/>
        </p:nvPicPr>
        <p:blipFill>
          <a:blip r:embed="rId1"/>
          <a:stretch>
            <a:fillRect/>
          </a:stretch>
        </p:blipFill>
        <p:spPr>
          <a:xfrm>
            <a:off x="1357313" y="4857750"/>
            <a:ext cx="1857375" cy="909638"/>
          </a:xfrm>
          <a:prstGeom prst="rect">
            <a:avLst/>
          </a:prstGeom>
          <a:noFill/>
          <a:ln w="9525">
            <a:noFill/>
          </a:ln>
        </p:spPr>
      </p:pic>
      <p:sp>
        <p:nvSpPr>
          <p:cNvPr id="37895" name="矩形 25607"/>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37896" name="矩形 25608"/>
          <p:cNvSpPr/>
          <p:nvPr/>
        </p:nvSpPr>
        <p:spPr>
          <a:xfrm>
            <a:off x="900113" y="1412875"/>
            <a:ext cx="3240087" cy="396875"/>
          </a:xfrm>
          <a:prstGeom prst="rect">
            <a:avLst/>
          </a:prstGeom>
          <a:noFill/>
          <a:ln w="9525">
            <a:noFill/>
          </a:ln>
        </p:spPr>
        <p:txBody>
          <a:bodyPr anchor="ctr" anchorCtr="0">
            <a:spAutoFit/>
          </a:bodyPr>
          <a:p>
            <a:r>
              <a:rPr lang="en-US" altLang="zh-CN" sz="2000">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来自总体</a:t>
            </a:r>
            <a:r>
              <a:rPr lang="en-US" altLang="zh-CN" sz="2000" b="1">
                <a:solidFill>
                  <a:srgbClr val="000000"/>
                </a:solidFill>
                <a:latin typeface="Arial" panose="020B0604020202020204" pitchFamily="34" charset="0"/>
                <a:ea typeface="宋体" panose="02010600030101010101" pitchFamily="2" charset="-122"/>
              </a:rPr>
              <a:t>X</a:t>
            </a:r>
            <a:r>
              <a:rPr lang="zh-CN" altLang="en-US" sz="2000" b="1">
                <a:solidFill>
                  <a:srgbClr val="000000"/>
                </a:solidFill>
                <a:latin typeface="Arial" panose="020B0604020202020204" pitchFamily="34" charset="0"/>
                <a:ea typeface="宋体" panose="02010600030101010101" pitchFamily="2" charset="-122"/>
              </a:rPr>
              <a:t>的</a:t>
            </a:r>
            <a:r>
              <a:rPr lang="en-US" altLang="zh-CN" sz="2000" b="1">
                <a:solidFill>
                  <a:srgbClr val="000000"/>
                </a:solidFill>
                <a:latin typeface="Arial" panose="020B0604020202020204" pitchFamily="34" charset="0"/>
                <a:ea typeface="宋体" panose="02010600030101010101" pitchFamily="2" charset="-122"/>
              </a:rPr>
              <a:t>n</a:t>
            </a:r>
            <a:r>
              <a:rPr lang="zh-CN" altLang="en-US" sz="2000" b="1">
                <a:solidFill>
                  <a:srgbClr val="000000"/>
                </a:solidFill>
                <a:latin typeface="Arial" panose="020B0604020202020204" pitchFamily="34" charset="0"/>
                <a:ea typeface="宋体" panose="02010600030101010101" pitchFamily="2" charset="-122"/>
              </a:rPr>
              <a:t>个数据：</a:t>
            </a:r>
            <a:endParaRPr lang="zh-CN" altLang="en-US" sz="2000" b="1">
              <a:solidFill>
                <a:srgbClr val="000000"/>
              </a:solidFill>
              <a:latin typeface="Arial" panose="020B0604020202020204" pitchFamily="34" charset="0"/>
              <a:ea typeface="宋体" panose="02010600030101010101" pitchFamily="2" charset="-122"/>
            </a:endParaRPr>
          </a:p>
        </p:txBody>
      </p:sp>
      <p:grpSp>
        <p:nvGrpSpPr>
          <p:cNvPr id="37897" name="组合 25609"/>
          <p:cNvGrpSpPr/>
          <p:nvPr/>
        </p:nvGrpSpPr>
        <p:grpSpPr>
          <a:xfrm>
            <a:off x="3851275" y="1412875"/>
            <a:ext cx="4464050" cy="396875"/>
            <a:chOff x="2426" y="890"/>
            <a:chExt cx="2812" cy="250"/>
          </a:xfrm>
        </p:grpSpPr>
        <p:pic>
          <p:nvPicPr>
            <p:cNvPr id="37898" name="图片 25610" descr="6159256711599701461412.wmf"/>
            <p:cNvPicPr>
              <a:picLocks noChangeAspect="1"/>
            </p:cNvPicPr>
            <p:nvPr/>
          </p:nvPicPr>
          <p:blipFill>
            <a:blip r:embed="rId2"/>
            <a:stretch>
              <a:fillRect/>
            </a:stretch>
          </p:blipFill>
          <p:spPr>
            <a:xfrm>
              <a:off x="2426" y="890"/>
              <a:ext cx="816" cy="245"/>
            </a:xfrm>
            <a:prstGeom prst="rect">
              <a:avLst/>
            </a:prstGeom>
            <a:noFill/>
            <a:ln w="9525">
              <a:noFill/>
            </a:ln>
          </p:spPr>
        </p:pic>
        <p:sp>
          <p:nvSpPr>
            <p:cNvPr id="37899" name="矩形 25611"/>
            <p:cNvSpPr/>
            <p:nvPr/>
          </p:nvSpPr>
          <p:spPr>
            <a:xfrm>
              <a:off x="3242" y="890"/>
              <a:ext cx="1996" cy="250"/>
            </a:xfrm>
            <a:prstGeom prst="rect">
              <a:avLst/>
            </a:prstGeom>
            <a:noFill/>
            <a:ln w="9525">
              <a:noFill/>
            </a:ln>
          </p:spPr>
          <p:txBody>
            <a:bodyPr anchor="ctr" anchorCtr="0">
              <a:spAutoFit/>
            </a:bodyPr>
            <a:p>
              <a:r>
                <a:rPr lang="en-US" altLang="zh-CN" sz="2000" b="1">
                  <a:solidFill>
                    <a:srgbClr val="000000"/>
                  </a:solidFill>
                  <a:latin typeface="Times New Roman" panose="02020603050405020304" pitchFamily="18" charset="0"/>
                  <a:ea typeface="宋体" panose="02010600030101010101" pitchFamily="2" charset="-122"/>
                </a:rPr>
                <a:t>—</a:t>
              </a:r>
              <a:r>
                <a:rPr lang="zh-CN" altLang="en-US" sz="2000" b="1">
                  <a:solidFill>
                    <a:srgbClr val="000000"/>
                  </a:solidFill>
                  <a:latin typeface="Times New Roman" panose="02020603050405020304" pitchFamily="18" charset="0"/>
                  <a:ea typeface="宋体" panose="02010600030101010101" pitchFamily="2" charset="-122"/>
                </a:rPr>
                <a:t>样本观测值</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n</a:t>
              </a:r>
              <a:r>
                <a:rPr lang="en-US" altLang="zh-CN" sz="2000" b="1">
                  <a:solidFill>
                    <a:srgbClr val="000000"/>
                  </a:solidFill>
                  <a:latin typeface="Arial" panose="020B0604020202020204" pitchFamily="34" charset="0"/>
                  <a:ea typeface="宋体" panose="02010600030101010101" pitchFamily="2" charset="-122"/>
                </a:rPr>
                <a:t>—</a:t>
              </a:r>
              <a:r>
                <a:rPr lang="zh-CN" altLang="en-US" sz="2000" b="1">
                  <a:solidFill>
                    <a:srgbClr val="000000"/>
                  </a:solidFill>
                  <a:latin typeface="宋体" panose="02010600030101010101" pitchFamily="2" charset="-122"/>
                  <a:ea typeface="宋体" panose="02010600030101010101" pitchFamily="2" charset="-122"/>
                </a:rPr>
                <a:t>容量</a:t>
              </a:r>
              <a:endParaRPr lang="zh-CN" altLang="en-US" sz="2000" b="1">
                <a:solidFill>
                  <a:srgbClr val="000000"/>
                </a:solidFill>
                <a:latin typeface="Times New Roman" panose="02020603050405020304" pitchFamily="18" charset="0"/>
                <a:ea typeface="宋体" panose="02010600030101010101" pitchFamily="2" charset="-122"/>
              </a:endParaRPr>
            </a:p>
          </p:txBody>
        </p:sp>
      </p:grpSp>
      <p:grpSp>
        <p:nvGrpSpPr>
          <p:cNvPr id="37900" name="组合 25612"/>
          <p:cNvGrpSpPr/>
          <p:nvPr/>
        </p:nvGrpSpPr>
        <p:grpSpPr>
          <a:xfrm>
            <a:off x="1547813" y="2349500"/>
            <a:ext cx="1944687" cy="863600"/>
            <a:chOff x="975" y="1480"/>
            <a:chExt cx="1225" cy="544"/>
          </a:xfrm>
        </p:grpSpPr>
        <p:grpSp>
          <p:nvGrpSpPr>
            <p:cNvPr id="37901" name="组合 25613"/>
            <p:cNvGrpSpPr/>
            <p:nvPr/>
          </p:nvGrpSpPr>
          <p:grpSpPr>
            <a:xfrm>
              <a:off x="1051" y="1480"/>
              <a:ext cx="1002" cy="124"/>
              <a:chOff x="1051" y="1480"/>
              <a:chExt cx="1002" cy="124"/>
            </a:xfrm>
          </p:grpSpPr>
          <p:sp>
            <p:nvSpPr>
              <p:cNvPr id="37902" name="任意多边形 25614"/>
              <p:cNvSpPr/>
              <p:nvPr/>
            </p:nvSpPr>
            <p:spPr>
              <a:xfrm>
                <a:off x="1142" y="1506"/>
                <a:ext cx="19" cy="80"/>
              </a:xfrm>
              <a:custGeom>
                <a:avLst/>
                <a:gdLst/>
                <a:ahLst/>
                <a:cxnLst>
                  <a:cxn ang="0">
                    <a:pos x="24" y="2"/>
                  </a:cxn>
                  <a:cxn ang="0">
                    <a:pos x="16" y="0"/>
                  </a:cxn>
                  <a:cxn ang="0">
                    <a:pos x="8" y="0"/>
                  </a:cxn>
                  <a:cxn ang="0">
                    <a:pos x="2" y="1"/>
                  </a:cxn>
                  <a:cxn ang="0">
                    <a:pos x="1" y="9"/>
                  </a:cxn>
                  <a:cxn ang="0">
                    <a:pos x="1" y="14"/>
                  </a:cxn>
                  <a:cxn ang="0">
                    <a:pos x="4" y="22"/>
                  </a:cxn>
                  <a:cxn ang="0">
                    <a:pos x="7" y="22"/>
                  </a:cxn>
                  <a:cxn ang="0">
                    <a:pos x="2" y="31"/>
                  </a:cxn>
                  <a:cxn ang="0">
                    <a:pos x="0" y="44"/>
                  </a:cxn>
                  <a:cxn ang="0">
                    <a:pos x="0" y="57"/>
                  </a:cxn>
                  <a:cxn ang="0">
                    <a:pos x="1" y="72"/>
                  </a:cxn>
                  <a:cxn ang="0">
                    <a:pos x="2" y="87"/>
                  </a:cxn>
                  <a:cxn ang="0">
                    <a:pos x="7" y="88"/>
                  </a:cxn>
                  <a:cxn ang="0">
                    <a:pos x="7" y="92"/>
                  </a:cxn>
                  <a:cxn ang="0">
                    <a:pos x="10" y="94"/>
                  </a:cxn>
                  <a:cxn ang="0">
                    <a:pos x="10" y="110"/>
                  </a:cxn>
                  <a:cxn ang="0">
                    <a:pos x="12" y="112"/>
                  </a:cxn>
                  <a:cxn ang="0">
                    <a:pos x="12" y="141"/>
                  </a:cxn>
                  <a:cxn ang="0">
                    <a:pos x="12" y="158"/>
                  </a:cxn>
                  <a:cxn ang="0">
                    <a:pos x="8" y="178"/>
                  </a:cxn>
                  <a:cxn ang="0">
                    <a:pos x="7" y="204"/>
                  </a:cxn>
                  <a:cxn ang="0">
                    <a:pos x="11" y="206"/>
                  </a:cxn>
                  <a:cxn ang="0">
                    <a:pos x="11" y="209"/>
                  </a:cxn>
                  <a:cxn ang="0">
                    <a:pos x="17" y="209"/>
                  </a:cxn>
                  <a:cxn ang="0">
                    <a:pos x="18" y="208"/>
                  </a:cxn>
                  <a:cxn ang="0">
                    <a:pos x="21" y="208"/>
                  </a:cxn>
                  <a:cxn ang="0">
                    <a:pos x="21" y="209"/>
                  </a:cxn>
                  <a:cxn ang="0">
                    <a:pos x="25" y="209"/>
                  </a:cxn>
                  <a:cxn ang="0">
                    <a:pos x="35" y="208"/>
                  </a:cxn>
                  <a:cxn ang="0">
                    <a:pos x="35" y="206"/>
                  </a:cxn>
                  <a:cxn ang="0">
                    <a:pos x="26" y="202"/>
                  </a:cxn>
                  <a:cxn ang="0">
                    <a:pos x="26" y="198"/>
                  </a:cxn>
                  <a:cxn ang="0">
                    <a:pos x="35" y="196"/>
                  </a:cxn>
                  <a:cxn ang="0">
                    <a:pos x="35" y="194"/>
                  </a:cxn>
                  <a:cxn ang="0">
                    <a:pos x="29" y="190"/>
                  </a:cxn>
                  <a:cxn ang="0">
                    <a:pos x="29" y="161"/>
                  </a:cxn>
                  <a:cxn ang="0">
                    <a:pos x="30" y="135"/>
                  </a:cxn>
                  <a:cxn ang="0">
                    <a:pos x="30" y="109"/>
                  </a:cxn>
                  <a:cxn ang="0">
                    <a:pos x="30" y="94"/>
                  </a:cxn>
                  <a:cxn ang="0">
                    <a:pos x="30" y="90"/>
                  </a:cxn>
                  <a:cxn ang="0">
                    <a:pos x="30" y="69"/>
                  </a:cxn>
                  <a:cxn ang="0">
                    <a:pos x="37" y="64"/>
                  </a:cxn>
                  <a:cxn ang="0">
                    <a:pos x="37" y="62"/>
                  </a:cxn>
                  <a:cxn ang="0">
                    <a:pos x="23" y="33"/>
                  </a:cxn>
                  <a:cxn ang="0">
                    <a:pos x="16" y="30"/>
                  </a:cxn>
                  <a:cxn ang="0">
                    <a:pos x="17" y="28"/>
                  </a:cxn>
                  <a:cxn ang="0">
                    <a:pos x="21" y="26"/>
                  </a:cxn>
                  <a:cxn ang="0">
                    <a:pos x="21" y="25"/>
                  </a:cxn>
                  <a:cxn ang="0">
                    <a:pos x="23" y="24"/>
                  </a:cxn>
                  <a:cxn ang="0">
                    <a:pos x="23" y="22"/>
                  </a:cxn>
                  <a:cxn ang="0">
                    <a:pos x="24" y="21"/>
                  </a:cxn>
                  <a:cxn ang="0">
                    <a:pos x="23" y="20"/>
                  </a:cxn>
                  <a:cxn ang="0">
                    <a:pos x="24" y="19"/>
                  </a:cxn>
                  <a:cxn ang="0">
                    <a:pos x="21" y="14"/>
                  </a:cxn>
                  <a:cxn ang="0">
                    <a:pos x="23" y="12"/>
                  </a:cxn>
                  <a:cxn ang="0">
                    <a:pos x="21" y="9"/>
                  </a:cxn>
                  <a:cxn ang="0">
                    <a:pos x="24" y="7"/>
                  </a:cxn>
                  <a:cxn ang="0">
                    <a:pos x="24" y="2"/>
                  </a:cxn>
                </a:cxnLst>
                <a:pathLst>
                  <a:path w="38" h="210">
                    <a:moveTo>
                      <a:pt x="24" y="2"/>
                    </a:moveTo>
                    <a:lnTo>
                      <a:pt x="16" y="0"/>
                    </a:lnTo>
                    <a:lnTo>
                      <a:pt x="8" y="0"/>
                    </a:lnTo>
                    <a:lnTo>
                      <a:pt x="2" y="1"/>
                    </a:lnTo>
                    <a:lnTo>
                      <a:pt x="1" y="9"/>
                    </a:lnTo>
                    <a:lnTo>
                      <a:pt x="1" y="14"/>
                    </a:lnTo>
                    <a:lnTo>
                      <a:pt x="4" y="22"/>
                    </a:lnTo>
                    <a:lnTo>
                      <a:pt x="7" y="22"/>
                    </a:lnTo>
                    <a:lnTo>
                      <a:pt x="2" y="31"/>
                    </a:lnTo>
                    <a:lnTo>
                      <a:pt x="0" y="44"/>
                    </a:lnTo>
                    <a:lnTo>
                      <a:pt x="0" y="57"/>
                    </a:lnTo>
                    <a:lnTo>
                      <a:pt x="1" y="72"/>
                    </a:lnTo>
                    <a:lnTo>
                      <a:pt x="2" y="87"/>
                    </a:lnTo>
                    <a:lnTo>
                      <a:pt x="7" y="88"/>
                    </a:lnTo>
                    <a:lnTo>
                      <a:pt x="7" y="92"/>
                    </a:lnTo>
                    <a:lnTo>
                      <a:pt x="10" y="94"/>
                    </a:lnTo>
                    <a:lnTo>
                      <a:pt x="10" y="110"/>
                    </a:lnTo>
                    <a:lnTo>
                      <a:pt x="12" y="112"/>
                    </a:lnTo>
                    <a:lnTo>
                      <a:pt x="12" y="141"/>
                    </a:lnTo>
                    <a:lnTo>
                      <a:pt x="12" y="158"/>
                    </a:lnTo>
                    <a:lnTo>
                      <a:pt x="8" y="178"/>
                    </a:lnTo>
                    <a:lnTo>
                      <a:pt x="7" y="204"/>
                    </a:lnTo>
                    <a:lnTo>
                      <a:pt x="11" y="206"/>
                    </a:lnTo>
                    <a:lnTo>
                      <a:pt x="11" y="209"/>
                    </a:lnTo>
                    <a:lnTo>
                      <a:pt x="17" y="209"/>
                    </a:lnTo>
                    <a:lnTo>
                      <a:pt x="18" y="208"/>
                    </a:lnTo>
                    <a:lnTo>
                      <a:pt x="21" y="208"/>
                    </a:lnTo>
                    <a:lnTo>
                      <a:pt x="21" y="209"/>
                    </a:lnTo>
                    <a:lnTo>
                      <a:pt x="25" y="209"/>
                    </a:lnTo>
                    <a:lnTo>
                      <a:pt x="35" y="208"/>
                    </a:lnTo>
                    <a:lnTo>
                      <a:pt x="35" y="206"/>
                    </a:lnTo>
                    <a:lnTo>
                      <a:pt x="26" y="202"/>
                    </a:lnTo>
                    <a:lnTo>
                      <a:pt x="26" y="198"/>
                    </a:lnTo>
                    <a:lnTo>
                      <a:pt x="35" y="196"/>
                    </a:lnTo>
                    <a:lnTo>
                      <a:pt x="35" y="194"/>
                    </a:lnTo>
                    <a:lnTo>
                      <a:pt x="29" y="190"/>
                    </a:lnTo>
                    <a:lnTo>
                      <a:pt x="29" y="161"/>
                    </a:lnTo>
                    <a:lnTo>
                      <a:pt x="30" y="135"/>
                    </a:lnTo>
                    <a:lnTo>
                      <a:pt x="30" y="109"/>
                    </a:lnTo>
                    <a:lnTo>
                      <a:pt x="30" y="94"/>
                    </a:lnTo>
                    <a:lnTo>
                      <a:pt x="30" y="90"/>
                    </a:lnTo>
                    <a:lnTo>
                      <a:pt x="30" y="69"/>
                    </a:lnTo>
                    <a:lnTo>
                      <a:pt x="37" y="64"/>
                    </a:lnTo>
                    <a:lnTo>
                      <a:pt x="37" y="62"/>
                    </a:lnTo>
                    <a:lnTo>
                      <a:pt x="23" y="33"/>
                    </a:lnTo>
                    <a:lnTo>
                      <a:pt x="16" y="30"/>
                    </a:lnTo>
                    <a:lnTo>
                      <a:pt x="17" y="28"/>
                    </a:lnTo>
                    <a:lnTo>
                      <a:pt x="21" y="26"/>
                    </a:lnTo>
                    <a:lnTo>
                      <a:pt x="21" y="25"/>
                    </a:lnTo>
                    <a:lnTo>
                      <a:pt x="23" y="24"/>
                    </a:lnTo>
                    <a:lnTo>
                      <a:pt x="23" y="22"/>
                    </a:lnTo>
                    <a:lnTo>
                      <a:pt x="24" y="21"/>
                    </a:lnTo>
                    <a:lnTo>
                      <a:pt x="23" y="20"/>
                    </a:lnTo>
                    <a:lnTo>
                      <a:pt x="24" y="19"/>
                    </a:lnTo>
                    <a:lnTo>
                      <a:pt x="21" y="14"/>
                    </a:lnTo>
                    <a:lnTo>
                      <a:pt x="23" y="12"/>
                    </a:lnTo>
                    <a:lnTo>
                      <a:pt x="21" y="9"/>
                    </a:lnTo>
                    <a:lnTo>
                      <a:pt x="24" y="7"/>
                    </a:lnTo>
                    <a:lnTo>
                      <a:pt x="24" y="2"/>
                    </a:lnTo>
                  </a:path>
                </a:pathLst>
              </a:custGeom>
              <a:solidFill>
                <a:schemeClr val="hlink"/>
              </a:solidFill>
              <a:ln w="12700">
                <a:noFill/>
              </a:ln>
            </p:spPr>
            <p:txBody>
              <a:bodyPr/>
              <a:p>
                <a:endParaRPr lang="zh-CN" altLang="en-US"/>
              </a:p>
            </p:txBody>
          </p:sp>
          <p:sp>
            <p:nvSpPr>
              <p:cNvPr id="37903" name="任意多边形 25615"/>
              <p:cNvSpPr/>
              <p:nvPr/>
            </p:nvSpPr>
            <p:spPr>
              <a:xfrm>
                <a:off x="1051" y="1508"/>
                <a:ext cx="35" cy="92"/>
              </a:xfrm>
              <a:custGeom>
                <a:avLst/>
                <a:gdLst/>
                <a:ahLst/>
                <a:cxnLst>
                  <a:cxn ang="0">
                    <a:pos x="40" y="3"/>
                  </a:cxn>
                  <a:cxn ang="0">
                    <a:pos x="54" y="0"/>
                  </a:cxn>
                  <a:cxn ang="0">
                    <a:pos x="59" y="5"/>
                  </a:cxn>
                  <a:cxn ang="0">
                    <a:pos x="61" y="3"/>
                  </a:cxn>
                  <a:cxn ang="0">
                    <a:pos x="64" y="14"/>
                  </a:cxn>
                  <a:cxn ang="0">
                    <a:pos x="57" y="20"/>
                  </a:cxn>
                  <a:cxn ang="0">
                    <a:pos x="56" y="26"/>
                  </a:cxn>
                  <a:cxn ang="0">
                    <a:pos x="55" y="27"/>
                  </a:cxn>
                  <a:cxn ang="0">
                    <a:pos x="54" y="32"/>
                  </a:cxn>
                  <a:cxn ang="0">
                    <a:pos x="48" y="34"/>
                  </a:cxn>
                  <a:cxn ang="0">
                    <a:pos x="48" y="36"/>
                  </a:cxn>
                  <a:cxn ang="0">
                    <a:pos x="57" y="43"/>
                  </a:cxn>
                  <a:cxn ang="0">
                    <a:pos x="64" y="77"/>
                  </a:cxn>
                  <a:cxn ang="0">
                    <a:pos x="59" y="86"/>
                  </a:cxn>
                  <a:cxn ang="0">
                    <a:pos x="59" y="149"/>
                  </a:cxn>
                  <a:cxn ang="0">
                    <a:pos x="52" y="151"/>
                  </a:cxn>
                  <a:cxn ang="0">
                    <a:pos x="50" y="162"/>
                  </a:cxn>
                  <a:cxn ang="0">
                    <a:pos x="48" y="189"/>
                  </a:cxn>
                  <a:cxn ang="0">
                    <a:pos x="48" y="202"/>
                  </a:cxn>
                  <a:cxn ang="0">
                    <a:pos x="59" y="211"/>
                  </a:cxn>
                  <a:cxn ang="0">
                    <a:pos x="67" y="216"/>
                  </a:cxn>
                  <a:cxn ang="0">
                    <a:pos x="67" y="219"/>
                  </a:cxn>
                  <a:cxn ang="0">
                    <a:pos x="50" y="215"/>
                  </a:cxn>
                  <a:cxn ang="0">
                    <a:pos x="48" y="212"/>
                  </a:cxn>
                  <a:cxn ang="0">
                    <a:pos x="46" y="215"/>
                  </a:cxn>
                  <a:cxn ang="0">
                    <a:pos x="44" y="215"/>
                  </a:cxn>
                  <a:cxn ang="0">
                    <a:pos x="42" y="204"/>
                  </a:cxn>
                  <a:cxn ang="0">
                    <a:pos x="40" y="159"/>
                  </a:cxn>
                  <a:cxn ang="0">
                    <a:pos x="37" y="159"/>
                  </a:cxn>
                  <a:cxn ang="0">
                    <a:pos x="28" y="199"/>
                  </a:cxn>
                  <a:cxn ang="0">
                    <a:pos x="28" y="225"/>
                  </a:cxn>
                  <a:cxn ang="0">
                    <a:pos x="24" y="237"/>
                  </a:cxn>
                  <a:cxn ang="0">
                    <a:pos x="20" y="240"/>
                  </a:cxn>
                  <a:cxn ang="0">
                    <a:pos x="18" y="233"/>
                  </a:cxn>
                  <a:cxn ang="0">
                    <a:pos x="21" y="226"/>
                  </a:cxn>
                  <a:cxn ang="0">
                    <a:pos x="24" y="210"/>
                  </a:cxn>
                  <a:cxn ang="0">
                    <a:pos x="24" y="152"/>
                  </a:cxn>
                  <a:cxn ang="0">
                    <a:pos x="28" y="96"/>
                  </a:cxn>
                  <a:cxn ang="0">
                    <a:pos x="21" y="91"/>
                  </a:cxn>
                  <a:cxn ang="0">
                    <a:pos x="21" y="83"/>
                  </a:cxn>
                  <a:cxn ang="0">
                    <a:pos x="21" y="68"/>
                  </a:cxn>
                  <a:cxn ang="0">
                    <a:pos x="14" y="72"/>
                  </a:cxn>
                  <a:cxn ang="0">
                    <a:pos x="21" y="81"/>
                  </a:cxn>
                  <a:cxn ang="0">
                    <a:pos x="21" y="90"/>
                  </a:cxn>
                  <a:cxn ang="0">
                    <a:pos x="14" y="85"/>
                  </a:cxn>
                  <a:cxn ang="0">
                    <a:pos x="11" y="79"/>
                  </a:cxn>
                  <a:cxn ang="0">
                    <a:pos x="7" y="80"/>
                  </a:cxn>
                  <a:cxn ang="0">
                    <a:pos x="0" y="72"/>
                  </a:cxn>
                  <a:cxn ang="0">
                    <a:pos x="0" y="68"/>
                  </a:cxn>
                  <a:cxn ang="0">
                    <a:pos x="4" y="67"/>
                  </a:cxn>
                  <a:cxn ang="0">
                    <a:pos x="12" y="56"/>
                  </a:cxn>
                  <a:cxn ang="0">
                    <a:pos x="21" y="47"/>
                  </a:cxn>
                  <a:cxn ang="0">
                    <a:pos x="32" y="36"/>
                  </a:cxn>
                  <a:cxn ang="0">
                    <a:pos x="40" y="32"/>
                  </a:cxn>
                  <a:cxn ang="0">
                    <a:pos x="40" y="25"/>
                  </a:cxn>
                  <a:cxn ang="0">
                    <a:pos x="37" y="21"/>
                  </a:cxn>
                  <a:cxn ang="0">
                    <a:pos x="37" y="12"/>
                  </a:cxn>
                  <a:cxn ang="0">
                    <a:pos x="35" y="10"/>
                  </a:cxn>
                  <a:cxn ang="0">
                    <a:pos x="40" y="3"/>
                  </a:cxn>
                </a:cxnLst>
                <a:pathLst>
                  <a:path w="68" h="241">
                    <a:moveTo>
                      <a:pt x="40" y="3"/>
                    </a:moveTo>
                    <a:lnTo>
                      <a:pt x="54" y="0"/>
                    </a:lnTo>
                    <a:lnTo>
                      <a:pt x="59" y="5"/>
                    </a:lnTo>
                    <a:lnTo>
                      <a:pt x="61" y="3"/>
                    </a:lnTo>
                    <a:lnTo>
                      <a:pt x="64" y="14"/>
                    </a:lnTo>
                    <a:lnTo>
                      <a:pt x="57" y="20"/>
                    </a:lnTo>
                    <a:lnTo>
                      <a:pt x="56" y="26"/>
                    </a:lnTo>
                    <a:lnTo>
                      <a:pt x="55" y="27"/>
                    </a:lnTo>
                    <a:lnTo>
                      <a:pt x="54" y="32"/>
                    </a:lnTo>
                    <a:lnTo>
                      <a:pt x="48" y="34"/>
                    </a:lnTo>
                    <a:lnTo>
                      <a:pt x="48" y="36"/>
                    </a:lnTo>
                    <a:lnTo>
                      <a:pt x="57" y="43"/>
                    </a:lnTo>
                    <a:lnTo>
                      <a:pt x="64" y="77"/>
                    </a:lnTo>
                    <a:lnTo>
                      <a:pt x="59" y="86"/>
                    </a:lnTo>
                    <a:lnTo>
                      <a:pt x="59" y="149"/>
                    </a:lnTo>
                    <a:lnTo>
                      <a:pt x="52" y="151"/>
                    </a:lnTo>
                    <a:lnTo>
                      <a:pt x="50" y="162"/>
                    </a:lnTo>
                    <a:lnTo>
                      <a:pt x="48" y="189"/>
                    </a:lnTo>
                    <a:lnTo>
                      <a:pt x="48" y="202"/>
                    </a:lnTo>
                    <a:lnTo>
                      <a:pt x="59" y="211"/>
                    </a:lnTo>
                    <a:lnTo>
                      <a:pt x="67" y="216"/>
                    </a:lnTo>
                    <a:lnTo>
                      <a:pt x="67" y="219"/>
                    </a:lnTo>
                    <a:lnTo>
                      <a:pt x="50" y="215"/>
                    </a:lnTo>
                    <a:lnTo>
                      <a:pt x="48" y="212"/>
                    </a:lnTo>
                    <a:lnTo>
                      <a:pt x="46" y="215"/>
                    </a:lnTo>
                    <a:lnTo>
                      <a:pt x="44" y="215"/>
                    </a:lnTo>
                    <a:lnTo>
                      <a:pt x="42" y="204"/>
                    </a:lnTo>
                    <a:lnTo>
                      <a:pt x="40" y="159"/>
                    </a:lnTo>
                    <a:lnTo>
                      <a:pt x="37" y="159"/>
                    </a:lnTo>
                    <a:lnTo>
                      <a:pt x="28" y="199"/>
                    </a:lnTo>
                    <a:lnTo>
                      <a:pt x="28" y="225"/>
                    </a:lnTo>
                    <a:lnTo>
                      <a:pt x="24" y="237"/>
                    </a:lnTo>
                    <a:lnTo>
                      <a:pt x="20" y="240"/>
                    </a:lnTo>
                    <a:lnTo>
                      <a:pt x="18" y="233"/>
                    </a:lnTo>
                    <a:lnTo>
                      <a:pt x="21" y="226"/>
                    </a:lnTo>
                    <a:lnTo>
                      <a:pt x="24" y="210"/>
                    </a:lnTo>
                    <a:lnTo>
                      <a:pt x="24" y="152"/>
                    </a:lnTo>
                    <a:lnTo>
                      <a:pt x="28" y="96"/>
                    </a:lnTo>
                    <a:lnTo>
                      <a:pt x="21" y="91"/>
                    </a:lnTo>
                    <a:lnTo>
                      <a:pt x="21" y="83"/>
                    </a:lnTo>
                    <a:lnTo>
                      <a:pt x="21" y="68"/>
                    </a:lnTo>
                    <a:lnTo>
                      <a:pt x="14" y="72"/>
                    </a:lnTo>
                    <a:lnTo>
                      <a:pt x="21" y="81"/>
                    </a:lnTo>
                    <a:lnTo>
                      <a:pt x="21" y="90"/>
                    </a:lnTo>
                    <a:lnTo>
                      <a:pt x="14" y="85"/>
                    </a:lnTo>
                    <a:lnTo>
                      <a:pt x="11" y="79"/>
                    </a:lnTo>
                    <a:lnTo>
                      <a:pt x="7" y="80"/>
                    </a:lnTo>
                    <a:lnTo>
                      <a:pt x="0" y="72"/>
                    </a:lnTo>
                    <a:lnTo>
                      <a:pt x="0" y="68"/>
                    </a:lnTo>
                    <a:lnTo>
                      <a:pt x="4" y="67"/>
                    </a:lnTo>
                    <a:lnTo>
                      <a:pt x="12" y="56"/>
                    </a:lnTo>
                    <a:lnTo>
                      <a:pt x="21" y="47"/>
                    </a:lnTo>
                    <a:lnTo>
                      <a:pt x="32" y="36"/>
                    </a:lnTo>
                    <a:lnTo>
                      <a:pt x="40" y="32"/>
                    </a:lnTo>
                    <a:lnTo>
                      <a:pt x="40" y="25"/>
                    </a:lnTo>
                    <a:lnTo>
                      <a:pt x="37" y="21"/>
                    </a:lnTo>
                    <a:lnTo>
                      <a:pt x="37" y="12"/>
                    </a:lnTo>
                    <a:lnTo>
                      <a:pt x="35" y="10"/>
                    </a:lnTo>
                    <a:lnTo>
                      <a:pt x="40" y="3"/>
                    </a:lnTo>
                  </a:path>
                </a:pathLst>
              </a:custGeom>
              <a:solidFill>
                <a:schemeClr val="hlink"/>
              </a:solidFill>
              <a:ln w="12700">
                <a:noFill/>
              </a:ln>
            </p:spPr>
            <p:txBody>
              <a:bodyPr/>
              <a:p>
                <a:endParaRPr lang="zh-CN" altLang="en-US"/>
              </a:p>
            </p:txBody>
          </p:sp>
          <p:sp>
            <p:nvSpPr>
              <p:cNvPr id="37904" name="任意多边形 25616"/>
              <p:cNvSpPr/>
              <p:nvPr/>
            </p:nvSpPr>
            <p:spPr>
              <a:xfrm>
                <a:off x="1201" y="1511"/>
                <a:ext cx="24" cy="66"/>
              </a:xfrm>
              <a:custGeom>
                <a:avLst/>
                <a:gdLst/>
                <a:ahLst/>
                <a:cxnLst>
                  <a:cxn ang="0">
                    <a:pos x="27" y="2"/>
                  </a:cxn>
                  <a:cxn ang="0">
                    <a:pos x="37" y="0"/>
                  </a:cxn>
                  <a:cxn ang="0">
                    <a:pos x="41" y="4"/>
                  </a:cxn>
                  <a:cxn ang="0">
                    <a:pos x="42" y="2"/>
                  </a:cxn>
                  <a:cxn ang="0">
                    <a:pos x="44" y="11"/>
                  </a:cxn>
                  <a:cxn ang="0">
                    <a:pos x="39" y="14"/>
                  </a:cxn>
                  <a:cxn ang="0">
                    <a:pos x="39" y="19"/>
                  </a:cxn>
                  <a:cxn ang="0">
                    <a:pos x="38" y="19"/>
                  </a:cxn>
                  <a:cxn ang="0">
                    <a:pos x="37" y="24"/>
                  </a:cxn>
                  <a:cxn ang="0">
                    <a:pos x="33" y="24"/>
                  </a:cxn>
                  <a:cxn ang="0">
                    <a:pos x="33" y="26"/>
                  </a:cxn>
                  <a:cxn ang="0">
                    <a:pos x="39" y="31"/>
                  </a:cxn>
                  <a:cxn ang="0">
                    <a:pos x="44" y="55"/>
                  </a:cxn>
                  <a:cxn ang="0">
                    <a:pos x="41" y="62"/>
                  </a:cxn>
                  <a:cxn ang="0">
                    <a:pos x="41" y="107"/>
                  </a:cxn>
                  <a:cxn ang="0">
                    <a:pos x="36" y="109"/>
                  </a:cxn>
                  <a:cxn ang="0">
                    <a:pos x="35" y="117"/>
                  </a:cxn>
                  <a:cxn ang="0">
                    <a:pos x="33" y="136"/>
                  </a:cxn>
                  <a:cxn ang="0">
                    <a:pos x="33" y="146"/>
                  </a:cxn>
                  <a:cxn ang="0">
                    <a:pos x="41" y="153"/>
                  </a:cxn>
                  <a:cxn ang="0">
                    <a:pos x="45" y="156"/>
                  </a:cxn>
                  <a:cxn ang="0">
                    <a:pos x="45" y="158"/>
                  </a:cxn>
                  <a:cxn ang="0">
                    <a:pos x="34" y="155"/>
                  </a:cxn>
                  <a:cxn ang="0">
                    <a:pos x="33" y="153"/>
                  </a:cxn>
                  <a:cxn ang="0">
                    <a:pos x="31" y="155"/>
                  </a:cxn>
                  <a:cxn ang="0">
                    <a:pos x="31" y="155"/>
                  </a:cxn>
                  <a:cxn ang="0">
                    <a:pos x="29" y="147"/>
                  </a:cxn>
                  <a:cxn ang="0">
                    <a:pos x="27" y="115"/>
                  </a:cxn>
                  <a:cxn ang="0">
                    <a:pos x="25" y="115"/>
                  </a:cxn>
                  <a:cxn ang="0">
                    <a:pos x="19" y="143"/>
                  </a:cxn>
                  <a:cxn ang="0">
                    <a:pos x="19" y="161"/>
                  </a:cxn>
                  <a:cxn ang="0">
                    <a:pos x="16" y="171"/>
                  </a:cxn>
                  <a:cxn ang="0">
                    <a:pos x="14" y="172"/>
                  </a:cxn>
                  <a:cxn ang="0">
                    <a:pos x="12" y="168"/>
                  </a:cxn>
                  <a:cxn ang="0">
                    <a:pos x="14" y="163"/>
                  </a:cxn>
                  <a:cxn ang="0">
                    <a:pos x="16" y="151"/>
                  </a:cxn>
                  <a:cxn ang="0">
                    <a:pos x="17" y="110"/>
                  </a:cxn>
                  <a:cxn ang="0">
                    <a:pos x="19" y="70"/>
                  </a:cxn>
                  <a:cxn ang="0">
                    <a:pos x="15" y="66"/>
                  </a:cxn>
                  <a:cxn ang="0">
                    <a:pos x="15" y="60"/>
                  </a:cxn>
                  <a:cxn ang="0">
                    <a:pos x="15" y="49"/>
                  </a:cxn>
                  <a:cxn ang="0">
                    <a:pos x="10" y="52"/>
                  </a:cxn>
                  <a:cxn ang="0">
                    <a:pos x="14" y="58"/>
                  </a:cxn>
                  <a:cxn ang="0">
                    <a:pos x="14" y="65"/>
                  </a:cxn>
                  <a:cxn ang="0">
                    <a:pos x="10" y="61"/>
                  </a:cxn>
                  <a:cxn ang="0">
                    <a:pos x="8" y="57"/>
                  </a:cxn>
                  <a:cxn ang="0">
                    <a:pos x="4" y="58"/>
                  </a:cxn>
                  <a:cxn ang="0">
                    <a:pos x="0" y="52"/>
                  </a:cxn>
                  <a:cxn ang="0">
                    <a:pos x="0" y="49"/>
                  </a:cxn>
                  <a:cxn ang="0">
                    <a:pos x="3" y="48"/>
                  </a:cxn>
                  <a:cxn ang="0">
                    <a:pos x="8" y="40"/>
                  </a:cxn>
                  <a:cxn ang="0">
                    <a:pos x="14" y="34"/>
                  </a:cxn>
                  <a:cxn ang="0">
                    <a:pos x="22" y="26"/>
                  </a:cxn>
                  <a:cxn ang="0">
                    <a:pos x="27" y="24"/>
                  </a:cxn>
                  <a:cxn ang="0">
                    <a:pos x="27" y="18"/>
                  </a:cxn>
                  <a:cxn ang="0">
                    <a:pos x="25" y="15"/>
                  </a:cxn>
                  <a:cxn ang="0">
                    <a:pos x="25" y="9"/>
                  </a:cxn>
                  <a:cxn ang="0">
                    <a:pos x="24" y="7"/>
                  </a:cxn>
                  <a:cxn ang="0">
                    <a:pos x="27" y="2"/>
                  </a:cxn>
                </a:cxnLst>
                <a:pathLst>
                  <a:path w="46" h="173">
                    <a:moveTo>
                      <a:pt x="27" y="2"/>
                    </a:moveTo>
                    <a:lnTo>
                      <a:pt x="37" y="0"/>
                    </a:lnTo>
                    <a:lnTo>
                      <a:pt x="41" y="4"/>
                    </a:lnTo>
                    <a:lnTo>
                      <a:pt x="42" y="2"/>
                    </a:lnTo>
                    <a:lnTo>
                      <a:pt x="44" y="11"/>
                    </a:lnTo>
                    <a:lnTo>
                      <a:pt x="39" y="14"/>
                    </a:lnTo>
                    <a:lnTo>
                      <a:pt x="39" y="19"/>
                    </a:lnTo>
                    <a:lnTo>
                      <a:pt x="38" y="19"/>
                    </a:lnTo>
                    <a:lnTo>
                      <a:pt x="37" y="24"/>
                    </a:lnTo>
                    <a:lnTo>
                      <a:pt x="33" y="24"/>
                    </a:lnTo>
                    <a:lnTo>
                      <a:pt x="33" y="26"/>
                    </a:lnTo>
                    <a:lnTo>
                      <a:pt x="39" y="31"/>
                    </a:lnTo>
                    <a:lnTo>
                      <a:pt x="44" y="55"/>
                    </a:lnTo>
                    <a:lnTo>
                      <a:pt x="41" y="62"/>
                    </a:lnTo>
                    <a:lnTo>
                      <a:pt x="41" y="107"/>
                    </a:lnTo>
                    <a:lnTo>
                      <a:pt x="36" y="109"/>
                    </a:lnTo>
                    <a:lnTo>
                      <a:pt x="35" y="117"/>
                    </a:lnTo>
                    <a:lnTo>
                      <a:pt x="33" y="136"/>
                    </a:lnTo>
                    <a:lnTo>
                      <a:pt x="33" y="146"/>
                    </a:lnTo>
                    <a:lnTo>
                      <a:pt x="41" y="153"/>
                    </a:lnTo>
                    <a:lnTo>
                      <a:pt x="45" y="156"/>
                    </a:lnTo>
                    <a:lnTo>
                      <a:pt x="45" y="158"/>
                    </a:lnTo>
                    <a:lnTo>
                      <a:pt x="34" y="155"/>
                    </a:lnTo>
                    <a:lnTo>
                      <a:pt x="33" y="153"/>
                    </a:lnTo>
                    <a:lnTo>
                      <a:pt x="31" y="155"/>
                    </a:lnTo>
                    <a:lnTo>
                      <a:pt x="29" y="147"/>
                    </a:lnTo>
                    <a:lnTo>
                      <a:pt x="27" y="115"/>
                    </a:lnTo>
                    <a:lnTo>
                      <a:pt x="25" y="115"/>
                    </a:lnTo>
                    <a:lnTo>
                      <a:pt x="19" y="143"/>
                    </a:lnTo>
                    <a:lnTo>
                      <a:pt x="19" y="161"/>
                    </a:lnTo>
                    <a:lnTo>
                      <a:pt x="16" y="171"/>
                    </a:lnTo>
                    <a:lnTo>
                      <a:pt x="14" y="172"/>
                    </a:lnTo>
                    <a:lnTo>
                      <a:pt x="12" y="168"/>
                    </a:lnTo>
                    <a:lnTo>
                      <a:pt x="14" y="163"/>
                    </a:lnTo>
                    <a:lnTo>
                      <a:pt x="16" y="151"/>
                    </a:lnTo>
                    <a:lnTo>
                      <a:pt x="17" y="110"/>
                    </a:lnTo>
                    <a:lnTo>
                      <a:pt x="19" y="70"/>
                    </a:lnTo>
                    <a:lnTo>
                      <a:pt x="15" y="66"/>
                    </a:lnTo>
                    <a:lnTo>
                      <a:pt x="15" y="60"/>
                    </a:lnTo>
                    <a:lnTo>
                      <a:pt x="15" y="49"/>
                    </a:lnTo>
                    <a:lnTo>
                      <a:pt x="10" y="52"/>
                    </a:lnTo>
                    <a:lnTo>
                      <a:pt x="14" y="58"/>
                    </a:lnTo>
                    <a:lnTo>
                      <a:pt x="14" y="65"/>
                    </a:lnTo>
                    <a:lnTo>
                      <a:pt x="10" y="61"/>
                    </a:lnTo>
                    <a:lnTo>
                      <a:pt x="8" y="57"/>
                    </a:lnTo>
                    <a:lnTo>
                      <a:pt x="4" y="58"/>
                    </a:lnTo>
                    <a:lnTo>
                      <a:pt x="0" y="52"/>
                    </a:lnTo>
                    <a:lnTo>
                      <a:pt x="0" y="49"/>
                    </a:lnTo>
                    <a:lnTo>
                      <a:pt x="3" y="48"/>
                    </a:lnTo>
                    <a:lnTo>
                      <a:pt x="8" y="40"/>
                    </a:lnTo>
                    <a:lnTo>
                      <a:pt x="14" y="34"/>
                    </a:lnTo>
                    <a:lnTo>
                      <a:pt x="22" y="26"/>
                    </a:lnTo>
                    <a:lnTo>
                      <a:pt x="27" y="24"/>
                    </a:lnTo>
                    <a:lnTo>
                      <a:pt x="27" y="18"/>
                    </a:lnTo>
                    <a:lnTo>
                      <a:pt x="25" y="15"/>
                    </a:lnTo>
                    <a:lnTo>
                      <a:pt x="25" y="9"/>
                    </a:lnTo>
                    <a:lnTo>
                      <a:pt x="24" y="7"/>
                    </a:lnTo>
                    <a:lnTo>
                      <a:pt x="27" y="2"/>
                    </a:lnTo>
                  </a:path>
                </a:pathLst>
              </a:custGeom>
              <a:solidFill>
                <a:schemeClr val="hlink"/>
              </a:solidFill>
              <a:ln w="12700">
                <a:noFill/>
              </a:ln>
            </p:spPr>
            <p:txBody>
              <a:bodyPr/>
              <a:p>
                <a:endParaRPr lang="zh-CN" altLang="en-US"/>
              </a:p>
            </p:txBody>
          </p:sp>
          <p:sp>
            <p:nvSpPr>
              <p:cNvPr id="37905" name="任意多边形 25617"/>
              <p:cNvSpPr/>
              <p:nvPr/>
            </p:nvSpPr>
            <p:spPr>
              <a:xfrm>
                <a:off x="1247" y="1506"/>
                <a:ext cx="20" cy="80"/>
              </a:xfrm>
              <a:custGeom>
                <a:avLst/>
                <a:gdLst/>
                <a:ahLst/>
                <a:cxnLst>
                  <a:cxn ang="0">
                    <a:pos x="25" y="2"/>
                  </a:cxn>
                  <a:cxn ang="0">
                    <a:pos x="16" y="0"/>
                  </a:cxn>
                  <a:cxn ang="0">
                    <a:pos x="8" y="0"/>
                  </a:cxn>
                  <a:cxn ang="0">
                    <a:pos x="2" y="1"/>
                  </a:cxn>
                  <a:cxn ang="0">
                    <a:pos x="1" y="9"/>
                  </a:cxn>
                  <a:cxn ang="0">
                    <a:pos x="1" y="15"/>
                  </a:cxn>
                  <a:cxn ang="0">
                    <a:pos x="4" y="22"/>
                  </a:cxn>
                  <a:cxn ang="0">
                    <a:pos x="7" y="22"/>
                  </a:cxn>
                  <a:cxn ang="0">
                    <a:pos x="2" y="31"/>
                  </a:cxn>
                  <a:cxn ang="0">
                    <a:pos x="0" y="44"/>
                  </a:cxn>
                  <a:cxn ang="0">
                    <a:pos x="0" y="57"/>
                  </a:cxn>
                  <a:cxn ang="0">
                    <a:pos x="1" y="72"/>
                  </a:cxn>
                  <a:cxn ang="0">
                    <a:pos x="2" y="88"/>
                  </a:cxn>
                  <a:cxn ang="0">
                    <a:pos x="7" y="88"/>
                  </a:cxn>
                  <a:cxn ang="0">
                    <a:pos x="7" y="92"/>
                  </a:cxn>
                  <a:cxn ang="0">
                    <a:pos x="10" y="94"/>
                  </a:cxn>
                  <a:cxn ang="0">
                    <a:pos x="10" y="110"/>
                  </a:cxn>
                  <a:cxn ang="0">
                    <a:pos x="12" y="114"/>
                  </a:cxn>
                  <a:cxn ang="0">
                    <a:pos x="12" y="142"/>
                  </a:cxn>
                  <a:cxn ang="0">
                    <a:pos x="12" y="160"/>
                  </a:cxn>
                  <a:cxn ang="0">
                    <a:pos x="8" y="180"/>
                  </a:cxn>
                  <a:cxn ang="0">
                    <a:pos x="7" y="206"/>
                  </a:cxn>
                  <a:cxn ang="0">
                    <a:pos x="11" y="208"/>
                  </a:cxn>
                  <a:cxn ang="0">
                    <a:pos x="11" y="211"/>
                  </a:cxn>
                  <a:cxn ang="0">
                    <a:pos x="17" y="211"/>
                  </a:cxn>
                  <a:cxn ang="0">
                    <a:pos x="18" y="210"/>
                  </a:cxn>
                  <a:cxn ang="0">
                    <a:pos x="21" y="210"/>
                  </a:cxn>
                  <a:cxn ang="0">
                    <a:pos x="21" y="211"/>
                  </a:cxn>
                  <a:cxn ang="0">
                    <a:pos x="25" y="211"/>
                  </a:cxn>
                  <a:cxn ang="0">
                    <a:pos x="35" y="210"/>
                  </a:cxn>
                  <a:cxn ang="0">
                    <a:pos x="35" y="208"/>
                  </a:cxn>
                  <a:cxn ang="0">
                    <a:pos x="27" y="204"/>
                  </a:cxn>
                  <a:cxn ang="0">
                    <a:pos x="27" y="200"/>
                  </a:cxn>
                  <a:cxn ang="0">
                    <a:pos x="35" y="198"/>
                  </a:cxn>
                  <a:cxn ang="0">
                    <a:pos x="35" y="196"/>
                  </a:cxn>
                  <a:cxn ang="0">
                    <a:pos x="29" y="192"/>
                  </a:cxn>
                  <a:cxn ang="0">
                    <a:pos x="29" y="163"/>
                  </a:cxn>
                  <a:cxn ang="0">
                    <a:pos x="30" y="137"/>
                  </a:cxn>
                  <a:cxn ang="0">
                    <a:pos x="30" y="110"/>
                  </a:cxn>
                  <a:cxn ang="0">
                    <a:pos x="30" y="94"/>
                  </a:cxn>
                  <a:cxn ang="0">
                    <a:pos x="30" y="91"/>
                  </a:cxn>
                  <a:cxn ang="0">
                    <a:pos x="30" y="69"/>
                  </a:cxn>
                  <a:cxn ang="0">
                    <a:pos x="37" y="65"/>
                  </a:cxn>
                  <a:cxn ang="0">
                    <a:pos x="37" y="62"/>
                  </a:cxn>
                  <a:cxn ang="0">
                    <a:pos x="23" y="34"/>
                  </a:cxn>
                  <a:cxn ang="0">
                    <a:pos x="16" y="30"/>
                  </a:cxn>
                  <a:cxn ang="0">
                    <a:pos x="17" y="28"/>
                  </a:cxn>
                  <a:cxn ang="0">
                    <a:pos x="22" y="26"/>
                  </a:cxn>
                  <a:cxn ang="0">
                    <a:pos x="22" y="25"/>
                  </a:cxn>
                  <a:cxn ang="0">
                    <a:pos x="23" y="24"/>
                  </a:cxn>
                  <a:cxn ang="0">
                    <a:pos x="23" y="22"/>
                  </a:cxn>
                  <a:cxn ang="0">
                    <a:pos x="25" y="21"/>
                  </a:cxn>
                  <a:cxn ang="0">
                    <a:pos x="23" y="20"/>
                  </a:cxn>
                  <a:cxn ang="0">
                    <a:pos x="24" y="19"/>
                  </a:cxn>
                  <a:cxn ang="0">
                    <a:pos x="22" y="15"/>
                  </a:cxn>
                  <a:cxn ang="0">
                    <a:pos x="23" y="12"/>
                  </a:cxn>
                  <a:cxn ang="0">
                    <a:pos x="22" y="9"/>
                  </a:cxn>
                  <a:cxn ang="0">
                    <a:pos x="24" y="7"/>
                  </a:cxn>
                  <a:cxn ang="0">
                    <a:pos x="25" y="2"/>
                  </a:cxn>
                </a:cxnLst>
                <a:pathLst>
                  <a:path w="38" h="212">
                    <a:moveTo>
                      <a:pt x="25" y="2"/>
                    </a:moveTo>
                    <a:lnTo>
                      <a:pt x="16" y="0"/>
                    </a:lnTo>
                    <a:lnTo>
                      <a:pt x="8" y="0"/>
                    </a:lnTo>
                    <a:lnTo>
                      <a:pt x="2" y="1"/>
                    </a:lnTo>
                    <a:lnTo>
                      <a:pt x="1" y="9"/>
                    </a:lnTo>
                    <a:lnTo>
                      <a:pt x="1" y="15"/>
                    </a:lnTo>
                    <a:lnTo>
                      <a:pt x="4" y="22"/>
                    </a:lnTo>
                    <a:lnTo>
                      <a:pt x="7" y="22"/>
                    </a:lnTo>
                    <a:lnTo>
                      <a:pt x="2" y="31"/>
                    </a:lnTo>
                    <a:lnTo>
                      <a:pt x="0" y="44"/>
                    </a:lnTo>
                    <a:lnTo>
                      <a:pt x="0" y="57"/>
                    </a:lnTo>
                    <a:lnTo>
                      <a:pt x="1" y="72"/>
                    </a:lnTo>
                    <a:lnTo>
                      <a:pt x="2" y="88"/>
                    </a:lnTo>
                    <a:lnTo>
                      <a:pt x="7" y="88"/>
                    </a:lnTo>
                    <a:lnTo>
                      <a:pt x="7" y="92"/>
                    </a:lnTo>
                    <a:lnTo>
                      <a:pt x="10" y="94"/>
                    </a:lnTo>
                    <a:lnTo>
                      <a:pt x="10" y="110"/>
                    </a:lnTo>
                    <a:lnTo>
                      <a:pt x="12" y="114"/>
                    </a:lnTo>
                    <a:lnTo>
                      <a:pt x="12" y="142"/>
                    </a:lnTo>
                    <a:lnTo>
                      <a:pt x="12" y="160"/>
                    </a:lnTo>
                    <a:lnTo>
                      <a:pt x="8" y="180"/>
                    </a:lnTo>
                    <a:lnTo>
                      <a:pt x="7" y="206"/>
                    </a:lnTo>
                    <a:lnTo>
                      <a:pt x="11" y="208"/>
                    </a:lnTo>
                    <a:lnTo>
                      <a:pt x="11" y="211"/>
                    </a:lnTo>
                    <a:lnTo>
                      <a:pt x="17" y="211"/>
                    </a:lnTo>
                    <a:lnTo>
                      <a:pt x="18" y="210"/>
                    </a:lnTo>
                    <a:lnTo>
                      <a:pt x="21" y="210"/>
                    </a:lnTo>
                    <a:lnTo>
                      <a:pt x="21" y="211"/>
                    </a:lnTo>
                    <a:lnTo>
                      <a:pt x="25" y="211"/>
                    </a:lnTo>
                    <a:lnTo>
                      <a:pt x="35" y="210"/>
                    </a:lnTo>
                    <a:lnTo>
                      <a:pt x="35" y="208"/>
                    </a:lnTo>
                    <a:lnTo>
                      <a:pt x="27" y="204"/>
                    </a:lnTo>
                    <a:lnTo>
                      <a:pt x="27" y="200"/>
                    </a:lnTo>
                    <a:lnTo>
                      <a:pt x="35" y="198"/>
                    </a:lnTo>
                    <a:lnTo>
                      <a:pt x="35" y="196"/>
                    </a:lnTo>
                    <a:lnTo>
                      <a:pt x="29" y="192"/>
                    </a:lnTo>
                    <a:lnTo>
                      <a:pt x="29" y="163"/>
                    </a:lnTo>
                    <a:lnTo>
                      <a:pt x="30" y="137"/>
                    </a:lnTo>
                    <a:lnTo>
                      <a:pt x="30" y="110"/>
                    </a:lnTo>
                    <a:lnTo>
                      <a:pt x="30" y="94"/>
                    </a:lnTo>
                    <a:lnTo>
                      <a:pt x="30" y="91"/>
                    </a:lnTo>
                    <a:lnTo>
                      <a:pt x="30" y="69"/>
                    </a:lnTo>
                    <a:lnTo>
                      <a:pt x="37" y="65"/>
                    </a:lnTo>
                    <a:lnTo>
                      <a:pt x="37" y="62"/>
                    </a:lnTo>
                    <a:lnTo>
                      <a:pt x="23" y="34"/>
                    </a:lnTo>
                    <a:lnTo>
                      <a:pt x="16" y="30"/>
                    </a:lnTo>
                    <a:lnTo>
                      <a:pt x="17" y="28"/>
                    </a:lnTo>
                    <a:lnTo>
                      <a:pt x="22" y="26"/>
                    </a:lnTo>
                    <a:lnTo>
                      <a:pt x="22" y="25"/>
                    </a:lnTo>
                    <a:lnTo>
                      <a:pt x="23" y="24"/>
                    </a:lnTo>
                    <a:lnTo>
                      <a:pt x="23" y="22"/>
                    </a:lnTo>
                    <a:lnTo>
                      <a:pt x="25" y="21"/>
                    </a:lnTo>
                    <a:lnTo>
                      <a:pt x="23" y="20"/>
                    </a:lnTo>
                    <a:lnTo>
                      <a:pt x="24" y="19"/>
                    </a:lnTo>
                    <a:lnTo>
                      <a:pt x="22" y="15"/>
                    </a:lnTo>
                    <a:lnTo>
                      <a:pt x="23" y="12"/>
                    </a:lnTo>
                    <a:lnTo>
                      <a:pt x="22" y="9"/>
                    </a:lnTo>
                    <a:lnTo>
                      <a:pt x="24" y="7"/>
                    </a:lnTo>
                    <a:lnTo>
                      <a:pt x="25" y="2"/>
                    </a:lnTo>
                  </a:path>
                </a:pathLst>
              </a:custGeom>
              <a:solidFill>
                <a:schemeClr val="hlink"/>
              </a:solidFill>
              <a:ln w="12700">
                <a:noFill/>
              </a:ln>
            </p:spPr>
            <p:txBody>
              <a:bodyPr/>
              <a:p>
                <a:endParaRPr lang="zh-CN" altLang="en-US"/>
              </a:p>
            </p:txBody>
          </p:sp>
          <p:grpSp>
            <p:nvGrpSpPr>
              <p:cNvPr id="37906" name="组合 25618"/>
              <p:cNvGrpSpPr/>
              <p:nvPr/>
            </p:nvGrpSpPr>
            <p:grpSpPr>
              <a:xfrm>
                <a:off x="1649" y="1495"/>
                <a:ext cx="63" cy="104"/>
                <a:chOff x="1649" y="1495"/>
                <a:chExt cx="63" cy="104"/>
              </a:xfrm>
            </p:grpSpPr>
            <p:sp>
              <p:nvSpPr>
                <p:cNvPr id="37907" name="任意多边形 25619"/>
                <p:cNvSpPr/>
                <p:nvPr/>
              </p:nvSpPr>
              <p:spPr>
                <a:xfrm>
                  <a:off x="1672" y="1495"/>
                  <a:ext cx="40" cy="104"/>
                </a:xfrm>
                <a:custGeom>
                  <a:avLst/>
                  <a:gdLst/>
                  <a:ahLst/>
                  <a:cxnLst>
                    <a:cxn ang="0">
                      <a:pos x="30" y="3"/>
                    </a:cxn>
                    <a:cxn ang="0">
                      <a:pos x="14" y="0"/>
                    </a:cxn>
                    <a:cxn ang="0">
                      <a:pos x="9" y="7"/>
                    </a:cxn>
                    <a:cxn ang="0">
                      <a:pos x="6" y="4"/>
                    </a:cxn>
                    <a:cxn ang="0">
                      <a:pos x="2" y="16"/>
                    </a:cxn>
                    <a:cxn ang="0">
                      <a:pos x="10" y="24"/>
                    </a:cxn>
                    <a:cxn ang="0">
                      <a:pos x="11" y="30"/>
                    </a:cxn>
                    <a:cxn ang="0">
                      <a:pos x="13" y="31"/>
                    </a:cxn>
                    <a:cxn ang="0">
                      <a:pos x="14" y="37"/>
                    </a:cxn>
                    <a:cxn ang="0">
                      <a:pos x="21" y="38"/>
                    </a:cxn>
                    <a:cxn ang="0">
                      <a:pos x="21" y="40"/>
                    </a:cxn>
                    <a:cxn ang="0">
                      <a:pos x="10" y="49"/>
                    </a:cxn>
                    <a:cxn ang="0">
                      <a:pos x="2" y="88"/>
                    </a:cxn>
                    <a:cxn ang="0">
                      <a:pos x="9" y="98"/>
                    </a:cxn>
                    <a:cxn ang="0">
                      <a:pos x="9" y="171"/>
                    </a:cxn>
                    <a:cxn ang="0">
                      <a:pos x="16" y="173"/>
                    </a:cxn>
                    <a:cxn ang="0">
                      <a:pos x="18" y="185"/>
                    </a:cxn>
                    <a:cxn ang="0">
                      <a:pos x="22" y="216"/>
                    </a:cxn>
                    <a:cxn ang="0">
                      <a:pos x="22" y="232"/>
                    </a:cxn>
                    <a:cxn ang="0">
                      <a:pos x="9" y="242"/>
                    </a:cxn>
                    <a:cxn ang="0">
                      <a:pos x="0" y="247"/>
                    </a:cxn>
                    <a:cxn ang="0">
                      <a:pos x="0" y="251"/>
                    </a:cxn>
                    <a:cxn ang="0">
                      <a:pos x="19" y="246"/>
                    </a:cxn>
                    <a:cxn ang="0">
                      <a:pos x="22" y="242"/>
                    </a:cxn>
                    <a:cxn ang="0">
                      <a:pos x="24" y="246"/>
                    </a:cxn>
                    <a:cxn ang="0">
                      <a:pos x="25" y="246"/>
                    </a:cxn>
                    <a:cxn ang="0">
                      <a:pos x="28" y="234"/>
                    </a:cxn>
                    <a:cxn ang="0">
                      <a:pos x="30" y="182"/>
                    </a:cxn>
                    <a:cxn ang="0">
                      <a:pos x="33" y="182"/>
                    </a:cxn>
                    <a:cxn ang="0">
                      <a:pos x="44" y="228"/>
                    </a:cxn>
                    <a:cxn ang="0">
                      <a:pos x="44" y="257"/>
                    </a:cxn>
                    <a:cxn ang="0">
                      <a:pos x="49" y="271"/>
                    </a:cxn>
                    <a:cxn ang="0">
                      <a:pos x="53" y="274"/>
                    </a:cxn>
                    <a:cxn ang="0">
                      <a:pos x="55" y="266"/>
                    </a:cxn>
                    <a:cxn ang="0">
                      <a:pos x="52" y="258"/>
                    </a:cxn>
                    <a:cxn ang="0">
                      <a:pos x="49" y="240"/>
                    </a:cxn>
                    <a:cxn ang="0">
                      <a:pos x="48" y="175"/>
                    </a:cxn>
                    <a:cxn ang="0">
                      <a:pos x="45" y="110"/>
                    </a:cxn>
                    <a:cxn ang="0">
                      <a:pos x="52" y="105"/>
                    </a:cxn>
                    <a:cxn ang="0">
                      <a:pos x="52" y="95"/>
                    </a:cxn>
                    <a:cxn ang="0">
                      <a:pos x="52" y="78"/>
                    </a:cxn>
                    <a:cxn ang="0">
                      <a:pos x="60" y="83"/>
                    </a:cxn>
                    <a:cxn ang="0">
                      <a:pos x="52" y="93"/>
                    </a:cxn>
                    <a:cxn ang="0">
                      <a:pos x="52" y="103"/>
                    </a:cxn>
                    <a:cxn ang="0">
                      <a:pos x="60" y="97"/>
                    </a:cxn>
                    <a:cxn ang="0">
                      <a:pos x="64" y="90"/>
                    </a:cxn>
                    <a:cxn ang="0">
                      <a:pos x="68" y="92"/>
                    </a:cxn>
                    <a:cxn ang="0">
                      <a:pos x="76" y="81"/>
                    </a:cxn>
                    <a:cxn ang="0">
                      <a:pos x="76" y="78"/>
                    </a:cxn>
                    <a:cxn ang="0">
                      <a:pos x="72" y="76"/>
                    </a:cxn>
                    <a:cxn ang="0">
                      <a:pos x="62" y="64"/>
                    </a:cxn>
                    <a:cxn ang="0">
                      <a:pos x="52" y="53"/>
                    </a:cxn>
                    <a:cxn ang="0">
                      <a:pos x="39" y="41"/>
                    </a:cxn>
                    <a:cxn ang="0">
                      <a:pos x="30" y="37"/>
                    </a:cxn>
                    <a:cxn ang="0">
                      <a:pos x="30" y="29"/>
                    </a:cxn>
                    <a:cxn ang="0">
                      <a:pos x="33" y="24"/>
                    </a:cxn>
                    <a:cxn ang="0">
                      <a:pos x="33" y="14"/>
                    </a:cxn>
                    <a:cxn ang="0">
                      <a:pos x="36" y="11"/>
                    </a:cxn>
                    <a:cxn ang="0">
                      <a:pos x="30" y="3"/>
                    </a:cxn>
                  </a:cxnLst>
                  <a:pathLst>
                    <a:path w="77" h="275">
                      <a:moveTo>
                        <a:pt x="30" y="3"/>
                      </a:moveTo>
                      <a:lnTo>
                        <a:pt x="14" y="0"/>
                      </a:lnTo>
                      <a:lnTo>
                        <a:pt x="9" y="7"/>
                      </a:lnTo>
                      <a:lnTo>
                        <a:pt x="6" y="4"/>
                      </a:lnTo>
                      <a:lnTo>
                        <a:pt x="2" y="16"/>
                      </a:lnTo>
                      <a:lnTo>
                        <a:pt x="10" y="24"/>
                      </a:lnTo>
                      <a:lnTo>
                        <a:pt x="11" y="30"/>
                      </a:lnTo>
                      <a:lnTo>
                        <a:pt x="13" y="31"/>
                      </a:lnTo>
                      <a:lnTo>
                        <a:pt x="14" y="37"/>
                      </a:lnTo>
                      <a:lnTo>
                        <a:pt x="21" y="38"/>
                      </a:lnTo>
                      <a:lnTo>
                        <a:pt x="21" y="40"/>
                      </a:lnTo>
                      <a:lnTo>
                        <a:pt x="10" y="49"/>
                      </a:lnTo>
                      <a:lnTo>
                        <a:pt x="2" y="88"/>
                      </a:lnTo>
                      <a:lnTo>
                        <a:pt x="9" y="98"/>
                      </a:lnTo>
                      <a:lnTo>
                        <a:pt x="9" y="171"/>
                      </a:lnTo>
                      <a:lnTo>
                        <a:pt x="16" y="173"/>
                      </a:lnTo>
                      <a:lnTo>
                        <a:pt x="18" y="185"/>
                      </a:lnTo>
                      <a:lnTo>
                        <a:pt x="22" y="216"/>
                      </a:lnTo>
                      <a:lnTo>
                        <a:pt x="22" y="232"/>
                      </a:lnTo>
                      <a:lnTo>
                        <a:pt x="9" y="242"/>
                      </a:lnTo>
                      <a:lnTo>
                        <a:pt x="0" y="247"/>
                      </a:lnTo>
                      <a:lnTo>
                        <a:pt x="0" y="251"/>
                      </a:lnTo>
                      <a:lnTo>
                        <a:pt x="19" y="246"/>
                      </a:lnTo>
                      <a:lnTo>
                        <a:pt x="22" y="242"/>
                      </a:lnTo>
                      <a:lnTo>
                        <a:pt x="24" y="246"/>
                      </a:lnTo>
                      <a:lnTo>
                        <a:pt x="25" y="246"/>
                      </a:lnTo>
                      <a:lnTo>
                        <a:pt x="28" y="234"/>
                      </a:lnTo>
                      <a:lnTo>
                        <a:pt x="30" y="182"/>
                      </a:lnTo>
                      <a:lnTo>
                        <a:pt x="33" y="182"/>
                      </a:lnTo>
                      <a:lnTo>
                        <a:pt x="44" y="228"/>
                      </a:lnTo>
                      <a:lnTo>
                        <a:pt x="44" y="257"/>
                      </a:lnTo>
                      <a:lnTo>
                        <a:pt x="49" y="271"/>
                      </a:lnTo>
                      <a:lnTo>
                        <a:pt x="53" y="274"/>
                      </a:lnTo>
                      <a:lnTo>
                        <a:pt x="55" y="266"/>
                      </a:lnTo>
                      <a:lnTo>
                        <a:pt x="52" y="258"/>
                      </a:lnTo>
                      <a:lnTo>
                        <a:pt x="49" y="240"/>
                      </a:lnTo>
                      <a:lnTo>
                        <a:pt x="48" y="175"/>
                      </a:lnTo>
                      <a:lnTo>
                        <a:pt x="45" y="110"/>
                      </a:lnTo>
                      <a:lnTo>
                        <a:pt x="52" y="105"/>
                      </a:lnTo>
                      <a:lnTo>
                        <a:pt x="52" y="95"/>
                      </a:lnTo>
                      <a:lnTo>
                        <a:pt x="52" y="78"/>
                      </a:lnTo>
                      <a:lnTo>
                        <a:pt x="60" y="83"/>
                      </a:lnTo>
                      <a:lnTo>
                        <a:pt x="52" y="93"/>
                      </a:lnTo>
                      <a:lnTo>
                        <a:pt x="52" y="103"/>
                      </a:lnTo>
                      <a:lnTo>
                        <a:pt x="60" y="97"/>
                      </a:lnTo>
                      <a:lnTo>
                        <a:pt x="64" y="90"/>
                      </a:lnTo>
                      <a:lnTo>
                        <a:pt x="68" y="92"/>
                      </a:lnTo>
                      <a:lnTo>
                        <a:pt x="76" y="81"/>
                      </a:lnTo>
                      <a:lnTo>
                        <a:pt x="76" y="78"/>
                      </a:lnTo>
                      <a:lnTo>
                        <a:pt x="72" y="76"/>
                      </a:lnTo>
                      <a:lnTo>
                        <a:pt x="62" y="64"/>
                      </a:lnTo>
                      <a:lnTo>
                        <a:pt x="52" y="53"/>
                      </a:lnTo>
                      <a:lnTo>
                        <a:pt x="39" y="41"/>
                      </a:lnTo>
                      <a:lnTo>
                        <a:pt x="30" y="37"/>
                      </a:lnTo>
                      <a:lnTo>
                        <a:pt x="30" y="29"/>
                      </a:lnTo>
                      <a:lnTo>
                        <a:pt x="33" y="24"/>
                      </a:lnTo>
                      <a:lnTo>
                        <a:pt x="33" y="14"/>
                      </a:lnTo>
                      <a:lnTo>
                        <a:pt x="36" y="11"/>
                      </a:lnTo>
                      <a:lnTo>
                        <a:pt x="30" y="3"/>
                      </a:lnTo>
                    </a:path>
                  </a:pathLst>
                </a:custGeom>
                <a:solidFill>
                  <a:schemeClr val="hlink"/>
                </a:solidFill>
                <a:ln w="12700">
                  <a:noFill/>
                </a:ln>
              </p:spPr>
              <p:txBody>
                <a:bodyPr/>
                <a:p>
                  <a:endParaRPr lang="zh-CN" altLang="en-US"/>
                </a:p>
              </p:txBody>
            </p:sp>
            <p:sp>
              <p:nvSpPr>
                <p:cNvPr id="37908" name="任意多边形 25620"/>
                <p:cNvSpPr/>
                <p:nvPr/>
              </p:nvSpPr>
              <p:spPr>
                <a:xfrm>
                  <a:off x="1649" y="1495"/>
                  <a:ext cx="27" cy="100"/>
                </a:xfrm>
                <a:custGeom>
                  <a:avLst/>
                  <a:gdLst/>
                  <a:ahLst/>
                  <a:cxnLst>
                    <a:cxn ang="0">
                      <a:pos x="41" y="5"/>
                    </a:cxn>
                    <a:cxn ang="0">
                      <a:pos x="41" y="12"/>
                    </a:cxn>
                    <a:cxn ang="0">
                      <a:pos x="40" y="14"/>
                    </a:cxn>
                    <a:cxn ang="0">
                      <a:pos x="43" y="19"/>
                    </a:cxn>
                    <a:cxn ang="0">
                      <a:pos x="41" y="20"/>
                    </a:cxn>
                    <a:cxn ang="0">
                      <a:pos x="41" y="22"/>
                    </a:cxn>
                    <a:cxn ang="0">
                      <a:pos x="40" y="30"/>
                    </a:cxn>
                    <a:cxn ang="0">
                      <a:pos x="49" y="38"/>
                    </a:cxn>
                    <a:cxn ang="0">
                      <a:pos x="53" y="92"/>
                    </a:cxn>
                    <a:cxn ang="0">
                      <a:pos x="48" y="102"/>
                    </a:cxn>
                    <a:cxn ang="0">
                      <a:pos x="50" y="131"/>
                    </a:cxn>
                    <a:cxn ang="0">
                      <a:pos x="47" y="135"/>
                    </a:cxn>
                    <a:cxn ang="0">
                      <a:pos x="44" y="181"/>
                    </a:cxn>
                    <a:cxn ang="0">
                      <a:pos x="42" y="228"/>
                    </a:cxn>
                    <a:cxn ang="0">
                      <a:pos x="43" y="230"/>
                    </a:cxn>
                    <a:cxn ang="0">
                      <a:pos x="53" y="239"/>
                    </a:cxn>
                    <a:cxn ang="0">
                      <a:pos x="51" y="241"/>
                    </a:cxn>
                    <a:cxn ang="0">
                      <a:pos x="48" y="242"/>
                    </a:cxn>
                    <a:cxn ang="0">
                      <a:pos x="43" y="241"/>
                    </a:cxn>
                    <a:cxn ang="0">
                      <a:pos x="36" y="237"/>
                    </a:cxn>
                    <a:cxn ang="0">
                      <a:pos x="32" y="235"/>
                    </a:cxn>
                    <a:cxn ang="0">
                      <a:pos x="32" y="244"/>
                    </a:cxn>
                    <a:cxn ang="0">
                      <a:pos x="30" y="244"/>
                    </a:cxn>
                    <a:cxn ang="0">
                      <a:pos x="34" y="250"/>
                    </a:cxn>
                    <a:cxn ang="0">
                      <a:pos x="32" y="261"/>
                    </a:cxn>
                    <a:cxn ang="0">
                      <a:pos x="29" y="263"/>
                    </a:cxn>
                    <a:cxn ang="0">
                      <a:pos x="23" y="254"/>
                    </a:cxn>
                    <a:cxn ang="0">
                      <a:pos x="23" y="247"/>
                    </a:cxn>
                    <a:cxn ang="0">
                      <a:pos x="21" y="246"/>
                    </a:cxn>
                    <a:cxn ang="0">
                      <a:pos x="19" y="186"/>
                    </a:cxn>
                    <a:cxn ang="0">
                      <a:pos x="21" y="181"/>
                    </a:cxn>
                    <a:cxn ang="0">
                      <a:pos x="15" y="140"/>
                    </a:cxn>
                    <a:cxn ang="0">
                      <a:pos x="10" y="139"/>
                    </a:cxn>
                    <a:cxn ang="0">
                      <a:pos x="10" y="97"/>
                    </a:cxn>
                    <a:cxn ang="0">
                      <a:pos x="0" y="92"/>
                    </a:cxn>
                    <a:cxn ang="0">
                      <a:pos x="3" y="47"/>
                    </a:cxn>
                    <a:cxn ang="0">
                      <a:pos x="19" y="35"/>
                    </a:cxn>
                    <a:cxn ang="0">
                      <a:pos x="23" y="30"/>
                    </a:cxn>
                    <a:cxn ang="0">
                      <a:pos x="23" y="26"/>
                    </a:cxn>
                    <a:cxn ang="0">
                      <a:pos x="22" y="23"/>
                    </a:cxn>
                    <a:cxn ang="0">
                      <a:pos x="20" y="21"/>
                    </a:cxn>
                    <a:cxn ang="0">
                      <a:pos x="18" y="17"/>
                    </a:cxn>
                    <a:cxn ang="0">
                      <a:pos x="17" y="15"/>
                    </a:cxn>
                    <a:cxn ang="0">
                      <a:pos x="17" y="12"/>
                    </a:cxn>
                    <a:cxn ang="0">
                      <a:pos x="18" y="8"/>
                    </a:cxn>
                    <a:cxn ang="0">
                      <a:pos x="21" y="4"/>
                    </a:cxn>
                    <a:cxn ang="0">
                      <a:pos x="23" y="1"/>
                    </a:cxn>
                    <a:cxn ang="0">
                      <a:pos x="27" y="0"/>
                    </a:cxn>
                    <a:cxn ang="0">
                      <a:pos x="30" y="0"/>
                    </a:cxn>
                    <a:cxn ang="0">
                      <a:pos x="34" y="0"/>
                    </a:cxn>
                    <a:cxn ang="0">
                      <a:pos x="36" y="1"/>
                    </a:cxn>
                    <a:cxn ang="0">
                      <a:pos x="41" y="5"/>
                    </a:cxn>
                  </a:cxnLst>
                  <a:pathLst>
                    <a:path w="54" h="264">
                      <a:moveTo>
                        <a:pt x="41" y="5"/>
                      </a:moveTo>
                      <a:lnTo>
                        <a:pt x="41" y="12"/>
                      </a:lnTo>
                      <a:lnTo>
                        <a:pt x="40" y="14"/>
                      </a:lnTo>
                      <a:lnTo>
                        <a:pt x="43" y="19"/>
                      </a:lnTo>
                      <a:lnTo>
                        <a:pt x="41" y="20"/>
                      </a:lnTo>
                      <a:lnTo>
                        <a:pt x="41" y="22"/>
                      </a:lnTo>
                      <a:lnTo>
                        <a:pt x="40" y="30"/>
                      </a:lnTo>
                      <a:lnTo>
                        <a:pt x="49" y="38"/>
                      </a:lnTo>
                      <a:lnTo>
                        <a:pt x="53" y="92"/>
                      </a:lnTo>
                      <a:lnTo>
                        <a:pt x="48" y="102"/>
                      </a:lnTo>
                      <a:lnTo>
                        <a:pt x="50" y="131"/>
                      </a:lnTo>
                      <a:lnTo>
                        <a:pt x="47" y="135"/>
                      </a:lnTo>
                      <a:lnTo>
                        <a:pt x="44" y="181"/>
                      </a:lnTo>
                      <a:lnTo>
                        <a:pt x="42" y="228"/>
                      </a:lnTo>
                      <a:lnTo>
                        <a:pt x="43" y="230"/>
                      </a:lnTo>
                      <a:lnTo>
                        <a:pt x="53" y="239"/>
                      </a:lnTo>
                      <a:lnTo>
                        <a:pt x="51" y="241"/>
                      </a:lnTo>
                      <a:lnTo>
                        <a:pt x="48" y="242"/>
                      </a:lnTo>
                      <a:lnTo>
                        <a:pt x="43" y="241"/>
                      </a:lnTo>
                      <a:lnTo>
                        <a:pt x="36" y="237"/>
                      </a:lnTo>
                      <a:lnTo>
                        <a:pt x="32" y="235"/>
                      </a:lnTo>
                      <a:lnTo>
                        <a:pt x="32" y="244"/>
                      </a:lnTo>
                      <a:lnTo>
                        <a:pt x="30" y="244"/>
                      </a:lnTo>
                      <a:lnTo>
                        <a:pt x="34" y="250"/>
                      </a:lnTo>
                      <a:lnTo>
                        <a:pt x="32" y="261"/>
                      </a:lnTo>
                      <a:lnTo>
                        <a:pt x="29" y="263"/>
                      </a:lnTo>
                      <a:lnTo>
                        <a:pt x="23" y="254"/>
                      </a:lnTo>
                      <a:lnTo>
                        <a:pt x="23" y="247"/>
                      </a:lnTo>
                      <a:lnTo>
                        <a:pt x="21" y="246"/>
                      </a:lnTo>
                      <a:lnTo>
                        <a:pt x="19" y="186"/>
                      </a:lnTo>
                      <a:lnTo>
                        <a:pt x="21" y="181"/>
                      </a:lnTo>
                      <a:lnTo>
                        <a:pt x="15" y="140"/>
                      </a:lnTo>
                      <a:lnTo>
                        <a:pt x="10" y="139"/>
                      </a:lnTo>
                      <a:lnTo>
                        <a:pt x="10" y="97"/>
                      </a:lnTo>
                      <a:lnTo>
                        <a:pt x="0" y="92"/>
                      </a:lnTo>
                      <a:lnTo>
                        <a:pt x="3" y="47"/>
                      </a:lnTo>
                      <a:lnTo>
                        <a:pt x="19" y="35"/>
                      </a:lnTo>
                      <a:lnTo>
                        <a:pt x="23" y="30"/>
                      </a:lnTo>
                      <a:lnTo>
                        <a:pt x="23" y="26"/>
                      </a:lnTo>
                      <a:lnTo>
                        <a:pt x="22" y="23"/>
                      </a:lnTo>
                      <a:lnTo>
                        <a:pt x="20" y="21"/>
                      </a:lnTo>
                      <a:lnTo>
                        <a:pt x="18" y="17"/>
                      </a:lnTo>
                      <a:lnTo>
                        <a:pt x="17" y="15"/>
                      </a:lnTo>
                      <a:lnTo>
                        <a:pt x="17" y="12"/>
                      </a:lnTo>
                      <a:lnTo>
                        <a:pt x="18" y="8"/>
                      </a:lnTo>
                      <a:lnTo>
                        <a:pt x="21" y="4"/>
                      </a:lnTo>
                      <a:lnTo>
                        <a:pt x="23" y="1"/>
                      </a:lnTo>
                      <a:lnTo>
                        <a:pt x="27" y="0"/>
                      </a:lnTo>
                      <a:lnTo>
                        <a:pt x="30" y="0"/>
                      </a:lnTo>
                      <a:lnTo>
                        <a:pt x="34" y="0"/>
                      </a:lnTo>
                      <a:lnTo>
                        <a:pt x="36" y="1"/>
                      </a:lnTo>
                      <a:lnTo>
                        <a:pt x="41" y="5"/>
                      </a:lnTo>
                    </a:path>
                  </a:pathLst>
                </a:custGeom>
                <a:solidFill>
                  <a:schemeClr val="hlink"/>
                </a:solidFill>
                <a:ln w="12700">
                  <a:noFill/>
                </a:ln>
              </p:spPr>
              <p:txBody>
                <a:bodyPr/>
                <a:p>
                  <a:endParaRPr lang="zh-CN" altLang="en-US"/>
                </a:p>
              </p:txBody>
            </p:sp>
          </p:grpSp>
          <p:sp>
            <p:nvSpPr>
              <p:cNvPr id="37909" name="任意多边形 25621"/>
              <p:cNvSpPr/>
              <p:nvPr/>
            </p:nvSpPr>
            <p:spPr>
              <a:xfrm>
                <a:off x="1935" y="1502"/>
                <a:ext cx="34" cy="91"/>
              </a:xfrm>
              <a:custGeom>
                <a:avLst/>
                <a:gdLst/>
                <a:ahLst/>
                <a:cxnLst>
                  <a:cxn ang="0">
                    <a:pos x="40" y="3"/>
                  </a:cxn>
                  <a:cxn ang="0">
                    <a:pos x="54" y="0"/>
                  </a:cxn>
                  <a:cxn ang="0">
                    <a:pos x="59" y="6"/>
                  </a:cxn>
                  <a:cxn ang="0">
                    <a:pos x="61" y="4"/>
                  </a:cxn>
                  <a:cxn ang="0">
                    <a:pos x="65" y="15"/>
                  </a:cxn>
                  <a:cxn ang="0">
                    <a:pos x="57" y="21"/>
                  </a:cxn>
                  <a:cxn ang="0">
                    <a:pos x="57" y="26"/>
                  </a:cxn>
                  <a:cxn ang="0">
                    <a:pos x="55" y="27"/>
                  </a:cxn>
                  <a:cxn ang="0">
                    <a:pos x="54" y="33"/>
                  </a:cxn>
                  <a:cxn ang="0">
                    <a:pos x="48" y="34"/>
                  </a:cxn>
                  <a:cxn ang="0">
                    <a:pos x="48" y="36"/>
                  </a:cxn>
                  <a:cxn ang="0">
                    <a:pos x="57" y="43"/>
                  </a:cxn>
                  <a:cxn ang="0">
                    <a:pos x="65" y="77"/>
                  </a:cxn>
                  <a:cxn ang="0">
                    <a:pos x="59" y="86"/>
                  </a:cxn>
                  <a:cxn ang="0">
                    <a:pos x="59" y="149"/>
                  </a:cxn>
                  <a:cxn ang="0">
                    <a:pos x="52" y="152"/>
                  </a:cxn>
                  <a:cxn ang="0">
                    <a:pos x="51" y="162"/>
                  </a:cxn>
                  <a:cxn ang="0">
                    <a:pos x="48" y="189"/>
                  </a:cxn>
                  <a:cxn ang="0">
                    <a:pos x="48" y="203"/>
                  </a:cxn>
                  <a:cxn ang="0">
                    <a:pos x="59" y="212"/>
                  </a:cxn>
                  <a:cxn ang="0">
                    <a:pos x="67" y="216"/>
                  </a:cxn>
                  <a:cxn ang="0">
                    <a:pos x="67" y="219"/>
                  </a:cxn>
                  <a:cxn ang="0">
                    <a:pos x="50" y="215"/>
                  </a:cxn>
                  <a:cxn ang="0">
                    <a:pos x="48" y="212"/>
                  </a:cxn>
                  <a:cxn ang="0">
                    <a:pos x="46" y="215"/>
                  </a:cxn>
                  <a:cxn ang="0">
                    <a:pos x="45" y="215"/>
                  </a:cxn>
                  <a:cxn ang="0">
                    <a:pos x="43" y="205"/>
                  </a:cxn>
                  <a:cxn ang="0">
                    <a:pos x="40" y="159"/>
                  </a:cxn>
                  <a:cxn ang="0">
                    <a:pos x="37" y="159"/>
                  </a:cxn>
                  <a:cxn ang="0">
                    <a:pos x="28" y="199"/>
                  </a:cxn>
                  <a:cxn ang="0">
                    <a:pos x="28" y="225"/>
                  </a:cxn>
                  <a:cxn ang="0">
                    <a:pos x="24" y="237"/>
                  </a:cxn>
                  <a:cxn ang="0">
                    <a:pos x="20" y="240"/>
                  </a:cxn>
                  <a:cxn ang="0">
                    <a:pos x="18" y="233"/>
                  </a:cxn>
                  <a:cxn ang="0">
                    <a:pos x="21" y="226"/>
                  </a:cxn>
                  <a:cxn ang="0">
                    <a:pos x="24" y="210"/>
                  </a:cxn>
                  <a:cxn ang="0">
                    <a:pos x="24" y="152"/>
                  </a:cxn>
                  <a:cxn ang="0">
                    <a:pos x="28" y="97"/>
                  </a:cxn>
                  <a:cxn ang="0">
                    <a:pos x="22" y="92"/>
                  </a:cxn>
                  <a:cxn ang="0">
                    <a:pos x="22" y="83"/>
                  </a:cxn>
                  <a:cxn ang="0">
                    <a:pos x="22" y="68"/>
                  </a:cxn>
                  <a:cxn ang="0">
                    <a:pos x="14" y="73"/>
                  </a:cxn>
                  <a:cxn ang="0">
                    <a:pos x="21" y="81"/>
                  </a:cxn>
                  <a:cxn ang="0">
                    <a:pos x="21" y="90"/>
                  </a:cxn>
                  <a:cxn ang="0">
                    <a:pos x="14" y="85"/>
                  </a:cxn>
                  <a:cxn ang="0">
                    <a:pos x="11" y="79"/>
                  </a:cxn>
                  <a:cxn ang="0">
                    <a:pos x="7" y="81"/>
                  </a:cxn>
                  <a:cxn ang="0">
                    <a:pos x="0" y="72"/>
                  </a:cxn>
                  <a:cxn ang="0">
                    <a:pos x="0" y="68"/>
                  </a:cxn>
                  <a:cxn ang="0">
                    <a:pos x="4" y="67"/>
                  </a:cxn>
                  <a:cxn ang="0">
                    <a:pos x="12" y="56"/>
                  </a:cxn>
                  <a:cxn ang="0">
                    <a:pos x="21" y="47"/>
                  </a:cxn>
                  <a:cxn ang="0">
                    <a:pos x="32" y="37"/>
                  </a:cxn>
                  <a:cxn ang="0">
                    <a:pos x="40" y="33"/>
                  </a:cxn>
                  <a:cxn ang="0">
                    <a:pos x="40" y="25"/>
                  </a:cxn>
                  <a:cxn ang="0">
                    <a:pos x="37" y="21"/>
                  </a:cxn>
                  <a:cxn ang="0">
                    <a:pos x="37" y="12"/>
                  </a:cxn>
                  <a:cxn ang="0">
                    <a:pos x="35" y="10"/>
                  </a:cxn>
                  <a:cxn ang="0">
                    <a:pos x="40" y="3"/>
                  </a:cxn>
                </a:cxnLst>
                <a:pathLst>
                  <a:path w="68" h="241">
                    <a:moveTo>
                      <a:pt x="40" y="3"/>
                    </a:moveTo>
                    <a:lnTo>
                      <a:pt x="54" y="0"/>
                    </a:lnTo>
                    <a:lnTo>
                      <a:pt x="59" y="6"/>
                    </a:lnTo>
                    <a:lnTo>
                      <a:pt x="61" y="4"/>
                    </a:lnTo>
                    <a:lnTo>
                      <a:pt x="65" y="15"/>
                    </a:lnTo>
                    <a:lnTo>
                      <a:pt x="57" y="21"/>
                    </a:lnTo>
                    <a:lnTo>
                      <a:pt x="57" y="26"/>
                    </a:lnTo>
                    <a:lnTo>
                      <a:pt x="55" y="27"/>
                    </a:lnTo>
                    <a:lnTo>
                      <a:pt x="54" y="33"/>
                    </a:lnTo>
                    <a:lnTo>
                      <a:pt x="48" y="34"/>
                    </a:lnTo>
                    <a:lnTo>
                      <a:pt x="48" y="36"/>
                    </a:lnTo>
                    <a:lnTo>
                      <a:pt x="57" y="43"/>
                    </a:lnTo>
                    <a:lnTo>
                      <a:pt x="65" y="77"/>
                    </a:lnTo>
                    <a:lnTo>
                      <a:pt x="59" y="86"/>
                    </a:lnTo>
                    <a:lnTo>
                      <a:pt x="59" y="149"/>
                    </a:lnTo>
                    <a:lnTo>
                      <a:pt x="52" y="152"/>
                    </a:lnTo>
                    <a:lnTo>
                      <a:pt x="51" y="162"/>
                    </a:lnTo>
                    <a:lnTo>
                      <a:pt x="48" y="189"/>
                    </a:lnTo>
                    <a:lnTo>
                      <a:pt x="48" y="203"/>
                    </a:lnTo>
                    <a:lnTo>
                      <a:pt x="59" y="212"/>
                    </a:lnTo>
                    <a:lnTo>
                      <a:pt x="67" y="216"/>
                    </a:lnTo>
                    <a:lnTo>
                      <a:pt x="67" y="219"/>
                    </a:lnTo>
                    <a:lnTo>
                      <a:pt x="50" y="215"/>
                    </a:lnTo>
                    <a:lnTo>
                      <a:pt x="48" y="212"/>
                    </a:lnTo>
                    <a:lnTo>
                      <a:pt x="46" y="215"/>
                    </a:lnTo>
                    <a:lnTo>
                      <a:pt x="45" y="215"/>
                    </a:lnTo>
                    <a:lnTo>
                      <a:pt x="43" y="205"/>
                    </a:lnTo>
                    <a:lnTo>
                      <a:pt x="40" y="159"/>
                    </a:lnTo>
                    <a:lnTo>
                      <a:pt x="37" y="159"/>
                    </a:lnTo>
                    <a:lnTo>
                      <a:pt x="28" y="199"/>
                    </a:lnTo>
                    <a:lnTo>
                      <a:pt x="28" y="225"/>
                    </a:lnTo>
                    <a:lnTo>
                      <a:pt x="24" y="237"/>
                    </a:lnTo>
                    <a:lnTo>
                      <a:pt x="20" y="240"/>
                    </a:lnTo>
                    <a:lnTo>
                      <a:pt x="18" y="233"/>
                    </a:lnTo>
                    <a:lnTo>
                      <a:pt x="21" y="226"/>
                    </a:lnTo>
                    <a:lnTo>
                      <a:pt x="24" y="210"/>
                    </a:lnTo>
                    <a:lnTo>
                      <a:pt x="24" y="152"/>
                    </a:lnTo>
                    <a:lnTo>
                      <a:pt x="28" y="97"/>
                    </a:lnTo>
                    <a:lnTo>
                      <a:pt x="22" y="92"/>
                    </a:lnTo>
                    <a:lnTo>
                      <a:pt x="22" y="83"/>
                    </a:lnTo>
                    <a:lnTo>
                      <a:pt x="22" y="68"/>
                    </a:lnTo>
                    <a:lnTo>
                      <a:pt x="14" y="73"/>
                    </a:lnTo>
                    <a:lnTo>
                      <a:pt x="21" y="81"/>
                    </a:lnTo>
                    <a:lnTo>
                      <a:pt x="21" y="90"/>
                    </a:lnTo>
                    <a:lnTo>
                      <a:pt x="14" y="85"/>
                    </a:lnTo>
                    <a:lnTo>
                      <a:pt x="11" y="79"/>
                    </a:lnTo>
                    <a:lnTo>
                      <a:pt x="7" y="81"/>
                    </a:lnTo>
                    <a:lnTo>
                      <a:pt x="0" y="72"/>
                    </a:lnTo>
                    <a:lnTo>
                      <a:pt x="0" y="68"/>
                    </a:lnTo>
                    <a:lnTo>
                      <a:pt x="4" y="67"/>
                    </a:lnTo>
                    <a:lnTo>
                      <a:pt x="12" y="56"/>
                    </a:lnTo>
                    <a:lnTo>
                      <a:pt x="21" y="47"/>
                    </a:lnTo>
                    <a:lnTo>
                      <a:pt x="32" y="37"/>
                    </a:lnTo>
                    <a:lnTo>
                      <a:pt x="40" y="33"/>
                    </a:lnTo>
                    <a:lnTo>
                      <a:pt x="40" y="25"/>
                    </a:lnTo>
                    <a:lnTo>
                      <a:pt x="37" y="21"/>
                    </a:lnTo>
                    <a:lnTo>
                      <a:pt x="37" y="12"/>
                    </a:lnTo>
                    <a:lnTo>
                      <a:pt x="35" y="10"/>
                    </a:lnTo>
                    <a:lnTo>
                      <a:pt x="40" y="3"/>
                    </a:lnTo>
                  </a:path>
                </a:pathLst>
              </a:custGeom>
              <a:solidFill>
                <a:schemeClr val="hlink"/>
              </a:solidFill>
              <a:ln w="12700">
                <a:noFill/>
              </a:ln>
            </p:spPr>
            <p:txBody>
              <a:bodyPr/>
              <a:p>
                <a:endParaRPr lang="zh-CN" altLang="en-US"/>
              </a:p>
            </p:txBody>
          </p:sp>
          <p:sp>
            <p:nvSpPr>
              <p:cNvPr id="37910" name="任意多边形 25622"/>
              <p:cNvSpPr/>
              <p:nvPr/>
            </p:nvSpPr>
            <p:spPr>
              <a:xfrm>
                <a:off x="2034" y="1481"/>
                <a:ext cx="19" cy="80"/>
              </a:xfrm>
              <a:custGeom>
                <a:avLst/>
                <a:gdLst/>
                <a:ahLst/>
                <a:cxnLst>
                  <a:cxn ang="0">
                    <a:pos x="24" y="3"/>
                  </a:cxn>
                  <a:cxn ang="0">
                    <a:pos x="16" y="0"/>
                  </a:cxn>
                  <a:cxn ang="0">
                    <a:pos x="8" y="0"/>
                  </a:cxn>
                  <a:cxn ang="0">
                    <a:pos x="2" y="1"/>
                  </a:cxn>
                  <a:cxn ang="0">
                    <a:pos x="0" y="9"/>
                  </a:cxn>
                  <a:cxn ang="0">
                    <a:pos x="0" y="14"/>
                  </a:cxn>
                  <a:cxn ang="0">
                    <a:pos x="4" y="22"/>
                  </a:cxn>
                  <a:cxn ang="0">
                    <a:pos x="6" y="22"/>
                  </a:cxn>
                  <a:cxn ang="0">
                    <a:pos x="2" y="31"/>
                  </a:cxn>
                  <a:cxn ang="0">
                    <a:pos x="0" y="44"/>
                  </a:cxn>
                  <a:cxn ang="0">
                    <a:pos x="0" y="57"/>
                  </a:cxn>
                  <a:cxn ang="0">
                    <a:pos x="0" y="72"/>
                  </a:cxn>
                  <a:cxn ang="0">
                    <a:pos x="2" y="87"/>
                  </a:cxn>
                  <a:cxn ang="0">
                    <a:pos x="7" y="88"/>
                  </a:cxn>
                  <a:cxn ang="0">
                    <a:pos x="7" y="92"/>
                  </a:cxn>
                  <a:cxn ang="0">
                    <a:pos x="10" y="94"/>
                  </a:cxn>
                  <a:cxn ang="0">
                    <a:pos x="10" y="110"/>
                  </a:cxn>
                  <a:cxn ang="0">
                    <a:pos x="12" y="113"/>
                  </a:cxn>
                  <a:cxn ang="0">
                    <a:pos x="12" y="141"/>
                  </a:cxn>
                  <a:cxn ang="0">
                    <a:pos x="12" y="159"/>
                  </a:cxn>
                  <a:cxn ang="0">
                    <a:pos x="8" y="179"/>
                  </a:cxn>
                  <a:cxn ang="0">
                    <a:pos x="7" y="204"/>
                  </a:cxn>
                  <a:cxn ang="0">
                    <a:pos x="11" y="206"/>
                  </a:cxn>
                  <a:cxn ang="0">
                    <a:pos x="11" y="209"/>
                  </a:cxn>
                  <a:cxn ang="0">
                    <a:pos x="17" y="209"/>
                  </a:cxn>
                  <a:cxn ang="0">
                    <a:pos x="18" y="208"/>
                  </a:cxn>
                  <a:cxn ang="0">
                    <a:pos x="21" y="208"/>
                  </a:cxn>
                  <a:cxn ang="0">
                    <a:pos x="21" y="210"/>
                  </a:cxn>
                  <a:cxn ang="0">
                    <a:pos x="25" y="209"/>
                  </a:cxn>
                  <a:cxn ang="0">
                    <a:pos x="35" y="208"/>
                  </a:cxn>
                  <a:cxn ang="0">
                    <a:pos x="35" y="206"/>
                  </a:cxn>
                  <a:cxn ang="0">
                    <a:pos x="26" y="202"/>
                  </a:cxn>
                  <a:cxn ang="0">
                    <a:pos x="26" y="198"/>
                  </a:cxn>
                  <a:cxn ang="0">
                    <a:pos x="34" y="197"/>
                  </a:cxn>
                  <a:cxn ang="0">
                    <a:pos x="34" y="195"/>
                  </a:cxn>
                  <a:cxn ang="0">
                    <a:pos x="29" y="190"/>
                  </a:cxn>
                  <a:cxn ang="0">
                    <a:pos x="29" y="161"/>
                  </a:cxn>
                  <a:cxn ang="0">
                    <a:pos x="30" y="135"/>
                  </a:cxn>
                  <a:cxn ang="0">
                    <a:pos x="30" y="109"/>
                  </a:cxn>
                  <a:cxn ang="0">
                    <a:pos x="30" y="94"/>
                  </a:cxn>
                  <a:cxn ang="0">
                    <a:pos x="30" y="90"/>
                  </a:cxn>
                  <a:cxn ang="0">
                    <a:pos x="30" y="69"/>
                  </a:cxn>
                  <a:cxn ang="0">
                    <a:pos x="37" y="65"/>
                  </a:cxn>
                  <a:cxn ang="0">
                    <a:pos x="37" y="62"/>
                  </a:cxn>
                  <a:cxn ang="0">
                    <a:pos x="23" y="34"/>
                  </a:cxn>
                  <a:cxn ang="0">
                    <a:pos x="16" y="30"/>
                  </a:cxn>
                  <a:cxn ang="0">
                    <a:pos x="17" y="28"/>
                  </a:cxn>
                  <a:cxn ang="0">
                    <a:pos x="21" y="27"/>
                  </a:cxn>
                  <a:cxn ang="0">
                    <a:pos x="21" y="25"/>
                  </a:cxn>
                  <a:cxn ang="0">
                    <a:pos x="23" y="24"/>
                  </a:cxn>
                  <a:cxn ang="0">
                    <a:pos x="23" y="22"/>
                  </a:cxn>
                  <a:cxn ang="0">
                    <a:pos x="24" y="21"/>
                  </a:cxn>
                  <a:cxn ang="0">
                    <a:pos x="23" y="20"/>
                  </a:cxn>
                  <a:cxn ang="0">
                    <a:pos x="24" y="19"/>
                  </a:cxn>
                  <a:cxn ang="0">
                    <a:pos x="21" y="14"/>
                  </a:cxn>
                  <a:cxn ang="0">
                    <a:pos x="23" y="12"/>
                  </a:cxn>
                  <a:cxn ang="0">
                    <a:pos x="21" y="10"/>
                  </a:cxn>
                  <a:cxn ang="0">
                    <a:pos x="24" y="7"/>
                  </a:cxn>
                  <a:cxn ang="0">
                    <a:pos x="24" y="3"/>
                  </a:cxn>
                </a:cxnLst>
                <a:pathLst>
                  <a:path w="38" h="211">
                    <a:moveTo>
                      <a:pt x="24" y="3"/>
                    </a:moveTo>
                    <a:lnTo>
                      <a:pt x="16" y="0"/>
                    </a:lnTo>
                    <a:lnTo>
                      <a:pt x="8" y="0"/>
                    </a:lnTo>
                    <a:lnTo>
                      <a:pt x="2" y="1"/>
                    </a:lnTo>
                    <a:lnTo>
                      <a:pt x="0" y="9"/>
                    </a:lnTo>
                    <a:lnTo>
                      <a:pt x="0" y="14"/>
                    </a:lnTo>
                    <a:lnTo>
                      <a:pt x="4" y="22"/>
                    </a:lnTo>
                    <a:lnTo>
                      <a:pt x="6" y="22"/>
                    </a:lnTo>
                    <a:lnTo>
                      <a:pt x="2" y="31"/>
                    </a:lnTo>
                    <a:lnTo>
                      <a:pt x="0" y="44"/>
                    </a:lnTo>
                    <a:lnTo>
                      <a:pt x="0" y="57"/>
                    </a:lnTo>
                    <a:lnTo>
                      <a:pt x="0" y="72"/>
                    </a:lnTo>
                    <a:lnTo>
                      <a:pt x="2" y="87"/>
                    </a:lnTo>
                    <a:lnTo>
                      <a:pt x="7" y="88"/>
                    </a:lnTo>
                    <a:lnTo>
                      <a:pt x="7" y="92"/>
                    </a:lnTo>
                    <a:lnTo>
                      <a:pt x="10" y="94"/>
                    </a:lnTo>
                    <a:lnTo>
                      <a:pt x="10" y="110"/>
                    </a:lnTo>
                    <a:lnTo>
                      <a:pt x="12" y="113"/>
                    </a:lnTo>
                    <a:lnTo>
                      <a:pt x="12" y="141"/>
                    </a:lnTo>
                    <a:lnTo>
                      <a:pt x="12" y="159"/>
                    </a:lnTo>
                    <a:lnTo>
                      <a:pt x="8" y="179"/>
                    </a:lnTo>
                    <a:lnTo>
                      <a:pt x="7" y="204"/>
                    </a:lnTo>
                    <a:lnTo>
                      <a:pt x="11" y="206"/>
                    </a:lnTo>
                    <a:lnTo>
                      <a:pt x="11" y="209"/>
                    </a:lnTo>
                    <a:lnTo>
                      <a:pt x="17" y="209"/>
                    </a:lnTo>
                    <a:lnTo>
                      <a:pt x="18" y="208"/>
                    </a:lnTo>
                    <a:lnTo>
                      <a:pt x="21" y="208"/>
                    </a:lnTo>
                    <a:lnTo>
                      <a:pt x="21" y="210"/>
                    </a:lnTo>
                    <a:lnTo>
                      <a:pt x="25" y="209"/>
                    </a:lnTo>
                    <a:lnTo>
                      <a:pt x="35" y="208"/>
                    </a:lnTo>
                    <a:lnTo>
                      <a:pt x="35" y="206"/>
                    </a:lnTo>
                    <a:lnTo>
                      <a:pt x="26" y="202"/>
                    </a:lnTo>
                    <a:lnTo>
                      <a:pt x="26" y="198"/>
                    </a:lnTo>
                    <a:lnTo>
                      <a:pt x="34" y="197"/>
                    </a:lnTo>
                    <a:lnTo>
                      <a:pt x="34" y="195"/>
                    </a:lnTo>
                    <a:lnTo>
                      <a:pt x="29" y="190"/>
                    </a:lnTo>
                    <a:lnTo>
                      <a:pt x="29" y="161"/>
                    </a:lnTo>
                    <a:lnTo>
                      <a:pt x="30" y="135"/>
                    </a:lnTo>
                    <a:lnTo>
                      <a:pt x="30" y="109"/>
                    </a:lnTo>
                    <a:lnTo>
                      <a:pt x="30" y="94"/>
                    </a:lnTo>
                    <a:lnTo>
                      <a:pt x="30" y="90"/>
                    </a:lnTo>
                    <a:lnTo>
                      <a:pt x="30" y="69"/>
                    </a:lnTo>
                    <a:lnTo>
                      <a:pt x="37" y="65"/>
                    </a:lnTo>
                    <a:lnTo>
                      <a:pt x="37" y="62"/>
                    </a:lnTo>
                    <a:lnTo>
                      <a:pt x="23" y="34"/>
                    </a:lnTo>
                    <a:lnTo>
                      <a:pt x="16" y="30"/>
                    </a:lnTo>
                    <a:lnTo>
                      <a:pt x="17" y="28"/>
                    </a:lnTo>
                    <a:lnTo>
                      <a:pt x="21" y="27"/>
                    </a:lnTo>
                    <a:lnTo>
                      <a:pt x="21" y="25"/>
                    </a:lnTo>
                    <a:lnTo>
                      <a:pt x="23" y="24"/>
                    </a:lnTo>
                    <a:lnTo>
                      <a:pt x="23" y="22"/>
                    </a:lnTo>
                    <a:lnTo>
                      <a:pt x="24" y="21"/>
                    </a:lnTo>
                    <a:lnTo>
                      <a:pt x="23" y="20"/>
                    </a:lnTo>
                    <a:lnTo>
                      <a:pt x="24" y="19"/>
                    </a:lnTo>
                    <a:lnTo>
                      <a:pt x="21" y="14"/>
                    </a:lnTo>
                    <a:lnTo>
                      <a:pt x="23" y="12"/>
                    </a:lnTo>
                    <a:lnTo>
                      <a:pt x="21" y="10"/>
                    </a:lnTo>
                    <a:lnTo>
                      <a:pt x="24" y="7"/>
                    </a:lnTo>
                    <a:lnTo>
                      <a:pt x="24" y="3"/>
                    </a:lnTo>
                  </a:path>
                </a:pathLst>
              </a:custGeom>
              <a:solidFill>
                <a:schemeClr val="hlink"/>
              </a:solidFill>
              <a:ln w="12700">
                <a:noFill/>
              </a:ln>
            </p:spPr>
            <p:txBody>
              <a:bodyPr/>
              <a:p>
                <a:endParaRPr lang="zh-CN" altLang="en-US"/>
              </a:p>
            </p:txBody>
          </p:sp>
          <p:sp>
            <p:nvSpPr>
              <p:cNvPr id="37911" name="任意多边形 25623"/>
              <p:cNvSpPr/>
              <p:nvPr/>
            </p:nvSpPr>
            <p:spPr>
              <a:xfrm>
                <a:off x="1462" y="1480"/>
                <a:ext cx="26" cy="72"/>
              </a:xfrm>
              <a:custGeom>
                <a:avLst/>
                <a:gdLst/>
                <a:ahLst/>
                <a:cxnLst>
                  <a:cxn ang="0">
                    <a:pos x="30" y="2"/>
                  </a:cxn>
                  <a:cxn ang="0">
                    <a:pos x="41" y="0"/>
                  </a:cxn>
                  <a:cxn ang="0">
                    <a:pos x="45" y="4"/>
                  </a:cxn>
                  <a:cxn ang="0">
                    <a:pos x="46" y="2"/>
                  </a:cxn>
                  <a:cxn ang="0">
                    <a:pos x="49" y="11"/>
                  </a:cxn>
                  <a:cxn ang="0">
                    <a:pos x="43" y="15"/>
                  </a:cxn>
                  <a:cxn ang="0">
                    <a:pos x="43" y="20"/>
                  </a:cxn>
                  <a:cxn ang="0">
                    <a:pos x="41" y="20"/>
                  </a:cxn>
                  <a:cxn ang="0">
                    <a:pos x="41" y="25"/>
                  </a:cxn>
                  <a:cxn ang="0">
                    <a:pos x="36" y="26"/>
                  </a:cxn>
                  <a:cxn ang="0">
                    <a:pos x="36" y="28"/>
                  </a:cxn>
                  <a:cxn ang="0">
                    <a:pos x="43" y="33"/>
                  </a:cxn>
                  <a:cxn ang="0">
                    <a:pos x="49" y="60"/>
                  </a:cxn>
                  <a:cxn ang="0">
                    <a:pos x="45" y="68"/>
                  </a:cxn>
                  <a:cxn ang="0">
                    <a:pos x="45" y="117"/>
                  </a:cxn>
                  <a:cxn ang="0">
                    <a:pos x="39" y="119"/>
                  </a:cxn>
                  <a:cxn ang="0">
                    <a:pos x="38" y="128"/>
                  </a:cxn>
                  <a:cxn ang="0">
                    <a:pos x="36" y="149"/>
                  </a:cxn>
                  <a:cxn ang="0">
                    <a:pos x="36" y="160"/>
                  </a:cxn>
                  <a:cxn ang="0">
                    <a:pos x="45" y="167"/>
                  </a:cxn>
                  <a:cxn ang="0">
                    <a:pos x="50" y="171"/>
                  </a:cxn>
                  <a:cxn ang="0">
                    <a:pos x="50" y="173"/>
                  </a:cxn>
                  <a:cxn ang="0">
                    <a:pos x="37" y="169"/>
                  </a:cxn>
                  <a:cxn ang="0">
                    <a:pos x="36" y="167"/>
                  </a:cxn>
                  <a:cxn ang="0">
                    <a:pos x="34" y="169"/>
                  </a:cxn>
                  <a:cxn ang="0">
                    <a:pos x="34" y="169"/>
                  </a:cxn>
                  <a:cxn ang="0">
                    <a:pos x="32" y="161"/>
                  </a:cxn>
                  <a:cxn ang="0">
                    <a:pos x="30" y="125"/>
                  </a:cxn>
                  <a:cxn ang="0">
                    <a:pos x="28" y="125"/>
                  </a:cxn>
                  <a:cxn ang="0">
                    <a:pos x="20" y="157"/>
                  </a:cxn>
                  <a:cxn ang="0">
                    <a:pos x="20" y="177"/>
                  </a:cxn>
                  <a:cxn ang="0">
                    <a:pos x="17" y="187"/>
                  </a:cxn>
                  <a:cxn ang="0">
                    <a:pos x="15" y="189"/>
                  </a:cxn>
                  <a:cxn ang="0">
                    <a:pos x="14" y="184"/>
                  </a:cxn>
                  <a:cxn ang="0">
                    <a:pos x="16" y="178"/>
                  </a:cxn>
                  <a:cxn ang="0">
                    <a:pos x="17" y="165"/>
                  </a:cxn>
                  <a:cxn ang="0">
                    <a:pos x="17" y="120"/>
                  </a:cxn>
                  <a:cxn ang="0">
                    <a:pos x="20" y="76"/>
                  </a:cxn>
                  <a:cxn ang="0">
                    <a:pos x="16" y="72"/>
                  </a:cxn>
                  <a:cxn ang="0">
                    <a:pos x="16" y="65"/>
                  </a:cxn>
                  <a:cxn ang="0">
                    <a:pos x="16" y="53"/>
                  </a:cxn>
                  <a:cxn ang="0">
                    <a:pos x="10" y="57"/>
                  </a:cxn>
                  <a:cxn ang="0">
                    <a:pos x="16" y="63"/>
                  </a:cxn>
                  <a:cxn ang="0">
                    <a:pos x="16" y="70"/>
                  </a:cxn>
                  <a:cxn ang="0">
                    <a:pos x="10" y="66"/>
                  </a:cxn>
                  <a:cxn ang="0">
                    <a:pos x="8" y="62"/>
                  </a:cxn>
                  <a:cxn ang="0">
                    <a:pos x="4" y="63"/>
                  </a:cxn>
                  <a:cxn ang="0">
                    <a:pos x="0" y="56"/>
                  </a:cxn>
                  <a:cxn ang="0">
                    <a:pos x="0" y="53"/>
                  </a:cxn>
                  <a:cxn ang="0">
                    <a:pos x="2" y="52"/>
                  </a:cxn>
                  <a:cxn ang="0">
                    <a:pos x="9" y="44"/>
                  </a:cxn>
                  <a:cxn ang="0">
                    <a:pos x="16" y="36"/>
                  </a:cxn>
                  <a:cxn ang="0">
                    <a:pos x="24" y="29"/>
                  </a:cxn>
                  <a:cxn ang="0">
                    <a:pos x="30" y="25"/>
                  </a:cxn>
                  <a:cxn ang="0">
                    <a:pos x="30" y="19"/>
                  </a:cxn>
                  <a:cxn ang="0">
                    <a:pos x="28" y="16"/>
                  </a:cxn>
                  <a:cxn ang="0">
                    <a:pos x="28" y="9"/>
                  </a:cxn>
                  <a:cxn ang="0">
                    <a:pos x="26" y="7"/>
                  </a:cxn>
                  <a:cxn ang="0">
                    <a:pos x="30" y="2"/>
                  </a:cxn>
                </a:cxnLst>
                <a:pathLst>
                  <a:path w="51" h="190">
                    <a:moveTo>
                      <a:pt x="30" y="2"/>
                    </a:moveTo>
                    <a:lnTo>
                      <a:pt x="41" y="0"/>
                    </a:lnTo>
                    <a:lnTo>
                      <a:pt x="45" y="4"/>
                    </a:lnTo>
                    <a:lnTo>
                      <a:pt x="46" y="2"/>
                    </a:lnTo>
                    <a:lnTo>
                      <a:pt x="49" y="11"/>
                    </a:lnTo>
                    <a:lnTo>
                      <a:pt x="43" y="15"/>
                    </a:lnTo>
                    <a:lnTo>
                      <a:pt x="43" y="20"/>
                    </a:lnTo>
                    <a:lnTo>
                      <a:pt x="41" y="20"/>
                    </a:lnTo>
                    <a:lnTo>
                      <a:pt x="41" y="25"/>
                    </a:lnTo>
                    <a:lnTo>
                      <a:pt x="36" y="26"/>
                    </a:lnTo>
                    <a:lnTo>
                      <a:pt x="36" y="28"/>
                    </a:lnTo>
                    <a:lnTo>
                      <a:pt x="43" y="33"/>
                    </a:lnTo>
                    <a:lnTo>
                      <a:pt x="49" y="60"/>
                    </a:lnTo>
                    <a:lnTo>
                      <a:pt x="45" y="68"/>
                    </a:lnTo>
                    <a:lnTo>
                      <a:pt x="45" y="117"/>
                    </a:lnTo>
                    <a:lnTo>
                      <a:pt x="39" y="119"/>
                    </a:lnTo>
                    <a:lnTo>
                      <a:pt x="38" y="128"/>
                    </a:lnTo>
                    <a:lnTo>
                      <a:pt x="36" y="149"/>
                    </a:lnTo>
                    <a:lnTo>
                      <a:pt x="36" y="160"/>
                    </a:lnTo>
                    <a:lnTo>
                      <a:pt x="45" y="167"/>
                    </a:lnTo>
                    <a:lnTo>
                      <a:pt x="50" y="171"/>
                    </a:lnTo>
                    <a:lnTo>
                      <a:pt x="50" y="173"/>
                    </a:lnTo>
                    <a:lnTo>
                      <a:pt x="37" y="169"/>
                    </a:lnTo>
                    <a:lnTo>
                      <a:pt x="36" y="167"/>
                    </a:lnTo>
                    <a:lnTo>
                      <a:pt x="34" y="169"/>
                    </a:lnTo>
                    <a:lnTo>
                      <a:pt x="32" y="161"/>
                    </a:lnTo>
                    <a:lnTo>
                      <a:pt x="30" y="125"/>
                    </a:lnTo>
                    <a:lnTo>
                      <a:pt x="28" y="125"/>
                    </a:lnTo>
                    <a:lnTo>
                      <a:pt x="20" y="157"/>
                    </a:lnTo>
                    <a:lnTo>
                      <a:pt x="20" y="177"/>
                    </a:lnTo>
                    <a:lnTo>
                      <a:pt x="17" y="187"/>
                    </a:lnTo>
                    <a:lnTo>
                      <a:pt x="15" y="189"/>
                    </a:lnTo>
                    <a:lnTo>
                      <a:pt x="14" y="184"/>
                    </a:lnTo>
                    <a:lnTo>
                      <a:pt x="16" y="178"/>
                    </a:lnTo>
                    <a:lnTo>
                      <a:pt x="17" y="165"/>
                    </a:lnTo>
                    <a:lnTo>
                      <a:pt x="17" y="120"/>
                    </a:lnTo>
                    <a:lnTo>
                      <a:pt x="20" y="76"/>
                    </a:lnTo>
                    <a:lnTo>
                      <a:pt x="16" y="72"/>
                    </a:lnTo>
                    <a:lnTo>
                      <a:pt x="16" y="65"/>
                    </a:lnTo>
                    <a:lnTo>
                      <a:pt x="16" y="53"/>
                    </a:lnTo>
                    <a:lnTo>
                      <a:pt x="10" y="57"/>
                    </a:lnTo>
                    <a:lnTo>
                      <a:pt x="16" y="63"/>
                    </a:lnTo>
                    <a:lnTo>
                      <a:pt x="16" y="70"/>
                    </a:lnTo>
                    <a:lnTo>
                      <a:pt x="10" y="66"/>
                    </a:lnTo>
                    <a:lnTo>
                      <a:pt x="8" y="62"/>
                    </a:lnTo>
                    <a:lnTo>
                      <a:pt x="4" y="63"/>
                    </a:lnTo>
                    <a:lnTo>
                      <a:pt x="0" y="56"/>
                    </a:lnTo>
                    <a:lnTo>
                      <a:pt x="0" y="53"/>
                    </a:lnTo>
                    <a:lnTo>
                      <a:pt x="2" y="52"/>
                    </a:lnTo>
                    <a:lnTo>
                      <a:pt x="9" y="44"/>
                    </a:lnTo>
                    <a:lnTo>
                      <a:pt x="16" y="36"/>
                    </a:lnTo>
                    <a:lnTo>
                      <a:pt x="24" y="29"/>
                    </a:lnTo>
                    <a:lnTo>
                      <a:pt x="30" y="25"/>
                    </a:lnTo>
                    <a:lnTo>
                      <a:pt x="30" y="19"/>
                    </a:lnTo>
                    <a:lnTo>
                      <a:pt x="28" y="16"/>
                    </a:lnTo>
                    <a:lnTo>
                      <a:pt x="28" y="9"/>
                    </a:lnTo>
                    <a:lnTo>
                      <a:pt x="26" y="7"/>
                    </a:lnTo>
                    <a:lnTo>
                      <a:pt x="30" y="2"/>
                    </a:lnTo>
                  </a:path>
                </a:pathLst>
              </a:custGeom>
              <a:solidFill>
                <a:schemeClr val="hlink"/>
              </a:solidFill>
              <a:ln w="12700">
                <a:noFill/>
              </a:ln>
            </p:spPr>
            <p:txBody>
              <a:bodyPr/>
              <a:p>
                <a:endParaRPr lang="zh-CN" altLang="en-US"/>
              </a:p>
            </p:txBody>
          </p:sp>
          <p:sp>
            <p:nvSpPr>
              <p:cNvPr id="37912" name="任意多边形 25624"/>
              <p:cNvSpPr/>
              <p:nvPr/>
            </p:nvSpPr>
            <p:spPr>
              <a:xfrm>
                <a:off x="1378" y="1500"/>
                <a:ext cx="12" cy="51"/>
              </a:xfrm>
              <a:custGeom>
                <a:avLst/>
                <a:gdLst/>
                <a:ahLst/>
                <a:cxnLst>
                  <a:cxn ang="0">
                    <a:pos x="19" y="2"/>
                  </a:cxn>
                  <a:cxn ang="0">
                    <a:pos x="19" y="6"/>
                  </a:cxn>
                  <a:cxn ang="0">
                    <a:pos x="19" y="7"/>
                  </a:cxn>
                  <a:cxn ang="0">
                    <a:pos x="20" y="8"/>
                  </a:cxn>
                  <a:cxn ang="0">
                    <a:pos x="19" y="9"/>
                  </a:cxn>
                  <a:cxn ang="0">
                    <a:pos x="19" y="10"/>
                  </a:cxn>
                  <a:cxn ang="0">
                    <a:pos x="18" y="14"/>
                  </a:cxn>
                  <a:cxn ang="0">
                    <a:pos x="18" y="15"/>
                  </a:cxn>
                  <a:cxn ang="0">
                    <a:pos x="23" y="19"/>
                  </a:cxn>
                  <a:cxn ang="0">
                    <a:pos x="24" y="46"/>
                  </a:cxn>
                  <a:cxn ang="0">
                    <a:pos x="22" y="51"/>
                  </a:cxn>
                  <a:cxn ang="0">
                    <a:pos x="23" y="66"/>
                  </a:cxn>
                  <a:cxn ang="0">
                    <a:pos x="21" y="68"/>
                  </a:cxn>
                  <a:cxn ang="0">
                    <a:pos x="20" y="91"/>
                  </a:cxn>
                  <a:cxn ang="0">
                    <a:pos x="19" y="115"/>
                  </a:cxn>
                  <a:cxn ang="0">
                    <a:pos x="20" y="116"/>
                  </a:cxn>
                  <a:cxn ang="0">
                    <a:pos x="24" y="121"/>
                  </a:cxn>
                  <a:cxn ang="0">
                    <a:pos x="23" y="122"/>
                  </a:cxn>
                  <a:cxn ang="0">
                    <a:pos x="22" y="123"/>
                  </a:cxn>
                  <a:cxn ang="0">
                    <a:pos x="19" y="122"/>
                  </a:cxn>
                  <a:cxn ang="0">
                    <a:pos x="17" y="120"/>
                  </a:cxn>
                  <a:cxn ang="0">
                    <a:pos x="15" y="119"/>
                  </a:cxn>
                  <a:cxn ang="0">
                    <a:pos x="15" y="123"/>
                  </a:cxn>
                  <a:cxn ang="0">
                    <a:pos x="14" y="123"/>
                  </a:cxn>
                  <a:cxn ang="0">
                    <a:pos x="16" y="127"/>
                  </a:cxn>
                  <a:cxn ang="0">
                    <a:pos x="15" y="132"/>
                  </a:cxn>
                  <a:cxn ang="0">
                    <a:pos x="14" y="133"/>
                  </a:cxn>
                  <a:cxn ang="0">
                    <a:pos x="11" y="128"/>
                  </a:cxn>
                  <a:cxn ang="0">
                    <a:pos x="11" y="125"/>
                  </a:cxn>
                  <a:cxn ang="0">
                    <a:pos x="10" y="125"/>
                  </a:cxn>
                  <a:cxn ang="0">
                    <a:pos x="8" y="94"/>
                  </a:cxn>
                  <a:cxn ang="0">
                    <a:pos x="10" y="91"/>
                  </a:cxn>
                  <a:cxn ang="0">
                    <a:pos x="7" y="71"/>
                  </a:cxn>
                  <a:cxn ang="0">
                    <a:pos x="5" y="70"/>
                  </a:cxn>
                  <a:cxn ang="0">
                    <a:pos x="5" y="49"/>
                  </a:cxn>
                  <a:cxn ang="0">
                    <a:pos x="0" y="46"/>
                  </a:cxn>
                  <a:cxn ang="0">
                    <a:pos x="2" y="24"/>
                  </a:cxn>
                  <a:cxn ang="0">
                    <a:pos x="9" y="17"/>
                  </a:cxn>
                  <a:cxn ang="0">
                    <a:pos x="11" y="15"/>
                  </a:cxn>
                  <a:cxn ang="0">
                    <a:pos x="11" y="12"/>
                  </a:cxn>
                  <a:cxn ang="0">
                    <a:pos x="11" y="11"/>
                  </a:cxn>
                  <a:cxn ang="0">
                    <a:pos x="9" y="10"/>
                  </a:cxn>
                  <a:cxn ang="0">
                    <a:pos x="8" y="8"/>
                  </a:cxn>
                  <a:cxn ang="0">
                    <a:pos x="8" y="7"/>
                  </a:cxn>
                  <a:cxn ang="0">
                    <a:pos x="8" y="5"/>
                  </a:cxn>
                  <a:cxn ang="0">
                    <a:pos x="8" y="4"/>
                  </a:cxn>
                  <a:cxn ang="0">
                    <a:pos x="10" y="2"/>
                  </a:cxn>
                  <a:cxn ang="0">
                    <a:pos x="11" y="0"/>
                  </a:cxn>
                  <a:cxn ang="0">
                    <a:pos x="12" y="0"/>
                  </a:cxn>
                  <a:cxn ang="0">
                    <a:pos x="14" y="0"/>
                  </a:cxn>
                  <a:cxn ang="0">
                    <a:pos x="16" y="0"/>
                  </a:cxn>
                  <a:cxn ang="0">
                    <a:pos x="17" y="0"/>
                  </a:cxn>
                  <a:cxn ang="0">
                    <a:pos x="19" y="2"/>
                  </a:cxn>
                </a:cxnLst>
                <a:pathLst>
                  <a:path w="25" h="134">
                    <a:moveTo>
                      <a:pt x="19" y="2"/>
                    </a:moveTo>
                    <a:lnTo>
                      <a:pt x="19" y="6"/>
                    </a:lnTo>
                    <a:lnTo>
                      <a:pt x="19" y="7"/>
                    </a:lnTo>
                    <a:lnTo>
                      <a:pt x="20" y="8"/>
                    </a:lnTo>
                    <a:lnTo>
                      <a:pt x="19" y="9"/>
                    </a:lnTo>
                    <a:lnTo>
                      <a:pt x="19" y="10"/>
                    </a:lnTo>
                    <a:lnTo>
                      <a:pt x="18" y="14"/>
                    </a:lnTo>
                    <a:lnTo>
                      <a:pt x="18" y="15"/>
                    </a:lnTo>
                    <a:lnTo>
                      <a:pt x="23" y="19"/>
                    </a:lnTo>
                    <a:lnTo>
                      <a:pt x="24" y="46"/>
                    </a:lnTo>
                    <a:lnTo>
                      <a:pt x="22" y="51"/>
                    </a:lnTo>
                    <a:lnTo>
                      <a:pt x="23" y="66"/>
                    </a:lnTo>
                    <a:lnTo>
                      <a:pt x="21" y="68"/>
                    </a:lnTo>
                    <a:lnTo>
                      <a:pt x="20" y="91"/>
                    </a:lnTo>
                    <a:lnTo>
                      <a:pt x="19" y="115"/>
                    </a:lnTo>
                    <a:lnTo>
                      <a:pt x="20" y="116"/>
                    </a:lnTo>
                    <a:lnTo>
                      <a:pt x="24" y="121"/>
                    </a:lnTo>
                    <a:lnTo>
                      <a:pt x="23" y="122"/>
                    </a:lnTo>
                    <a:lnTo>
                      <a:pt x="22" y="123"/>
                    </a:lnTo>
                    <a:lnTo>
                      <a:pt x="19" y="122"/>
                    </a:lnTo>
                    <a:lnTo>
                      <a:pt x="17" y="120"/>
                    </a:lnTo>
                    <a:lnTo>
                      <a:pt x="15" y="119"/>
                    </a:lnTo>
                    <a:lnTo>
                      <a:pt x="15" y="123"/>
                    </a:lnTo>
                    <a:lnTo>
                      <a:pt x="14" y="123"/>
                    </a:lnTo>
                    <a:lnTo>
                      <a:pt x="16" y="127"/>
                    </a:lnTo>
                    <a:lnTo>
                      <a:pt x="15" y="132"/>
                    </a:lnTo>
                    <a:lnTo>
                      <a:pt x="14" y="133"/>
                    </a:lnTo>
                    <a:lnTo>
                      <a:pt x="11" y="128"/>
                    </a:lnTo>
                    <a:lnTo>
                      <a:pt x="11" y="125"/>
                    </a:lnTo>
                    <a:lnTo>
                      <a:pt x="10" y="125"/>
                    </a:lnTo>
                    <a:lnTo>
                      <a:pt x="8" y="94"/>
                    </a:lnTo>
                    <a:lnTo>
                      <a:pt x="10" y="91"/>
                    </a:lnTo>
                    <a:lnTo>
                      <a:pt x="7" y="71"/>
                    </a:lnTo>
                    <a:lnTo>
                      <a:pt x="5" y="70"/>
                    </a:lnTo>
                    <a:lnTo>
                      <a:pt x="5" y="49"/>
                    </a:lnTo>
                    <a:lnTo>
                      <a:pt x="0" y="46"/>
                    </a:lnTo>
                    <a:lnTo>
                      <a:pt x="2" y="24"/>
                    </a:lnTo>
                    <a:lnTo>
                      <a:pt x="9" y="17"/>
                    </a:lnTo>
                    <a:lnTo>
                      <a:pt x="11" y="15"/>
                    </a:lnTo>
                    <a:lnTo>
                      <a:pt x="11" y="12"/>
                    </a:lnTo>
                    <a:lnTo>
                      <a:pt x="11" y="11"/>
                    </a:lnTo>
                    <a:lnTo>
                      <a:pt x="9" y="10"/>
                    </a:lnTo>
                    <a:lnTo>
                      <a:pt x="8" y="8"/>
                    </a:lnTo>
                    <a:lnTo>
                      <a:pt x="8" y="7"/>
                    </a:lnTo>
                    <a:lnTo>
                      <a:pt x="8" y="5"/>
                    </a:lnTo>
                    <a:lnTo>
                      <a:pt x="8" y="4"/>
                    </a:lnTo>
                    <a:lnTo>
                      <a:pt x="10" y="2"/>
                    </a:lnTo>
                    <a:lnTo>
                      <a:pt x="11" y="0"/>
                    </a:lnTo>
                    <a:lnTo>
                      <a:pt x="12" y="0"/>
                    </a:lnTo>
                    <a:lnTo>
                      <a:pt x="14" y="0"/>
                    </a:lnTo>
                    <a:lnTo>
                      <a:pt x="16" y="0"/>
                    </a:lnTo>
                    <a:lnTo>
                      <a:pt x="17" y="0"/>
                    </a:lnTo>
                    <a:lnTo>
                      <a:pt x="19" y="2"/>
                    </a:lnTo>
                  </a:path>
                </a:pathLst>
              </a:custGeom>
              <a:solidFill>
                <a:schemeClr val="hlink"/>
              </a:solidFill>
              <a:ln w="12700">
                <a:noFill/>
              </a:ln>
            </p:spPr>
            <p:txBody>
              <a:bodyPr/>
              <a:p>
                <a:endParaRPr lang="zh-CN" altLang="en-US"/>
              </a:p>
            </p:txBody>
          </p:sp>
          <p:sp>
            <p:nvSpPr>
              <p:cNvPr id="37913" name="任意多边形 25625"/>
              <p:cNvSpPr/>
              <p:nvPr/>
            </p:nvSpPr>
            <p:spPr>
              <a:xfrm>
                <a:off x="1331" y="1508"/>
                <a:ext cx="27" cy="96"/>
              </a:xfrm>
              <a:custGeom>
                <a:avLst/>
                <a:gdLst/>
                <a:ahLst/>
                <a:cxnLst>
                  <a:cxn ang="0">
                    <a:pos x="40" y="5"/>
                  </a:cxn>
                  <a:cxn ang="0">
                    <a:pos x="40" y="12"/>
                  </a:cxn>
                  <a:cxn ang="0">
                    <a:pos x="40" y="14"/>
                  </a:cxn>
                  <a:cxn ang="0">
                    <a:pos x="42" y="18"/>
                  </a:cxn>
                  <a:cxn ang="0">
                    <a:pos x="40" y="20"/>
                  </a:cxn>
                  <a:cxn ang="0">
                    <a:pos x="41" y="22"/>
                  </a:cxn>
                  <a:cxn ang="0">
                    <a:pos x="39" y="29"/>
                  </a:cxn>
                  <a:cxn ang="0">
                    <a:pos x="39" y="30"/>
                  </a:cxn>
                  <a:cxn ang="0">
                    <a:pos x="48" y="37"/>
                  </a:cxn>
                  <a:cxn ang="0">
                    <a:pos x="52" y="89"/>
                  </a:cxn>
                  <a:cxn ang="0">
                    <a:pos x="47" y="98"/>
                  </a:cxn>
                  <a:cxn ang="0">
                    <a:pos x="49" y="127"/>
                  </a:cxn>
                  <a:cxn ang="0">
                    <a:pos x="46" y="129"/>
                  </a:cxn>
                  <a:cxn ang="0">
                    <a:pos x="44" y="174"/>
                  </a:cxn>
                  <a:cxn ang="0">
                    <a:pos x="42" y="219"/>
                  </a:cxn>
                  <a:cxn ang="0">
                    <a:pos x="42" y="221"/>
                  </a:cxn>
                  <a:cxn ang="0">
                    <a:pos x="52" y="230"/>
                  </a:cxn>
                  <a:cxn ang="0">
                    <a:pos x="50" y="231"/>
                  </a:cxn>
                  <a:cxn ang="0">
                    <a:pos x="47" y="233"/>
                  </a:cxn>
                  <a:cxn ang="0">
                    <a:pos x="42" y="231"/>
                  </a:cxn>
                  <a:cxn ang="0">
                    <a:pos x="36" y="228"/>
                  </a:cxn>
                  <a:cxn ang="0">
                    <a:pos x="32" y="227"/>
                  </a:cxn>
                  <a:cxn ang="0">
                    <a:pos x="32" y="234"/>
                  </a:cxn>
                  <a:cxn ang="0">
                    <a:pos x="30" y="234"/>
                  </a:cxn>
                  <a:cxn ang="0">
                    <a:pos x="33" y="240"/>
                  </a:cxn>
                  <a:cxn ang="0">
                    <a:pos x="32" y="251"/>
                  </a:cxn>
                  <a:cxn ang="0">
                    <a:pos x="28" y="253"/>
                  </a:cxn>
                  <a:cxn ang="0">
                    <a:pos x="23" y="244"/>
                  </a:cxn>
                  <a:cxn ang="0">
                    <a:pos x="23" y="237"/>
                  </a:cxn>
                  <a:cxn ang="0">
                    <a:pos x="21" y="237"/>
                  </a:cxn>
                  <a:cxn ang="0">
                    <a:pos x="19" y="179"/>
                  </a:cxn>
                  <a:cxn ang="0">
                    <a:pos x="21" y="174"/>
                  </a:cxn>
                  <a:cxn ang="0">
                    <a:pos x="15" y="135"/>
                  </a:cxn>
                  <a:cxn ang="0">
                    <a:pos x="11" y="134"/>
                  </a:cxn>
                  <a:cxn ang="0">
                    <a:pos x="10" y="93"/>
                  </a:cxn>
                  <a:cxn ang="0">
                    <a:pos x="0" y="89"/>
                  </a:cxn>
                  <a:cxn ang="0">
                    <a:pos x="4" y="46"/>
                  </a:cxn>
                  <a:cxn ang="0">
                    <a:pos x="19" y="34"/>
                  </a:cxn>
                  <a:cxn ang="0">
                    <a:pos x="23" y="30"/>
                  </a:cxn>
                  <a:cxn ang="0">
                    <a:pos x="23" y="25"/>
                  </a:cxn>
                  <a:cxn ang="0">
                    <a:pos x="22" y="22"/>
                  </a:cxn>
                  <a:cxn ang="0">
                    <a:pos x="20" y="20"/>
                  </a:cxn>
                  <a:cxn ang="0">
                    <a:pos x="18" y="17"/>
                  </a:cxn>
                  <a:cxn ang="0">
                    <a:pos x="17" y="14"/>
                  </a:cxn>
                  <a:cxn ang="0">
                    <a:pos x="17" y="12"/>
                  </a:cxn>
                  <a:cxn ang="0">
                    <a:pos x="18" y="8"/>
                  </a:cxn>
                  <a:cxn ang="0">
                    <a:pos x="20" y="5"/>
                  </a:cxn>
                  <a:cxn ang="0">
                    <a:pos x="23" y="2"/>
                  </a:cxn>
                  <a:cxn ang="0">
                    <a:pos x="26" y="0"/>
                  </a:cxn>
                  <a:cxn ang="0">
                    <a:pos x="30" y="0"/>
                  </a:cxn>
                  <a:cxn ang="0">
                    <a:pos x="33" y="1"/>
                  </a:cxn>
                  <a:cxn ang="0">
                    <a:pos x="36" y="2"/>
                  </a:cxn>
                  <a:cxn ang="0">
                    <a:pos x="40" y="5"/>
                  </a:cxn>
                </a:cxnLst>
                <a:pathLst>
                  <a:path w="53" h="254">
                    <a:moveTo>
                      <a:pt x="40" y="5"/>
                    </a:moveTo>
                    <a:lnTo>
                      <a:pt x="40" y="12"/>
                    </a:lnTo>
                    <a:lnTo>
                      <a:pt x="40" y="14"/>
                    </a:lnTo>
                    <a:lnTo>
                      <a:pt x="42" y="18"/>
                    </a:lnTo>
                    <a:lnTo>
                      <a:pt x="40" y="20"/>
                    </a:lnTo>
                    <a:lnTo>
                      <a:pt x="41" y="22"/>
                    </a:lnTo>
                    <a:lnTo>
                      <a:pt x="39" y="29"/>
                    </a:lnTo>
                    <a:lnTo>
                      <a:pt x="39" y="30"/>
                    </a:lnTo>
                    <a:lnTo>
                      <a:pt x="48" y="37"/>
                    </a:lnTo>
                    <a:lnTo>
                      <a:pt x="52" y="89"/>
                    </a:lnTo>
                    <a:lnTo>
                      <a:pt x="47" y="98"/>
                    </a:lnTo>
                    <a:lnTo>
                      <a:pt x="49" y="127"/>
                    </a:lnTo>
                    <a:lnTo>
                      <a:pt x="46" y="129"/>
                    </a:lnTo>
                    <a:lnTo>
                      <a:pt x="44" y="174"/>
                    </a:lnTo>
                    <a:lnTo>
                      <a:pt x="42" y="219"/>
                    </a:lnTo>
                    <a:lnTo>
                      <a:pt x="42" y="221"/>
                    </a:lnTo>
                    <a:lnTo>
                      <a:pt x="52" y="230"/>
                    </a:lnTo>
                    <a:lnTo>
                      <a:pt x="50" y="231"/>
                    </a:lnTo>
                    <a:lnTo>
                      <a:pt x="47" y="233"/>
                    </a:lnTo>
                    <a:lnTo>
                      <a:pt x="42" y="231"/>
                    </a:lnTo>
                    <a:lnTo>
                      <a:pt x="36" y="228"/>
                    </a:lnTo>
                    <a:lnTo>
                      <a:pt x="32" y="227"/>
                    </a:lnTo>
                    <a:lnTo>
                      <a:pt x="32" y="234"/>
                    </a:lnTo>
                    <a:lnTo>
                      <a:pt x="30" y="234"/>
                    </a:lnTo>
                    <a:lnTo>
                      <a:pt x="33" y="240"/>
                    </a:lnTo>
                    <a:lnTo>
                      <a:pt x="32" y="251"/>
                    </a:lnTo>
                    <a:lnTo>
                      <a:pt x="28" y="253"/>
                    </a:lnTo>
                    <a:lnTo>
                      <a:pt x="23" y="244"/>
                    </a:lnTo>
                    <a:lnTo>
                      <a:pt x="23" y="237"/>
                    </a:lnTo>
                    <a:lnTo>
                      <a:pt x="21" y="237"/>
                    </a:lnTo>
                    <a:lnTo>
                      <a:pt x="19" y="179"/>
                    </a:lnTo>
                    <a:lnTo>
                      <a:pt x="21" y="174"/>
                    </a:lnTo>
                    <a:lnTo>
                      <a:pt x="15" y="135"/>
                    </a:lnTo>
                    <a:lnTo>
                      <a:pt x="11" y="134"/>
                    </a:lnTo>
                    <a:lnTo>
                      <a:pt x="10" y="93"/>
                    </a:lnTo>
                    <a:lnTo>
                      <a:pt x="0" y="89"/>
                    </a:lnTo>
                    <a:lnTo>
                      <a:pt x="4" y="46"/>
                    </a:lnTo>
                    <a:lnTo>
                      <a:pt x="19" y="34"/>
                    </a:lnTo>
                    <a:lnTo>
                      <a:pt x="23" y="30"/>
                    </a:lnTo>
                    <a:lnTo>
                      <a:pt x="23" y="25"/>
                    </a:lnTo>
                    <a:lnTo>
                      <a:pt x="22" y="22"/>
                    </a:lnTo>
                    <a:lnTo>
                      <a:pt x="20" y="20"/>
                    </a:lnTo>
                    <a:lnTo>
                      <a:pt x="18" y="17"/>
                    </a:lnTo>
                    <a:lnTo>
                      <a:pt x="17" y="14"/>
                    </a:lnTo>
                    <a:lnTo>
                      <a:pt x="17" y="12"/>
                    </a:lnTo>
                    <a:lnTo>
                      <a:pt x="18" y="8"/>
                    </a:lnTo>
                    <a:lnTo>
                      <a:pt x="20" y="5"/>
                    </a:lnTo>
                    <a:lnTo>
                      <a:pt x="23" y="2"/>
                    </a:lnTo>
                    <a:lnTo>
                      <a:pt x="26" y="0"/>
                    </a:lnTo>
                    <a:lnTo>
                      <a:pt x="30" y="0"/>
                    </a:lnTo>
                    <a:lnTo>
                      <a:pt x="33" y="1"/>
                    </a:lnTo>
                    <a:lnTo>
                      <a:pt x="36" y="2"/>
                    </a:lnTo>
                    <a:lnTo>
                      <a:pt x="40" y="5"/>
                    </a:lnTo>
                  </a:path>
                </a:pathLst>
              </a:custGeom>
              <a:solidFill>
                <a:schemeClr val="hlink"/>
              </a:solidFill>
              <a:ln w="12700">
                <a:noFill/>
              </a:ln>
            </p:spPr>
            <p:txBody>
              <a:bodyPr/>
              <a:p>
                <a:endParaRPr lang="zh-CN" altLang="en-US"/>
              </a:p>
            </p:txBody>
          </p:sp>
        </p:grpSp>
        <p:grpSp>
          <p:nvGrpSpPr>
            <p:cNvPr id="37914" name="组合 25626"/>
            <p:cNvGrpSpPr/>
            <p:nvPr/>
          </p:nvGrpSpPr>
          <p:grpSpPr>
            <a:xfrm>
              <a:off x="1205" y="1506"/>
              <a:ext cx="879" cy="321"/>
              <a:chOff x="1205" y="1506"/>
              <a:chExt cx="879" cy="321"/>
            </a:xfrm>
          </p:grpSpPr>
          <p:grpSp>
            <p:nvGrpSpPr>
              <p:cNvPr id="37915" name="组合 25627"/>
              <p:cNvGrpSpPr/>
              <p:nvPr/>
            </p:nvGrpSpPr>
            <p:grpSpPr>
              <a:xfrm>
                <a:off x="1725" y="1519"/>
                <a:ext cx="141" cy="228"/>
                <a:chOff x="1725" y="1519"/>
                <a:chExt cx="141" cy="228"/>
              </a:xfrm>
            </p:grpSpPr>
            <p:sp>
              <p:nvSpPr>
                <p:cNvPr id="37916" name="任意多边形 25628"/>
                <p:cNvSpPr/>
                <p:nvPr/>
              </p:nvSpPr>
              <p:spPr>
                <a:xfrm>
                  <a:off x="1725" y="1519"/>
                  <a:ext cx="89" cy="228"/>
                </a:xfrm>
                <a:custGeom>
                  <a:avLst/>
                  <a:gdLst/>
                  <a:ahLst/>
                  <a:cxnLst>
                    <a:cxn ang="0">
                      <a:pos x="107" y="8"/>
                    </a:cxn>
                    <a:cxn ang="0">
                      <a:pos x="141" y="0"/>
                    </a:cxn>
                    <a:cxn ang="0">
                      <a:pos x="154" y="16"/>
                    </a:cxn>
                    <a:cxn ang="0">
                      <a:pos x="160" y="11"/>
                    </a:cxn>
                    <a:cxn ang="0">
                      <a:pos x="169" y="37"/>
                    </a:cxn>
                    <a:cxn ang="0">
                      <a:pos x="150" y="54"/>
                    </a:cxn>
                    <a:cxn ang="0">
                      <a:pos x="149" y="67"/>
                    </a:cxn>
                    <a:cxn ang="0">
                      <a:pos x="144" y="68"/>
                    </a:cxn>
                    <a:cxn ang="0">
                      <a:pos x="141" y="82"/>
                    </a:cxn>
                    <a:cxn ang="0">
                      <a:pos x="127" y="85"/>
                    </a:cxn>
                    <a:cxn ang="0">
                      <a:pos x="127" y="91"/>
                    </a:cxn>
                    <a:cxn ang="0">
                      <a:pos x="150" y="109"/>
                    </a:cxn>
                    <a:cxn ang="0">
                      <a:pos x="169" y="194"/>
                    </a:cxn>
                    <a:cxn ang="0">
                      <a:pos x="154" y="217"/>
                    </a:cxn>
                    <a:cxn ang="0">
                      <a:pos x="154" y="375"/>
                    </a:cxn>
                    <a:cxn ang="0">
                      <a:pos x="136" y="382"/>
                    </a:cxn>
                    <a:cxn ang="0">
                      <a:pos x="133" y="407"/>
                    </a:cxn>
                    <a:cxn ang="0">
                      <a:pos x="125" y="473"/>
                    </a:cxn>
                    <a:cxn ang="0">
                      <a:pos x="125" y="509"/>
                    </a:cxn>
                    <a:cxn ang="0">
                      <a:pos x="154" y="531"/>
                    </a:cxn>
                    <a:cxn ang="0">
                      <a:pos x="175" y="542"/>
                    </a:cxn>
                    <a:cxn ang="0">
                      <a:pos x="175" y="550"/>
                    </a:cxn>
                    <a:cxn ang="0">
                      <a:pos x="131" y="539"/>
                    </a:cxn>
                    <a:cxn ang="0">
                      <a:pos x="125" y="532"/>
                    </a:cxn>
                    <a:cxn ang="0">
                      <a:pos x="121" y="539"/>
                    </a:cxn>
                    <a:cxn ang="0">
                      <a:pos x="116" y="539"/>
                    </a:cxn>
                    <a:cxn ang="0">
                      <a:pos x="111" y="514"/>
                    </a:cxn>
                    <a:cxn ang="0">
                      <a:pos x="107" y="400"/>
                    </a:cxn>
                    <a:cxn ang="0">
                      <a:pos x="98" y="400"/>
                    </a:cxn>
                    <a:cxn ang="0">
                      <a:pos x="73" y="501"/>
                    </a:cxn>
                    <a:cxn ang="0">
                      <a:pos x="73" y="564"/>
                    </a:cxn>
                    <a:cxn ang="0">
                      <a:pos x="63" y="595"/>
                    </a:cxn>
                    <a:cxn ang="0">
                      <a:pos x="54" y="602"/>
                    </a:cxn>
                    <a:cxn ang="0">
                      <a:pos x="48" y="585"/>
                    </a:cxn>
                    <a:cxn ang="0">
                      <a:pos x="55" y="567"/>
                    </a:cxn>
                    <a:cxn ang="0">
                      <a:pos x="63" y="528"/>
                    </a:cxn>
                    <a:cxn ang="0">
                      <a:pos x="64" y="384"/>
                    </a:cxn>
                    <a:cxn ang="0">
                      <a:pos x="72" y="242"/>
                    </a:cxn>
                    <a:cxn ang="0">
                      <a:pos x="57" y="230"/>
                    </a:cxn>
                    <a:cxn ang="0">
                      <a:pos x="57" y="210"/>
                    </a:cxn>
                    <a:cxn ang="0">
                      <a:pos x="57" y="172"/>
                    </a:cxn>
                    <a:cxn ang="0">
                      <a:pos x="38" y="181"/>
                    </a:cxn>
                    <a:cxn ang="0">
                      <a:pos x="55" y="205"/>
                    </a:cxn>
                    <a:cxn ang="0">
                      <a:pos x="55" y="227"/>
                    </a:cxn>
                    <a:cxn ang="0">
                      <a:pos x="37" y="213"/>
                    </a:cxn>
                    <a:cxn ang="0">
                      <a:pos x="28" y="199"/>
                    </a:cxn>
                    <a:cxn ang="0">
                      <a:pos x="19" y="203"/>
                    </a:cxn>
                    <a:cxn ang="0">
                      <a:pos x="0" y="179"/>
                    </a:cxn>
                    <a:cxn ang="0">
                      <a:pos x="0" y="172"/>
                    </a:cxn>
                    <a:cxn ang="0">
                      <a:pos x="10" y="167"/>
                    </a:cxn>
                    <a:cxn ang="0">
                      <a:pos x="32" y="142"/>
                    </a:cxn>
                    <a:cxn ang="0">
                      <a:pos x="55" y="119"/>
                    </a:cxn>
                    <a:cxn ang="0">
                      <a:pos x="84" y="92"/>
                    </a:cxn>
                    <a:cxn ang="0">
                      <a:pos x="107" y="83"/>
                    </a:cxn>
                    <a:cxn ang="0">
                      <a:pos x="107" y="64"/>
                    </a:cxn>
                    <a:cxn ang="0">
                      <a:pos x="98" y="54"/>
                    </a:cxn>
                    <a:cxn ang="0">
                      <a:pos x="98" y="30"/>
                    </a:cxn>
                    <a:cxn ang="0">
                      <a:pos x="92" y="26"/>
                    </a:cxn>
                    <a:cxn ang="0">
                      <a:pos x="107" y="8"/>
                    </a:cxn>
                  </a:cxnLst>
                  <a:pathLst>
                    <a:path w="176" h="603">
                      <a:moveTo>
                        <a:pt x="107" y="8"/>
                      </a:moveTo>
                      <a:lnTo>
                        <a:pt x="141" y="0"/>
                      </a:lnTo>
                      <a:lnTo>
                        <a:pt x="154" y="16"/>
                      </a:lnTo>
                      <a:lnTo>
                        <a:pt x="160" y="11"/>
                      </a:lnTo>
                      <a:lnTo>
                        <a:pt x="169" y="37"/>
                      </a:lnTo>
                      <a:lnTo>
                        <a:pt x="150" y="54"/>
                      </a:lnTo>
                      <a:lnTo>
                        <a:pt x="149" y="67"/>
                      </a:lnTo>
                      <a:lnTo>
                        <a:pt x="144" y="68"/>
                      </a:lnTo>
                      <a:lnTo>
                        <a:pt x="141" y="82"/>
                      </a:lnTo>
                      <a:lnTo>
                        <a:pt x="127" y="85"/>
                      </a:lnTo>
                      <a:lnTo>
                        <a:pt x="127" y="91"/>
                      </a:lnTo>
                      <a:lnTo>
                        <a:pt x="150" y="109"/>
                      </a:lnTo>
                      <a:lnTo>
                        <a:pt x="169" y="194"/>
                      </a:lnTo>
                      <a:lnTo>
                        <a:pt x="154" y="217"/>
                      </a:lnTo>
                      <a:lnTo>
                        <a:pt x="154" y="375"/>
                      </a:lnTo>
                      <a:lnTo>
                        <a:pt x="136" y="382"/>
                      </a:lnTo>
                      <a:lnTo>
                        <a:pt x="133" y="407"/>
                      </a:lnTo>
                      <a:lnTo>
                        <a:pt x="125" y="473"/>
                      </a:lnTo>
                      <a:lnTo>
                        <a:pt x="125" y="509"/>
                      </a:lnTo>
                      <a:lnTo>
                        <a:pt x="154" y="531"/>
                      </a:lnTo>
                      <a:lnTo>
                        <a:pt x="175" y="542"/>
                      </a:lnTo>
                      <a:lnTo>
                        <a:pt x="175" y="550"/>
                      </a:lnTo>
                      <a:lnTo>
                        <a:pt x="131" y="539"/>
                      </a:lnTo>
                      <a:lnTo>
                        <a:pt x="125" y="532"/>
                      </a:lnTo>
                      <a:lnTo>
                        <a:pt x="121" y="539"/>
                      </a:lnTo>
                      <a:lnTo>
                        <a:pt x="116" y="539"/>
                      </a:lnTo>
                      <a:lnTo>
                        <a:pt x="111" y="514"/>
                      </a:lnTo>
                      <a:lnTo>
                        <a:pt x="107" y="400"/>
                      </a:lnTo>
                      <a:lnTo>
                        <a:pt x="98" y="400"/>
                      </a:lnTo>
                      <a:lnTo>
                        <a:pt x="73" y="501"/>
                      </a:lnTo>
                      <a:lnTo>
                        <a:pt x="73" y="564"/>
                      </a:lnTo>
                      <a:lnTo>
                        <a:pt x="63" y="595"/>
                      </a:lnTo>
                      <a:lnTo>
                        <a:pt x="54" y="602"/>
                      </a:lnTo>
                      <a:lnTo>
                        <a:pt x="48" y="585"/>
                      </a:lnTo>
                      <a:lnTo>
                        <a:pt x="55" y="567"/>
                      </a:lnTo>
                      <a:lnTo>
                        <a:pt x="63" y="528"/>
                      </a:lnTo>
                      <a:lnTo>
                        <a:pt x="64" y="384"/>
                      </a:lnTo>
                      <a:lnTo>
                        <a:pt x="72" y="242"/>
                      </a:lnTo>
                      <a:lnTo>
                        <a:pt x="57" y="230"/>
                      </a:lnTo>
                      <a:lnTo>
                        <a:pt x="57" y="210"/>
                      </a:lnTo>
                      <a:lnTo>
                        <a:pt x="57" y="172"/>
                      </a:lnTo>
                      <a:lnTo>
                        <a:pt x="38" y="181"/>
                      </a:lnTo>
                      <a:lnTo>
                        <a:pt x="55" y="205"/>
                      </a:lnTo>
                      <a:lnTo>
                        <a:pt x="55" y="227"/>
                      </a:lnTo>
                      <a:lnTo>
                        <a:pt x="37" y="213"/>
                      </a:lnTo>
                      <a:lnTo>
                        <a:pt x="28" y="199"/>
                      </a:lnTo>
                      <a:lnTo>
                        <a:pt x="19" y="203"/>
                      </a:lnTo>
                      <a:lnTo>
                        <a:pt x="0" y="179"/>
                      </a:lnTo>
                      <a:lnTo>
                        <a:pt x="0" y="172"/>
                      </a:lnTo>
                      <a:lnTo>
                        <a:pt x="10" y="167"/>
                      </a:lnTo>
                      <a:lnTo>
                        <a:pt x="32" y="142"/>
                      </a:lnTo>
                      <a:lnTo>
                        <a:pt x="55" y="119"/>
                      </a:lnTo>
                      <a:lnTo>
                        <a:pt x="84" y="92"/>
                      </a:lnTo>
                      <a:lnTo>
                        <a:pt x="107" y="83"/>
                      </a:lnTo>
                      <a:lnTo>
                        <a:pt x="107" y="64"/>
                      </a:lnTo>
                      <a:lnTo>
                        <a:pt x="98" y="54"/>
                      </a:lnTo>
                      <a:lnTo>
                        <a:pt x="98" y="30"/>
                      </a:lnTo>
                      <a:lnTo>
                        <a:pt x="92" y="26"/>
                      </a:lnTo>
                      <a:lnTo>
                        <a:pt x="107" y="8"/>
                      </a:lnTo>
                    </a:path>
                  </a:pathLst>
                </a:custGeom>
                <a:solidFill>
                  <a:srgbClr val="EAEC5E"/>
                </a:solidFill>
                <a:ln w="12700">
                  <a:noFill/>
                </a:ln>
              </p:spPr>
              <p:txBody>
                <a:bodyPr/>
                <a:p>
                  <a:endParaRPr lang="zh-CN" altLang="en-US"/>
                </a:p>
              </p:txBody>
            </p:sp>
            <p:sp>
              <p:nvSpPr>
                <p:cNvPr id="37917" name="任意多边形 25629"/>
                <p:cNvSpPr/>
                <p:nvPr/>
              </p:nvSpPr>
              <p:spPr>
                <a:xfrm>
                  <a:off x="1801" y="1521"/>
                  <a:ext cx="65" cy="218"/>
                </a:xfrm>
                <a:custGeom>
                  <a:avLst/>
                  <a:gdLst/>
                  <a:ahLst/>
                  <a:cxnLst>
                    <a:cxn ang="0">
                      <a:pos x="30" y="11"/>
                    </a:cxn>
                    <a:cxn ang="0">
                      <a:pos x="30" y="26"/>
                    </a:cxn>
                    <a:cxn ang="0">
                      <a:pos x="32" y="30"/>
                    </a:cxn>
                    <a:cxn ang="0">
                      <a:pos x="26" y="41"/>
                    </a:cxn>
                    <a:cxn ang="0">
                      <a:pos x="30" y="44"/>
                    </a:cxn>
                    <a:cxn ang="0">
                      <a:pos x="29" y="48"/>
                    </a:cxn>
                    <a:cxn ang="0">
                      <a:pos x="32" y="64"/>
                    </a:cxn>
                    <a:cxn ang="0">
                      <a:pos x="32" y="67"/>
                    </a:cxn>
                    <a:cxn ang="0">
                      <a:pos x="10" y="82"/>
                    </a:cxn>
                    <a:cxn ang="0">
                      <a:pos x="0" y="201"/>
                    </a:cxn>
                    <a:cxn ang="0">
                      <a:pos x="13" y="222"/>
                    </a:cxn>
                    <a:cxn ang="0">
                      <a:pos x="8" y="287"/>
                    </a:cxn>
                    <a:cxn ang="0">
                      <a:pos x="17" y="294"/>
                    </a:cxn>
                    <a:cxn ang="0">
                      <a:pos x="21" y="395"/>
                    </a:cxn>
                    <a:cxn ang="0">
                      <a:pos x="27" y="497"/>
                    </a:cxn>
                    <a:cxn ang="0">
                      <a:pos x="25" y="504"/>
                    </a:cxn>
                    <a:cxn ang="0">
                      <a:pos x="3" y="522"/>
                    </a:cxn>
                    <a:cxn ang="0">
                      <a:pos x="5" y="526"/>
                    </a:cxn>
                    <a:cxn ang="0">
                      <a:pos x="13" y="530"/>
                    </a:cxn>
                    <a:cxn ang="0">
                      <a:pos x="27" y="526"/>
                    </a:cxn>
                    <a:cxn ang="0">
                      <a:pos x="40" y="519"/>
                    </a:cxn>
                    <a:cxn ang="0">
                      <a:pos x="50" y="515"/>
                    </a:cxn>
                    <a:cxn ang="0">
                      <a:pos x="50" y="532"/>
                    </a:cxn>
                    <a:cxn ang="0">
                      <a:pos x="55" y="533"/>
                    </a:cxn>
                    <a:cxn ang="0">
                      <a:pos x="47" y="548"/>
                    </a:cxn>
                    <a:cxn ang="0">
                      <a:pos x="51" y="571"/>
                    </a:cxn>
                    <a:cxn ang="0">
                      <a:pos x="58" y="575"/>
                    </a:cxn>
                    <a:cxn ang="0">
                      <a:pos x="71" y="555"/>
                    </a:cxn>
                    <a:cxn ang="0">
                      <a:pos x="71" y="540"/>
                    </a:cxn>
                    <a:cxn ang="0">
                      <a:pos x="76" y="539"/>
                    </a:cxn>
                    <a:cxn ang="0">
                      <a:pos x="82" y="407"/>
                    </a:cxn>
                    <a:cxn ang="0">
                      <a:pos x="76" y="395"/>
                    </a:cxn>
                    <a:cxn ang="0">
                      <a:pos x="91" y="307"/>
                    </a:cxn>
                    <a:cxn ang="0">
                      <a:pos x="100" y="303"/>
                    </a:cxn>
                    <a:cxn ang="0">
                      <a:pos x="103" y="211"/>
                    </a:cxn>
                    <a:cxn ang="0">
                      <a:pos x="127" y="201"/>
                    </a:cxn>
                    <a:cxn ang="0">
                      <a:pos x="117" y="103"/>
                    </a:cxn>
                    <a:cxn ang="0">
                      <a:pos x="81" y="76"/>
                    </a:cxn>
                    <a:cxn ang="0">
                      <a:pos x="71" y="66"/>
                    </a:cxn>
                    <a:cxn ang="0">
                      <a:pos x="71" y="57"/>
                    </a:cxn>
                    <a:cxn ang="0">
                      <a:pos x="75" y="50"/>
                    </a:cxn>
                    <a:cxn ang="0">
                      <a:pos x="79" y="45"/>
                    </a:cxn>
                    <a:cxn ang="0">
                      <a:pos x="83" y="38"/>
                    </a:cxn>
                    <a:cxn ang="0">
                      <a:pos x="85" y="32"/>
                    </a:cxn>
                    <a:cxn ang="0">
                      <a:pos x="85" y="25"/>
                    </a:cxn>
                    <a:cxn ang="0">
                      <a:pos x="83" y="17"/>
                    </a:cxn>
                    <a:cxn ang="0">
                      <a:pos x="78" y="10"/>
                    </a:cxn>
                    <a:cxn ang="0">
                      <a:pos x="71" y="3"/>
                    </a:cxn>
                    <a:cxn ang="0">
                      <a:pos x="64" y="0"/>
                    </a:cxn>
                    <a:cxn ang="0">
                      <a:pos x="56" y="0"/>
                    </a:cxn>
                    <a:cxn ang="0">
                      <a:pos x="47" y="1"/>
                    </a:cxn>
                    <a:cxn ang="0">
                      <a:pos x="40" y="3"/>
                    </a:cxn>
                    <a:cxn ang="0">
                      <a:pos x="30" y="11"/>
                    </a:cxn>
                  </a:cxnLst>
                  <a:pathLst>
                    <a:path w="128" h="576">
                      <a:moveTo>
                        <a:pt x="30" y="11"/>
                      </a:moveTo>
                      <a:lnTo>
                        <a:pt x="30" y="26"/>
                      </a:lnTo>
                      <a:lnTo>
                        <a:pt x="32" y="30"/>
                      </a:lnTo>
                      <a:lnTo>
                        <a:pt x="26" y="41"/>
                      </a:lnTo>
                      <a:lnTo>
                        <a:pt x="30" y="44"/>
                      </a:lnTo>
                      <a:lnTo>
                        <a:pt x="29" y="48"/>
                      </a:lnTo>
                      <a:lnTo>
                        <a:pt x="32" y="64"/>
                      </a:lnTo>
                      <a:lnTo>
                        <a:pt x="32" y="67"/>
                      </a:lnTo>
                      <a:lnTo>
                        <a:pt x="10" y="82"/>
                      </a:lnTo>
                      <a:lnTo>
                        <a:pt x="0" y="201"/>
                      </a:lnTo>
                      <a:lnTo>
                        <a:pt x="13" y="222"/>
                      </a:lnTo>
                      <a:lnTo>
                        <a:pt x="8" y="287"/>
                      </a:lnTo>
                      <a:lnTo>
                        <a:pt x="17" y="294"/>
                      </a:lnTo>
                      <a:lnTo>
                        <a:pt x="21" y="395"/>
                      </a:lnTo>
                      <a:lnTo>
                        <a:pt x="27" y="497"/>
                      </a:lnTo>
                      <a:lnTo>
                        <a:pt x="25" y="504"/>
                      </a:lnTo>
                      <a:lnTo>
                        <a:pt x="3" y="522"/>
                      </a:lnTo>
                      <a:lnTo>
                        <a:pt x="5" y="526"/>
                      </a:lnTo>
                      <a:lnTo>
                        <a:pt x="13" y="530"/>
                      </a:lnTo>
                      <a:lnTo>
                        <a:pt x="27" y="526"/>
                      </a:lnTo>
                      <a:lnTo>
                        <a:pt x="40" y="519"/>
                      </a:lnTo>
                      <a:lnTo>
                        <a:pt x="50" y="515"/>
                      </a:lnTo>
                      <a:lnTo>
                        <a:pt x="50" y="532"/>
                      </a:lnTo>
                      <a:lnTo>
                        <a:pt x="55" y="533"/>
                      </a:lnTo>
                      <a:lnTo>
                        <a:pt x="47" y="548"/>
                      </a:lnTo>
                      <a:lnTo>
                        <a:pt x="51" y="571"/>
                      </a:lnTo>
                      <a:lnTo>
                        <a:pt x="58" y="575"/>
                      </a:lnTo>
                      <a:lnTo>
                        <a:pt x="71" y="555"/>
                      </a:lnTo>
                      <a:lnTo>
                        <a:pt x="71" y="540"/>
                      </a:lnTo>
                      <a:lnTo>
                        <a:pt x="76" y="539"/>
                      </a:lnTo>
                      <a:lnTo>
                        <a:pt x="82" y="407"/>
                      </a:lnTo>
                      <a:lnTo>
                        <a:pt x="76" y="395"/>
                      </a:lnTo>
                      <a:lnTo>
                        <a:pt x="91" y="307"/>
                      </a:lnTo>
                      <a:lnTo>
                        <a:pt x="100" y="303"/>
                      </a:lnTo>
                      <a:lnTo>
                        <a:pt x="103" y="211"/>
                      </a:lnTo>
                      <a:lnTo>
                        <a:pt x="127" y="201"/>
                      </a:lnTo>
                      <a:lnTo>
                        <a:pt x="117" y="103"/>
                      </a:lnTo>
                      <a:lnTo>
                        <a:pt x="81" y="76"/>
                      </a:lnTo>
                      <a:lnTo>
                        <a:pt x="71" y="66"/>
                      </a:lnTo>
                      <a:lnTo>
                        <a:pt x="71" y="57"/>
                      </a:lnTo>
                      <a:lnTo>
                        <a:pt x="75" y="50"/>
                      </a:lnTo>
                      <a:lnTo>
                        <a:pt x="79" y="45"/>
                      </a:lnTo>
                      <a:lnTo>
                        <a:pt x="83" y="38"/>
                      </a:lnTo>
                      <a:lnTo>
                        <a:pt x="85" y="32"/>
                      </a:lnTo>
                      <a:lnTo>
                        <a:pt x="85" y="25"/>
                      </a:lnTo>
                      <a:lnTo>
                        <a:pt x="83" y="17"/>
                      </a:lnTo>
                      <a:lnTo>
                        <a:pt x="78" y="10"/>
                      </a:lnTo>
                      <a:lnTo>
                        <a:pt x="71" y="3"/>
                      </a:lnTo>
                      <a:lnTo>
                        <a:pt x="64" y="0"/>
                      </a:lnTo>
                      <a:lnTo>
                        <a:pt x="56" y="0"/>
                      </a:lnTo>
                      <a:lnTo>
                        <a:pt x="47" y="1"/>
                      </a:lnTo>
                      <a:lnTo>
                        <a:pt x="40" y="3"/>
                      </a:lnTo>
                      <a:lnTo>
                        <a:pt x="30" y="11"/>
                      </a:lnTo>
                    </a:path>
                  </a:pathLst>
                </a:custGeom>
                <a:solidFill>
                  <a:srgbClr val="EAEC5E"/>
                </a:solidFill>
                <a:ln w="12700">
                  <a:noFill/>
                </a:ln>
              </p:spPr>
              <p:txBody>
                <a:bodyPr/>
                <a:p>
                  <a:endParaRPr lang="zh-CN" altLang="en-US"/>
                </a:p>
              </p:txBody>
            </p:sp>
          </p:grpSp>
          <p:sp>
            <p:nvSpPr>
              <p:cNvPr id="37918" name="任意多边形 25630"/>
              <p:cNvSpPr/>
              <p:nvPr/>
            </p:nvSpPr>
            <p:spPr>
              <a:xfrm>
                <a:off x="2010" y="1557"/>
                <a:ext cx="74" cy="270"/>
              </a:xfrm>
              <a:custGeom>
                <a:avLst/>
                <a:gdLst/>
                <a:ahLst/>
                <a:cxnLst>
                  <a:cxn ang="0">
                    <a:pos x="51" y="11"/>
                  </a:cxn>
                  <a:cxn ang="0">
                    <a:pos x="84" y="0"/>
                  </a:cxn>
                  <a:cxn ang="0">
                    <a:pos x="110" y="0"/>
                  </a:cxn>
                  <a:cxn ang="0">
                    <a:pos x="132" y="6"/>
                  </a:cxn>
                  <a:cxn ang="0">
                    <a:pos x="141" y="31"/>
                  </a:cxn>
                  <a:cxn ang="0">
                    <a:pos x="141" y="51"/>
                  </a:cxn>
                  <a:cxn ang="0">
                    <a:pos x="128" y="77"/>
                  </a:cxn>
                  <a:cxn ang="0">
                    <a:pos x="118" y="76"/>
                  </a:cxn>
                  <a:cxn ang="0">
                    <a:pos x="133" y="106"/>
                  </a:cxn>
                  <a:cxn ang="0">
                    <a:pos x="144" y="153"/>
                  </a:cxn>
                  <a:cxn ang="0">
                    <a:pos x="144" y="195"/>
                  </a:cxn>
                  <a:cxn ang="0">
                    <a:pos x="141" y="246"/>
                  </a:cxn>
                  <a:cxn ang="0">
                    <a:pos x="132" y="298"/>
                  </a:cxn>
                  <a:cxn ang="0">
                    <a:pos x="116" y="301"/>
                  </a:cxn>
                  <a:cxn ang="0">
                    <a:pos x="116" y="316"/>
                  </a:cxn>
                  <a:cxn ang="0">
                    <a:pos x="107" y="322"/>
                  </a:cxn>
                  <a:cxn ang="0">
                    <a:pos x="107" y="373"/>
                  </a:cxn>
                  <a:cxn ang="0">
                    <a:pos x="98" y="384"/>
                  </a:cxn>
                  <a:cxn ang="0">
                    <a:pos x="98" y="479"/>
                  </a:cxn>
                  <a:cxn ang="0">
                    <a:pos x="98" y="540"/>
                  </a:cxn>
                  <a:cxn ang="0">
                    <a:pos x="111" y="608"/>
                  </a:cxn>
                  <a:cxn ang="0">
                    <a:pos x="116" y="694"/>
                  </a:cxn>
                  <a:cxn ang="0">
                    <a:pos x="101" y="701"/>
                  </a:cxn>
                  <a:cxn ang="0">
                    <a:pos x="101" y="711"/>
                  </a:cxn>
                  <a:cxn ang="0">
                    <a:pos x="77" y="711"/>
                  </a:cxn>
                  <a:cxn ang="0">
                    <a:pos x="73" y="707"/>
                  </a:cxn>
                  <a:cxn ang="0">
                    <a:pos x="63" y="707"/>
                  </a:cxn>
                  <a:cxn ang="0">
                    <a:pos x="63" y="714"/>
                  </a:cxn>
                  <a:cxn ang="0">
                    <a:pos x="45" y="711"/>
                  </a:cxn>
                  <a:cxn ang="0">
                    <a:pos x="8" y="707"/>
                  </a:cxn>
                  <a:cxn ang="0">
                    <a:pos x="8" y="701"/>
                  </a:cxn>
                  <a:cxn ang="0">
                    <a:pos x="43" y="688"/>
                  </a:cxn>
                  <a:cxn ang="0">
                    <a:pos x="43" y="675"/>
                  </a:cxn>
                  <a:cxn ang="0">
                    <a:pos x="12" y="669"/>
                  </a:cxn>
                  <a:cxn ang="0">
                    <a:pos x="12" y="660"/>
                  </a:cxn>
                  <a:cxn ang="0">
                    <a:pos x="33" y="647"/>
                  </a:cxn>
                  <a:cxn ang="0">
                    <a:pos x="33" y="550"/>
                  </a:cxn>
                  <a:cxn ang="0">
                    <a:pos x="25" y="461"/>
                  </a:cxn>
                  <a:cxn ang="0">
                    <a:pos x="27" y="372"/>
                  </a:cxn>
                  <a:cxn ang="0">
                    <a:pos x="28" y="322"/>
                  </a:cxn>
                  <a:cxn ang="0">
                    <a:pos x="26" y="307"/>
                  </a:cxn>
                  <a:cxn ang="0">
                    <a:pos x="26" y="237"/>
                  </a:cxn>
                  <a:cxn ang="0">
                    <a:pos x="0" y="221"/>
                  </a:cxn>
                  <a:cxn ang="0">
                    <a:pos x="0" y="212"/>
                  </a:cxn>
                  <a:cxn ang="0">
                    <a:pos x="55" y="116"/>
                  </a:cxn>
                  <a:cxn ang="0">
                    <a:pos x="81" y="103"/>
                  </a:cxn>
                  <a:cxn ang="0">
                    <a:pos x="78" y="97"/>
                  </a:cxn>
                  <a:cxn ang="0">
                    <a:pos x="60" y="93"/>
                  </a:cxn>
                  <a:cxn ang="0">
                    <a:pos x="60" y="87"/>
                  </a:cxn>
                  <a:cxn ang="0">
                    <a:pos x="55" y="84"/>
                  </a:cxn>
                  <a:cxn ang="0">
                    <a:pos x="55" y="77"/>
                  </a:cxn>
                  <a:cxn ang="0">
                    <a:pos x="51" y="74"/>
                  </a:cxn>
                  <a:cxn ang="0">
                    <a:pos x="55" y="71"/>
                  </a:cxn>
                  <a:cxn ang="0">
                    <a:pos x="51" y="68"/>
                  </a:cxn>
                  <a:cxn ang="0">
                    <a:pos x="60" y="51"/>
                  </a:cxn>
                  <a:cxn ang="0">
                    <a:pos x="55" y="43"/>
                  </a:cxn>
                  <a:cxn ang="0">
                    <a:pos x="60" y="34"/>
                  </a:cxn>
                  <a:cxn ang="0">
                    <a:pos x="51" y="27"/>
                  </a:cxn>
                  <a:cxn ang="0">
                    <a:pos x="51" y="11"/>
                  </a:cxn>
                </a:cxnLst>
                <a:pathLst>
                  <a:path w="145" h="715">
                    <a:moveTo>
                      <a:pt x="51" y="11"/>
                    </a:moveTo>
                    <a:lnTo>
                      <a:pt x="84" y="0"/>
                    </a:lnTo>
                    <a:lnTo>
                      <a:pt x="110" y="0"/>
                    </a:lnTo>
                    <a:lnTo>
                      <a:pt x="132" y="6"/>
                    </a:lnTo>
                    <a:lnTo>
                      <a:pt x="141" y="31"/>
                    </a:lnTo>
                    <a:lnTo>
                      <a:pt x="141" y="51"/>
                    </a:lnTo>
                    <a:lnTo>
                      <a:pt x="128" y="77"/>
                    </a:lnTo>
                    <a:lnTo>
                      <a:pt x="118" y="76"/>
                    </a:lnTo>
                    <a:lnTo>
                      <a:pt x="133" y="106"/>
                    </a:lnTo>
                    <a:lnTo>
                      <a:pt x="144" y="153"/>
                    </a:lnTo>
                    <a:lnTo>
                      <a:pt x="144" y="195"/>
                    </a:lnTo>
                    <a:lnTo>
                      <a:pt x="141" y="246"/>
                    </a:lnTo>
                    <a:lnTo>
                      <a:pt x="132" y="298"/>
                    </a:lnTo>
                    <a:lnTo>
                      <a:pt x="116" y="301"/>
                    </a:lnTo>
                    <a:lnTo>
                      <a:pt x="116" y="316"/>
                    </a:lnTo>
                    <a:lnTo>
                      <a:pt x="107" y="322"/>
                    </a:lnTo>
                    <a:lnTo>
                      <a:pt x="107" y="373"/>
                    </a:lnTo>
                    <a:lnTo>
                      <a:pt x="98" y="384"/>
                    </a:lnTo>
                    <a:lnTo>
                      <a:pt x="98" y="479"/>
                    </a:lnTo>
                    <a:lnTo>
                      <a:pt x="98" y="540"/>
                    </a:lnTo>
                    <a:lnTo>
                      <a:pt x="111" y="608"/>
                    </a:lnTo>
                    <a:lnTo>
                      <a:pt x="116" y="694"/>
                    </a:lnTo>
                    <a:lnTo>
                      <a:pt x="101" y="701"/>
                    </a:lnTo>
                    <a:lnTo>
                      <a:pt x="101" y="711"/>
                    </a:lnTo>
                    <a:lnTo>
                      <a:pt x="77" y="711"/>
                    </a:lnTo>
                    <a:lnTo>
                      <a:pt x="73" y="707"/>
                    </a:lnTo>
                    <a:lnTo>
                      <a:pt x="63" y="707"/>
                    </a:lnTo>
                    <a:lnTo>
                      <a:pt x="63" y="714"/>
                    </a:lnTo>
                    <a:lnTo>
                      <a:pt x="45" y="711"/>
                    </a:lnTo>
                    <a:lnTo>
                      <a:pt x="8" y="707"/>
                    </a:lnTo>
                    <a:lnTo>
                      <a:pt x="8" y="701"/>
                    </a:lnTo>
                    <a:lnTo>
                      <a:pt x="43" y="688"/>
                    </a:lnTo>
                    <a:lnTo>
                      <a:pt x="43" y="675"/>
                    </a:lnTo>
                    <a:lnTo>
                      <a:pt x="12" y="669"/>
                    </a:lnTo>
                    <a:lnTo>
                      <a:pt x="12" y="660"/>
                    </a:lnTo>
                    <a:lnTo>
                      <a:pt x="33" y="647"/>
                    </a:lnTo>
                    <a:lnTo>
                      <a:pt x="33" y="550"/>
                    </a:lnTo>
                    <a:lnTo>
                      <a:pt x="25" y="461"/>
                    </a:lnTo>
                    <a:lnTo>
                      <a:pt x="27" y="372"/>
                    </a:lnTo>
                    <a:lnTo>
                      <a:pt x="28" y="322"/>
                    </a:lnTo>
                    <a:lnTo>
                      <a:pt x="26" y="307"/>
                    </a:lnTo>
                    <a:lnTo>
                      <a:pt x="26" y="237"/>
                    </a:lnTo>
                    <a:lnTo>
                      <a:pt x="0" y="221"/>
                    </a:lnTo>
                    <a:lnTo>
                      <a:pt x="0" y="212"/>
                    </a:lnTo>
                    <a:lnTo>
                      <a:pt x="55" y="116"/>
                    </a:lnTo>
                    <a:lnTo>
                      <a:pt x="81" y="103"/>
                    </a:lnTo>
                    <a:lnTo>
                      <a:pt x="78" y="97"/>
                    </a:lnTo>
                    <a:lnTo>
                      <a:pt x="60" y="93"/>
                    </a:lnTo>
                    <a:lnTo>
                      <a:pt x="60" y="87"/>
                    </a:lnTo>
                    <a:lnTo>
                      <a:pt x="55" y="84"/>
                    </a:lnTo>
                    <a:lnTo>
                      <a:pt x="55" y="77"/>
                    </a:lnTo>
                    <a:lnTo>
                      <a:pt x="51" y="74"/>
                    </a:lnTo>
                    <a:lnTo>
                      <a:pt x="55" y="71"/>
                    </a:lnTo>
                    <a:lnTo>
                      <a:pt x="51" y="68"/>
                    </a:lnTo>
                    <a:lnTo>
                      <a:pt x="60" y="51"/>
                    </a:lnTo>
                    <a:lnTo>
                      <a:pt x="55" y="43"/>
                    </a:lnTo>
                    <a:lnTo>
                      <a:pt x="60" y="34"/>
                    </a:lnTo>
                    <a:lnTo>
                      <a:pt x="51" y="27"/>
                    </a:lnTo>
                    <a:lnTo>
                      <a:pt x="51" y="11"/>
                    </a:lnTo>
                  </a:path>
                </a:pathLst>
              </a:custGeom>
              <a:solidFill>
                <a:srgbClr val="EAEC5E"/>
              </a:solidFill>
              <a:ln w="12700">
                <a:noFill/>
              </a:ln>
            </p:spPr>
            <p:txBody>
              <a:bodyPr/>
              <a:p>
                <a:endParaRPr lang="zh-CN" altLang="en-US"/>
              </a:p>
            </p:txBody>
          </p:sp>
          <p:sp>
            <p:nvSpPr>
              <p:cNvPr id="37919" name="任意多边形 25631"/>
              <p:cNvSpPr/>
              <p:nvPr/>
            </p:nvSpPr>
            <p:spPr>
              <a:xfrm>
                <a:off x="1205" y="1555"/>
                <a:ext cx="54" cy="143"/>
              </a:xfrm>
              <a:custGeom>
                <a:avLst/>
                <a:gdLst/>
                <a:ahLst/>
                <a:cxnLst>
                  <a:cxn ang="0">
                    <a:pos x="41" y="5"/>
                  </a:cxn>
                  <a:cxn ang="0">
                    <a:pos x="36" y="25"/>
                  </a:cxn>
                  <a:cxn ang="0">
                    <a:pos x="39" y="28"/>
                  </a:cxn>
                  <a:cxn ang="0">
                    <a:pos x="43" y="35"/>
                  </a:cxn>
                  <a:cxn ang="0">
                    <a:pos x="47" y="49"/>
                  </a:cxn>
                  <a:cxn ang="0">
                    <a:pos x="43" y="51"/>
                  </a:cxn>
                  <a:cxn ang="0">
                    <a:pos x="19" y="71"/>
                  </a:cxn>
                  <a:cxn ang="0">
                    <a:pos x="4" y="186"/>
                  </a:cxn>
                  <a:cxn ang="0">
                    <a:pos x="0" y="206"/>
                  </a:cxn>
                  <a:cxn ang="0">
                    <a:pos x="7" y="217"/>
                  </a:cxn>
                  <a:cxn ang="0">
                    <a:pos x="11" y="219"/>
                  </a:cxn>
                  <a:cxn ang="0">
                    <a:pos x="11" y="202"/>
                  </a:cxn>
                  <a:cxn ang="0">
                    <a:pos x="11" y="211"/>
                  </a:cxn>
                  <a:cxn ang="0">
                    <a:pos x="18" y="204"/>
                  </a:cxn>
                  <a:cxn ang="0">
                    <a:pos x="20" y="190"/>
                  </a:cxn>
                  <a:cxn ang="0">
                    <a:pos x="34" y="289"/>
                  </a:cxn>
                  <a:cxn ang="0">
                    <a:pos x="41" y="349"/>
                  </a:cxn>
                  <a:cxn ang="0">
                    <a:pos x="37" y="376"/>
                  </a:cxn>
                  <a:cxn ang="0">
                    <a:pos x="54" y="371"/>
                  </a:cxn>
                  <a:cxn ang="0">
                    <a:pos x="49" y="338"/>
                  </a:cxn>
                  <a:cxn ang="0">
                    <a:pos x="56" y="291"/>
                  </a:cxn>
                  <a:cxn ang="0">
                    <a:pos x="58" y="336"/>
                  </a:cxn>
                  <a:cxn ang="0">
                    <a:pos x="61" y="368"/>
                  </a:cxn>
                  <a:cxn ang="0">
                    <a:pos x="75" y="369"/>
                  </a:cxn>
                  <a:cxn ang="0">
                    <a:pos x="80" y="289"/>
                  </a:cxn>
                  <a:cxn ang="0">
                    <a:pos x="86" y="281"/>
                  </a:cxn>
                  <a:cxn ang="0">
                    <a:pos x="102" y="289"/>
                  </a:cxn>
                  <a:cxn ang="0">
                    <a:pos x="94" y="193"/>
                  </a:cxn>
                  <a:cxn ang="0">
                    <a:pos x="96" y="174"/>
                  </a:cxn>
                  <a:cxn ang="0">
                    <a:pos x="94" y="127"/>
                  </a:cxn>
                  <a:cxn ang="0">
                    <a:pos x="71" y="63"/>
                  </a:cxn>
                  <a:cxn ang="0">
                    <a:pos x="70" y="41"/>
                  </a:cxn>
                  <a:cxn ang="0">
                    <a:pos x="75" y="37"/>
                  </a:cxn>
                  <a:cxn ang="0">
                    <a:pos x="80" y="31"/>
                  </a:cxn>
                  <a:cxn ang="0">
                    <a:pos x="77" y="5"/>
                  </a:cxn>
                  <a:cxn ang="0">
                    <a:pos x="64" y="1"/>
                  </a:cxn>
                  <a:cxn ang="0">
                    <a:pos x="53" y="3"/>
                  </a:cxn>
                </a:cxnLst>
                <a:pathLst>
                  <a:path w="106" h="379">
                    <a:moveTo>
                      <a:pt x="53" y="3"/>
                    </a:moveTo>
                    <a:lnTo>
                      <a:pt x="41" y="5"/>
                    </a:lnTo>
                    <a:lnTo>
                      <a:pt x="36" y="19"/>
                    </a:lnTo>
                    <a:lnTo>
                      <a:pt x="36" y="25"/>
                    </a:lnTo>
                    <a:lnTo>
                      <a:pt x="41" y="25"/>
                    </a:lnTo>
                    <a:lnTo>
                      <a:pt x="39" y="28"/>
                    </a:lnTo>
                    <a:lnTo>
                      <a:pt x="41" y="29"/>
                    </a:lnTo>
                    <a:lnTo>
                      <a:pt x="43" y="35"/>
                    </a:lnTo>
                    <a:lnTo>
                      <a:pt x="44" y="37"/>
                    </a:lnTo>
                    <a:lnTo>
                      <a:pt x="47" y="49"/>
                    </a:lnTo>
                    <a:lnTo>
                      <a:pt x="47" y="51"/>
                    </a:lnTo>
                    <a:lnTo>
                      <a:pt x="43" y="51"/>
                    </a:lnTo>
                    <a:lnTo>
                      <a:pt x="34" y="66"/>
                    </a:lnTo>
                    <a:lnTo>
                      <a:pt x="19" y="71"/>
                    </a:lnTo>
                    <a:lnTo>
                      <a:pt x="11" y="82"/>
                    </a:lnTo>
                    <a:lnTo>
                      <a:pt x="4" y="186"/>
                    </a:lnTo>
                    <a:lnTo>
                      <a:pt x="7" y="187"/>
                    </a:lnTo>
                    <a:lnTo>
                      <a:pt x="0" y="206"/>
                    </a:lnTo>
                    <a:lnTo>
                      <a:pt x="4" y="217"/>
                    </a:lnTo>
                    <a:lnTo>
                      <a:pt x="7" y="217"/>
                    </a:lnTo>
                    <a:lnTo>
                      <a:pt x="8" y="219"/>
                    </a:lnTo>
                    <a:lnTo>
                      <a:pt x="11" y="219"/>
                    </a:lnTo>
                    <a:lnTo>
                      <a:pt x="10" y="208"/>
                    </a:lnTo>
                    <a:lnTo>
                      <a:pt x="11" y="202"/>
                    </a:lnTo>
                    <a:lnTo>
                      <a:pt x="13" y="207"/>
                    </a:lnTo>
                    <a:lnTo>
                      <a:pt x="11" y="211"/>
                    </a:lnTo>
                    <a:lnTo>
                      <a:pt x="13" y="213"/>
                    </a:lnTo>
                    <a:lnTo>
                      <a:pt x="18" y="204"/>
                    </a:lnTo>
                    <a:lnTo>
                      <a:pt x="15" y="189"/>
                    </a:lnTo>
                    <a:lnTo>
                      <a:pt x="20" y="190"/>
                    </a:lnTo>
                    <a:lnTo>
                      <a:pt x="18" y="283"/>
                    </a:lnTo>
                    <a:lnTo>
                      <a:pt x="34" y="289"/>
                    </a:lnTo>
                    <a:lnTo>
                      <a:pt x="43" y="343"/>
                    </a:lnTo>
                    <a:lnTo>
                      <a:pt x="41" y="349"/>
                    </a:lnTo>
                    <a:lnTo>
                      <a:pt x="37" y="371"/>
                    </a:lnTo>
                    <a:lnTo>
                      <a:pt x="37" y="376"/>
                    </a:lnTo>
                    <a:lnTo>
                      <a:pt x="49" y="378"/>
                    </a:lnTo>
                    <a:lnTo>
                      <a:pt x="54" y="371"/>
                    </a:lnTo>
                    <a:lnTo>
                      <a:pt x="51" y="352"/>
                    </a:lnTo>
                    <a:lnTo>
                      <a:pt x="49" y="338"/>
                    </a:lnTo>
                    <a:lnTo>
                      <a:pt x="55" y="291"/>
                    </a:lnTo>
                    <a:lnTo>
                      <a:pt x="56" y="291"/>
                    </a:lnTo>
                    <a:lnTo>
                      <a:pt x="61" y="308"/>
                    </a:lnTo>
                    <a:lnTo>
                      <a:pt x="58" y="336"/>
                    </a:lnTo>
                    <a:lnTo>
                      <a:pt x="54" y="339"/>
                    </a:lnTo>
                    <a:lnTo>
                      <a:pt x="61" y="368"/>
                    </a:lnTo>
                    <a:lnTo>
                      <a:pt x="72" y="371"/>
                    </a:lnTo>
                    <a:lnTo>
                      <a:pt x="75" y="369"/>
                    </a:lnTo>
                    <a:lnTo>
                      <a:pt x="66" y="339"/>
                    </a:lnTo>
                    <a:lnTo>
                      <a:pt x="80" y="289"/>
                    </a:lnTo>
                    <a:lnTo>
                      <a:pt x="86" y="284"/>
                    </a:lnTo>
                    <a:lnTo>
                      <a:pt x="86" y="281"/>
                    </a:lnTo>
                    <a:lnTo>
                      <a:pt x="98" y="282"/>
                    </a:lnTo>
                    <a:lnTo>
                      <a:pt x="102" y="289"/>
                    </a:lnTo>
                    <a:lnTo>
                      <a:pt x="105" y="284"/>
                    </a:lnTo>
                    <a:lnTo>
                      <a:pt x="94" y="193"/>
                    </a:lnTo>
                    <a:lnTo>
                      <a:pt x="96" y="193"/>
                    </a:lnTo>
                    <a:lnTo>
                      <a:pt x="96" y="174"/>
                    </a:lnTo>
                    <a:lnTo>
                      <a:pt x="97" y="172"/>
                    </a:lnTo>
                    <a:lnTo>
                      <a:pt x="94" y="127"/>
                    </a:lnTo>
                    <a:lnTo>
                      <a:pt x="90" y="73"/>
                    </a:lnTo>
                    <a:lnTo>
                      <a:pt x="71" y="63"/>
                    </a:lnTo>
                    <a:lnTo>
                      <a:pt x="64" y="51"/>
                    </a:lnTo>
                    <a:lnTo>
                      <a:pt x="70" y="41"/>
                    </a:lnTo>
                    <a:lnTo>
                      <a:pt x="72" y="42"/>
                    </a:lnTo>
                    <a:lnTo>
                      <a:pt x="75" y="37"/>
                    </a:lnTo>
                    <a:lnTo>
                      <a:pt x="75" y="31"/>
                    </a:lnTo>
                    <a:lnTo>
                      <a:pt x="80" y="31"/>
                    </a:lnTo>
                    <a:lnTo>
                      <a:pt x="82" y="16"/>
                    </a:lnTo>
                    <a:lnTo>
                      <a:pt x="77" y="5"/>
                    </a:lnTo>
                    <a:lnTo>
                      <a:pt x="72" y="1"/>
                    </a:lnTo>
                    <a:lnTo>
                      <a:pt x="64" y="1"/>
                    </a:lnTo>
                    <a:lnTo>
                      <a:pt x="59" y="0"/>
                    </a:lnTo>
                    <a:lnTo>
                      <a:pt x="53" y="3"/>
                    </a:lnTo>
                  </a:path>
                </a:pathLst>
              </a:custGeom>
              <a:solidFill>
                <a:srgbClr val="EAEC5E"/>
              </a:solidFill>
              <a:ln w="12700">
                <a:noFill/>
              </a:ln>
            </p:spPr>
            <p:txBody>
              <a:bodyPr/>
              <a:p>
                <a:endParaRPr lang="zh-CN" altLang="en-US"/>
              </a:p>
            </p:txBody>
          </p:sp>
          <p:sp>
            <p:nvSpPr>
              <p:cNvPr id="37920" name="任意多边形 25632"/>
              <p:cNvSpPr/>
              <p:nvPr/>
            </p:nvSpPr>
            <p:spPr>
              <a:xfrm>
                <a:off x="1610" y="1520"/>
                <a:ext cx="37" cy="143"/>
              </a:xfrm>
              <a:custGeom>
                <a:avLst/>
                <a:gdLst/>
                <a:ahLst/>
                <a:cxnLst>
                  <a:cxn ang="0">
                    <a:pos x="25" y="5"/>
                  </a:cxn>
                  <a:cxn ang="0">
                    <a:pos x="43" y="0"/>
                  </a:cxn>
                  <a:cxn ang="0">
                    <a:pos x="56" y="0"/>
                  </a:cxn>
                  <a:cxn ang="0">
                    <a:pos x="68" y="3"/>
                  </a:cxn>
                  <a:cxn ang="0">
                    <a:pos x="72" y="16"/>
                  </a:cxn>
                  <a:cxn ang="0">
                    <a:pos x="72" y="27"/>
                  </a:cxn>
                  <a:cxn ang="0">
                    <a:pos x="65" y="40"/>
                  </a:cxn>
                  <a:cxn ang="0">
                    <a:pos x="60" y="40"/>
                  </a:cxn>
                  <a:cxn ang="0">
                    <a:pos x="68" y="56"/>
                  </a:cxn>
                  <a:cxn ang="0">
                    <a:pos x="73" y="80"/>
                  </a:cxn>
                  <a:cxn ang="0">
                    <a:pos x="73" y="102"/>
                  </a:cxn>
                  <a:cxn ang="0">
                    <a:pos x="72" y="129"/>
                  </a:cxn>
                  <a:cxn ang="0">
                    <a:pos x="68" y="156"/>
                  </a:cxn>
                  <a:cxn ang="0">
                    <a:pos x="59" y="158"/>
                  </a:cxn>
                  <a:cxn ang="0">
                    <a:pos x="59" y="165"/>
                  </a:cxn>
                  <a:cxn ang="0">
                    <a:pos x="54" y="169"/>
                  </a:cxn>
                  <a:cxn ang="0">
                    <a:pos x="54" y="197"/>
                  </a:cxn>
                  <a:cxn ang="0">
                    <a:pos x="50" y="202"/>
                  </a:cxn>
                  <a:cxn ang="0">
                    <a:pos x="50" y="253"/>
                  </a:cxn>
                  <a:cxn ang="0">
                    <a:pos x="50" y="285"/>
                  </a:cxn>
                  <a:cxn ang="0">
                    <a:pos x="56" y="320"/>
                  </a:cxn>
                  <a:cxn ang="0">
                    <a:pos x="59" y="366"/>
                  </a:cxn>
                  <a:cxn ang="0">
                    <a:pos x="51" y="370"/>
                  </a:cxn>
                  <a:cxn ang="0">
                    <a:pos x="51" y="376"/>
                  </a:cxn>
                  <a:cxn ang="0">
                    <a:pos x="40" y="376"/>
                  </a:cxn>
                  <a:cxn ang="0">
                    <a:pos x="37" y="373"/>
                  </a:cxn>
                  <a:cxn ang="0">
                    <a:pos x="32" y="373"/>
                  </a:cxn>
                  <a:cxn ang="0">
                    <a:pos x="32" y="376"/>
                  </a:cxn>
                  <a:cxn ang="0">
                    <a:pos x="23" y="376"/>
                  </a:cxn>
                  <a:cxn ang="0">
                    <a:pos x="5" y="373"/>
                  </a:cxn>
                  <a:cxn ang="0">
                    <a:pos x="5" y="370"/>
                  </a:cxn>
                  <a:cxn ang="0">
                    <a:pos x="21" y="363"/>
                  </a:cxn>
                  <a:cxn ang="0">
                    <a:pos x="21" y="356"/>
                  </a:cxn>
                  <a:cxn ang="0">
                    <a:pos x="6" y="353"/>
                  </a:cxn>
                  <a:cxn ang="0">
                    <a:pos x="6" y="349"/>
                  </a:cxn>
                  <a:cxn ang="0">
                    <a:pos x="17" y="342"/>
                  </a:cxn>
                  <a:cxn ang="0">
                    <a:pos x="17" y="290"/>
                  </a:cxn>
                  <a:cxn ang="0">
                    <a:pos x="13" y="243"/>
                  </a:cxn>
                  <a:cxn ang="0">
                    <a:pos x="14" y="196"/>
                  </a:cxn>
                  <a:cxn ang="0">
                    <a:pos x="14" y="169"/>
                  </a:cxn>
                  <a:cxn ang="0">
                    <a:pos x="13" y="161"/>
                  </a:cxn>
                  <a:cxn ang="0">
                    <a:pos x="13" y="124"/>
                  </a:cxn>
                  <a:cxn ang="0">
                    <a:pos x="0" y="116"/>
                  </a:cxn>
                  <a:cxn ang="0">
                    <a:pos x="0" y="112"/>
                  </a:cxn>
                  <a:cxn ang="0">
                    <a:pos x="28" y="61"/>
                  </a:cxn>
                  <a:cxn ang="0">
                    <a:pos x="41" y="54"/>
                  </a:cxn>
                  <a:cxn ang="0">
                    <a:pos x="40" y="51"/>
                  </a:cxn>
                  <a:cxn ang="0">
                    <a:pos x="30" y="49"/>
                  </a:cxn>
                  <a:cxn ang="0">
                    <a:pos x="30" y="46"/>
                  </a:cxn>
                  <a:cxn ang="0">
                    <a:pos x="28" y="44"/>
                  </a:cxn>
                  <a:cxn ang="0">
                    <a:pos x="28" y="40"/>
                  </a:cxn>
                  <a:cxn ang="0">
                    <a:pos x="25" y="39"/>
                  </a:cxn>
                  <a:cxn ang="0">
                    <a:pos x="28" y="37"/>
                  </a:cxn>
                  <a:cxn ang="0">
                    <a:pos x="26" y="35"/>
                  </a:cxn>
                  <a:cxn ang="0">
                    <a:pos x="30" y="27"/>
                  </a:cxn>
                  <a:cxn ang="0">
                    <a:pos x="28" y="22"/>
                  </a:cxn>
                  <a:cxn ang="0">
                    <a:pos x="30" y="18"/>
                  </a:cxn>
                  <a:cxn ang="0">
                    <a:pos x="26" y="14"/>
                  </a:cxn>
                  <a:cxn ang="0">
                    <a:pos x="25" y="5"/>
                  </a:cxn>
                </a:cxnLst>
                <a:pathLst>
                  <a:path w="74" h="377">
                    <a:moveTo>
                      <a:pt x="25" y="5"/>
                    </a:moveTo>
                    <a:lnTo>
                      <a:pt x="43" y="0"/>
                    </a:lnTo>
                    <a:lnTo>
                      <a:pt x="56" y="0"/>
                    </a:lnTo>
                    <a:lnTo>
                      <a:pt x="68" y="3"/>
                    </a:lnTo>
                    <a:lnTo>
                      <a:pt x="72" y="16"/>
                    </a:lnTo>
                    <a:lnTo>
                      <a:pt x="72" y="27"/>
                    </a:lnTo>
                    <a:lnTo>
                      <a:pt x="65" y="40"/>
                    </a:lnTo>
                    <a:lnTo>
                      <a:pt x="60" y="40"/>
                    </a:lnTo>
                    <a:lnTo>
                      <a:pt x="68" y="56"/>
                    </a:lnTo>
                    <a:lnTo>
                      <a:pt x="73" y="80"/>
                    </a:lnTo>
                    <a:lnTo>
                      <a:pt x="73" y="102"/>
                    </a:lnTo>
                    <a:lnTo>
                      <a:pt x="72" y="129"/>
                    </a:lnTo>
                    <a:lnTo>
                      <a:pt x="68" y="156"/>
                    </a:lnTo>
                    <a:lnTo>
                      <a:pt x="59" y="158"/>
                    </a:lnTo>
                    <a:lnTo>
                      <a:pt x="59" y="165"/>
                    </a:lnTo>
                    <a:lnTo>
                      <a:pt x="54" y="169"/>
                    </a:lnTo>
                    <a:lnTo>
                      <a:pt x="54" y="197"/>
                    </a:lnTo>
                    <a:lnTo>
                      <a:pt x="50" y="202"/>
                    </a:lnTo>
                    <a:lnTo>
                      <a:pt x="50" y="253"/>
                    </a:lnTo>
                    <a:lnTo>
                      <a:pt x="50" y="285"/>
                    </a:lnTo>
                    <a:lnTo>
                      <a:pt x="56" y="320"/>
                    </a:lnTo>
                    <a:lnTo>
                      <a:pt x="59" y="366"/>
                    </a:lnTo>
                    <a:lnTo>
                      <a:pt x="51" y="370"/>
                    </a:lnTo>
                    <a:lnTo>
                      <a:pt x="51" y="376"/>
                    </a:lnTo>
                    <a:lnTo>
                      <a:pt x="40" y="376"/>
                    </a:lnTo>
                    <a:lnTo>
                      <a:pt x="37" y="373"/>
                    </a:lnTo>
                    <a:lnTo>
                      <a:pt x="32" y="373"/>
                    </a:lnTo>
                    <a:lnTo>
                      <a:pt x="32" y="376"/>
                    </a:lnTo>
                    <a:lnTo>
                      <a:pt x="23" y="376"/>
                    </a:lnTo>
                    <a:lnTo>
                      <a:pt x="5" y="373"/>
                    </a:lnTo>
                    <a:lnTo>
                      <a:pt x="5" y="370"/>
                    </a:lnTo>
                    <a:lnTo>
                      <a:pt x="21" y="363"/>
                    </a:lnTo>
                    <a:lnTo>
                      <a:pt x="21" y="356"/>
                    </a:lnTo>
                    <a:lnTo>
                      <a:pt x="6" y="353"/>
                    </a:lnTo>
                    <a:lnTo>
                      <a:pt x="6" y="349"/>
                    </a:lnTo>
                    <a:lnTo>
                      <a:pt x="17" y="342"/>
                    </a:lnTo>
                    <a:lnTo>
                      <a:pt x="17" y="290"/>
                    </a:lnTo>
                    <a:lnTo>
                      <a:pt x="13" y="243"/>
                    </a:lnTo>
                    <a:lnTo>
                      <a:pt x="14" y="196"/>
                    </a:lnTo>
                    <a:lnTo>
                      <a:pt x="14" y="169"/>
                    </a:lnTo>
                    <a:lnTo>
                      <a:pt x="13" y="161"/>
                    </a:lnTo>
                    <a:lnTo>
                      <a:pt x="13" y="124"/>
                    </a:lnTo>
                    <a:lnTo>
                      <a:pt x="0" y="116"/>
                    </a:lnTo>
                    <a:lnTo>
                      <a:pt x="0" y="112"/>
                    </a:lnTo>
                    <a:lnTo>
                      <a:pt x="28" y="61"/>
                    </a:lnTo>
                    <a:lnTo>
                      <a:pt x="41" y="54"/>
                    </a:lnTo>
                    <a:lnTo>
                      <a:pt x="40" y="51"/>
                    </a:lnTo>
                    <a:lnTo>
                      <a:pt x="30" y="49"/>
                    </a:lnTo>
                    <a:lnTo>
                      <a:pt x="30" y="46"/>
                    </a:lnTo>
                    <a:lnTo>
                      <a:pt x="28" y="44"/>
                    </a:lnTo>
                    <a:lnTo>
                      <a:pt x="28" y="40"/>
                    </a:lnTo>
                    <a:lnTo>
                      <a:pt x="25" y="39"/>
                    </a:lnTo>
                    <a:lnTo>
                      <a:pt x="28" y="37"/>
                    </a:lnTo>
                    <a:lnTo>
                      <a:pt x="26" y="35"/>
                    </a:lnTo>
                    <a:lnTo>
                      <a:pt x="30" y="27"/>
                    </a:lnTo>
                    <a:lnTo>
                      <a:pt x="28" y="22"/>
                    </a:lnTo>
                    <a:lnTo>
                      <a:pt x="30" y="18"/>
                    </a:lnTo>
                    <a:lnTo>
                      <a:pt x="26" y="14"/>
                    </a:lnTo>
                    <a:lnTo>
                      <a:pt x="25" y="5"/>
                    </a:lnTo>
                  </a:path>
                </a:pathLst>
              </a:custGeom>
              <a:solidFill>
                <a:srgbClr val="EAEC5E"/>
              </a:solidFill>
              <a:ln w="12700">
                <a:noFill/>
              </a:ln>
            </p:spPr>
            <p:txBody>
              <a:bodyPr/>
              <a:p>
                <a:endParaRPr lang="zh-CN" altLang="en-US"/>
              </a:p>
            </p:txBody>
          </p:sp>
          <p:sp>
            <p:nvSpPr>
              <p:cNvPr id="37921" name="任意多边形 25633"/>
              <p:cNvSpPr/>
              <p:nvPr/>
            </p:nvSpPr>
            <p:spPr>
              <a:xfrm>
                <a:off x="1551" y="1506"/>
                <a:ext cx="51" cy="127"/>
              </a:xfrm>
              <a:custGeom>
                <a:avLst/>
                <a:gdLst/>
                <a:ahLst/>
                <a:cxnLst>
                  <a:cxn ang="0">
                    <a:pos x="61" y="4"/>
                  </a:cxn>
                  <a:cxn ang="0">
                    <a:pos x="66" y="22"/>
                  </a:cxn>
                  <a:cxn ang="0">
                    <a:pos x="63" y="24"/>
                  </a:cxn>
                  <a:cxn ang="0">
                    <a:pos x="60" y="31"/>
                  </a:cxn>
                  <a:cxn ang="0">
                    <a:pos x="55" y="43"/>
                  </a:cxn>
                  <a:cxn ang="0">
                    <a:pos x="60" y="45"/>
                  </a:cxn>
                  <a:cxn ang="0">
                    <a:pos x="82" y="63"/>
                  </a:cxn>
                  <a:cxn ang="0">
                    <a:pos x="97" y="164"/>
                  </a:cxn>
                  <a:cxn ang="0">
                    <a:pos x="100" y="182"/>
                  </a:cxn>
                  <a:cxn ang="0">
                    <a:pos x="94" y="191"/>
                  </a:cxn>
                  <a:cxn ang="0">
                    <a:pos x="89" y="194"/>
                  </a:cxn>
                  <a:cxn ang="0">
                    <a:pos x="89" y="178"/>
                  </a:cxn>
                  <a:cxn ang="0">
                    <a:pos x="89" y="187"/>
                  </a:cxn>
                  <a:cxn ang="0">
                    <a:pos x="84" y="181"/>
                  </a:cxn>
                  <a:cxn ang="0">
                    <a:pos x="81" y="168"/>
                  </a:cxn>
                  <a:cxn ang="0">
                    <a:pos x="68" y="255"/>
                  </a:cxn>
                  <a:cxn ang="0">
                    <a:pos x="61" y="310"/>
                  </a:cxn>
                  <a:cxn ang="0">
                    <a:pos x="65" y="333"/>
                  </a:cxn>
                  <a:cxn ang="0">
                    <a:pos x="48" y="330"/>
                  </a:cxn>
                  <a:cxn ang="0">
                    <a:pos x="53" y="300"/>
                  </a:cxn>
                  <a:cxn ang="0">
                    <a:pos x="46" y="258"/>
                  </a:cxn>
                  <a:cxn ang="0">
                    <a:pos x="45" y="298"/>
                  </a:cxn>
                  <a:cxn ang="0">
                    <a:pos x="42" y="327"/>
                  </a:cxn>
                  <a:cxn ang="0">
                    <a:pos x="29" y="328"/>
                  </a:cxn>
                  <a:cxn ang="0">
                    <a:pos x="24" y="255"/>
                  </a:cxn>
                  <a:cxn ang="0">
                    <a:pos x="18" y="249"/>
                  </a:cxn>
                  <a:cxn ang="0">
                    <a:pos x="3" y="255"/>
                  </a:cxn>
                  <a:cxn ang="0">
                    <a:pos x="11" y="171"/>
                  </a:cxn>
                  <a:cxn ang="0">
                    <a:pos x="9" y="154"/>
                  </a:cxn>
                  <a:cxn ang="0">
                    <a:pos x="11" y="112"/>
                  </a:cxn>
                  <a:cxn ang="0">
                    <a:pos x="33" y="56"/>
                  </a:cxn>
                  <a:cxn ang="0">
                    <a:pos x="33" y="36"/>
                  </a:cxn>
                  <a:cxn ang="0">
                    <a:pos x="29" y="32"/>
                  </a:cxn>
                  <a:cxn ang="0">
                    <a:pos x="24" y="27"/>
                  </a:cxn>
                  <a:cxn ang="0">
                    <a:pos x="27" y="4"/>
                  </a:cxn>
                  <a:cxn ang="0">
                    <a:pos x="40" y="1"/>
                  </a:cxn>
                  <a:cxn ang="0">
                    <a:pos x="50" y="2"/>
                  </a:cxn>
                </a:cxnLst>
                <a:pathLst>
                  <a:path w="101" h="337">
                    <a:moveTo>
                      <a:pt x="50" y="2"/>
                    </a:moveTo>
                    <a:lnTo>
                      <a:pt x="61" y="4"/>
                    </a:lnTo>
                    <a:lnTo>
                      <a:pt x="66" y="17"/>
                    </a:lnTo>
                    <a:lnTo>
                      <a:pt x="66" y="22"/>
                    </a:lnTo>
                    <a:lnTo>
                      <a:pt x="61" y="22"/>
                    </a:lnTo>
                    <a:lnTo>
                      <a:pt x="63" y="24"/>
                    </a:lnTo>
                    <a:lnTo>
                      <a:pt x="61" y="25"/>
                    </a:lnTo>
                    <a:lnTo>
                      <a:pt x="60" y="31"/>
                    </a:lnTo>
                    <a:lnTo>
                      <a:pt x="58" y="32"/>
                    </a:lnTo>
                    <a:lnTo>
                      <a:pt x="55" y="43"/>
                    </a:lnTo>
                    <a:lnTo>
                      <a:pt x="55" y="45"/>
                    </a:lnTo>
                    <a:lnTo>
                      <a:pt x="60" y="45"/>
                    </a:lnTo>
                    <a:lnTo>
                      <a:pt x="68" y="58"/>
                    </a:lnTo>
                    <a:lnTo>
                      <a:pt x="82" y="63"/>
                    </a:lnTo>
                    <a:lnTo>
                      <a:pt x="89" y="72"/>
                    </a:lnTo>
                    <a:lnTo>
                      <a:pt x="97" y="164"/>
                    </a:lnTo>
                    <a:lnTo>
                      <a:pt x="94" y="166"/>
                    </a:lnTo>
                    <a:lnTo>
                      <a:pt x="100" y="182"/>
                    </a:lnTo>
                    <a:lnTo>
                      <a:pt x="97" y="191"/>
                    </a:lnTo>
                    <a:lnTo>
                      <a:pt x="94" y="191"/>
                    </a:lnTo>
                    <a:lnTo>
                      <a:pt x="93" y="194"/>
                    </a:lnTo>
                    <a:lnTo>
                      <a:pt x="89" y="194"/>
                    </a:lnTo>
                    <a:lnTo>
                      <a:pt x="91" y="184"/>
                    </a:lnTo>
                    <a:lnTo>
                      <a:pt x="89" y="178"/>
                    </a:lnTo>
                    <a:lnTo>
                      <a:pt x="88" y="183"/>
                    </a:lnTo>
                    <a:lnTo>
                      <a:pt x="89" y="187"/>
                    </a:lnTo>
                    <a:lnTo>
                      <a:pt x="87" y="189"/>
                    </a:lnTo>
                    <a:lnTo>
                      <a:pt x="84" y="181"/>
                    </a:lnTo>
                    <a:lnTo>
                      <a:pt x="86" y="167"/>
                    </a:lnTo>
                    <a:lnTo>
                      <a:pt x="81" y="168"/>
                    </a:lnTo>
                    <a:lnTo>
                      <a:pt x="84" y="251"/>
                    </a:lnTo>
                    <a:lnTo>
                      <a:pt x="68" y="255"/>
                    </a:lnTo>
                    <a:lnTo>
                      <a:pt x="60" y="305"/>
                    </a:lnTo>
                    <a:lnTo>
                      <a:pt x="61" y="310"/>
                    </a:lnTo>
                    <a:lnTo>
                      <a:pt x="65" y="330"/>
                    </a:lnTo>
                    <a:lnTo>
                      <a:pt x="65" y="333"/>
                    </a:lnTo>
                    <a:lnTo>
                      <a:pt x="53" y="336"/>
                    </a:lnTo>
                    <a:lnTo>
                      <a:pt x="48" y="330"/>
                    </a:lnTo>
                    <a:lnTo>
                      <a:pt x="51" y="313"/>
                    </a:lnTo>
                    <a:lnTo>
                      <a:pt x="53" y="300"/>
                    </a:lnTo>
                    <a:lnTo>
                      <a:pt x="48" y="258"/>
                    </a:lnTo>
                    <a:lnTo>
                      <a:pt x="46" y="258"/>
                    </a:lnTo>
                    <a:lnTo>
                      <a:pt x="42" y="273"/>
                    </a:lnTo>
                    <a:lnTo>
                      <a:pt x="45" y="298"/>
                    </a:lnTo>
                    <a:lnTo>
                      <a:pt x="48" y="301"/>
                    </a:lnTo>
                    <a:lnTo>
                      <a:pt x="42" y="327"/>
                    </a:lnTo>
                    <a:lnTo>
                      <a:pt x="31" y="330"/>
                    </a:lnTo>
                    <a:lnTo>
                      <a:pt x="29" y="328"/>
                    </a:lnTo>
                    <a:lnTo>
                      <a:pt x="37" y="302"/>
                    </a:lnTo>
                    <a:lnTo>
                      <a:pt x="24" y="255"/>
                    </a:lnTo>
                    <a:lnTo>
                      <a:pt x="18" y="252"/>
                    </a:lnTo>
                    <a:lnTo>
                      <a:pt x="18" y="249"/>
                    </a:lnTo>
                    <a:lnTo>
                      <a:pt x="6" y="250"/>
                    </a:lnTo>
                    <a:lnTo>
                      <a:pt x="3" y="255"/>
                    </a:lnTo>
                    <a:lnTo>
                      <a:pt x="0" y="252"/>
                    </a:lnTo>
                    <a:lnTo>
                      <a:pt x="11" y="171"/>
                    </a:lnTo>
                    <a:lnTo>
                      <a:pt x="9" y="171"/>
                    </a:lnTo>
                    <a:lnTo>
                      <a:pt x="9" y="154"/>
                    </a:lnTo>
                    <a:lnTo>
                      <a:pt x="8" y="152"/>
                    </a:lnTo>
                    <a:lnTo>
                      <a:pt x="11" y="112"/>
                    </a:lnTo>
                    <a:lnTo>
                      <a:pt x="15" y="65"/>
                    </a:lnTo>
                    <a:lnTo>
                      <a:pt x="33" y="56"/>
                    </a:lnTo>
                    <a:lnTo>
                      <a:pt x="39" y="45"/>
                    </a:lnTo>
                    <a:lnTo>
                      <a:pt x="33" y="36"/>
                    </a:lnTo>
                    <a:lnTo>
                      <a:pt x="31" y="37"/>
                    </a:lnTo>
                    <a:lnTo>
                      <a:pt x="29" y="32"/>
                    </a:lnTo>
                    <a:lnTo>
                      <a:pt x="29" y="27"/>
                    </a:lnTo>
                    <a:lnTo>
                      <a:pt x="24" y="27"/>
                    </a:lnTo>
                    <a:lnTo>
                      <a:pt x="23" y="14"/>
                    </a:lnTo>
                    <a:lnTo>
                      <a:pt x="27" y="4"/>
                    </a:lnTo>
                    <a:lnTo>
                      <a:pt x="32" y="1"/>
                    </a:lnTo>
                    <a:lnTo>
                      <a:pt x="40" y="1"/>
                    </a:lnTo>
                    <a:lnTo>
                      <a:pt x="44" y="0"/>
                    </a:lnTo>
                    <a:lnTo>
                      <a:pt x="50" y="2"/>
                    </a:lnTo>
                  </a:path>
                </a:pathLst>
              </a:custGeom>
              <a:solidFill>
                <a:srgbClr val="EAEC5E"/>
              </a:solidFill>
              <a:ln w="12700">
                <a:noFill/>
              </a:ln>
            </p:spPr>
            <p:txBody>
              <a:bodyPr/>
              <a:p>
                <a:endParaRPr lang="zh-CN" altLang="en-US"/>
              </a:p>
            </p:txBody>
          </p:sp>
          <p:sp>
            <p:nvSpPr>
              <p:cNvPr id="37922" name="任意多边形 25634"/>
              <p:cNvSpPr/>
              <p:nvPr/>
            </p:nvSpPr>
            <p:spPr>
              <a:xfrm>
                <a:off x="1273" y="1517"/>
                <a:ext cx="33" cy="90"/>
              </a:xfrm>
              <a:custGeom>
                <a:avLst/>
                <a:gdLst/>
                <a:ahLst/>
                <a:cxnLst>
                  <a:cxn ang="0">
                    <a:pos x="25" y="3"/>
                  </a:cxn>
                  <a:cxn ang="0">
                    <a:pos x="21" y="15"/>
                  </a:cxn>
                  <a:cxn ang="0">
                    <a:pos x="24" y="17"/>
                  </a:cxn>
                  <a:cxn ang="0">
                    <a:pos x="26" y="22"/>
                  </a:cxn>
                  <a:cxn ang="0">
                    <a:pos x="29" y="30"/>
                  </a:cxn>
                  <a:cxn ang="0">
                    <a:pos x="26" y="32"/>
                  </a:cxn>
                  <a:cxn ang="0">
                    <a:pos x="12" y="44"/>
                  </a:cxn>
                  <a:cxn ang="0">
                    <a:pos x="2" y="116"/>
                  </a:cxn>
                  <a:cxn ang="0">
                    <a:pos x="0" y="128"/>
                  </a:cxn>
                  <a:cxn ang="0">
                    <a:pos x="4" y="135"/>
                  </a:cxn>
                  <a:cxn ang="0">
                    <a:pos x="7" y="136"/>
                  </a:cxn>
                  <a:cxn ang="0">
                    <a:pos x="7" y="126"/>
                  </a:cxn>
                  <a:cxn ang="0">
                    <a:pos x="7" y="131"/>
                  </a:cxn>
                  <a:cxn ang="0">
                    <a:pos x="10" y="128"/>
                  </a:cxn>
                  <a:cxn ang="0">
                    <a:pos x="12" y="118"/>
                  </a:cxn>
                  <a:cxn ang="0">
                    <a:pos x="21" y="180"/>
                  </a:cxn>
                  <a:cxn ang="0">
                    <a:pos x="25" y="218"/>
                  </a:cxn>
                  <a:cxn ang="0">
                    <a:pos x="23" y="234"/>
                  </a:cxn>
                  <a:cxn ang="0">
                    <a:pos x="33" y="232"/>
                  </a:cxn>
                  <a:cxn ang="0">
                    <a:pos x="30" y="211"/>
                  </a:cxn>
                  <a:cxn ang="0">
                    <a:pos x="34" y="182"/>
                  </a:cxn>
                  <a:cxn ang="0">
                    <a:pos x="36" y="209"/>
                  </a:cxn>
                  <a:cxn ang="0">
                    <a:pos x="37" y="229"/>
                  </a:cxn>
                  <a:cxn ang="0">
                    <a:pos x="45" y="230"/>
                  </a:cxn>
                  <a:cxn ang="0">
                    <a:pos x="49" y="180"/>
                  </a:cxn>
                  <a:cxn ang="0">
                    <a:pos x="52" y="175"/>
                  </a:cxn>
                  <a:cxn ang="0">
                    <a:pos x="62" y="180"/>
                  </a:cxn>
                  <a:cxn ang="0">
                    <a:pos x="57" y="120"/>
                  </a:cxn>
                  <a:cxn ang="0">
                    <a:pos x="58" y="108"/>
                  </a:cxn>
                  <a:cxn ang="0">
                    <a:pos x="57" y="79"/>
                  </a:cxn>
                  <a:cxn ang="0">
                    <a:pos x="43" y="39"/>
                  </a:cxn>
                  <a:cxn ang="0">
                    <a:pos x="43" y="26"/>
                  </a:cxn>
                  <a:cxn ang="0">
                    <a:pos x="45" y="23"/>
                  </a:cxn>
                  <a:cxn ang="0">
                    <a:pos x="49" y="19"/>
                  </a:cxn>
                  <a:cxn ang="0">
                    <a:pos x="46" y="3"/>
                  </a:cxn>
                  <a:cxn ang="0">
                    <a:pos x="39" y="1"/>
                  </a:cxn>
                  <a:cxn ang="0">
                    <a:pos x="32" y="1"/>
                  </a:cxn>
                </a:cxnLst>
                <a:pathLst>
                  <a:path w="65" h="237">
                    <a:moveTo>
                      <a:pt x="32" y="1"/>
                    </a:moveTo>
                    <a:lnTo>
                      <a:pt x="25" y="3"/>
                    </a:lnTo>
                    <a:lnTo>
                      <a:pt x="21" y="12"/>
                    </a:lnTo>
                    <a:lnTo>
                      <a:pt x="21" y="15"/>
                    </a:lnTo>
                    <a:lnTo>
                      <a:pt x="25" y="15"/>
                    </a:lnTo>
                    <a:lnTo>
                      <a:pt x="24" y="17"/>
                    </a:lnTo>
                    <a:lnTo>
                      <a:pt x="25" y="18"/>
                    </a:lnTo>
                    <a:lnTo>
                      <a:pt x="26" y="22"/>
                    </a:lnTo>
                    <a:lnTo>
                      <a:pt x="27" y="23"/>
                    </a:lnTo>
                    <a:lnTo>
                      <a:pt x="29" y="30"/>
                    </a:lnTo>
                    <a:lnTo>
                      <a:pt x="29" y="32"/>
                    </a:lnTo>
                    <a:lnTo>
                      <a:pt x="26" y="32"/>
                    </a:lnTo>
                    <a:lnTo>
                      <a:pt x="21" y="41"/>
                    </a:lnTo>
                    <a:lnTo>
                      <a:pt x="12" y="44"/>
                    </a:lnTo>
                    <a:lnTo>
                      <a:pt x="7" y="51"/>
                    </a:lnTo>
                    <a:lnTo>
                      <a:pt x="2" y="116"/>
                    </a:lnTo>
                    <a:lnTo>
                      <a:pt x="4" y="116"/>
                    </a:lnTo>
                    <a:lnTo>
                      <a:pt x="0" y="128"/>
                    </a:lnTo>
                    <a:lnTo>
                      <a:pt x="2" y="135"/>
                    </a:lnTo>
                    <a:lnTo>
                      <a:pt x="4" y="135"/>
                    </a:lnTo>
                    <a:lnTo>
                      <a:pt x="5" y="136"/>
                    </a:lnTo>
                    <a:lnTo>
                      <a:pt x="7" y="136"/>
                    </a:lnTo>
                    <a:lnTo>
                      <a:pt x="5" y="130"/>
                    </a:lnTo>
                    <a:lnTo>
                      <a:pt x="7" y="126"/>
                    </a:lnTo>
                    <a:lnTo>
                      <a:pt x="7" y="129"/>
                    </a:lnTo>
                    <a:lnTo>
                      <a:pt x="7" y="131"/>
                    </a:lnTo>
                    <a:lnTo>
                      <a:pt x="8" y="133"/>
                    </a:lnTo>
                    <a:lnTo>
                      <a:pt x="10" y="128"/>
                    </a:lnTo>
                    <a:lnTo>
                      <a:pt x="9" y="118"/>
                    </a:lnTo>
                    <a:lnTo>
                      <a:pt x="12" y="118"/>
                    </a:lnTo>
                    <a:lnTo>
                      <a:pt x="10" y="176"/>
                    </a:lnTo>
                    <a:lnTo>
                      <a:pt x="21" y="180"/>
                    </a:lnTo>
                    <a:lnTo>
                      <a:pt x="26" y="214"/>
                    </a:lnTo>
                    <a:lnTo>
                      <a:pt x="25" y="218"/>
                    </a:lnTo>
                    <a:lnTo>
                      <a:pt x="23" y="231"/>
                    </a:lnTo>
                    <a:lnTo>
                      <a:pt x="23" y="234"/>
                    </a:lnTo>
                    <a:lnTo>
                      <a:pt x="30" y="236"/>
                    </a:lnTo>
                    <a:lnTo>
                      <a:pt x="33" y="232"/>
                    </a:lnTo>
                    <a:lnTo>
                      <a:pt x="31" y="220"/>
                    </a:lnTo>
                    <a:lnTo>
                      <a:pt x="30" y="211"/>
                    </a:lnTo>
                    <a:lnTo>
                      <a:pt x="34" y="181"/>
                    </a:lnTo>
                    <a:lnTo>
                      <a:pt x="34" y="182"/>
                    </a:lnTo>
                    <a:lnTo>
                      <a:pt x="37" y="192"/>
                    </a:lnTo>
                    <a:lnTo>
                      <a:pt x="36" y="209"/>
                    </a:lnTo>
                    <a:lnTo>
                      <a:pt x="33" y="212"/>
                    </a:lnTo>
                    <a:lnTo>
                      <a:pt x="37" y="229"/>
                    </a:lnTo>
                    <a:lnTo>
                      <a:pt x="44" y="231"/>
                    </a:lnTo>
                    <a:lnTo>
                      <a:pt x="45" y="230"/>
                    </a:lnTo>
                    <a:lnTo>
                      <a:pt x="40" y="212"/>
                    </a:lnTo>
                    <a:lnTo>
                      <a:pt x="49" y="180"/>
                    </a:lnTo>
                    <a:lnTo>
                      <a:pt x="52" y="178"/>
                    </a:lnTo>
                    <a:lnTo>
                      <a:pt x="52" y="175"/>
                    </a:lnTo>
                    <a:lnTo>
                      <a:pt x="60" y="176"/>
                    </a:lnTo>
                    <a:lnTo>
                      <a:pt x="62" y="180"/>
                    </a:lnTo>
                    <a:lnTo>
                      <a:pt x="64" y="178"/>
                    </a:lnTo>
                    <a:lnTo>
                      <a:pt x="57" y="120"/>
                    </a:lnTo>
                    <a:lnTo>
                      <a:pt x="58" y="121"/>
                    </a:lnTo>
                    <a:lnTo>
                      <a:pt x="58" y="108"/>
                    </a:lnTo>
                    <a:lnTo>
                      <a:pt x="59" y="107"/>
                    </a:lnTo>
                    <a:lnTo>
                      <a:pt x="57" y="79"/>
                    </a:lnTo>
                    <a:lnTo>
                      <a:pt x="55" y="45"/>
                    </a:lnTo>
                    <a:lnTo>
                      <a:pt x="43" y="39"/>
                    </a:lnTo>
                    <a:lnTo>
                      <a:pt x="39" y="32"/>
                    </a:lnTo>
                    <a:lnTo>
                      <a:pt x="43" y="26"/>
                    </a:lnTo>
                    <a:lnTo>
                      <a:pt x="44" y="26"/>
                    </a:lnTo>
                    <a:lnTo>
                      <a:pt x="45" y="23"/>
                    </a:lnTo>
                    <a:lnTo>
                      <a:pt x="45" y="19"/>
                    </a:lnTo>
                    <a:lnTo>
                      <a:pt x="49" y="19"/>
                    </a:lnTo>
                    <a:lnTo>
                      <a:pt x="50" y="10"/>
                    </a:lnTo>
                    <a:lnTo>
                      <a:pt x="46" y="3"/>
                    </a:lnTo>
                    <a:lnTo>
                      <a:pt x="44" y="1"/>
                    </a:lnTo>
                    <a:lnTo>
                      <a:pt x="39" y="1"/>
                    </a:lnTo>
                    <a:lnTo>
                      <a:pt x="36" y="0"/>
                    </a:lnTo>
                    <a:lnTo>
                      <a:pt x="32" y="1"/>
                    </a:lnTo>
                  </a:path>
                </a:pathLst>
              </a:custGeom>
              <a:solidFill>
                <a:srgbClr val="EAEC5E"/>
              </a:solidFill>
              <a:ln w="12700">
                <a:noFill/>
              </a:ln>
            </p:spPr>
            <p:txBody>
              <a:bodyPr/>
              <a:p>
                <a:endParaRPr lang="zh-CN" altLang="en-US"/>
              </a:p>
            </p:txBody>
          </p:sp>
        </p:grpSp>
        <p:grpSp>
          <p:nvGrpSpPr>
            <p:cNvPr id="37923" name="组合 25635"/>
            <p:cNvGrpSpPr/>
            <p:nvPr/>
          </p:nvGrpSpPr>
          <p:grpSpPr>
            <a:xfrm>
              <a:off x="975" y="1525"/>
              <a:ext cx="1225" cy="401"/>
              <a:chOff x="975" y="1525"/>
              <a:chExt cx="1225" cy="401"/>
            </a:xfrm>
          </p:grpSpPr>
          <p:sp>
            <p:nvSpPr>
              <p:cNvPr id="37924" name="任意多边形 25636"/>
              <p:cNvSpPr/>
              <p:nvPr/>
            </p:nvSpPr>
            <p:spPr>
              <a:xfrm>
                <a:off x="1939" y="1556"/>
                <a:ext cx="107" cy="277"/>
              </a:xfrm>
              <a:custGeom>
                <a:avLst/>
                <a:gdLst/>
                <a:ahLst/>
                <a:cxnLst>
                  <a:cxn ang="0">
                    <a:pos x="81" y="10"/>
                  </a:cxn>
                  <a:cxn ang="0">
                    <a:pos x="70" y="50"/>
                  </a:cxn>
                  <a:cxn ang="0">
                    <a:pos x="77" y="54"/>
                  </a:cxn>
                  <a:cxn ang="0">
                    <a:pos x="84" y="70"/>
                  </a:cxn>
                  <a:cxn ang="0">
                    <a:pos x="94" y="95"/>
                  </a:cxn>
                  <a:cxn ang="0">
                    <a:pos x="84" y="100"/>
                  </a:cxn>
                  <a:cxn ang="0">
                    <a:pos x="37" y="137"/>
                  </a:cxn>
                  <a:cxn ang="0">
                    <a:pos x="7" y="359"/>
                  </a:cxn>
                  <a:cxn ang="0">
                    <a:pos x="0" y="397"/>
                  </a:cxn>
                  <a:cxn ang="0">
                    <a:pos x="13" y="418"/>
                  </a:cxn>
                  <a:cxn ang="0">
                    <a:pos x="22" y="423"/>
                  </a:cxn>
                  <a:cxn ang="0">
                    <a:pos x="22" y="390"/>
                  </a:cxn>
                  <a:cxn ang="0">
                    <a:pos x="22" y="406"/>
                  </a:cxn>
                  <a:cxn ang="0">
                    <a:pos x="33" y="394"/>
                  </a:cxn>
                  <a:cxn ang="0">
                    <a:pos x="40" y="366"/>
                  </a:cxn>
                  <a:cxn ang="0">
                    <a:pos x="68" y="557"/>
                  </a:cxn>
                  <a:cxn ang="0">
                    <a:pos x="81" y="673"/>
                  </a:cxn>
                  <a:cxn ang="0">
                    <a:pos x="74" y="724"/>
                  </a:cxn>
                  <a:cxn ang="0">
                    <a:pos x="108" y="717"/>
                  </a:cxn>
                  <a:cxn ang="0">
                    <a:pos x="98" y="651"/>
                  </a:cxn>
                  <a:cxn ang="0">
                    <a:pos x="111" y="562"/>
                  </a:cxn>
                  <a:cxn ang="0">
                    <a:pos x="115" y="648"/>
                  </a:cxn>
                  <a:cxn ang="0">
                    <a:pos x="121" y="710"/>
                  </a:cxn>
                  <a:cxn ang="0">
                    <a:pos x="149" y="713"/>
                  </a:cxn>
                  <a:cxn ang="0">
                    <a:pos x="159" y="557"/>
                  </a:cxn>
                  <a:cxn ang="0">
                    <a:pos x="171" y="542"/>
                  </a:cxn>
                  <a:cxn ang="0">
                    <a:pos x="203" y="557"/>
                  </a:cxn>
                  <a:cxn ang="0">
                    <a:pos x="186" y="373"/>
                  </a:cxn>
                  <a:cxn ang="0">
                    <a:pos x="189" y="337"/>
                  </a:cxn>
                  <a:cxn ang="0">
                    <a:pos x="186" y="246"/>
                  </a:cxn>
                  <a:cxn ang="0">
                    <a:pos x="139" y="123"/>
                  </a:cxn>
                  <a:cxn ang="0">
                    <a:pos x="139" y="79"/>
                  </a:cxn>
                  <a:cxn ang="0">
                    <a:pos x="149" y="72"/>
                  </a:cxn>
                  <a:cxn ang="0">
                    <a:pos x="159" y="59"/>
                  </a:cxn>
                  <a:cxn ang="0">
                    <a:pos x="152" y="10"/>
                  </a:cxn>
                  <a:cxn ang="0">
                    <a:pos x="126" y="3"/>
                  </a:cxn>
                  <a:cxn ang="0">
                    <a:pos x="106" y="5"/>
                  </a:cxn>
                </a:cxnLst>
                <a:pathLst>
                  <a:path w="210" h="730">
                    <a:moveTo>
                      <a:pt x="106" y="5"/>
                    </a:moveTo>
                    <a:lnTo>
                      <a:pt x="81" y="10"/>
                    </a:lnTo>
                    <a:lnTo>
                      <a:pt x="70" y="38"/>
                    </a:lnTo>
                    <a:lnTo>
                      <a:pt x="70" y="50"/>
                    </a:lnTo>
                    <a:lnTo>
                      <a:pt x="81" y="50"/>
                    </a:lnTo>
                    <a:lnTo>
                      <a:pt x="77" y="54"/>
                    </a:lnTo>
                    <a:lnTo>
                      <a:pt x="81" y="57"/>
                    </a:lnTo>
                    <a:lnTo>
                      <a:pt x="84" y="70"/>
                    </a:lnTo>
                    <a:lnTo>
                      <a:pt x="88" y="71"/>
                    </a:lnTo>
                    <a:lnTo>
                      <a:pt x="94" y="95"/>
                    </a:lnTo>
                    <a:lnTo>
                      <a:pt x="94" y="100"/>
                    </a:lnTo>
                    <a:lnTo>
                      <a:pt x="84" y="100"/>
                    </a:lnTo>
                    <a:lnTo>
                      <a:pt x="67" y="127"/>
                    </a:lnTo>
                    <a:lnTo>
                      <a:pt x="37" y="137"/>
                    </a:lnTo>
                    <a:lnTo>
                      <a:pt x="22" y="159"/>
                    </a:lnTo>
                    <a:lnTo>
                      <a:pt x="7" y="359"/>
                    </a:lnTo>
                    <a:lnTo>
                      <a:pt x="13" y="361"/>
                    </a:lnTo>
                    <a:lnTo>
                      <a:pt x="0" y="397"/>
                    </a:lnTo>
                    <a:lnTo>
                      <a:pt x="7" y="418"/>
                    </a:lnTo>
                    <a:lnTo>
                      <a:pt x="13" y="418"/>
                    </a:lnTo>
                    <a:lnTo>
                      <a:pt x="16" y="423"/>
                    </a:lnTo>
                    <a:lnTo>
                      <a:pt x="22" y="423"/>
                    </a:lnTo>
                    <a:lnTo>
                      <a:pt x="19" y="402"/>
                    </a:lnTo>
                    <a:lnTo>
                      <a:pt x="22" y="390"/>
                    </a:lnTo>
                    <a:lnTo>
                      <a:pt x="26" y="399"/>
                    </a:lnTo>
                    <a:lnTo>
                      <a:pt x="22" y="406"/>
                    </a:lnTo>
                    <a:lnTo>
                      <a:pt x="26" y="410"/>
                    </a:lnTo>
                    <a:lnTo>
                      <a:pt x="33" y="394"/>
                    </a:lnTo>
                    <a:lnTo>
                      <a:pt x="29" y="365"/>
                    </a:lnTo>
                    <a:lnTo>
                      <a:pt x="40" y="366"/>
                    </a:lnTo>
                    <a:lnTo>
                      <a:pt x="33" y="547"/>
                    </a:lnTo>
                    <a:lnTo>
                      <a:pt x="68" y="557"/>
                    </a:lnTo>
                    <a:lnTo>
                      <a:pt x="84" y="662"/>
                    </a:lnTo>
                    <a:lnTo>
                      <a:pt x="81" y="673"/>
                    </a:lnTo>
                    <a:lnTo>
                      <a:pt x="74" y="716"/>
                    </a:lnTo>
                    <a:lnTo>
                      <a:pt x="74" y="724"/>
                    </a:lnTo>
                    <a:lnTo>
                      <a:pt x="98" y="729"/>
                    </a:lnTo>
                    <a:lnTo>
                      <a:pt x="108" y="717"/>
                    </a:lnTo>
                    <a:lnTo>
                      <a:pt x="102" y="678"/>
                    </a:lnTo>
                    <a:lnTo>
                      <a:pt x="98" y="651"/>
                    </a:lnTo>
                    <a:lnTo>
                      <a:pt x="108" y="562"/>
                    </a:lnTo>
                    <a:lnTo>
                      <a:pt x="111" y="562"/>
                    </a:lnTo>
                    <a:lnTo>
                      <a:pt x="121" y="594"/>
                    </a:lnTo>
                    <a:lnTo>
                      <a:pt x="115" y="648"/>
                    </a:lnTo>
                    <a:lnTo>
                      <a:pt x="108" y="654"/>
                    </a:lnTo>
                    <a:lnTo>
                      <a:pt x="121" y="710"/>
                    </a:lnTo>
                    <a:lnTo>
                      <a:pt x="145" y="717"/>
                    </a:lnTo>
                    <a:lnTo>
                      <a:pt x="149" y="713"/>
                    </a:lnTo>
                    <a:lnTo>
                      <a:pt x="132" y="654"/>
                    </a:lnTo>
                    <a:lnTo>
                      <a:pt x="159" y="557"/>
                    </a:lnTo>
                    <a:lnTo>
                      <a:pt x="171" y="549"/>
                    </a:lnTo>
                    <a:lnTo>
                      <a:pt x="171" y="542"/>
                    </a:lnTo>
                    <a:lnTo>
                      <a:pt x="196" y="543"/>
                    </a:lnTo>
                    <a:lnTo>
                      <a:pt x="203" y="557"/>
                    </a:lnTo>
                    <a:lnTo>
                      <a:pt x="209" y="549"/>
                    </a:lnTo>
                    <a:lnTo>
                      <a:pt x="186" y="373"/>
                    </a:lnTo>
                    <a:lnTo>
                      <a:pt x="189" y="373"/>
                    </a:lnTo>
                    <a:lnTo>
                      <a:pt x="189" y="337"/>
                    </a:lnTo>
                    <a:lnTo>
                      <a:pt x="193" y="332"/>
                    </a:lnTo>
                    <a:lnTo>
                      <a:pt x="186" y="246"/>
                    </a:lnTo>
                    <a:lnTo>
                      <a:pt x="178" y="142"/>
                    </a:lnTo>
                    <a:lnTo>
                      <a:pt x="139" y="123"/>
                    </a:lnTo>
                    <a:lnTo>
                      <a:pt x="127" y="100"/>
                    </a:lnTo>
                    <a:lnTo>
                      <a:pt x="139" y="79"/>
                    </a:lnTo>
                    <a:lnTo>
                      <a:pt x="145" y="82"/>
                    </a:lnTo>
                    <a:lnTo>
                      <a:pt x="149" y="72"/>
                    </a:lnTo>
                    <a:lnTo>
                      <a:pt x="149" y="61"/>
                    </a:lnTo>
                    <a:lnTo>
                      <a:pt x="159" y="59"/>
                    </a:lnTo>
                    <a:lnTo>
                      <a:pt x="162" y="31"/>
                    </a:lnTo>
                    <a:lnTo>
                      <a:pt x="152" y="10"/>
                    </a:lnTo>
                    <a:lnTo>
                      <a:pt x="142" y="3"/>
                    </a:lnTo>
                    <a:lnTo>
                      <a:pt x="126" y="3"/>
                    </a:lnTo>
                    <a:lnTo>
                      <a:pt x="116" y="0"/>
                    </a:lnTo>
                    <a:lnTo>
                      <a:pt x="106" y="5"/>
                    </a:lnTo>
                  </a:path>
                </a:pathLst>
              </a:custGeom>
              <a:solidFill>
                <a:schemeClr val="folHlink"/>
              </a:solidFill>
              <a:ln w="12700">
                <a:noFill/>
              </a:ln>
            </p:spPr>
            <p:txBody>
              <a:bodyPr/>
              <a:p>
                <a:endParaRPr lang="zh-CN" altLang="en-US"/>
              </a:p>
            </p:txBody>
          </p:sp>
          <p:sp>
            <p:nvSpPr>
              <p:cNvPr id="37925" name="任意多边形 25637"/>
              <p:cNvSpPr/>
              <p:nvPr/>
            </p:nvSpPr>
            <p:spPr>
              <a:xfrm>
                <a:off x="1655" y="1573"/>
                <a:ext cx="107" cy="274"/>
              </a:xfrm>
              <a:custGeom>
                <a:avLst/>
                <a:gdLst/>
                <a:ahLst/>
                <a:cxnLst>
                  <a:cxn ang="0">
                    <a:pos x="133" y="0"/>
                  </a:cxn>
                  <a:cxn ang="0">
                    <a:pos x="87" y="23"/>
                  </a:cxn>
                  <a:cxn ang="0">
                    <a:pos x="86" y="71"/>
                  </a:cxn>
                  <a:cxn ang="0">
                    <a:pos x="63" y="94"/>
                  </a:cxn>
                  <a:cxn ang="0">
                    <a:pos x="15" y="121"/>
                  </a:cxn>
                  <a:cxn ang="0">
                    <a:pos x="7" y="260"/>
                  </a:cxn>
                  <a:cxn ang="0">
                    <a:pos x="39" y="380"/>
                  </a:cxn>
                  <a:cxn ang="0">
                    <a:pos x="73" y="471"/>
                  </a:cxn>
                  <a:cxn ang="0">
                    <a:pos x="66" y="687"/>
                  </a:cxn>
                  <a:cxn ang="0">
                    <a:pos x="72" y="696"/>
                  </a:cxn>
                  <a:cxn ang="0">
                    <a:pos x="105" y="719"/>
                  </a:cxn>
                  <a:cxn ang="0">
                    <a:pos x="123" y="723"/>
                  </a:cxn>
                  <a:cxn ang="0">
                    <a:pos x="135" y="717"/>
                  </a:cxn>
                  <a:cxn ang="0">
                    <a:pos x="128" y="705"/>
                  </a:cxn>
                  <a:cxn ang="0">
                    <a:pos x="112" y="687"/>
                  </a:cxn>
                  <a:cxn ang="0">
                    <a:pos x="119" y="680"/>
                  </a:cxn>
                  <a:cxn ang="0">
                    <a:pos x="161" y="694"/>
                  </a:cxn>
                  <a:cxn ang="0">
                    <a:pos x="164" y="685"/>
                  </a:cxn>
                  <a:cxn ang="0">
                    <a:pos x="161" y="676"/>
                  </a:cxn>
                  <a:cxn ang="0">
                    <a:pos x="148" y="663"/>
                  </a:cxn>
                  <a:cxn ang="0">
                    <a:pos x="162" y="592"/>
                  </a:cxn>
                  <a:cxn ang="0">
                    <a:pos x="176" y="396"/>
                  </a:cxn>
                  <a:cxn ang="0">
                    <a:pos x="183" y="357"/>
                  </a:cxn>
                  <a:cxn ang="0">
                    <a:pos x="171" y="279"/>
                  </a:cxn>
                  <a:cxn ang="0">
                    <a:pos x="181" y="278"/>
                  </a:cxn>
                  <a:cxn ang="0">
                    <a:pos x="189" y="275"/>
                  </a:cxn>
                  <a:cxn ang="0">
                    <a:pos x="197" y="270"/>
                  </a:cxn>
                  <a:cxn ang="0">
                    <a:pos x="203" y="264"/>
                  </a:cxn>
                  <a:cxn ang="0">
                    <a:pos x="210" y="254"/>
                  </a:cxn>
                  <a:cxn ang="0">
                    <a:pos x="204" y="215"/>
                  </a:cxn>
                  <a:cxn ang="0">
                    <a:pos x="154" y="124"/>
                  </a:cxn>
                  <a:cxn ang="0">
                    <a:pos x="135" y="97"/>
                  </a:cxn>
                  <a:cxn ang="0">
                    <a:pos x="157" y="80"/>
                  </a:cxn>
                  <a:cxn ang="0">
                    <a:pos x="159" y="76"/>
                  </a:cxn>
                  <a:cxn ang="0">
                    <a:pos x="166" y="68"/>
                  </a:cxn>
                  <a:cxn ang="0">
                    <a:pos x="165" y="48"/>
                  </a:cxn>
                  <a:cxn ang="0">
                    <a:pos x="168" y="25"/>
                  </a:cxn>
                </a:cxnLst>
                <a:pathLst>
                  <a:path w="211" h="724">
                    <a:moveTo>
                      <a:pt x="158" y="9"/>
                    </a:moveTo>
                    <a:lnTo>
                      <a:pt x="133" y="0"/>
                    </a:lnTo>
                    <a:lnTo>
                      <a:pt x="105" y="4"/>
                    </a:lnTo>
                    <a:lnTo>
                      <a:pt x="87" y="23"/>
                    </a:lnTo>
                    <a:lnTo>
                      <a:pt x="80" y="45"/>
                    </a:lnTo>
                    <a:lnTo>
                      <a:pt x="86" y="71"/>
                    </a:lnTo>
                    <a:lnTo>
                      <a:pt x="76" y="87"/>
                    </a:lnTo>
                    <a:lnTo>
                      <a:pt x="63" y="94"/>
                    </a:lnTo>
                    <a:lnTo>
                      <a:pt x="26" y="110"/>
                    </a:lnTo>
                    <a:lnTo>
                      <a:pt x="15" y="121"/>
                    </a:lnTo>
                    <a:lnTo>
                      <a:pt x="0" y="236"/>
                    </a:lnTo>
                    <a:lnTo>
                      <a:pt x="7" y="260"/>
                    </a:lnTo>
                    <a:lnTo>
                      <a:pt x="45" y="270"/>
                    </a:lnTo>
                    <a:lnTo>
                      <a:pt x="39" y="380"/>
                    </a:lnTo>
                    <a:lnTo>
                      <a:pt x="66" y="390"/>
                    </a:lnTo>
                    <a:lnTo>
                      <a:pt x="73" y="471"/>
                    </a:lnTo>
                    <a:lnTo>
                      <a:pt x="67" y="610"/>
                    </a:lnTo>
                    <a:lnTo>
                      <a:pt x="66" y="687"/>
                    </a:lnTo>
                    <a:lnTo>
                      <a:pt x="72" y="689"/>
                    </a:lnTo>
                    <a:lnTo>
                      <a:pt x="72" y="696"/>
                    </a:lnTo>
                    <a:lnTo>
                      <a:pt x="93" y="710"/>
                    </a:lnTo>
                    <a:lnTo>
                      <a:pt x="105" y="719"/>
                    </a:lnTo>
                    <a:lnTo>
                      <a:pt x="113" y="723"/>
                    </a:lnTo>
                    <a:lnTo>
                      <a:pt x="123" y="723"/>
                    </a:lnTo>
                    <a:lnTo>
                      <a:pt x="133" y="720"/>
                    </a:lnTo>
                    <a:lnTo>
                      <a:pt x="135" y="717"/>
                    </a:lnTo>
                    <a:lnTo>
                      <a:pt x="133" y="711"/>
                    </a:lnTo>
                    <a:lnTo>
                      <a:pt x="128" y="705"/>
                    </a:lnTo>
                    <a:lnTo>
                      <a:pt x="121" y="695"/>
                    </a:lnTo>
                    <a:lnTo>
                      <a:pt x="112" y="687"/>
                    </a:lnTo>
                    <a:lnTo>
                      <a:pt x="119" y="689"/>
                    </a:lnTo>
                    <a:lnTo>
                      <a:pt x="119" y="680"/>
                    </a:lnTo>
                    <a:lnTo>
                      <a:pt x="148" y="694"/>
                    </a:lnTo>
                    <a:lnTo>
                      <a:pt x="161" y="694"/>
                    </a:lnTo>
                    <a:lnTo>
                      <a:pt x="164" y="689"/>
                    </a:lnTo>
                    <a:lnTo>
                      <a:pt x="164" y="685"/>
                    </a:lnTo>
                    <a:lnTo>
                      <a:pt x="163" y="680"/>
                    </a:lnTo>
                    <a:lnTo>
                      <a:pt x="161" y="676"/>
                    </a:lnTo>
                    <a:lnTo>
                      <a:pt x="153" y="669"/>
                    </a:lnTo>
                    <a:lnTo>
                      <a:pt x="148" y="663"/>
                    </a:lnTo>
                    <a:lnTo>
                      <a:pt x="155" y="661"/>
                    </a:lnTo>
                    <a:lnTo>
                      <a:pt x="162" y="592"/>
                    </a:lnTo>
                    <a:lnTo>
                      <a:pt x="165" y="484"/>
                    </a:lnTo>
                    <a:lnTo>
                      <a:pt x="176" y="396"/>
                    </a:lnTo>
                    <a:lnTo>
                      <a:pt x="180" y="371"/>
                    </a:lnTo>
                    <a:lnTo>
                      <a:pt x="183" y="357"/>
                    </a:lnTo>
                    <a:lnTo>
                      <a:pt x="174" y="303"/>
                    </a:lnTo>
                    <a:lnTo>
                      <a:pt x="171" y="279"/>
                    </a:lnTo>
                    <a:lnTo>
                      <a:pt x="177" y="282"/>
                    </a:lnTo>
                    <a:lnTo>
                      <a:pt x="181" y="278"/>
                    </a:lnTo>
                    <a:lnTo>
                      <a:pt x="183" y="278"/>
                    </a:lnTo>
                    <a:lnTo>
                      <a:pt x="189" y="275"/>
                    </a:lnTo>
                    <a:lnTo>
                      <a:pt x="195" y="276"/>
                    </a:lnTo>
                    <a:lnTo>
                      <a:pt x="197" y="270"/>
                    </a:lnTo>
                    <a:lnTo>
                      <a:pt x="201" y="269"/>
                    </a:lnTo>
                    <a:lnTo>
                      <a:pt x="203" y="264"/>
                    </a:lnTo>
                    <a:lnTo>
                      <a:pt x="207" y="260"/>
                    </a:lnTo>
                    <a:lnTo>
                      <a:pt x="210" y="254"/>
                    </a:lnTo>
                    <a:lnTo>
                      <a:pt x="199" y="230"/>
                    </a:lnTo>
                    <a:lnTo>
                      <a:pt x="204" y="215"/>
                    </a:lnTo>
                    <a:lnTo>
                      <a:pt x="184" y="230"/>
                    </a:lnTo>
                    <a:lnTo>
                      <a:pt x="154" y="124"/>
                    </a:lnTo>
                    <a:lnTo>
                      <a:pt x="130" y="102"/>
                    </a:lnTo>
                    <a:lnTo>
                      <a:pt x="135" y="97"/>
                    </a:lnTo>
                    <a:lnTo>
                      <a:pt x="155" y="94"/>
                    </a:lnTo>
                    <a:lnTo>
                      <a:pt x="157" y="80"/>
                    </a:lnTo>
                    <a:lnTo>
                      <a:pt x="151" y="77"/>
                    </a:lnTo>
                    <a:lnTo>
                      <a:pt x="159" y="76"/>
                    </a:lnTo>
                    <a:lnTo>
                      <a:pt x="158" y="71"/>
                    </a:lnTo>
                    <a:lnTo>
                      <a:pt x="166" y="68"/>
                    </a:lnTo>
                    <a:lnTo>
                      <a:pt x="160" y="50"/>
                    </a:lnTo>
                    <a:lnTo>
                      <a:pt x="165" y="48"/>
                    </a:lnTo>
                    <a:lnTo>
                      <a:pt x="162" y="25"/>
                    </a:lnTo>
                    <a:lnTo>
                      <a:pt x="168" y="25"/>
                    </a:lnTo>
                    <a:lnTo>
                      <a:pt x="158" y="9"/>
                    </a:lnTo>
                  </a:path>
                </a:pathLst>
              </a:custGeom>
              <a:solidFill>
                <a:schemeClr val="folHlink"/>
              </a:solidFill>
              <a:ln w="12700">
                <a:noFill/>
              </a:ln>
            </p:spPr>
            <p:txBody>
              <a:bodyPr/>
              <a:p>
                <a:endParaRPr lang="zh-CN" altLang="en-US"/>
              </a:p>
            </p:txBody>
          </p:sp>
          <p:sp>
            <p:nvSpPr>
              <p:cNvPr id="37926" name="任意多边形 25638"/>
              <p:cNvSpPr/>
              <p:nvPr/>
            </p:nvSpPr>
            <p:spPr>
              <a:xfrm>
                <a:off x="1446" y="1557"/>
                <a:ext cx="79" cy="262"/>
              </a:xfrm>
              <a:custGeom>
                <a:avLst/>
                <a:gdLst/>
                <a:ahLst/>
                <a:cxnLst>
                  <a:cxn ang="0">
                    <a:pos x="118" y="14"/>
                  </a:cxn>
                  <a:cxn ang="0">
                    <a:pos x="118" y="31"/>
                  </a:cxn>
                  <a:cxn ang="0">
                    <a:pos x="116" y="36"/>
                  </a:cxn>
                  <a:cxn ang="0">
                    <a:pos x="123" y="50"/>
                  </a:cxn>
                  <a:cxn ang="0">
                    <a:pos x="118" y="53"/>
                  </a:cxn>
                  <a:cxn ang="0">
                    <a:pos x="120" y="59"/>
                  </a:cxn>
                  <a:cxn ang="0">
                    <a:pos x="115" y="77"/>
                  </a:cxn>
                  <a:cxn ang="0">
                    <a:pos x="115" y="82"/>
                  </a:cxn>
                  <a:cxn ang="0">
                    <a:pos x="142" y="100"/>
                  </a:cxn>
                  <a:cxn ang="0">
                    <a:pos x="155" y="242"/>
                  </a:cxn>
                  <a:cxn ang="0">
                    <a:pos x="138" y="268"/>
                  </a:cxn>
                  <a:cxn ang="0">
                    <a:pos x="145" y="344"/>
                  </a:cxn>
                  <a:cxn ang="0">
                    <a:pos x="133" y="353"/>
                  </a:cxn>
                  <a:cxn ang="0">
                    <a:pos x="129" y="474"/>
                  </a:cxn>
                  <a:cxn ang="0">
                    <a:pos x="121" y="596"/>
                  </a:cxn>
                  <a:cxn ang="0">
                    <a:pos x="124" y="603"/>
                  </a:cxn>
                  <a:cxn ang="0">
                    <a:pos x="151" y="627"/>
                  </a:cxn>
                  <a:cxn ang="0">
                    <a:pos x="148" y="631"/>
                  </a:cxn>
                  <a:cxn ang="0">
                    <a:pos x="138" y="635"/>
                  </a:cxn>
                  <a:cxn ang="0">
                    <a:pos x="122" y="631"/>
                  </a:cxn>
                  <a:cxn ang="0">
                    <a:pos x="107" y="622"/>
                  </a:cxn>
                  <a:cxn ang="0">
                    <a:pos x="94" y="617"/>
                  </a:cxn>
                  <a:cxn ang="0">
                    <a:pos x="94" y="638"/>
                  </a:cxn>
                  <a:cxn ang="0">
                    <a:pos x="88" y="639"/>
                  </a:cxn>
                  <a:cxn ang="0">
                    <a:pos x="97" y="656"/>
                  </a:cxn>
                  <a:cxn ang="0">
                    <a:pos x="93" y="686"/>
                  </a:cxn>
                  <a:cxn ang="0">
                    <a:pos x="84" y="690"/>
                  </a:cxn>
                  <a:cxn ang="0">
                    <a:pos x="67" y="665"/>
                  </a:cxn>
                  <a:cxn ang="0">
                    <a:pos x="67" y="648"/>
                  </a:cxn>
                  <a:cxn ang="0">
                    <a:pos x="62" y="646"/>
                  </a:cxn>
                  <a:cxn ang="0">
                    <a:pos x="55" y="489"/>
                  </a:cxn>
                  <a:cxn ang="0">
                    <a:pos x="62" y="474"/>
                  </a:cxn>
                  <a:cxn ang="0">
                    <a:pos x="44" y="368"/>
                  </a:cxn>
                  <a:cxn ang="0">
                    <a:pos x="33" y="364"/>
                  </a:cxn>
                  <a:cxn ang="0">
                    <a:pos x="29" y="255"/>
                  </a:cxn>
                  <a:cxn ang="0">
                    <a:pos x="0" y="242"/>
                  </a:cxn>
                  <a:cxn ang="0">
                    <a:pos x="12" y="124"/>
                  </a:cxn>
                  <a:cxn ang="0">
                    <a:pos x="56" y="91"/>
                  </a:cxn>
                  <a:cxn ang="0">
                    <a:pos x="68" y="81"/>
                  </a:cxn>
                  <a:cxn ang="0">
                    <a:pos x="68" y="69"/>
                  </a:cxn>
                  <a:cxn ang="0">
                    <a:pos x="64" y="61"/>
                  </a:cxn>
                  <a:cxn ang="0">
                    <a:pos x="59" y="55"/>
                  </a:cxn>
                  <a:cxn ang="0">
                    <a:pos x="54" y="46"/>
                  </a:cxn>
                  <a:cxn ang="0">
                    <a:pos x="51" y="39"/>
                  </a:cxn>
                  <a:cxn ang="0">
                    <a:pos x="51" y="30"/>
                  </a:cxn>
                  <a:cxn ang="0">
                    <a:pos x="54" y="22"/>
                  </a:cxn>
                  <a:cxn ang="0">
                    <a:pos x="60" y="12"/>
                  </a:cxn>
                  <a:cxn ang="0">
                    <a:pos x="68" y="5"/>
                  </a:cxn>
                  <a:cxn ang="0">
                    <a:pos x="77" y="1"/>
                  </a:cxn>
                  <a:cxn ang="0">
                    <a:pos x="87" y="0"/>
                  </a:cxn>
                  <a:cxn ang="0">
                    <a:pos x="97" y="2"/>
                  </a:cxn>
                  <a:cxn ang="0">
                    <a:pos x="107" y="5"/>
                  </a:cxn>
                  <a:cxn ang="0">
                    <a:pos x="118" y="14"/>
                  </a:cxn>
                </a:cxnLst>
                <a:pathLst>
                  <a:path w="156" h="691">
                    <a:moveTo>
                      <a:pt x="118" y="14"/>
                    </a:moveTo>
                    <a:lnTo>
                      <a:pt x="118" y="31"/>
                    </a:lnTo>
                    <a:lnTo>
                      <a:pt x="116" y="36"/>
                    </a:lnTo>
                    <a:lnTo>
                      <a:pt x="123" y="50"/>
                    </a:lnTo>
                    <a:lnTo>
                      <a:pt x="118" y="53"/>
                    </a:lnTo>
                    <a:lnTo>
                      <a:pt x="120" y="59"/>
                    </a:lnTo>
                    <a:lnTo>
                      <a:pt x="115" y="77"/>
                    </a:lnTo>
                    <a:lnTo>
                      <a:pt x="115" y="82"/>
                    </a:lnTo>
                    <a:lnTo>
                      <a:pt x="142" y="100"/>
                    </a:lnTo>
                    <a:lnTo>
                      <a:pt x="155" y="242"/>
                    </a:lnTo>
                    <a:lnTo>
                      <a:pt x="138" y="268"/>
                    </a:lnTo>
                    <a:lnTo>
                      <a:pt x="145" y="344"/>
                    </a:lnTo>
                    <a:lnTo>
                      <a:pt x="133" y="353"/>
                    </a:lnTo>
                    <a:lnTo>
                      <a:pt x="129" y="474"/>
                    </a:lnTo>
                    <a:lnTo>
                      <a:pt x="121" y="596"/>
                    </a:lnTo>
                    <a:lnTo>
                      <a:pt x="124" y="603"/>
                    </a:lnTo>
                    <a:lnTo>
                      <a:pt x="151" y="627"/>
                    </a:lnTo>
                    <a:lnTo>
                      <a:pt x="148" y="631"/>
                    </a:lnTo>
                    <a:lnTo>
                      <a:pt x="138" y="635"/>
                    </a:lnTo>
                    <a:lnTo>
                      <a:pt x="122" y="631"/>
                    </a:lnTo>
                    <a:lnTo>
                      <a:pt x="107" y="622"/>
                    </a:lnTo>
                    <a:lnTo>
                      <a:pt x="94" y="617"/>
                    </a:lnTo>
                    <a:lnTo>
                      <a:pt x="94" y="638"/>
                    </a:lnTo>
                    <a:lnTo>
                      <a:pt x="88" y="639"/>
                    </a:lnTo>
                    <a:lnTo>
                      <a:pt x="97" y="656"/>
                    </a:lnTo>
                    <a:lnTo>
                      <a:pt x="93" y="686"/>
                    </a:lnTo>
                    <a:lnTo>
                      <a:pt x="84" y="690"/>
                    </a:lnTo>
                    <a:lnTo>
                      <a:pt x="67" y="665"/>
                    </a:lnTo>
                    <a:lnTo>
                      <a:pt x="67" y="648"/>
                    </a:lnTo>
                    <a:lnTo>
                      <a:pt x="62" y="646"/>
                    </a:lnTo>
                    <a:lnTo>
                      <a:pt x="55" y="489"/>
                    </a:lnTo>
                    <a:lnTo>
                      <a:pt x="62" y="474"/>
                    </a:lnTo>
                    <a:lnTo>
                      <a:pt x="44" y="368"/>
                    </a:lnTo>
                    <a:lnTo>
                      <a:pt x="33" y="364"/>
                    </a:lnTo>
                    <a:lnTo>
                      <a:pt x="29" y="255"/>
                    </a:lnTo>
                    <a:lnTo>
                      <a:pt x="0" y="242"/>
                    </a:lnTo>
                    <a:lnTo>
                      <a:pt x="12" y="124"/>
                    </a:lnTo>
                    <a:lnTo>
                      <a:pt x="56" y="91"/>
                    </a:lnTo>
                    <a:lnTo>
                      <a:pt x="68" y="81"/>
                    </a:lnTo>
                    <a:lnTo>
                      <a:pt x="68" y="69"/>
                    </a:lnTo>
                    <a:lnTo>
                      <a:pt x="64" y="61"/>
                    </a:lnTo>
                    <a:lnTo>
                      <a:pt x="59" y="55"/>
                    </a:lnTo>
                    <a:lnTo>
                      <a:pt x="54" y="46"/>
                    </a:lnTo>
                    <a:lnTo>
                      <a:pt x="51" y="39"/>
                    </a:lnTo>
                    <a:lnTo>
                      <a:pt x="51" y="30"/>
                    </a:lnTo>
                    <a:lnTo>
                      <a:pt x="54" y="22"/>
                    </a:lnTo>
                    <a:lnTo>
                      <a:pt x="60" y="12"/>
                    </a:lnTo>
                    <a:lnTo>
                      <a:pt x="68" y="5"/>
                    </a:lnTo>
                    <a:lnTo>
                      <a:pt x="77" y="1"/>
                    </a:lnTo>
                    <a:lnTo>
                      <a:pt x="87" y="0"/>
                    </a:lnTo>
                    <a:lnTo>
                      <a:pt x="97" y="2"/>
                    </a:lnTo>
                    <a:lnTo>
                      <a:pt x="107" y="5"/>
                    </a:lnTo>
                    <a:lnTo>
                      <a:pt x="118" y="14"/>
                    </a:lnTo>
                  </a:path>
                </a:pathLst>
              </a:custGeom>
              <a:solidFill>
                <a:schemeClr val="folHlink"/>
              </a:solidFill>
              <a:ln w="12700">
                <a:noFill/>
              </a:ln>
            </p:spPr>
            <p:txBody>
              <a:bodyPr/>
              <a:p>
                <a:endParaRPr lang="zh-CN" altLang="en-US"/>
              </a:p>
            </p:txBody>
          </p:sp>
          <p:sp>
            <p:nvSpPr>
              <p:cNvPr id="37927" name="任意多边形 25639"/>
              <p:cNvSpPr/>
              <p:nvPr/>
            </p:nvSpPr>
            <p:spPr>
              <a:xfrm>
                <a:off x="1265" y="1554"/>
                <a:ext cx="94" cy="238"/>
              </a:xfrm>
              <a:custGeom>
                <a:avLst/>
                <a:gdLst/>
                <a:ahLst/>
                <a:cxnLst>
                  <a:cxn ang="0">
                    <a:pos x="112" y="8"/>
                  </a:cxn>
                  <a:cxn ang="0">
                    <a:pos x="149" y="0"/>
                  </a:cxn>
                  <a:cxn ang="0">
                    <a:pos x="162" y="15"/>
                  </a:cxn>
                  <a:cxn ang="0">
                    <a:pos x="169" y="10"/>
                  </a:cxn>
                  <a:cxn ang="0">
                    <a:pos x="178" y="38"/>
                  </a:cxn>
                  <a:cxn ang="0">
                    <a:pos x="158" y="55"/>
                  </a:cxn>
                  <a:cxn ang="0">
                    <a:pos x="157" y="69"/>
                  </a:cxn>
                  <a:cxn ang="0">
                    <a:pos x="152" y="71"/>
                  </a:cxn>
                  <a:cxn ang="0">
                    <a:pos x="149" y="85"/>
                  </a:cxn>
                  <a:cxn ang="0">
                    <a:pos x="134" y="88"/>
                  </a:cxn>
                  <a:cxn ang="0">
                    <a:pos x="134" y="94"/>
                  </a:cxn>
                  <a:cxn ang="0">
                    <a:pos x="158" y="112"/>
                  </a:cxn>
                  <a:cxn ang="0">
                    <a:pos x="178" y="202"/>
                  </a:cxn>
                  <a:cxn ang="0">
                    <a:pos x="162" y="226"/>
                  </a:cxn>
                  <a:cxn ang="0">
                    <a:pos x="162" y="390"/>
                  </a:cxn>
                  <a:cxn ang="0">
                    <a:pos x="143" y="397"/>
                  </a:cxn>
                  <a:cxn ang="0">
                    <a:pos x="140" y="423"/>
                  </a:cxn>
                  <a:cxn ang="0">
                    <a:pos x="132" y="493"/>
                  </a:cxn>
                  <a:cxn ang="0">
                    <a:pos x="132" y="530"/>
                  </a:cxn>
                  <a:cxn ang="0">
                    <a:pos x="162" y="553"/>
                  </a:cxn>
                  <a:cxn ang="0">
                    <a:pos x="184" y="565"/>
                  </a:cxn>
                  <a:cxn ang="0">
                    <a:pos x="184" y="572"/>
                  </a:cxn>
                  <a:cxn ang="0">
                    <a:pos x="138" y="561"/>
                  </a:cxn>
                  <a:cxn ang="0">
                    <a:pos x="132" y="554"/>
                  </a:cxn>
                  <a:cxn ang="0">
                    <a:pos x="127" y="561"/>
                  </a:cxn>
                  <a:cxn ang="0">
                    <a:pos x="123" y="561"/>
                  </a:cxn>
                  <a:cxn ang="0">
                    <a:pos x="117" y="535"/>
                  </a:cxn>
                  <a:cxn ang="0">
                    <a:pos x="112" y="416"/>
                  </a:cxn>
                  <a:cxn ang="0">
                    <a:pos x="103" y="416"/>
                  </a:cxn>
                  <a:cxn ang="0">
                    <a:pos x="77" y="521"/>
                  </a:cxn>
                  <a:cxn ang="0">
                    <a:pos x="77" y="587"/>
                  </a:cxn>
                  <a:cxn ang="0">
                    <a:pos x="66" y="619"/>
                  </a:cxn>
                  <a:cxn ang="0">
                    <a:pos x="57" y="627"/>
                  </a:cxn>
                  <a:cxn ang="0">
                    <a:pos x="51" y="609"/>
                  </a:cxn>
                  <a:cxn ang="0">
                    <a:pos x="58" y="590"/>
                  </a:cxn>
                  <a:cxn ang="0">
                    <a:pos x="66" y="550"/>
                  </a:cxn>
                  <a:cxn ang="0">
                    <a:pos x="68" y="399"/>
                  </a:cxn>
                  <a:cxn ang="0">
                    <a:pos x="77" y="252"/>
                  </a:cxn>
                  <a:cxn ang="0">
                    <a:pos x="61" y="240"/>
                  </a:cxn>
                  <a:cxn ang="0">
                    <a:pos x="61" y="218"/>
                  </a:cxn>
                  <a:cxn ang="0">
                    <a:pos x="61" y="179"/>
                  </a:cxn>
                  <a:cxn ang="0">
                    <a:pos x="40" y="189"/>
                  </a:cxn>
                  <a:cxn ang="0">
                    <a:pos x="58" y="214"/>
                  </a:cxn>
                  <a:cxn ang="0">
                    <a:pos x="58" y="237"/>
                  </a:cxn>
                  <a:cxn ang="0">
                    <a:pos x="39" y="222"/>
                  </a:cxn>
                  <a:cxn ang="0">
                    <a:pos x="29" y="208"/>
                  </a:cxn>
                  <a:cxn ang="0">
                    <a:pos x="20" y="211"/>
                  </a:cxn>
                  <a:cxn ang="0">
                    <a:pos x="0" y="187"/>
                  </a:cxn>
                  <a:cxn ang="0">
                    <a:pos x="0" y="179"/>
                  </a:cxn>
                  <a:cxn ang="0">
                    <a:pos x="10" y="175"/>
                  </a:cxn>
                  <a:cxn ang="0">
                    <a:pos x="34" y="147"/>
                  </a:cxn>
                  <a:cxn ang="0">
                    <a:pos x="58" y="123"/>
                  </a:cxn>
                  <a:cxn ang="0">
                    <a:pos x="89" y="95"/>
                  </a:cxn>
                  <a:cxn ang="0">
                    <a:pos x="112" y="86"/>
                  </a:cxn>
                  <a:cxn ang="0">
                    <a:pos x="112" y="66"/>
                  </a:cxn>
                  <a:cxn ang="0">
                    <a:pos x="103" y="56"/>
                  </a:cxn>
                  <a:cxn ang="0">
                    <a:pos x="103" y="31"/>
                  </a:cxn>
                  <a:cxn ang="0">
                    <a:pos x="97" y="26"/>
                  </a:cxn>
                  <a:cxn ang="0">
                    <a:pos x="112" y="8"/>
                  </a:cxn>
                </a:cxnLst>
                <a:pathLst>
                  <a:path w="185" h="628">
                    <a:moveTo>
                      <a:pt x="112" y="8"/>
                    </a:moveTo>
                    <a:lnTo>
                      <a:pt x="149" y="0"/>
                    </a:lnTo>
                    <a:lnTo>
                      <a:pt x="162" y="15"/>
                    </a:lnTo>
                    <a:lnTo>
                      <a:pt x="169" y="10"/>
                    </a:lnTo>
                    <a:lnTo>
                      <a:pt x="178" y="38"/>
                    </a:lnTo>
                    <a:lnTo>
                      <a:pt x="158" y="55"/>
                    </a:lnTo>
                    <a:lnTo>
                      <a:pt x="157" y="69"/>
                    </a:lnTo>
                    <a:lnTo>
                      <a:pt x="152" y="71"/>
                    </a:lnTo>
                    <a:lnTo>
                      <a:pt x="149" y="85"/>
                    </a:lnTo>
                    <a:lnTo>
                      <a:pt x="134" y="88"/>
                    </a:lnTo>
                    <a:lnTo>
                      <a:pt x="134" y="94"/>
                    </a:lnTo>
                    <a:lnTo>
                      <a:pt x="158" y="112"/>
                    </a:lnTo>
                    <a:lnTo>
                      <a:pt x="178" y="202"/>
                    </a:lnTo>
                    <a:lnTo>
                      <a:pt x="162" y="226"/>
                    </a:lnTo>
                    <a:lnTo>
                      <a:pt x="162" y="390"/>
                    </a:lnTo>
                    <a:lnTo>
                      <a:pt x="143" y="397"/>
                    </a:lnTo>
                    <a:lnTo>
                      <a:pt x="140" y="423"/>
                    </a:lnTo>
                    <a:lnTo>
                      <a:pt x="132" y="493"/>
                    </a:lnTo>
                    <a:lnTo>
                      <a:pt x="132" y="530"/>
                    </a:lnTo>
                    <a:lnTo>
                      <a:pt x="162" y="553"/>
                    </a:lnTo>
                    <a:lnTo>
                      <a:pt x="184" y="565"/>
                    </a:lnTo>
                    <a:lnTo>
                      <a:pt x="184" y="572"/>
                    </a:lnTo>
                    <a:lnTo>
                      <a:pt x="138" y="561"/>
                    </a:lnTo>
                    <a:lnTo>
                      <a:pt x="132" y="554"/>
                    </a:lnTo>
                    <a:lnTo>
                      <a:pt x="127" y="561"/>
                    </a:lnTo>
                    <a:lnTo>
                      <a:pt x="123" y="561"/>
                    </a:lnTo>
                    <a:lnTo>
                      <a:pt x="117" y="535"/>
                    </a:lnTo>
                    <a:lnTo>
                      <a:pt x="112" y="416"/>
                    </a:lnTo>
                    <a:lnTo>
                      <a:pt x="103" y="416"/>
                    </a:lnTo>
                    <a:lnTo>
                      <a:pt x="77" y="521"/>
                    </a:lnTo>
                    <a:lnTo>
                      <a:pt x="77" y="587"/>
                    </a:lnTo>
                    <a:lnTo>
                      <a:pt x="66" y="619"/>
                    </a:lnTo>
                    <a:lnTo>
                      <a:pt x="57" y="627"/>
                    </a:lnTo>
                    <a:lnTo>
                      <a:pt x="51" y="609"/>
                    </a:lnTo>
                    <a:lnTo>
                      <a:pt x="58" y="590"/>
                    </a:lnTo>
                    <a:lnTo>
                      <a:pt x="66" y="550"/>
                    </a:lnTo>
                    <a:lnTo>
                      <a:pt x="68" y="399"/>
                    </a:lnTo>
                    <a:lnTo>
                      <a:pt x="77" y="252"/>
                    </a:lnTo>
                    <a:lnTo>
                      <a:pt x="61" y="240"/>
                    </a:lnTo>
                    <a:lnTo>
                      <a:pt x="61" y="218"/>
                    </a:lnTo>
                    <a:lnTo>
                      <a:pt x="61" y="179"/>
                    </a:lnTo>
                    <a:lnTo>
                      <a:pt x="40" y="189"/>
                    </a:lnTo>
                    <a:lnTo>
                      <a:pt x="58" y="214"/>
                    </a:lnTo>
                    <a:lnTo>
                      <a:pt x="58" y="237"/>
                    </a:lnTo>
                    <a:lnTo>
                      <a:pt x="39" y="222"/>
                    </a:lnTo>
                    <a:lnTo>
                      <a:pt x="29" y="208"/>
                    </a:lnTo>
                    <a:lnTo>
                      <a:pt x="20" y="211"/>
                    </a:lnTo>
                    <a:lnTo>
                      <a:pt x="0" y="187"/>
                    </a:lnTo>
                    <a:lnTo>
                      <a:pt x="0" y="179"/>
                    </a:lnTo>
                    <a:lnTo>
                      <a:pt x="10" y="175"/>
                    </a:lnTo>
                    <a:lnTo>
                      <a:pt x="34" y="147"/>
                    </a:lnTo>
                    <a:lnTo>
                      <a:pt x="58" y="123"/>
                    </a:lnTo>
                    <a:lnTo>
                      <a:pt x="89" y="95"/>
                    </a:lnTo>
                    <a:lnTo>
                      <a:pt x="112" y="86"/>
                    </a:lnTo>
                    <a:lnTo>
                      <a:pt x="112" y="66"/>
                    </a:lnTo>
                    <a:lnTo>
                      <a:pt x="103" y="56"/>
                    </a:lnTo>
                    <a:lnTo>
                      <a:pt x="103" y="31"/>
                    </a:lnTo>
                    <a:lnTo>
                      <a:pt x="97" y="26"/>
                    </a:lnTo>
                    <a:lnTo>
                      <a:pt x="112" y="8"/>
                    </a:lnTo>
                  </a:path>
                </a:pathLst>
              </a:custGeom>
              <a:solidFill>
                <a:schemeClr val="folHlink"/>
              </a:solidFill>
              <a:ln w="12700">
                <a:noFill/>
              </a:ln>
            </p:spPr>
            <p:txBody>
              <a:bodyPr/>
              <a:p>
                <a:endParaRPr lang="zh-CN" altLang="en-US"/>
              </a:p>
            </p:txBody>
          </p:sp>
          <p:sp>
            <p:nvSpPr>
              <p:cNvPr id="37928" name="任意多边形 25640"/>
              <p:cNvSpPr/>
              <p:nvPr/>
            </p:nvSpPr>
            <p:spPr>
              <a:xfrm>
                <a:off x="975" y="1560"/>
                <a:ext cx="90" cy="295"/>
              </a:xfrm>
              <a:custGeom>
                <a:avLst/>
                <a:gdLst/>
                <a:ahLst/>
                <a:cxnLst>
                  <a:cxn ang="0">
                    <a:pos x="42" y="16"/>
                  </a:cxn>
                  <a:cxn ang="0">
                    <a:pos x="42" y="35"/>
                  </a:cxn>
                  <a:cxn ang="0">
                    <a:pos x="45" y="41"/>
                  </a:cxn>
                  <a:cxn ang="0">
                    <a:pos x="37" y="56"/>
                  </a:cxn>
                  <a:cxn ang="0">
                    <a:pos x="42" y="60"/>
                  </a:cxn>
                  <a:cxn ang="0">
                    <a:pos x="40" y="66"/>
                  </a:cxn>
                  <a:cxn ang="0">
                    <a:pos x="46" y="88"/>
                  </a:cxn>
                  <a:cxn ang="0">
                    <a:pos x="46" y="92"/>
                  </a:cxn>
                  <a:cxn ang="0">
                    <a:pos x="15" y="113"/>
                  </a:cxn>
                  <a:cxn ang="0">
                    <a:pos x="0" y="273"/>
                  </a:cxn>
                  <a:cxn ang="0">
                    <a:pos x="19" y="301"/>
                  </a:cxn>
                  <a:cxn ang="0">
                    <a:pos x="12" y="388"/>
                  </a:cxn>
                  <a:cxn ang="0">
                    <a:pos x="25" y="398"/>
                  </a:cxn>
                  <a:cxn ang="0">
                    <a:pos x="30" y="534"/>
                  </a:cxn>
                  <a:cxn ang="0">
                    <a:pos x="38" y="672"/>
                  </a:cxn>
                  <a:cxn ang="0">
                    <a:pos x="35" y="680"/>
                  </a:cxn>
                  <a:cxn ang="0">
                    <a:pos x="4" y="706"/>
                  </a:cxn>
                  <a:cxn ang="0">
                    <a:pos x="8" y="711"/>
                  </a:cxn>
                  <a:cxn ang="0">
                    <a:pos x="19" y="715"/>
                  </a:cxn>
                  <a:cxn ang="0">
                    <a:pos x="37" y="711"/>
                  </a:cxn>
                  <a:cxn ang="0">
                    <a:pos x="55" y="701"/>
                  </a:cxn>
                  <a:cxn ang="0">
                    <a:pos x="70" y="695"/>
                  </a:cxn>
                  <a:cxn ang="0">
                    <a:pos x="70" y="719"/>
                  </a:cxn>
                  <a:cxn ang="0">
                    <a:pos x="76" y="720"/>
                  </a:cxn>
                  <a:cxn ang="0">
                    <a:pos x="66" y="739"/>
                  </a:cxn>
                  <a:cxn ang="0">
                    <a:pos x="71" y="773"/>
                  </a:cxn>
                  <a:cxn ang="0">
                    <a:pos x="81" y="777"/>
                  </a:cxn>
                  <a:cxn ang="0">
                    <a:pos x="101" y="750"/>
                  </a:cxn>
                  <a:cxn ang="0">
                    <a:pos x="101" y="730"/>
                  </a:cxn>
                  <a:cxn ang="0">
                    <a:pos x="107" y="728"/>
                  </a:cxn>
                  <a:cxn ang="0">
                    <a:pos x="114" y="551"/>
                  </a:cxn>
                  <a:cxn ang="0">
                    <a:pos x="107" y="534"/>
                  </a:cxn>
                  <a:cxn ang="0">
                    <a:pos x="127" y="415"/>
                  </a:cxn>
                  <a:cxn ang="0">
                    <a:pos x="140" y="410"/>
                  </a:cxn>
                  <a:cxn ang="0">
                    <a:pos x="144" y="287"/>
                  </a:cxn>
                  <a:cxn ang="0">
                    <a:pos x="177" y="273"/>
                  </a:cxn>
                  <a:cxn ang="0">
                    <a:pos x="163" y="140"/>
                  </a:cxn>
                  <a:cxn ang="0">
                    <a:pos x="113" y="103"/>
                  </a:cxn>
                  <a:cxn ang="0">
                    <a:pos x="100" y="91"/>
                  </a:cxn>
                  <a:cxn ang="0">
                    <a:pos x="99" y="78"/>
                  </a:cxn>
                  <a:cxn ang="0">
                    <a:pos x="104" y="69"/>
                  </a:cxn>
                  <a:cxn ang="0">
                    <a:pos x="110" y="62"/>
                  </a:cxn>
                  <a:cxn ang="0">
                    <a:pos x="115" y="52"/>
                  </a:cxn>
                  <a:cxn ang="0">
                    <a:pos x="119" y="44"/>
                  </a:cxn>
                  <a:cxn ang="0">
                    <a:pos x="119" y="34"/>
                  </a:cxn>
                  <a:cxn ang="0">
                    <a:pos x="115" y="25"/>
                  </a:cxn>
                  <a:cxn ang="0">
                    <a:pos x="109" y="14"/>
                  </a:cxn>
                  <a:cxn ang="0">
                    <a:pos x="100" y="6"/>
                  </a:cxn>
                  <a:cxn ang="0">
                    <a:pos x="90" y="2"/>
                  </a:cxn>
                  <a:cxn ang="0">
                    <a:pos x="77" y="0"/>
                  </a:cxn>
                  <a:cxn ang="0">
                    <a:pos x="66" y="2"/>
                  </a:cxn>
                  <a:cxn ang="0">
                    <a:pos x="55" y="5"/>
                  </a:cxn>
                  <a:cxn ang="0">
                    <a:pos x="42" y="16"/>
                  </a:cxn>
                </a:cxnLst>
                <a:pathLst>
                  <a:path w="178" h="778">
                    <a:moveTo>
                      <a:pt x="42" y="16"/>
                    </a:moveTo>
                    <a:lnTo>
                      <a:pt x="42" y="35"/>
                    </a:lnTo>
                    <a:lnTo>
                      <a:pt x="45" y="41"/>
                    </a:lnTo>
                    <a:lnTo>
                      <a:pt x="37" y="56"/>
                    </a:lnTo>
                    <a:lnTo>
                      <a:pt x="42" y="60"/>
                    </a:lnTo>
                    <a:lnTo>
                      <a:pt x="40" y="66"/>
                    </a:lnTo>
                    <a:lnTo>
                      <a:pt x="46" y="88"/>
                    </a:lnTo>
                    <a:lnTo>
                      <a:pt x="46" y="92"/>
                    </a:lnTo>
                    <a:lnTo>
                      <a:pt x="15" y="113"/>
                    </a:lnTo>
                    <a:lnTo>
                      <a:pt x="0" y="273"/>
                    </a:lnTo>
                    <a:lnTo>
                      <a:pt x="19" y="301"/>
                    </a:lnTo>
                    <a:lnTo>
                      <a:pt x="12" y="388"/>
                    </a:lnTo>
                    <a:lnTo>
                      <a:pt x="25" y="398"/>
                    </a:lnTo>
                    <a:lnTo>
                      <a:pt x="30" y="534"/>
                    </a:lnTo>
                    <a:lnTo>
                      <a:pt x="38" y="672"/>
                    </a:lnTo>
                    <a:lnTo>
                      <a:pt x="35" y="680"/>
                    </a:lnTo>
                    <a:lnTo>
                      <a:pt x="4" y="706"/>
                    </a:lnTo>
                    <a:lnTo>
                      <a:pt x="8" y="711"/>
                    </a:lnTo>
                    <a:lnTo>
                      <a:pt x="19" y="715"/>
                    </a:lnTo>
                    <a:lnTo>
                      <a:pt x="37" y="711"/>
                    </a:lnTo>
                    <a:lnTo>
                      <a:pt x="55" y="701"/>
                    </a:lnTo>
                    <a:lnTo>
                      <a:pt x="70" y="695"/>
                    </a:lnTo>
                    <a:lnTo>
                      <a:pt x="70" y="719"/>
                    </a:lnTo>
                    <a:lnTo>
                      <a:pt x="76" y="720"/>
                    </a:lnTo>
                    <a:lnTo>
                      <a:pt x="66" y="739"/>
                    </a:lnTo>
                    <a:lnTo>
                      <a:pt x="71" y="773"/>
                    </a:lnTo>
                    <a:lnTo>
                      <a:pt x="81" y="777"/>
                    </a:lnTo>
                    <a:lnTo>
                      <a:pt x="101" y="750"/>
                    </a:lnTo>
                    <a:lnTo>
                      <a:pt x="101" y="730"/>
                    </a:lnTo>
                    <a:lnTo>
                      <a:pt x="107" y="728"/>
                    </a:lnTo>
                    <a:lnTo>
                      <a:pt x="114" y="551"/>
                    </a:lnTo>
                    <a:lnTo>
                      <a:pt x="107" y="534"/>
                    </a:lnTo>
                    <a:lnTo>
                      <a:pt x="127" y="415"/>
                    </a:lnTo>
                    <a:lnTo>
                      <a:pt x="140" y="410"/>
                    </a:lnTo>
                    <a:lnTo>
                      <a:pt x="144" y="287"/>
                    </a:lnTo>
                    <a:lnTo>
                      <a:pt x="177" y="273"/>
                    </a:lnTo>
                    <a:lnTo>
                      <a:pt x="163" y="140"/>
                    </a:lnTo>
                    <a:lnTo>
                      <a:pt x="113" y="103"/>
                    </a:lnTo>
                    <a:lnTo>
                      <a:pt x="100" y="91"/>
                    </a:lnTo>
                    <a:lnTo>
                      <a:pt x="99" y="78"/>
                    </a:lnTo>
                    <a:lnTo>
                      <a:pt x="104" y="69"/>
                    </a:lnTo>
                    <a:lnTo>
                      <a:pt x="110" y="62"/>
                    </a:lnTo>
                    <a:lnTo>
                      <a:pt x="115" y="52"/>
                    </a:lnTo>
                    <a:lnTo>
                      <a:pt x="119" y="44"/>
                    </a:lnTo>
                    <a:lnTo>
                      <a:pt x="119" y="34"/>
                    </a:lnTo>
                    <a:lnTo>
                      <a:pt x="115" y="25"/>
                    </a:lnTo>
                    <a:lnTo>
                      <a:pt x="109" y="14"/>
                    </a:lnTo>
                    <a:lnTo>
                      <a:pt x="100" y="6"/>
                    </a:lnTo>
                    <a:lnTo>
                      <a:pt x="90" y="2"/>
                    </a:lnTo>
                    <a:lnTo>
                      <a:pt x="77" y="0"/>
                    </a:lnTo>
                    <a:lnTo>
                      <a:pt x="66" y="2"/>
                    </a:lnTo>
                    <a:lnTo>
                      <a:pt x="55" y="5"/>
                    </a:lnTo>
                    <a:lnTo>
                      <a:pt x="42" y="16"/>
                    </a:lnTo>
                  </a:path>
                </a:pathLst>
              </a:custGeom>
              <a:solidFill>
                <a:schemeClr val="folHlink"/>
              </a:solidFill>
              <a:ln w="12700">
                <a:noFill/>
              </a:ln>
            </p:spPr>
            <p:txBody>
              <a:bodyPr/>
              <a:p>
                <a:endParaRPr lang="zh-CN" altLang="en-US"/>
              </a:p>
            </p:txBody>
          </p:sp>
          <p:sp>
            <p:nvSpPr>
              <p:cNvPr id="37929" name="任意多边形 25641"/>
              <p:cNvSpPr/>
              <p:nvPr/>
            </p:nvSpPr>
            <p:spPr>
              <a:xfrm>
                <a:off x="2105" y="1525"/>
                <a:ext cx="95" cy="230"/>
              </a:xfrm>
              <a:custGeom>
                <a:avLst/>
                <a:gdLst/>
                <a:ahLst/>
                <a:cxnLst>
                  <a:cxn ang="0">
                    <a:pos x="117" y="0"/>
                  </a:cxn>
                  <a:cxn ang="0">
                    <a:pos x="76" y="19"/>
                  </a:cxn>
                  <a:cxn ang="0">
                    <a:pos x="75" y="60"/>
                  </a:cxn>
                  <a:cxn ang="0">
                    <a:pos x="55" y="79"/>
                  </a:cxn>
                  <a:cxn ang="0">
                    <a:pos x="12" y="101"/>
                  </a:cxn>
                  <a:cxn ang="0">
                    <a:pos x="5" y="218"/>
                  </a:cxn>
                  <a:cxn ang="0">
                    <a:pos x="35" y="319"/>
                  </a:cxn>
                  <a:cxn ang="0">
                    <a:pos x="63" y="395"/>
                  </a:cxn>
                  <a:cxn ang="0">
                    <a:pos x="58" y="576"/>
                  </a:cxn>
                  <a:cxn ang="0">
                    <a:pos x="63" y="584"/>
                  </a:cxn>
                  <a:cxn ang="0">
                    <a:pos x="93" y="603"/>
                  </a:cxn>
                  <a:cxn ang="0">
                    <a:pos x="109" y="606"/>
                  </a:cxn>
                  <a:cxn ang="0">
                    <a:pos x="120" y="601"/>
                  </a:cxn>
                  <a:cxn ang="0">
                    <a:pos x="114" y="591"/>
                  </a:cxn>
                  <a:cxn ang="0">
                    <a:pos x="99" y="576"/>
                  </a:cxn>
                  <a:cxn ang="0">
                    <a:pos x="105" y="570"/>
                  </a:cxn>
                  <a:cxn ang="0">
                    <a:pos x="142" y="582"/>
                  </a:cxn>
                  <a:cxn ang="0">
                    <a:pos x="146" y="574"/>
                  </a:cxn>
                  <a:cxn ang="0">
                    <a:pos x="142" y="567"/>
                  </a:cxn>
                  <a:cxn ang="0">
                    <a:pos x="131" y="556"/>
                  </a:cxn>
                  <a:cxn ang="0">
                    <a:pos x="144" y="497"/>
                  </a:cxn>
                  <a:cxn ang="0">
                    <a:pos x="157" y="332"/>
                  </a:cxn>
                  <a:cxn ang="0">
                    <a:pos x="163" y="300"/>
                  </a:cxn>
                  <a:cxn ang="0">
                    <a:pos x="151" y="234"/>
                  </a:cxn>
                  <a:cxn ang="0">
                    <a:pos x="160" y="233"/>
                  </a:cxn>
                  <a:cxn ang="0">
                    <a:pos x="168" y="230"/>
                  </a:cxn>
                  <a:cxn ang="0">
                    <a:pos x="175" y="226"/>
                  </a:cxn>
                  <a:cxn ang="0">
                    <a:pos x="180" y="221"/>
                  </a:cxn>
                  <a:cxn ang="0">
                    <a:pos x="186" y="212"/>
                  </a:cxn>
                  <a:cxn ang="0">
                    <a:pos x="181" y="180"/>
                  </a:cxn>
                  <a:cxn ang="0">
                    <a:pos x="136" y="104"/>
                  </a:cxn>
                  <a:cxn ang="0">
                    <a:pos x="120" y="82"/>
                  </a:cxn>
                  <a:cxn ang="0">
                    <a:pos x="140" y="68"/>
                  </a:cxn>
                  <a:cxn ang="0">
                    <a:pos x="140" y="64"/>
                  </a:cxn>
                  <a:cxn ang="0">
                    <a:pos x="147" y="57"/>
                  </a:cxn>
                  <a:cxn ang="0">
                    <a:pos x="146" y="40"/>
                  </a:cxn>
                  <a:cxn ang="0">
                    <a:pos x="149" y="22"/>
                  </a:cxn>
                </a:cxnLst>
                <a:pathLst>
                  <a:path w="187" h="607">
                    <a:moveTo>
                      <a:pt x="140" y="7"/>
                    </a:moveTo>
                    <a:lnTo>
                      <a:pt x="117" y="0"/>
                    </a:lnTo>
                    <a:lnTo>
                      <a:pt x="93" y="4"/>
                    </a:lnTo>
                    <a:lnTo>
                      <a:pt x="76" y="19"/>
                    </a:lnTo>
                    <a:lnTo>
                      <a:pt x="70" y="38"/>
                    </a:lnTo>
                    <a:lnTo>
                      <a:pt x="75" y="60"/>
                    </a:lnTo>
                    <a:lnTo>
                      <a:pt x="67" y="73"/>
                    </a:lnTo>
                    <a:lnTo>
                      <a:pt x="55" y="79"/>
                    </a:lnTo>
                    <a:lnTo>
                      <a:pt x="22" y="93"/>
                    </a:lnTo>
                    <a:lnTo>
                      <a:pt x="12" y="101"/>
                    </a:lnTo>
                    <a:lnTo>
                      <a:pt x="0" y="198"/>
                    </a:lnTo>
                    <a:lnTo>
                      <a:pt x="5" y="218"/>
                    </a:lnTo>
                    <a:lnTo>
                      <a:pt x="39" y="226"/>
                    </a:lnTo>
                    <a:lnTo>
                      <a:pt x="35" y="319"/>
                    </a:lnTo>
                    <a:lnTo>
                      <a:pt x="58" y="328"/>
                    </a:lnTo>
                    <a:lnTo>
                      <a:pt x="63" y="395"/>
                    </a:lnTo>
                    <a:lnTo>
                      <a:pt x="59" y="512"/>
                    </a:lnTo>
                    <a:lnTo>
                      <a:pt x="58" y="576"/>
                    </a:lnTo>
                    <a:lnTo>
                      <a:pt x="63" y="578"/>
                    </a:lnTo>
                    <a:lnTo>
                      <a:pt x="63" y="584"/>
                    </a:lnTo>
                    <a:lnTo>
                      <a:pt x="81" y="595"/>
                    </a:lnTo>
                    <a:lnTo>
                      <a:pt x="93" y="603"/>
                    </a:lnTo>
                    <a:lnTo>
                      <a:pt x="100" y="606"/>
                    </a:lnTo>
                    <a:lnTo>
                      <a:pt x="109" y="606"/>
                    </a:lnTo>
                    <a:lnTo>
                      <a:pt x="118" y="604"/>
                    </a:lnTo>
                    <a:lnTo>
                      <a:pt x="120" y="601"/>
                    </a:lnTo>
                    <a:lnTo>
                      <a:pt x="118" y="596"/>
                    </a:lnTo>
                    <a:lnTo>
                      <a:pt x="114" y="591"/>
                    </a:lnTo>
                    <a:lnTo>
                      <a:pt x="107" y="583"/>
                    </a:lnTo>
                    <a:lnTo>
                      <a:pt x="99" y="576"/>
                    </a:lnTo>
                    <a:lnTo>
                      <a:pt x="105" y="578"/>
                    </a:lnTo>
                    <a:lnTo>
                      <a:pt x="105" y="570"/>
                    </a:lnTo>
                    <a:lnTo>
                      <a:pt x="131" y="582"/>
                    </a:lnTo>
                    <a:lnTo>
                      <a:pt x="142" y="582"/>
                    </a:lnTo>
                    <a:lnTo>
                      <a:pt x="146" y="578"/>
                    </a:lnTo>
                    <a:lnTo>
                      <a:pt x="146" y="574"/>
                    </a:lnTo>
                    <a:lnTo>
                      <a:pt x="145" y="571"/>
                    </a:lnTo>
                    <a:lnTo>
                      <a:pt x="142" y="567"/>
                    </a:lnTo>
                    <a:lnTo>
                      <a:pt x="136" y="561"/>
                    </a:lnTo>
                    <a:lnTo>
                      <a:pt x="131" y="556"/>
                    </a:lnTo>
                    <a:lnTo>
                      <a:pt x="138" y="555"/>
                    </a:lnTo>
                    <a:lnTo>
                      <a:pt x="144" y="497"/>
                    </a:lnTo>
                    <a:lnTo>
                      <a:pt x="146" y="407"/>
                    </a:lnTo>
                    <a:lnTo>
                      <a:pt x="157" y="332"/>
                    </a:lnTo>
                    <a:lnTo>
                      <a:pt x="160" y="311"/>
                    </a:lnTo>
                    <a:lnTo>
                      <a:pt x="163" y="300"/>
                    </a:lnTo>
                    <a:lnTo>
                      <a:pt x="155" y="255"/>
                    </a:lnTo>
                    <a:lnTo>
                      <a:pt x="151" y="234"/>
                    </a:lnTo>
                    <a:lnTo>
                      <a:pt x="157" y="236"/>
                    </a:lnTo>
                    <a:lnTo>
                      <a:pt x="160" y="233"/>
                    </a:lnTo>
                    <a:lnTo>
                      <a:pt x="163" y="233"/>
                    </a:lnTo>
                    <a:lnTo>
                      <a:pt x="168" y="230"/>
                    </a:lnTo>
                    <a:lnTo>
                      <a:pt x="173" y="230"/>
                    </a:lnTo>
                    <a:lnTo>
                      <a:pt x="175" y="226"/>
                    </a:lnTo>
                    <a:lnTo>
                      <a:pt x="178" y="225"/>
                    </a:lnTo>
                    <a:lnTo>
                      <a:pt x="180" y="221"/>
                    </a:lnTo>
                    <a:lnTo>
                      <a:pt x="184" y="218"/>
                    </a:lnTo>
                    <a:lnTo>
                      <a:pt x="186" y="212"/>
                    </a:lnTo>
                    <a:lnTo>
                      <a:pt x="177" y="192"/>
                    </a:lnTo>
                    <a:lnTo>
                      <a:pt x="181" y="180"/>
                    </a:lnTo>
                    <a:lnTo>
                      <a:pt x="163" y="192"/>
                    </a:lnTo>
                    <a:lnTo>
                      <a:pt x="136" y="104"/>
                    </a:lnTo>
                    <a:lnTo>
                      <a:pt x="116" y="86"/>
                    </a:lnTo>
                    <a:lnTo>
                      <a:pt x="120" y="82"/>
                    </a:lnTo>
                    <a:lnTo>
                      <a:pt x="138" y="79"/>
                    </a:lnTo>
                    <a:lnTo>
                      <a:pt x="140" y="68"/>
                    </a:lnTo>
                    <a:lnTo>
                      <a:pt x="133" y="65"/>
                    </a:lnTo>
                    <a:lnTo>
                      <a:pt x="140" y="64"/>
                    </a:lnTo>
                    <a:lnTo>
                      <a:pt x="140" y="60"/>
                    </a:lnTo>
                    <a:lnTo>
                      <a:pt x="147" y="57"/>
                    </a:lnTo>
                    <a:lnTo>
                      <a:pt x="142" y="43"/>
                    </a:lnTo>
                    <a:lnTo>
                      <a:pt x="146" y="40"/>
                    </a:lnTo>
                    <a:lnTo>
                      <a:pt x="144" y="22"/>
                    </a:lnTo>
                    <a:lnTo>
                      <a:pt x="149" y="22"/>
                    </a:lnTo>
                    <a:lnTo>
                      <a:pt x="140" y="7"/>
                    </a:lnTo>
                  </a:path>
                </a:pathLst>
              </a:custGeom>
              <a:solidFill>
                <a:schemeClr val="folHlink"/>
              </a:solidFill>
              <a:ln w="12700">
                <a:noFill/>
              </a:ln>
            </p:spPr>
            <p:txBody>
              <a:bodyPr/>
              <a:p>
                <a:endParaRPr lang="zh-CN" altLang="en-US"/>
              </a:p>
            </p:txBody>
          </p:sp>
          <p:sp>
            <p:nvSpPr>
              <p:cNvPr id="37930" name="任意多边形 25642"/>
              <p:cNvSpPr/>
              <p:nvPr/>
            </p:nvSpPr>
            <p:spPr>
              <a:xfrm>
                <a:off x="1070" y="1564"/>
                <a:ext cx="84" cy="308"/>
              </a:xfrm>
              <a:custGeom>
                <a:avLst/>
                <a:gdLst/>
                <a:ahLst/>
                <a:cxnLst>
                  <a:cxn ang="0">
                    <a:pos x="108" y="12"/>
                  </a:cxn>
                  <a:cxn ang="0">
                    <a:pos x="69" y="0"/>
                  </a:cxn>
                  <a:cxn ang="0">
                    <a:pos x="40" y="0"/>
                  </a:cxn>
                  <a:cxn ang="0">
                    <a:pos x="14" y="7"/>
                  </a:cxn>
                  <a:cxn ang="0">
                    <a:pos x="4" y="35"/>
                  </a:cxn>
                  <a:cxn ang="0">
                    <a:pos x="4" y="59"/>
                  </a:cxn>
                  <a:cxn ang="0">
                    <a:pos x="18" y="87"/>
                  </a:cxn>
                  <a:cxn ang="0">
                    <a:pos x="30" y="87"/>
                  </a:cxn>
                  <a:cxn ang="0">
                    <a:pos x="14" y="119"/>
                  </a:cxn>
                  <a:cxn ang="0">
                    <a:pos x="0" y="174"/>
                  </a:cxn>
                  <a:cxn ang="0">
                    <a:pos x="0" y="221"/>
                  </a:cxn>
                  <a:cxn ang="0">
                    <a:pos x="4" y="280"/>
                  </a:cxn>
                  <a:cxn ang="0">
                    <a:pos x="14" y="338"/>
                  </a:cxn>
                  <a:cxn ang="0">
                    <a:pos x="33" y="341"/>
                  </a:cxn>
                  <a:cxn ang="0">
                    <a:pos x="33" y="358"/>
                  </a:cxn>
                  <a:cxn ang="0">
                    <a:pos x="43" y="365"/>
                  </a:cxn>
                  <a:cxn ang="0">
                    <a:pos x="43" y="424"/>
                  </a:cxn>
                  <a:cxn ang="0">
                    <a:pos x="53" y="435"/>
                  </a:cxn>
                  <a:cxn ang="0">
                    <a:pos x="53" y="544"/>
                  </a:cxn>
                  <a:cxn ang="0">
                    <a:pos x="53" y="613"/>
                  </a:cxn>
                  <a:cxn ang="0">
                    <a:pos x="38" y="689"/>
                  </a:cxn>
                  <a:cxn ang="0">
                    <a:pos x="32" y="788"/>
                  </a:cxn>
                  <a:cxn ang="0">
                    <a:pos x="49" y="795"/>
                  </a:cxn>
                  <a:cxn ang="0">
                    <a:pos x="49" y="807"/>
                  </a:cxn>
                  <a:cxn ang="0">
                    <a:pos x="77" y="807"/>
                  </a:cxn>
                  <a:cxn ang="0">
                    <a:pos x="82" y="803"/>
                  </a:cxn>
                  <a:cxn ang="0">
                    <a:pos x="93" y="803"/>
                  </a:cxn>
                  <a:cxn ang="0">
                    <a:pos x="93" y="810"/>
                  </a:cxn>
                  <a:cxn ang="0">
                    <a:pos x="113" y="807"/>
                  </a:cxn>
                  <a:cxn ang="0">
                    <a:pos x="156" y="803"/>
                  </a:cxn>
                  <a:cxn ang="0">
                    <a:pos x="156" y="796"/>
                  </a:cxn>
                  <a:cxn ang="0">
                    <a:pos x="117" y="780"/>
                  </a:cxn>
                  <a:cxn ang="0">
                    <a:pos x="117" y="766"/>
                  </a:cxn>
                  <a:cxn ang="0">
                    <a:pos x="152" y="759"/>
                  </a:cxn>
                  <a:cxn ang="0">
                    <a:pos x="152" y="749"/>
                  </a:cxn>
                  <a:cxn ang="0">
                    <a:pos x="128" y="734"/>
                  </a:cxn>
                  <a:cxn ang="0">
                    <a:pos x="128" y="624"/>
                  </a:cxn>
                  <a:cxn ang="0">
                    <a:pos x="136" y="523"/>
                  </a:cxn>
                  <a:cxn ang="0">
                    <a:pos x="134" y="422"/>
                  </a:cxn>
                  <a:cxn ang="0">
                    <a:pos x="132" y="365"/>
                  </a:cxn>
                  <a:cxn ang="0">
                    <a:pos x="136" y="348"/>
                  </a:cxn>
                  <a:cxn ang="0">
                    <a:pos x="136" y="268"/>
                  </a:cxn>
                  <a:cxn ang="0">
                    <a:pos x="165" y="251"/>
                  </a:cxn>
                  <a:cxn ang="0">
                    <a:pos x="165" y="240"/>
                  </a:cxn>
                  <a:cxn ang="0">
                    <a:pos x="103" y="131"/>
                  </a:cxn>
                  <a:cxn ang="0">
                    <a:pos x="72" y="117"/>
                  </a:cxn>
                  <a:cxn ang="0">
                    <a:pos x="77" y="110"/>
                  </a:cxn>
                  <a:cxn ang="0">
                    <a:pos x="97" y="105"/>
                  </a:cxn>
                  <a:cxn ang="0">
                    <a:pos x="97" y="99"/>
                  </a:cxn>
                  <a:cxn ang="0">
                    <a:pos x="103" y="95"/>
                  </a:cxn>
                  <a:cxn ang="0">
                    <a:pos x="103" y="87"/>
                  </a:cxn>
                  <a:cxn ang="0">
                    <a:pos x="108" y="84"/>
                  </a:cxn>
                  <a:cxn ang="0">
                    <a:pos x="103" y="80"/>
                  </a:cxn>
                  <a:cxn ang="0">
                    <a:pos x="107" y="77"/>
                  </a:cxn>
                  <a:cxn ang="0">
                    <a:pos x="97" y="59"/>
                  </a:cxn>
                  <a:cxn ang="0">
                    <a:pos x="103" y="49"/>
                  </a:cxn>
                  <a:cxn ang="0">
                    <a:pos x="97" y="38"/>
                  </a:cxn>
                  <a:cxn ang="0">
                    <a:pos x="107" y="30"/>
                  </a:cxn>
                  <a:cxn ang="0">
                    <a:pos x="108" y="12"/>
                  </a:cxn>
                </a:cxnLst>
                <a:pathLst>
                  <a:path w="166" h="811">
                    <a:moveTo>
                      <a:pt x="108" y="12"/>
                    </a:moveTo>
                    <a:lnTo>
                      <a:pt x="69" y="0"/>
                    </a:lnTo>
                    <a:lnTo>
                      <a:pt x="40" y="0"/>
                    </a:lnTo>
                    <a:lnTo>
                      <a:pt x="14" y="7"/>
                    </a:lnTo>
                    <a:lnTo>
                      <a:pt x="4" y="35"/>
                    </a:lnTo>
                    <a:lnTo>
                      <a:pt x="4" y="59"/>
                    </a:lnTo>
                    <a:lnTo>
                      <a:pt x="18" y="87"/>
                    </a:lnTo>
                    <a:lnTo>
                      <a:pt x="30" y="87"/>
                    </a:lnTo>
                    <a:lnTo>
                      <a:pt x="14" y="119"/>
                    </a:lnTo>
                    <a:lnTo>
                      <a:pt x="0" y="174"/>
                    </a:lnTo>
                    <a:lnTo>
                      <a:pt x="0" y="221"/>
                    </a:lnTo>
                    <a:lnTo>
                      <a:pt x="4" y="280"/>
                    </a:lnTo>
                    <a:lnTo>
                      <a:pt x="14" y="338"/>
                    </a:lnTo>
                    <a:lnTo>
                      <a:pt x="33" y="341"/>
                    </a:lnTo>
                    <a:lnTo>
                      <a:pt x="33" y="358"/>
                    </a:lnTo>
                    <a:lnTo>
                      <a:pt x="43" y="365"/>
                    </a:lnTo>
                    <a:lnTo>
                      <a:pt x="43" y="424"/>
                    </a:lnTo>
                    <a:lnTo>
                      <a:pt x="53" y="435"/>
                    </a:lnTo>
                    <a:lnTo>
                      <a:pt x="53" y="544"/>
                    </a:lnTo>
                    <a:lnTo>
                      <a:pt x="53" y="613"/>
                    </a:lnTo>
                    <a:lnTo>
                      <a:pt x="38" y="689"/>
                    </a:lnTo>
                    <a:lnTo>
                      <a:pt x="32" y="788"/>
                    </a:lnTo>
                    <a:lnTo>
                      <a:pt x="49" y="795"/>
                    </a:lnTo>
                    <a:lnTo>
                      <a:pt x="49" y="807"/>
                    </a:lnTo>
                    <a:lnTo>
                      <a:pt x="77" y="807"/>
                    </a:lnTo>
                    <a:lnTo>
                      <a:pt x="82" y="803"/>
                    </a:lnTo>
                    <a:lnTo>
                      <a:pt x="93" y="803"/>
                    </a:lnTo>
                    <a:lnTo>
                      <a:pt x="93" y="810"/>
                    </a:lnTo>
                    <a:lnTo>
                      <a:pt x="113" y="807"/>
                    </a:lnTo>
                    <a:lnTo>
                      <a:pt x="156" y="803"/>
                    </a:lnTo>
                    <a:lnTo>
                      <a:pt x="156" y="796"/>
                    </a:lnTo>
                    <a:lnTo>
                      <a:pt x="117" y="780"/>
                    </a:lnTo>
                    <a:lnTo>
                      <a:pt x="117" y="766"/>
                    </a:lnTo>
                    <a:lnTo>
                      <a:pt x="152" y="759"/>
                    </a:lnTo>
                    <a:lnTo>
                      <a:pt x="152" y="749"/>
                    </a:lnTo>
                    <a:lnTo>
                      <a:pt x="128" y="734"/>
                    </a:lnTo>
                    <a:lnTo>
                      <a:pt x="128" y="624"/>
                    </a:lnTo>
                    <a:lnTo>
                      <a:pt x="136" y="523"/>
                    </a:lnTo>
                    <a:lnTo>
                      <a:pt x="134" y="422"/>
                    </a:lnTo>
                    <a:lnTo>
                      <a:pt x="132" y="365"/>
                    </a:lnTo>
                    <a:lnTo>
                      <a:pt x="136" y="348"/>
                    </a:lnTo>
                    <a:lnTo>
                      <a:pt x="136" y="268"/>
                    </a:lnTo>
                    <a:lnTo>
                      <a:pt x="165" y="251"/>
                    </a:lnTo>
                    <a:lnTo>
                      <a:pt x="165" y="240"/>
                    </a:lnTo>
                    <a:lnTo>
                      <a:pt x="103" y="131"/>
                    </a:lnTo>
                    <a:lnTo>
                      <a:pt x="72" y="117"/>
                    </a:lnTo>
                    <a:lnTo>
                      <a:pt x="77" y="110"/>
                    </a:lnTo>
                    <a:lnTo>
                      <a:pt x="97" y="105"/>
                    </a:lnTo>
                    <a:lnTo>
                      <a:pt x="97" y="99"/>
                    </a:lnTo>
                    <a:lnTo>
                      <a:pt x="103" y="95"/>
                    </a:lnTo>
                    <a:lnTo>
                      <a:pt x="103" y="87"/>
                    </a:lnTo>
                    <a:lnTo>
                      <a:pt x="108" y="84"/>
                    </a:lnTo>
                    <a:lnTo>
                      <a:pt x="103" y="80"/>
                    </a:lnTo>
                    <a:lnTo>
                      <a:pt x="107" y="77"/>
                    </a:lnTo>
                    <a:lnTo>
                      <a:pt x="97" y="59"/>
                    </a:lnTo>
                    <a:lnTo>
                      <a:pt x="103" y="49"/>
                    </a:lnTo>
                    <a:lnTo>
                      <a:pt x="97" y="38"/>
                    </a:lnTo>
                    <a:lnTo>
                      <a:pt x="107" y="30"/>
                    </a:lnTo>
                    <a:lnTo>
                      <a:pt x="108" y="12"/>
                    </a:lnTo>
                  </a:path>
                </a:pathLst>
              </a:custGeom>
              <a:solidFill>
                <a:schemeClr val="folHlink"/>
              </a:solidFill>
              <a:ln w="12700">
                <a:noFill/>
              </a:ln>
            </p:spPr>
            <p:txBody>
              <a:bodyPr/>
              <a:p>
                <a:endParaRPr lang="zh-CN" altLang="en-US"/>
              </a:p>
            </p:txBody>
          </p:sp>
          <p:sp>
            <p:nvSpPr>
              <p:cNvPr id="37931" name="任意多边形 25643"/>
              <p:cNvSpPr/>
              <p:nvPr/>
            </p:nvSpPr>
            <p:spPr>
              <a:xfrm>
                <a:off x="1148" y="1607"/>
                <a:ext cx="123" cy="316"/>
              </a:xfrm>
              <a:custGeom>
                <a:avLst/>
                <a:gdLst/>
                <a:ahLst/>
                <a:cxnLst>
                  <a:cxn ang="0">
                    <a:pos x="93" y="11"/>
                  </a:cxn>
                  <a:cxn ang="0">
                    <a:pos x="81" y="57"/>
                  </a:cxn>
                  <a:cxn ang="0">
                    <a:pos x="89" y="62"/>
                  </a:cxn>
                  <a:cxn ang="0">
                    <a:pos x="97" y="80"/>
                  </a:cxn>
                  <a:cxn ang="0">
                    <a:pos x="108" y="108"/>
                  </a:cxn>
                  <a:cxn ang="0">
                    <a:pos x="97" y="114"/>
                  </a:cxn>
                  <a:cxn ang="0">
                    <a:pos x="43" y="156"/>
                  </a:cxn>
                  <a:cxn ang="0">
                    <a:pos x="7" y="409"/>
                  </a:cxn>
                  <a:cxn ang="0">
                    <a:pos x="0" y="452"/>
                  </a:cxn>
                  <a:cxn ang="0">
                    <a:pos x="15" y="477"/>
                  </a:cxn>
                  <a:cxn ang="0">
                    <a:pos x="26" y="483"/>
                  </a:cxn>
                  <a:cxn ang="0">
                    <a:pos x="26" y="444"/>
                  </a:cxn>
                  <a:cxn ang="0">
                    <a:pos x="26" y="464"/>
                  </a:cxn>
                  <a:cxn ang="0">
                    <a:pos x="39" y="450"/>
                  </a:cxn>
                  <a:cxn ang="0">
                    <a:pos x="46" y="418"/>
                  </a:cxn>
                  <a:cxn ang="0">
                    <a:pos x="78" y="636"/>
                  </a:cxn>
                  <a:cxn ang="0">
                    <a:pos x="93" y="769"/>
                  </a:cxn>
                  <a:cxn ang="0">
                    <a:pos x="85" y="828"/>
                  </a:cxn>
                  <a:cxn ang="0">
                    <a:pos x="124" y="820"/>
                  </a:cxn>
                  <a:cxn ang="0">
                    <a:pos x="113" y="744"/>
                  </a:cxn>
                  <a:cxn ang="0">
                    <a:pos x="128" y="642"/>
                  </a:cxn>
                  <a:cxn ang="0">
                    <a:pos x="132" y="742"/>
                  </a:cxn>
                  <a:cxn ang="0">
                    <a:pos x="139" y="812"/>
                  </a:cxn>
                  <a:cxn ang="0">
                    <a:pos x="171" y="814"/>
                  </a:cxn>
                  <a:cxn ang="0">
                    <a:pos x="183" y="636"/>
                  </a:cxn>
                  <a:cxn ang="0">
                    <a:pos x="197" y="619"/>
                  </a:cxn>
                  <a:cxn ang="0">
                    <a:pos x="234" y="636"/>
                  </a:cxn>
                  <a:cxn ang="0">
                    <a:pos x="214" y="425"/>
                  </a:cxn>
                  <a:cxn ang="0">
                    <a:pos x="218" y="384"/>
                  </a:cxn>
                  <a:cxn ang="0">
                    <a:pos x="214" y="280"/>
                  </a:cxn>
                  <a:cxn ang="0">
                    <a:pos x="160" y="140"/>
                  </a:cxn>
                  <a:cxn ang="0">
                    <a:pos x="160" y="91"/>
                  </a:cxn>
                  <a:cxn ang="0">
                    <a:pos x="171" y="83"/>
                  </a:cxn>
                  <a:cxn ang="0">
                    <a:pos x="183" y="69"/>
                  </a:cxn>
                  <a:cxn ang="0">
                    <a:pos x="175" y="11"/>
                  </a:cxn>
                  <a:cxn ang="0">
                    <a:pos x="146" y="3"/>
                  </a:cxn>
                  <a:cxn ang="0">
                    <a:pos x="121" y="6"/>
                  </a:cxn>
                </a:cxnLst>
                <a:pathLst>
                  <a:path w="242" h="835">
                    <a:moveTo>
                      <a:pt x="121" y="6"/>
                    </a:moveTo>
                    <a:lnTo>
                      <a:pt x="93" y="11"/>
                    </a:lnTo>
                    <a:lnTo>
                      <a:pt x="81" y="43"/>
                    </a:lnTo>
                    <a:lnTo>
                      <a:pt x="81" y="57"/>
                    </a:lnTo>
                    <a:lnTo>
                      <a:pt x="93" y="57"/>
                    </a:lnTo>
                    <a:lnTo>
                      <a:pt x="89" y="62"/>
                    </a:lnTo>
                    <a:lnTo>
                      <a:pt x="93" y="66"/>
                    </a:lnTo>
                    <a:lnTo>
                      <a:pt x="97" y="80"/>
                    </a:lnTo>
                    <a:lnTo>
                      <a:pt x="100" y="82"/>
                    </a:lnTo>
                    <a:lnTo>
                      <a:pt x="108" y="108"/>
                    </a:lnTo>
                    <a:lnTo>
                      <a:pt x="108" y="114"/>
                    </a:lnTo>
                    <a:lnTo>
                      <a:pt x="97" y="114"/>
                    </a:lnTo>
                    <a:lnTo>
                      <a:pt x="77" y="146"/>
                    </a:lnTo>
                    <a:lnTo>
                      <a:pt x="43" y="156"/>
                    </a:lnTo>
                    <a:lnTo>
                      <a:pt x="26" y="181"/>
                    </a:lnTo>
                    <a:lnTo>
                      <a:pt x="7" y="409"/>
                    </a:lnTo>
                    <a:lnTo>
                      <a:pt x="15" y="412"/>
                    </a:lnTo>
                    <a:lnTo>
                      <a:pt x="0" y="452"/>
                    </a:lnTo>
                    <a:lnTo>
                      <a:pt x="7" y="477"/>
                    </a:lnTo>
                    <a:lnTo>
                      <a:pt x="15" y="477"/>
                    </a:lnTo>
                    <a:lnTo>
                      <a:pt x="19" y="483"/>
                    </a:lnTo>
                    <a:lnTo>
                      <a:pt x="26" y="483"/>
                    </a:lnTo>
                    <a:lnTo>
                      <a:pt x="22" y="459"/>
                    </a:lnTo>
                    <a:lnTo>
                      <a:pt x="26" y="444"/>
                    </a:lnTo>
                    <a:lnTo>
                      <a:pt x="30" y="456"/>
                    </a:lnTo>
                    <a:lnTo>
                      <a:pt x="26" y="464"/>
                    </a:lnTo>
                    <a:lnTo>
                      <a:pt x="31" y="469"/>
                    </a:lnTo>
                    <a:lnTo>
                      <a:pt x="39" y="450"/>
                    </a:lnTo>
                    <a:lnTo>
                      <a:pt x="33" y="416"/>
                    </a:lnTo>
                    <a:lnTo>
                      <a:pt x="46" y="418"/>
                    </a:lnTo>
                    <a:lnTo>
                      <a:pt x="39" y="624"/>
                    </a:lnTo>
                    <a:lnTo>
                      <a:pt x="78" y="636"/>
                    </a:lnTo>
                    <a:lnTo>
                      <a:pt x="97" y="757"/>
                    </a:lnTo>
                    <a:lnTo>
                      <a:pt x="93" y="769"/>
                    </a:lnTo>
                    <a:lnTo>
                      <a:pt x="85" y="819"/>
                    </a:lnTo>
                    <a:lnTo>
                      <a:pt x="85" y="828"/>
                    </a:lnTo>
                    <a:lnTo>
                      <a:pt x="113" y="834"/>
                    </a:lnTo>
                    <a:lnTo>
                      <a:pt x="124" y="820"/>
                    </a:lnTo>
                    <a:lnTo>
                      <a:pt x="117" y="776"/>
                    </a:lnTo>
                    <a:lnTo>
                      <a:pt x="113" y="744"/>
                    </a:lnTo>
                    <a:lnTo>
                      <a:pt x="124" y="641"/>
                    </a:lnTo>
                    <a:lnTo>
                      <a:pt x="128" y="642"/>
                    </a:lnTo>
                    <a:lnTo>
                      <a:pt x="139" y="679"/>
                    </a:lnTo>
                    <a:lnTo>
                      <a:pt x="132" y="742"/>
                    </a:lnTo>
                    <a:lnTo>
                      <a:pt x="124" y="747"/>
                    </a:lnTo>
                    <a:lnTo>
                      <a:pt x="139" y="812"/>
                    </a:lnTo>
                    <a:lnTo>
                      <a:pt x="166" y="819"/>
                    </a:lnTo>
                    <a:lnTo>
                      <a:pt x="171" y="814"/>
                    </a:lnTo>
                    <a:lnTo>
                      <a:pt x="151" y="749"/>
                    </a:lnTo>
                    <a:lnTo>
                      <a:pt x="183" y="636"/>
                    </a:lnTo>
                    <a:lnTo>
                      <a:pt x="197" y="627"/>
                    </a:lnTo>
                    <a:lnTo>
                      <a:pt x="197" y="619"/>
                    </a:lnTo>
                    <a:lnTo>
                      <a:pt x="226" y="621"/>
                    </a:lnTo>
                    <a:lnTo>
                      <a:pt x="234" y="636"/>
                    </a:lnTo>
                    <a:lnTo>
                      <a:pt x="241" y="627"/>
                    </a:lnTo>
                    <a:lnTo>
                      <a:pt x="214" y="425"/>
                    </a:lnTo>
                    <a:lnTo>
                      <a:pt x="218" y="426"/>
                    </a:lnTo>
                    <a:lnTo>
                      <a:pt x="218" y="384"/>
                    </a:lnTo>
                    <a:lnTo>
                      <a:pt x="222" y="379"/>
                    </a:lnTo>
                    <a:lnTo>
                      <a:pt x="214" y="280"/>
                    </a:lnTo>
                    <a:lnTo>
                      <a:pt x="206" y="163"/>
                    </a:lnTo>
                    <a:lnTo>
                      <a:pt x="160" y="140"/>
                    </a:lnTo>
                    <a:lnTo>
                      <a:pt x="147" y="114"/>
                    </a:lnTo>
                    <a:lnTo>
                      <a:pt x="160" y="91"/>
                    </a:lnTo>
                    <a:lnTo>
                      <a:pt x="166" y="94"/>
                    </a:lnTo>
                    <a:lnTo>
                      <a:pt x="171" y="83"/>
                    </a:lnTo>
                    <a:lnTo>
                      <a:pt x="171" y="70"/>
                    </a:lnTo>
                    <a:lnTo>
                      <a:pt x="183" y="69"/>
                    </a:lnTo>
                    <a:lnTo>
                      <a:pt x="186" y="36"/>
                    </a:lnTo>
                    <a:lnTo>
                      <a:pt x="175" y="11"/>
                    </a:lnTo>
                    <a:lnTo>
                      <a:pt x="163" y="3"/>
                    </a:lnTo>
                    <a:lnTo>
                      <a:pt x="146" y="3"/>
                    </a:lnTo>
                    <a:lnTo>
                      <a:pt x="133" y="0"/>
                    </a:lnTo>
                    <a:lnTo>
                      <a:pt x="121" y="6"/>
                    </a:lnTo>
                  </a:path>
                </a:pathLst>
              </a:custGeom>
              <a:solidFill>
                <a:schemeClr val="folHlink"/>
              </a:solidFill>
              <a:ln w="12700">
                <a:noFill/>
              </a:ln>
            </p:spPr>
            <p:txBody>
              <a:bodyPr/>
              <a:p>
                <a:endParaRPr lang="zh-CN" altLang="en-US"/>
              </a:p>
            </p:txBody>
          </p:sp>
          <p:sp>
            <p:nvSpPr>
              <p:cNvPr id="37932" name="任意多边形 25644"/>
              <p:cNvSpPr/>
              <p:nvPr/>
            </p:nvSpPr>
            <p:spPr>
              <a:xfrm>
                <a:off x="1813" y="1604"/>
                <a:ext cx="136" cy="322"/>
              </a:xfrm>
              <a:custGeom>
                <a:avLst/>
                <a:gdLst/>
                <a:ahLst/>
                <a:cxnLst>
                  <a:cxn ang="0">
                    <a:pos x="163" y="11"/>
                  </a:cxn>
                  <a:cxn ang="0">
                    <a:pos x="176" y="58"/>
                  </a:cxn>
                  <a:cxn ang="0">
                    <a:pos x="167" y="63"/>
                  </a:cxn>
                  <a:cxn ang="0">
                    <a:pos x="159" y="81"/>
                  </a:cxn>
                  <a:cxn ang="0">
                    <a:pos x="145" y="110"/>
                  </a:cxn>
                  <a:cxn ang="0">
                    <a:pos x="159" y="116"/>
                  </a:cxn>
                  <a:cxn ang="0">
                    <a:pos x="219" y="159"/>
                  </a:cxn>
                  <a:cxn ang="0">
                    <a:pos x="258" y="417"/>
                  </a:cxn>
                  <a:cxn ang="0">
                    <a:pos x="267" y="461"/>
                  </a:cxn>
                  <a:cxn ang="0">
                    <a:pos x="250" y="486"/>
                  </a:cxn>
                  <a:cxn ang="0">
                    <a:pos x="237" y="492"/>
                  </a:cxn>
                  <a:cxn ang="0">
                    <a:pos x="237" y="453"/>
                  </a:cxn>
                  <a:cxn ang="0">
                    <a:pos x="237" y="472"/>
                  </a:cxn>
                  <a:cxn ang="0">
                    <a:pos x="223" y="458"/>
                  </a:cxn>
                  <a:cxn ang="0">
                    <a:pos x="215" y="426"/>
                  </a:cxn>
                  <a:cxn ang="0">
                    <a:pos x="180" y="648"/>
                  </a:cxn>
                  <a:cxn ang="0">
                    <a:pos x="163" y="784"/>
                  </a:cxn>
                  <a:cxn ang="0">
                    <a:pos x="172" y="845"/>
                  </a:cxn>
                  <a:cxn ang="0">
                    <a:pos x="129" y="836"/>
                  </a:cxn>
                  <a:cxn ang="0">
                    <a:pos x="141" y="759"/>
                  </a:cxn>
                  <a:cxn ang="0">
                    <a:pos x="124" y="655"/>
                  </a:cxn>
                  <a:cxn ang="0">
                    <a:pos x="120" y="756"/>
                  </a:cxn>
                  <a:cxn ang="0">
                    <a:pos x="112" y="827"/>
                  </a:cxn>
                  <a:cxn ang="0">
                    <a:pos x="77" y="831"/>
                  </a:cxn>
                  <a:cxn ang="0">
                    <a:pos x="63" y="648"/>
                  </a:cxn>
                  <a:cxn ang="0">
                    <a:pos x="48" y="631"/>
                  </a:cxn>
                  <a:cxn ang="0">
                    <a:pos x="8" y="648"/>
                  </a:cxn>
                  <a:cxn ang="0">
                    <a:pos x="30" y="433"/>
                  </a:cxn>
                  <a:cxn ang="0">
                    <a:pos x="25" y="392"/>
                  </a:cxn>
                  <a:cxn ang="0">
                    <a:pos x="29" y="285"/>
                  </a:cxn>
                  <a:cxn ang="0">
                    <a:pos x="89" y="143"/>
                  </a:cxn>
                  <a:cxn ang="0">
                    <a:pos x="89" y="93"/>
                  </a:cxn>
                  <a:cxn ang="0">
                    <a:pos x="77" y="84"/>
                  </a:cxn>
                  <a:cxn ang="0">
                    <a:pos x="63" y="70"/>
                  </a:cxn>
                  <a:cxn ang="0">
                    <a:pos x="72" y="11"/>
                  </a:cxn>
                  <a:cxn ang="0">
                    <a:pos x="105" y="2"/>
                  </a:cxn>
                  <a:cxn ang="0">
                    <a:pos x="132" y="6"/>
                  </a:cxn>
                </a:cxnLst>
                <a:pathLst>
                  <a:path w="268" h="851">
                    <a:moveTo>
                      <a:pt x="132" y="6"/>
                    </a:moveTo>
                    <a:lnTo>
                      <a:pt x="163" y="11"/>
                    </a:lnTo>
                    <a:lnTo>
                      <a:pt x="176" y="44"/>
                    </a:lnTo>
                    <a:lnTo>
                      <a:pt x="176" y="58"/>
                    </a:lnTo>
                    <a:lnTo>
                      <a:pt x="163" y="58"/>
                    </a:lnTo>
                    <a:lnTo>
                      <a:pt x="167" y="63"/>
                    </a:lnTo>
                    <a:lnTo>
                      <a:pt x="163" y="67"/>
                    </a:lnTo>
                    <a:lnTo>
                      <a:pt x="159" y="81"/>
                    </a:lnTo>
                    <a:lnTo>
                      <a:pt x="154" y="83"/>
                    </a:lnTo>
                    <a:lnTo>
                      <a:pt x="145" y="110"/>
                    </a:lnTo>
                    <a:lnTo>
                      <a:pt x="145" y="116"/>
                    </a:lnTo>
                    <a:lnTo>
                      <a:pt x="159" y="116"/>
                    </a:lnTo>
                    <a:lnTo>
                      <a:pt x="181" y="148"/>
                    </a:lnTo>
                    <a:lnTo>
                      <a:pt x="219" y="159"/>
                    </a:lnTo>
                    <a:lnTo>
                      <a:pt x="237" y="185"/>
                    </a:lnTo>
                    <a:lnTo>
                      <a:pt x="258" y="417"/>
                    </a:lnTo>
                    <a:lnTo>
                      <a:pt x="249" y="420"/>
                    </a:lnTo>
                    <a:lnTo>
                      <a:pt x="267" y="461"/>
                    </a:lnTo>
                    <a:lnTo>
                      <a:pt x="258" y="486"/>
                    </a:lnTo>
                    <a:lnTo>
                      <a:pt x="250" y="486"/>
                    </a:lnTo>
                    <a:lnTo>
                      <a:pt x="245" y="492"/>
                    </a:lnTo>
                    <a:lnTo>
                      <a:pt x="237" y="492"/>
                    </a:lnTo>
                    <a:lnTo>
                      <a:pt x="241" y="468"/>
                    </a:lnTo>
                    <a:lnTo>
                      <a:pt x="237" y="453"/>
                    </a:lnTo>
                    <a:lnTo>
                      <a:pt x="233" y="465"/>
                    </a:lnTo>
                    <a:lnTo>
                      <a:pt x="237" y="472"/>
                    </a:lnTo>
                    <a:lnTo>
                      <a:pt x="232" y="478"/>
                    </a:lnTo>
                    <a:lnTo>
                      <a:pt x="223" y="458"/>
                    </a:lnTo>
                    <a:lnTo>
                      <a:pt x="229" y="424"/>
                    </a:lnTo>
                    <a:lnTo>
                      <a:pt x="215" y="426"/>
                    </a:lnTo>
                    <a:lnTo>
                      <a:pt x="223" y="637"/>
                    </a:lnTo>
                    <a:lnTo>
                      <a:pt x="180" y="648"/>
                    </a:lnTo>
                    <a:lnTo>
                      <a:pt x="159" y="771"/>
                    </a:lnTo>
                    <a:lnTo>
                      <a:pt x="163" y="784"/>
                    </a:lnTo>
                    <a:lnTo>
                      <a:pt x="172" y="835"/>
                    </a:lnTo>
                    <a:lnTo>
                      <a:pt x="172" y="845"/>
                    </a:lnTo>
                    <a:lnTo>
                      <a:pt x="141" y="850"/>
                    </a:lnTo>
                    <a:lnTo>
                      <a:pt x="129" y="836"/>
                    </a:lnTo>
                    <a:lnTo>
                      <a:pt x="136" y="791"/>
                    </a:lnTo>
                    <a:lnTo>
                      <a:pt x="141" y="759"/>
                    </a:lnTo>
                    <a:lnTo>
                      <a:pt x="128" y="654"/>
                    </a:lnTo>
                    <a:lnTo>
                      <a:pt x="124" y="655"/>
                    </a:lnTo>
                    <a:lnTo>
                      <a:pt x="112" y="692"/>
                    </a:lnTo>
                    <a:lnTo>
                      <a:pt x="120" y="756"/>
                    </a:lnTo>
                    <a:lnTo>
                      <a:pt x="129" y="762"/>
                    </a:lnTo>
                    <a:lnTo>
                      <a:pt x="112" y="827"/>
                    </a:lnTo>
                    <a:lnTo>
                      <a:pt x="81" y="836"/>
                    </a:lnTo>
                    <a:lnTo>
                      <a:pt x="77" y="831"/>
                    </a:lnTo>
                    <a:lnTo>
                      <a:pt x="98" y="763"/>
                    </a:lnTo>
                    <a:lnTo>
                      <a:pt x="63" y="648"/>
                    </a:lnTo>
                    <a:lnTo>
                      <a:pt x="48" y="639"/>
                    </a:lnTo>
                    <a:lnTo>
                      <a:pt x="48" y="631"/>
                    </a:lnTo>
                    <a:lnTo>
                      <a:pt x="17" y="633"/>
                    </a:lnTo>
                    <a:lnTo>
                      <a:pt x="8" y="648"/>
                    </a:lnTo>
                    <a:lnTo>
                      <a:pt x="0" y="639"/>
                    </a:lnTo>
                    <a:lnTo>
                      <a:pt x="30" y="433"/>
                    </a:lnTo>
                    <a:lnTo>
                      <a:pt x="25" y="434"/>
                    </a:lnTo>
                    <a:lnTo>
                      <a:pt x="25" y="392"/>
                    </a:lnTo>
                    <a:lnTo>
                      <a:pt x="20" y="386"/>
                    </a:lnTo>
                    <a:lnTo>
                      <a:pt x="29" y="285"/>
                    </a:lnTo>
                    <a:lnTo>
                      <a:pt x="39" y="166"/>
                    </a:lnTo>
                    <a:lnTo>
                      <a:pt x="89" y="143"/>
                    </a:lnTo>
                    <a:lnTo>
                      <a:pt x="103" y="116"/>
                    </a:lnTo>
                    <a:lnTo>
                      <a:pt x="89" y="93"/>
                    </a:lnTo>
                    <a:lnTo>
                      <a:pt x="81" y="95"/>
                    </a:lnTo>
                    <a:lnTo>
                      <a:pt x="77" y="84"/>
                    </a:lnTo>
                    <a:lnTo>
                      <a:pt x="77" y="71"/>
                    </a:lnTo>
                    <a:lnTo>
                      <a:pt x="63" y="70"/>
                    </a:lnTo>
                    <a:lnTo>
                      <a:pt x="60" y="36"/>
                    </a:lnTo>
                    <a:lnTo>
                      <a:pt x="72" y="11"/>
                    </a:lnTo>
                    <a:lnTo>
                      <a:pt x="85" y="2"/>
                    </a:lnTo>
                    <a:lnTo>
                      <a:pt x="105" y="2"/>
                    </a:lnTo>
                    <a:lnTo>
                      <a:pt x="118" y="0"/>
                    </a:lnTo>
                    <a:lnTo>
                      <a:pt x="132" y="6"/>
                    </a:lnTo>
                  </a:path>
                </a:pathLst>
              </a:custGeom>
              <a:solidFill>
                <a:schemeClr val="folHlink"/>
              </a:solidFill>
              <a:ln w="12700">
                <a:noFill/>
              </a:ln>
            </p:spPr>
            <p:txBody>
              <a:bodyPr/>
              <a:p>
                <a:endParaRPr lang="zh-CN" altLang="en-US"/>
              </a:p>
            </p:txBody>
          </p:sp>
        </p:grpSp>
        <p:sp>
          <p:nvSpPr>
            <p:cNvPr id="37933" name="任意多边形 25645"/>
            <p:cNvSpPr/>
            <p:nvPr/>
          </p:nvSpPr>
          <p:spPr>
            <a:xfrm>
              <a:off x="1357" y="1554"/>
              <a:ext cx="68" cy="228"/>
            </a:xfrm>
            <a:custGeom>
              <a:avLst/>
              <a:gdLst/>
              <a:ahLst/>
              <a:cxnLst>
                <a:cxn ang="0">
                  <a:pos x="30" y="11"/>
                </a:cxn>
                <a:cxn ang="0">
                  <a:pos x="30" y="27"/>
                </a:cxn>
                <a:cxn ang="0">
                  <a:pos x="33" y="31"/>
                </a:cxn>
                <a:cxn ang="0">
                  <a:pos x="27" y="42"/>
                </a:cxn>
                <a:cxn ang="0">
                  <a:pos x="30" y="46"/>
                </a:cxn>
                <a:cxn ang="0">
                  <a:pos x="30" y="51"/>
                </a:cxn>
                <a:cxn ang="0">
                  <a:pos x="34" y="67"/>
                </a:cxn>
                <a:cxn ang="0">
                  <a:pos x="34" y="70"/>
                </a:cxn>
                <a:cxn ang="0">
                  <a:pos x="10" y="86"/>
                </a:cxn>
                <a:cxn ang="0">
                  <a:pos x="0" y="211"/>
                </a:cxn>
                <a:cxn ang="0">
                  <a:pos x="13" y="232"/>
                </a:cxn>
                <a:cxn ang="0">
                  <a:pos x="8" y="300"/>
                </a:cxn>
                <a:cxn ang="0">
                  <a:pos x="17" y="307"/>
                </a:cxn>
                <a:cxn ang="0">
                  <a:pos x="22" y="413"/>
                </a:cxn>
                <a:cxn ang="0">
                  <a:pos x="28" y="519"/>
                </a:cxn>
                <a:cxn ang="0">
                  <a:pos x="25" y="525"/>
                </a:cxn>
                <a:cxn ang="0">
                  <a:pos x="2" y="545"/>
                </a:cxn>
                <a:cxn ang="0">
                  <a:pos x="5" y="548"/>
                </a:cxn>
                <a:cxn ang="0">
                  <a:pos x="13" y="553"/>
                </a:cxn>
                <a:cxn ang="0">
                  <a:pos x="28" y="548"/>
                </a:cxn>
                <a:cxn ang="0">
                  <a:pos x="41" y="541"/>
                </a:cxn>
                <a:cxn ang="0">
                  <a:pos x="52" y="537"/>
                </a:cxn>
                <a:cxn ang="0">
                  <a:pos x="52" y="555"/>
                </a:cxn>
                <a:cxn ang="0">
                  <a:pos x="57" y="555"/>
                </a:cxn>
                <a:cxn ang="0">
                  <a:pos x="49" y="571"/>
                </a:cxn>
                <a:cxn ang="0">
                  <a:pos x="53" y="596"/>
                </a:cxn>
                <a:cxn ang="0">
                  <a:pos x="61" y="600"/>
                </a:cxn>
                <a:cxn ang="0">
                  <a:pos x="75" y="579"/>
                </a:cxn>
                <a:cxn ang="0">
                  <a:pos x="75" y="563"/>
                </a:cxn>
                <a:cxn ang="0">
                  <a:pos x="79" y="562"/>
                </a:cxn>
                <a:cxn ang="0">
                  <a:pos x="85" y="425"/>
                </a:cxn>
                <a:cxn ang="0">
                  <a:pos x="79" y="412"/>
                </a:cxn>
                <a:cxn ang="0">
                  <a:pos x="95" y="320"/>
                </a:cxn>
                <a:cxn ang="0">
                  <a:pos x="105" y="316"/>
                </a:cxn>
                <a:cxn ang="0">
                  <a:pos x="108" y="221"/>
                </a:cxn>
                <a:cxn ang="0">
                  <a:pos x="133" y="210"/>
                </a:cxn>
                <a:cxn ang="0">
                  <a:pos x="123" y="107"/>
                </a:cxn>
                <a:cxn ang="0">
                  <a:pos x="84" y="79"/>
                </a:cxn>
                <a:cxn ang="0">
                  <a:pos x="75" y="69"/>
                </a:cxn>
                <a:cxn ang="0">
                  <a:pos x="75" y="60"/>
                </a:cxn>
                <a:cxn ang="0">
                  <a:pos x="78" y="53"/>
                </a:cxn>
                <a:cxn ang="0">
                  <a:pos x="82" y="47"/>
                </a:cxn>
                <a:cxn ang="0">
                  <a:pos x="86" y="40"/>
                </a:cxn>
                <a:cxn ang="0">
                  <a:pos x="89" y="33"/>
                </a:cxn>
                <a:cxn ang="0">
                  <a:pos x="89" y="26"/>
                </a:cxn>
                <a:cxn ang="0">
                  <a:pos x="86" y="18"/>
                </a:cxn>
                <a:cxn ang="0">
                  <a:pos x="82" y="10"/>
                </a:cxn>
                <a:cxn ang="0">
                  <a:pos x="75" y="4"/>
                </a:cxn>
                <a:cxn ang="0">
                  <a:pos x="67" y="0"/>
                </a:cxn>
                <a:cxn ang="0">
                  <a:pos x="58" y="0"/>
                </a:cxn>
                <a:cxn ang="0">
                  <a:pos x="49" y="1"/>
                </a:cxn>
                <a:cxn ang="0">
                  <a:pos x="41" y="4"/>
                </a:cxn>
                <a:cxn ang="0">
                  <a:pos x="30" y="11"/>
                </a:cxn>
              </a:cxnLst>
              <a:pathLst>
                <a:path w="134" h="601">
                  <a:moveTo>
                    <a:pt x="30" y="11"/>
                  </a:moveTo>
                  <a:lnTo>
                    <a:pt x="30" y="27"/>
                  </a:lnTo>
                  <a:lnTo>
                    <a:pt x="33" y="31"/>
                  </a:lnTo>
                  <a:lnTo>
                    <a:pt x="27" y="42"/>
                  </a:lnTo>
                  <a:lnTo>
                    <a:pt x="30" y="46"/>
                  </a:lnTo>
                  <a:lnTo>
                    <a:pt x="30" y="51"/>
                  </a:lnTo>
                  <a:lnTo>
                    <a:pt x="34" y="67"/>
                  </a:lnTo>
                  <a:lnTo>
                    <a:pt x="34" y="70"/>
                  </a:lnTo>
                  <a:lnTo>
                    <a:pt x="10" y="86"/>
                  </a:lnTo>
                  <a:lnTo>
                    <a:pt x="0" y="211"/>
                  </a:lnTo>
                  <a:lnTo>
                    <a:pt x="13" y="232"/>
                  </a:lnTo>
                  <a:lnTo>
                    <a:pt x="8" y="300"/>
                  </a:lnTo>
                  <a:lnTo>
                    <a:pt x="17" y="307"/>
                  </a:lnTo>
                  <a:lnTo>
                    <a:pt x="22" y="413"/>
                  </a:lnTo>
                  <a:lnTo>
                    <a:pt x="28" y="519"/>
                  </a:lnTo>
                  <a:lnTo>
                    <a:pt x="25" y="525"/>
                  </a:lnTo>
                  <a:lnTo>
                    <a:pt x="2" y="545"/>
                  </a:lnTo>
                  <a:lnTo>
                    <a:pt x="5" y="548"/>
                  </a:lnTo>
                  <a:lnTo>
                    <a:pt x="13" y="553"/>
                  </a:lnTo>
                  <a:lnTo>
                    <a:pt x="28" y="548"/>
                  </a:lnTo>
                  <a:lnTo>
                    <a:pt x="41" y="541"/>
                  </a:lnTo>
                  <a:lnTo>
                    <a:pt x="52" y="537"/>
                  </a:lnTo>
                  <a:lnTo>
                    <a:pt x="52" y="555"/>
                  </a:lnTo>
                  <a:lnTo>
                    <a:pt x="57" y="555"/>
                  </a:lnTo>
                  <a:lnTo>
                    <a:pt x="49" y="571"/>
                  </a:lnTo>
                  <a:lnTo>
                    <a:pt x="53" y="596"/>
                  </a:lnTo>
                  <a:lnTo>
                    <a:pt x="61" y="600"/>
                  </a:lnTo>
                  <a:lnTo>
                    <a:pt x="75" y="579"/>
                  </a:lnTo>
                  <a:lnTo>
                    <a:pt x="75" y="563"/>
                  </a:lnTo>
                  <a:lnTo>
                    <a:pt x="79" y="562"/>
                  </a:lnTo>
                  <a:lnTo>
                    <a:pt x="85" y="425"/>
                  </a:lnTo>
                  <a:lnTo>
                    <a:pt x="79" y="412"/>
                  </a:lnTo>
                  <a:lnTo>
                    <a:pt x="95" y="320"/>
                  </a:lnTo>
                  <a:lnTo>
                    <a:pt x="105" y="316"/>
                  </a:lnTo>
                  <a:lnTo>
                    <a:pt x="108" y="221"/>
                  </a:lnTo>
                  <a:lnTo>
                    <a:pt x="133" y="210"/>
                  </a:lnTo>
                  <a:lnTo>
                    <a:pt x="123" y="107"/>
                  </a:lnTo>
                  <a:lnTo>
                    <a:pt x="84" y="79"/>
                  </a:lnTo>
                  <a:lnTo>
                    <a:pt x="75" y="69"/>
                  </a:lnTo>
                  <a:lnTo>
                    <a:pt x="75" y="60"/>
                  </a:lnTo>
                  <a:lnTo>
                    <a:pt x="78" y="53"/>
                  </a:lnTo>
                  <a:lnTo>
                    <a:pt x="82" y="47"/>
                  </a:lnTo>
                  <a:lnTo>
                    <a:pt x="86" y="40"/>
                  </a:lnTo>
                  <a:lnTo>
                    <a:pt x="89" y="33"/>
                  </a:lnTo>
                  <a:lnTo>
                    <a:pt x="89" y="26"/>
                  </a:lnTo>
                  <a:lnTo>
                    <a:pt x="86" y="18"/>
                  </a:lnTo>
                  <a:lnTo>
                    <a:pt x="82" y="10"/>
                  </a:lnTo>
                  <a:lnTo>
                    <a:pt x="75" y="4"/>
                  </a:lnTo>
                  <a:lnTo>
                    <a:pt x="67" y="0"/>
                  </a:lnTo>
                  <a:lnTo>
                    <a:pt x="58" y="0"/>
                  </a:lnTo>
                  <a:lnTo>
                    <a:pt x="49" y="1"/>
                  </a:lnTo>
                  <a:lnTo>
                    <a:pt x="41" y="4"/>
                  </a:lnTo>
                  <a:lnTo>
                    <a:pt x="30" y="11"/>
                  </a:lnTo>
                </a:path>
              </a:pathLst>
            </a:custGeom>
            <a:solidFill>
              <a:srgbClr val="EAEC5E"/>
            </a:solidFill>
            <a:ln w="12700">
              <a:noFill/>
            </a:ln>
          </p:spPr>
          <p:txBody>
            <a:bodyPr/>
            <a:p>
              <a:endParaRPr lang="zh-CN" altLang="en-US"/>
            </a:p>
          </p:txBody>
        </p:sp>
        <p:grpSp>
          <p:nvGrpSpPr>
            <p:cNvPr id="37934" name="组合 25646"/>
            <p:cNvGrpSpPr/>
            <p:nvPr/>
          </p:nvGrpSpPr>
          <p:grpSpPr>
            <a:xfrm>
              <a:off x="1371" y="1674"/>
              <a:ext cx="453" cy="350"/>
              <a:chOff x="1371" y="1674"/>
              <a:chExt cx="453" cy="350"/>
            </a:xfrm>
          </p:grpSpPr>
          <p:sp>
            <p:nvSpPr>
              <p:cNvPr id="37935" name="任意多边形 25647"/>
              <p:cNvSpPr/>
              <p:nvPr/>
            </p:nvSpPr>
            <p:spPr>
              <a:xfrm>
                <a:off x="1519" y="1675"/>
                <a:ext cx="136" cy="348"/>
              </a:xfrm>
              <a:custGeom>
                <a:avLst/>
                <a:gdLst/>
                <a:ahLst/>
                <a:cxnLst>
                  <a:cxn ang="0">
                    <a:pos x="104" y="13"/>
                  </a:cxn>
                  <a:cxn ang="0">
                    <a:pos x="91" y="63"/>
                  </a:cxn>
                  <a:cxn ang="0">
                    <a:pos x="100" y="68"/>
                  </a:cxn>
                  <a:cxn ang="0">
                    <a:pos x="108" y="88"/>
                  </a:cxn>
                  <a:cxn ang="0">
                    <a:pos x="121" y="119"/>
                  </a:cxn>
                  <a:cxn ang="0">
                    <a:pos x="108" y="125"/>
                  </a:cxn>
                  <a:cxn ang="0">
                    <a:pos x="48" y="172"/>
                  </a:cxn>
                  <a:cxn ang="0">
                    <a:pos x="9" y="451"/>
                  </a:cxn>
                  <a:cxn ang="0">
                    <a:pos x="0" y="498"/>
                  </a:cxn>
                  <a:cxn ang="0">
                    <a:pos x="17" y="525"/>
                  </a:cxn>
                  <a:cxn ang="0">
                    <a:pos x="30" y="531"/>
                  </a:cxn>
                  <a:cxn ang="0">
                    <a:pos x="30" y="489"/>
                  </a:cxn>
                  <a:cxn ang="0">
                    <a:pos x="30" y="510"/>
                  </a:cxn>
                  <a:cxn ang="0">
                    <a:pos x="44" y="494"/>
                  </a:cxn>
                  <a:cxn ang="0">
                    <a:pos x="52" y="460"/>
                  </a:cxn>
                  <a:cxn ang="0">
                    <a:pos x="87" y="700"/>
                  </a:cxn>
                  <a:cxn ang="0">
                    <a:pos x="104" y="846"/>
                  </a:cxn>
                  <a:cxn ang="0">
                    <a:pos x="95" y="911"/>
                  </a:cxn>
                  <a:cxn ang="0">
                    <a:pos x="138" y="902"/>
                  </a:cxn>
                  <a:cxn ang="0">
                    <a:pos x="125" y="819"/>
                  </a:cxn>
                  <a:cxn ang="0">
                    <a:pos x="142" y="707"/>
                  </a:cxn>
                  <a:cxn ang="0">
                    <a:pos x="147" y="816"/>
                  </a:cxn>
                  <a:cxn ang="0">
                    <a:pos x="155" y="893"/>
                  </a:cxn>
                  <a:cxn ang="0">
                    <a:pos x="190" y="896"/>
                  </a:cxn>
                  <a:cxn ang="0">
                    <a:pos x="203" y="700"/>
                  </a:cxn>
                  <a:cxn ang="0">
                    <a:pos x="219" y="682"/>
                  </a:cxn>
                  <a:cxn ang="0">
                    <a:pos x="259" y="700"/>
                  </a:cxn>
                  <a:cxn ang="0">
                    <a:pos x="237" y="468"/>
                  </a:cxn>
                  <a:cxn ang="0">
                    <a:pos x="242" y="423"/>
                  </a:cxn>
                  <a:cxn ang="0">
                    <a:pos x="238" y="308"/>
                  </a:cxn>
                  <a:cxn ang="0">
                    <a:pos x="178" y="154"/>
                  </a:cxn>
                  <a:cxn ang="0">
                    <a:pos x="177" y="100"/>
                  </a:cxn>
                  <a:cxn ang="0">
                    <a:pos x="190" y="90"/>
                  </a:cxn>
                  <a:cxn ang="0">
                    <a:pos x="203" y="75"/>
                  </a:cxn>
                  <a:cxn ang="0">
                    <a:pos x="194" y="13"/>
                  </a:cxn>
                  <a:cxn ang="0">
                    <a:pos x="162" y="4"/>
                  </a:cxn>
                  <a:cxn ang="0">
                    <a:pos x="135" y="7"/>
                  </a:cxn>
                </a:cxnLst>
                <a:pathLst>
                  <a:path w="268" h="919">
                    <a:moveTo>
                      <a:pt x="135" y="7"/>
                    </a:moveTo>
                    <a:lnTo>
                      <a:pt x="104" y="13"/>
                    </a:lnTo>
                    <a:lnTo>
                      <a:pt x="91" y="48"/>
                    </a:lnTo>
                    <a:lnTo>
                      <a:pt x="91" y="63"/>
                    </a:lnTo>
                    <a:lnTo>
                      <a:pt x="104" y="63"/>
                    </a:lnTo>
                    <a:lnTo>
                      <a:pt x="100" y="68"/>
                    </a:lnTo>
                    <a:lnTo>
                      <a:pt x="104" y="72"/>
                    </a:lnTo>
                    <a:lnTo>
                      <a:pt x="108" y="88"/>
                    </a:lnTo>
                    <a:lnTo>
                      <a:pt x="112" y="90"/>
                    </a:lnTo>
                    <a:lnTo>
                      <a:pt x="121" y="119"/>
                    </a:lnTo>
                    <a:lnTo>
                      <a:pt x="121" y="125"/>
                    </a:lnTo>
                    <a:lnTo>
                      <a:pt x="108" y="125"/>
                    </a:lnTo>
                    <a:lnTo>
                      <a:pt x="86" y="160"/>
                    </a:lnTo>
                    <a:lnTo>
                      <a:pt x="48" y="172"/>
                    </a:lnTo>
                    <a:lnTo>
                      <a:pt x="30" y="199"/>
                    </a:lnTo>
                    <a:lnTo>
                      <a:pt x="9" y="451"/>
                    </a:lnTo>
                    <a:lnTo>
                      <a:pt x="18" y="453"/>
                    </a:lnTo>
                    <a:lnTo>
                      <a:pt x="0" y="498"/>
                    </a:lnTo>
                    <a:lnTo>
                      <a:pt x="9" y="525"/>
                    </a:lnTo>
                    <a:lnTo>
                      <a:pt x="17" y="525"/>
                    </a:lnTo>
                    <a:lnTo>
                      <a:pt x="22" y="531"/>
                    </a:lnTo>
                    <a:lnTo>
                      <a:pt x="30" y="531"/>
                    </a:lnTo>
                    <a:lnTo>
                      <a:pt x="26" y="505"/>
                    </a:lnTo>
                    <a:lnTo>
                      <a:pt x="30" y="489"/>
                    </a:lnTo>
                    <a:lnTo>
                      <a:pt x="34" y="501"/>
                    </a:lnTo>
                    <a:lnTo>
                      <a:pt x="30" y="510"/>
                    </a:lnTo>
                    <a:lnTo>
                      <a:pt x="35" y="516"/>
                    </a:lnTo>
                    <a:lnTo>
                      <a:pt x="44" y="494"/>
                    </a:lnTo>
                    <a:lnTo>
                      <a:pt x="38" y="458"/>
                    </a:lnTo>
                    <a:lnTo>
                      <a:pt x="52" y="460"/>
                    </a:lnTo>
                    <a:lnTo>
                      <a:pt x="44" y="688"/>
                    </a:lnTo>
                    <a:lnTo>
                      <a:pt x="87" y="700"/>
                    </a:lnTo>
                    <a:lnTo>
                      <a:pt x="108" y="832"/>
                    </a:lnTo>
                    <a:lnTo>
                      <a:pt x="104" y="846"/>
                    </a:lnTo>
                    <a:lnTo>
                      <a:pt x="95" y="901"/>
                    </a:lnTo>
                    <a:lnTo>
                      <a:pt x="95" y="911"/>
                    </a:lnTo>
                    <a:lnTo>
                      <a:pt x="125" y="918"/>
                    </a:lnTo>
                    <a:lnTo>
                      <a:pt x="138" y="902"/>
                    </a:lnTo>
                    <a:lnTo>
                      <a:pt x="131" y="853"/>
                    </a:lnTo>
                    <a:lnTo>
                      <a:pt x="125" y="819"/>
                    </a:lnTo>
                    <a:lnTo>
                      <a:pt x="138" y="706"/>
                    </a:lnTo>
                    <a:lnTo>
                      <a:pt x="142" y="707"/>
                    </a:lnTo>
                    <a:lnTo>
                      <a:pt x="155" y="747"/>
                    </a:lnTo>
                    <a:lnTo>
                      <a:pt x="147" y="816"/>
                    </a:lnTo>
                    <a:lnTo>
                      <a:pt x="138" y="822"/>
                    </a:lnTo>
                    <a:lnTo>
                      <a:pt x="155" y="893"/>
                    </a:lnTo>
                    <a:lnTo>
                      <a:pt x="185" y="902"/>
                    </a:lnTo>
                    <a:lnTo>
                      <a:pt x="190" y="896"/>
                    </a:lnTo>
                    <a:lnTo>
                      <a:pt x="168" y="823"/>
                    </a:lnTo>
                    <a:lnTo>
                      <a:pt x="203" y="700"/>
                    </a:lnTo>
                    <a:lnTo>
                      <a:pt x="219" y="691"/>
                    </a:lnTo>
                    <a:lnTo>
                      <a:pt x="219" y="682"/>
                    </a:lnTo>
                    <a:lnTo>
                      <a:pt x="250" y="684"/>
                    </a:lnTo>
                    <a:lnTo>
                      <a:pt x="259" y="700"/>
                    </a:lnTo>
                    <a:lnTo>
                      <a:pt x="267" y="691"/>
                    </a:lnTo>
                    <a:lnTo>
                      <a:pt x="237" y="468"/>
                    </a:lnTo>
                    <a:lnTo>
                      <a:pt x="242" y="469"/>
                    </a:lnTo>
                    <a:lnTo>
                      <a:pt x="242" y="423"/>
                    </a:lnTo>
                    <a:lnTo>
                      <a:pt x="246" y="416"/>
                    </a:lnTo>
                    <a:lnTo>
                      <a:pt x="238" y="308"/>
                    </a:lnTo>
                    <a:lnTo>
                      <a:pt x="228" y="179"/>
                    </a:lnTo>
                    <a:lnTo>
                      <a:pt x="178" y="154"/>
                    </a:lnTo>
                    <a:lnTo>
                      <a:pt x="163" y="125"/>
                    </a:lnTo>
                    <a:lnTo>
                      <a:pt x="177" y="100"/>
                    </a:lnTo>
                    <a:lnTo>
                      <a:pt x="185" y="103"/>
                    </a:lnTo>
                    <a:lnTo>
                      <a:pt x="190" y="90"/>
                    </a:lnTo>
                    <a:lnTo>
                      <a:pt x="190" y="77"/>
                    </a:lnTo>
                    <a:lnTo>
                      <a:pt x="203" y="75"/>
                    </a:lnTo>
                    <a:lnTo>
                      <a:pt x="207" y="39"/>
                    </a:lnTo>
                    <a:lnTo>
                      <a:pt x="194" y="13"/>
                    </a:lnTo>
                    <a:lnTo>
                      <a:pt x="181" y="4"/>
                    </a:lnTo>
                    <a:lnTo>
                      <a:pt x="162" y="4"/>
                    </a:lnTo>
                    <a:lnTo>
                      <a:pt x="148" y="0"/>
                    </a:lnTo>
                    <a:lnTo>
                      <a:pt x="135" y="7"/>
                    </a:lnTo>
                  </a:path>
                </a:pathLst>
              </a:custGeom>
              <a:solidFill>
                <a:srgbClr val="9FBFFF"/>
              </a:solidFill>
              <a:ln w="12700">
                <a:noFill/>
              </a:ln>
            </p:spPr>
            <p:txBody>
              <a:bodyPr/>
              <a:p>
                <a:endParaRPr lang="zh-CN" altLang="en-US"/>
              </a:p>
            </p:txBody>
          </p:sp>
          <p:sp>
            <p:nvSpPr>
              <p:cNvPr id="37936" name="任意多边形 25648"/>
              <p:cNvSpPr/>
              <p:nvPr/>
            </p:nvSpPr>
            <p:spPr>
              <a:xfrm>
                <a:off x="1687" y="1674"/>
                <a:ext cx="137" cy="349"/>
              </a:xfrm>
              <a:custGeom>
                <a:avLst/>
                <a:gdLst/>
                <a:ahLst/>
                <a:cxnLst>
                  <a:cxn ang="0">
                    <a:pos x="100" y="0"/>
                  </a:cxn>
                  <a:cxn ang="0">
                    <a:pos x="159" y="30"/>
                  </a:cxn>
                  <a:cxn ang="0">
                    <a:pos x="160" y="92"/>
                  </a:cxn>
                  <a:cxn ang="0">
                    <a:pos x="188" y="121"/>
                  </a:cxn>
                  <a:cxn ang="0">
                    <a:pos x="249" y="155"/>
                  </a:cxn>
                  <a:cxn ang="0">
                    <a:pos x="261" y="331"/>
                  </a:cxn>
                  <a:cxn ang="0">
                    <a:pos x="219" y="483"/>
                  </a:cxn>
                  <a:cxn ang="0">
                    <a:pos x="177" y="599"/>
                  </a:cxn>
                  <a:cxn ang="0">
                    <a:pos x="185" y="874"/>
                  </a:cxn>
                  <a:cxn ang="0">
                    <a:pos x="177" y="885"/>
                  </a:cxn>
                  <a:cxn ang="0">
                    <a:pos x="135" y="915"/>
                  </a:cxn>
                  <a:cxn ang="0">
                    <a:pos x="112" y="920"/>
                  </a:cxn>
                  <a:cxn ang="0">
                    <a:pos x="96" y="912"/>
                  </a:cxn>
                  <a:cxn ang="0">
                    <a:pos x="105" y="896"/>
                  </a:cxn>
                  <a:cxn ang="0">
                    <a:pos x="126" y="873"/>
                  </a:cxn>
                  <a:cxn ang="0">
                    <a:pos x="117" y="865"/>
                  </a:cxn>
                  <a:cxn ang="0">
                    <a:pos x="64" y="882"/>
                  </a:cxn>
                  <a:cxn ang="0">
                    <a:pos x="59" y="871"/>
                  </a:cxn>
                  <a:cxn ang="0">
                    <a:pos x="64" y="860"/>
                  </a:cxn>
                  <a:cxn ang="0">
                    <a:pos x="81" y="843"/>
                  </a:cxn>
                  <a:cxn ang="0">
                    <a:pos x="62" y="754"/>
                  </a:cxn>
                  <a:cxn ang="0">
                    <a:pos x="44" y="503"/>
                  </a:cxn>
                  <a:cxn ang="0">
                    <a:pos x="35" y="454"/>
                  </a:cxn>
                  <a:cxn ang="0">
                    <a:pos x="50" y="355"/>
                  </a:cxn>
                  <a:cxn ang="0">
                    <a:pos x="38" y="354"/>
                  </a:cxn>
                  <a:cxn ang="0">
                    <a:pos x="28" y="350"/>
                  </a:cxn>
                  <a:cxn ang="0">
                    <a:pos x="17" y="343"/>
                  </a:cxn>
                  <a:cxn ang="0">
                    <a:pos x="11" y="336"/>
                  </a:cxn>
                  <a:cxn ang="0">
                    <a:pos x="0" y="323"/>
                  </a:cxn>
                  <a:cxn ang="0">
                    <a:pos x="8" y="273"/>
                  </a:cxn>
                  <a:cxn ang="0">
                    <a:pos x="73" y="158"/>
                  </a:cxn>
                  <a:cxn ang="0">
                    <a:pos x="96" y="125"/>
                  </a:cxn>
                  <a:cxn ang="0">
                    <a:pos x="68" y="103"/>
                  </a:cxn>
                  <a:cxn ang="0">
                    <a:pos x="66" y="98"/>
                  </a:cxn>
                  <a:cxn ang="0">
                    <a:pos x="58" y="88"/>
                  </a:cxn>
                  <a:cxn ang="0">
                    <a:pos x="59" y="62"/>
                  </a:cxn>
                  <a:cxn ang="0">
                    <a:pos x="55" y="33"/>
                  </a:cxn>
                </a:cxnLst>
                <a:pathLst>
                  <a:path w="270" h="921">
                    <a:moveTo>
                      <a:pt x="67" y="12"/>
                    </a:moveTo>
                    <a:lnTo>
                      <a:pt x="100" y="0"/>
                    </a:lnTo>
                    <a:lnTo>
                      <a:pt x="135" y="7"/>
                    </a:lnTo>
                    <a:lnTo>
                      <a:pt x="159" y="30"/>
                    </a:lnTo>
                    <a:lnTo>
                      <a:pt x="168" y="58"/>
                    </a:lnTo>
                    <a:lnTo>
                      <a:pt x="160" y="92"/>
                    </a:lnTo>
                    <a:lnTo>
                      <a:pt x="172" y="111"/>
                    </a:lnTo>
                    <a:lnTo>
                      <a:pt x="188" y="121"/>
                    </a:lnTo>
                    <a:lnTo>
                      <a:pt x="236" y="141"/>
                    </a:lnTo>
                    <a:lnTo>
                      <a:pt x="249" y="155"/>
                    </a:lnTo>
                    <a:lnTo>
                      <a:pt x="269" y="301"/>
                    </a:lnTo>
                    <a:lnTo>
                      <a:pt x="261" y="331"/>
                    </a:lnTo>
                    <a:lnTo>
                      <a:pt x="211" y="343"/>
                    </a:lnTo>
                    <a:lnTo>
                      <a:pt x="219" y="483"/>
                    </a:lnTo>
                    <a:lnTo>
                      <a:pt x="185" y="496"/>
                    </a:lnTo>
                    <a:lnTo>
                      <a:pt x="177" y="599"/>
                    </a:lnTo>
                    <a:lnTo>
                      <a:pt x="184" y="776"/>
                    </a:lnTo>
                    <a:lnTo>
                      <a:pt x="185" y="874"/>
                    </a:lnTo>
                    <a:lnTo>
                      <a:pt x="177" y="877"/>
                    </a:lnTo>
                    <a:lnTo>
                      <a:pt x="177" y="885"/>
                    </a:lnTo>
                    <a:lnTo>
                      <a:pt x="151" y="903"/>
                    </a:lnTo>
                    <a:lnTo>
                      <a:pt x="135" y="915"/>
                    </a:lnTo>
                    <a:lnTo>
                      <a:pt x="124" y="919"/>
                    </a:lnTo>
                    <a:lnTo>
                      <a:pt x="112" y="920"/>
                    </a:lnTo>
                    <a:lnTo>
                      <a:pt x="99" y="916"/>
                    </a:lnTo>
                    <a:lnTo>
                      <a:pt x="96" y="912"/>
                    </a:lnTo>
                    <a:lnTo>
                      <a:pt x="99" y="905"/>
                    </a:lnTo>
                    <a:lnTo>
                      <a:pt x="105" y="896"/>
                    </a:lnTo>
                    <a:lnTo>
                      <a:pt x="114" y="884"/>
                    </a:lnTo>
                    <a:lnTo>
                      <a:pt x="126" y="873"/>
                    </a:lnTo>
                    <a:lnTo>
                      <a:pt x="117" y="877"/>
                    </a:lnTo>
                    <a:lnTo>
                      <a:pt x="117" y="865"/>
                    </a:lnTo>
                    <a:lnTo>
                      <a:pt x="80" y="882"/>
                    </a:lnTo>
                    <a:lnTo>
                      <a:pt x="64" y="882"/>
                    </a:lnTo>
                    <a:lnTo>
                      <a:pt x="59" y="877"/>
                    </a:lnTo>
                    <a:lnTo>
                      <a:pt x="59" y="871"/>
                    </a:lnTo>
                    <a:lnTo>
                      <a:pt x="61" y="866"/>
                    </a:lnTo>
                    <a:lnTo>
                      <a:pt x="64" y="860"/>
                    </a:lnTo>
                    <a:lnTo>
                      <a:pt x="73" y="851"/>
                    </a:lnTo>
                    <a:lnTo>
                      <a:pt x="81" y="843"/>
                    </a:lnTo>
                    <a:lnTo>
                      <a:pt x="71" y="841"/>
                    </a:lnTo>
                    <a:lnTo>
                      <a:pt x="62" y="754"/>
                    </a:lnTo>
                    <a:lnTo>
                      <a:pt x="59" y="617"/>
                    </a:lnTo>
                    <a:lnTo>
                      <a:pt x="44" y="503"/>
                    </a:lnTo>
                    <a:lnTo>
                      <a:pt x="39" y="472"/>
                    </a:lnTo>
                    <a:lnTo>
                      <a:pt x="35" y="454"/>
                    </a:lnTo>
                    <a:lnTo>
                      <a:pt x="46" y="386"/>
                    </a:lnTo>
                    <a:lnTo>
                      <a:pt x="50" y="355"/>
                    </a:lnTo>
                    <a:lnTo>
                      <a:pt x="43" y="359"/>
                    </a:lnTo>
                    <a:lnTo>
                      <a:pt x="38" y="354"/>
                    </a:lnTo>
                    <a:lnTo>
                      <a:pt x="35" y="354"/>
                    </a:lnTo>
                    <a:lnTo>
                      <a:pt x="28" y="350"/>
                    </a:lnTo>
                    <a:lnTo>
                      <a:pt x="20" y="350"/>
                    </a:lnTo>
                    <a:lnTo>
                      <a:pt x="17" y="343"/>
                    </a:lnTo>
                    <a:lnTo>
                      <a:pt x="13" y="342"/>
                    </a:lnTo>
                    <a:lnTo>
                      <a:pt x="11" y="336"/>
                    </a:lnTo>
                    <a:lnTo>
                      <a:pt x="4" y="331"/>
                    </a:lnTo>
                    <a:lnTo>
                      <a:pt x="0" y="323"/>
                    </a:lnTo>
                    <a:lnTo>
                      <a:pt x="15" y="292"/>
                    </a:lnTo>
                    <a:lnTo>
                      <a:pt x="8" y="273"/>
                    </a:lnTo>
                    <a:lnTo>
                      <a:pt x="34" y="292"/>
                    </a:lnTo>
                    <a:lnTo>
                      <a:pt x="73" y="158"/>
                    </a:lnTo>
                    <a:lnTo>
                      <a:pt x="102" y="132"/>
                    </a:lnTo>
                    <a:lnTo>
                      <a:pt x="96" y="125"/>
                    </a:lnTo>
                    <a:lnTo>
                      <a:pt x="71" y="121"/>
                    </a:lnTo>
                    <a:lnTo>
                      <a:pt x="68" y="103"/>
                    </a:lnTo>
                    <a:lnTo>
                      <a:pt x="76" y="99"/>
                    </a:lnTo>
                    <a:lnTo>
                      <a:pt x="66" y="98"/>
                    </a:lnTo>
                    <a:lnTo>
                      <a:pt x="68" y="91"/>
                    </a:lnTo>
                    <a:lnTo>
                      <a:pt x="58" y="88"/>
                    </a:lnTo>
                    <a:lnTo>
                      <a:pt x="65" y="66"/>
                    </a:lnTo>
                    <a:lnTo>
                      <a:pt x="59" y="62"/>
                    </a:lnTo>
                    <a:lnTo>
                      <a:pt x="62" y="34"/>
                    </a:lnTo>
                    <a:lnTo>
                      <a:pt x="55" y="33"/>
                    </a:lnTo>
                    <a:lnTo>
                      <a:pt x="67" y="12"/>
                    </a:lnTo>
                  </a:path>
                </a:pathLst>
              </a:custGeom>
              <a:solidFill>
                <a:srgbClr val="3F7FFF"/>
              </a:solidFill>
              <a:ln w="12700">
                <a:noFill/>
              </a:ln>
            </p:spPr>
            <p:txBody>
              <a:bodyPr/>
              <a:p>
                <a:endParaRPr lang="zh-CN" altLang="en-US"/>
              </a:p>
            </p:txBody>
          </p:sp>
          <p:sp>
            <p:nvSpPr>
              <p:cNvPr id="37937" name="任意多边形 25649"/>
              <p:cNvSpPr/>
              <p:nvPr/>
            </p:nvSpPr>
            <p:spPr>
              <a:xfrm>
                <a:off x="1371" y="1674"/>
                <a:ext cx="97" cy="350"/>
              </a:xfrm>
              <a:custGeom>
                <a:avLst/>
                <a:gdLst/>
                <a:ahLst/>
                <a:cxnLst>
                  <a:cxn ang="0">
                    <a:pos x="124" y="14"/>
                  </a:cxn>
                  <a:cxn ang="0">
                    <a:pos x="80" y="0"/>
                  </a:cxn>
                  <a:cxn ang="0">
                    <a:pos x="46" y="0"/>
                  </a:cxn>
                  <a:cxn ang="0">
                    <a:pos x="17" y="8"/>
                  </a:cxn>
                  <a:cxn ang="0">
                    <a:pos x="5" y="39"/>
                  </a:cxn>
                  <a:cxn ang="0">
                    <a:pos x="5" y="67"/>
                  </a:cxn>
                  <a:cxn ang="0">
                    <a:pos x="22" y="100"/>
                  </a:cxn>
                  <a:cxn ang="0">
                    <a:pos x="35" y="99"/>
                  </a:cxn>
                  <a:cxn ang="0">
                    <a:pos x="16" y="137"/>
                  </a:cxn>
                  <a:cxn ang="0">
                    <a:pos x="0" y="197"/>
                  </a:cxn>
                  <a:cxn ang="0">
                    <a:pos x="0" y="251"/>
                  </a:cxn>
                  <a:cxn ang="0">
                    <a:pos x="5" y="318"/>
                  </a:cxn>
                  <a:cxn ang="0">
                    <a:pos x="17" y="384"/>
                  </a:cxn>
                  <a:cxn ang="0">
                    <a:pos x="39" y="388"/>
                  </a:cxn>
                  <a:cxn ang="0">
                    <a:pos x="39" y="407"/>
                  </a:cxn>
                  <a:cxn ang="0">
                    <a:pos x="51" y="415"/>
                  </a:cxn>
                  <a:cxn ang="0">
                    <a:pos x="51" y="482"/>
                  </a:cxn>
                  <a:cxn ang="0">
                    <a:pos x="62" y="495"/>
                  </a:cxn>
                  <a:cxn ang="0">
                    <a:pos x="62" y="620"/>
                  </a:cxn>
                  <a:cxn ang="0">
                    <a:pos x="62" y="698"/>
                  </a:cxn>
                  <a:cxn ang="0">
                    <a:pos x="45" y="785"/>
                  </a:cxn>
                  <a:cxn ang="0">
                    <a:pos x="38" y="898"/>
                  </a:cxn>
                  <a:cxn ang="0">
                    <a:pos x="58" y="906"/>
                  </a:cxn>
                  <a:cxn ang="0">
                    <a:pos x="58" y="919"/>
                  </a:cxn>
                  <a:cxn ang="0">
                    <a:pos x="90" y="919"/>
                  </a:cxn>
                  <a:cxn ang="0">
                    <a:pos x="95" y="914"/>
                  </a:cxn>
                  <a:cxn ang="0">
                    <a:pos x="107" y="914"/>
                  </a:cxn>
                  <a:cxn ang="0">
                    <a:pos x="107" y="923"/>
                  </a:cxn>
                  <a:cxn ang="0">
                    <a:pos x="131" y="919"/>
                  </a:cxn>
                  <a:cxn ang="0">
                    <a:pos x="180" y="914"/>
                  </a:cxn>
                  <a:cxn ang="0">
                    <a:pos x="180" y="907"/>
                  </a:cxn>
                  <a:cxn ang="0">
                    <a:pos x="135" y="889"/>
                  </a:cxn>
                  <a:cxn ang="0">
                    <a:pos x="135" y="873"/>
                  </a:cxn>
                  <a:cxn ang="0">
                    <a:pos x="175" y="865"/>
                  </a:cxn>
                  <a:cxn ang="0">
                    <a:pos x="175" y="853"/>
                  </a:cxn>
                  <a:cxn ang="0">
                    <a:pos x="147" y="837"/>
                  </a:cxn>
                  <a:cxn ang="0">
                    <a:pos x="147" y="711"/>
                  </a:cxn>
                  <a:cxn ang="0">
                    <a:pos x="158" y="596"/>
                  </a:cxn>
                  <a:cxn ang="0">
                    <a:pos x="154" y="480"/>
                  </a:cxn>
                  <a:cxn ang="0">
                    <a:pos x="153" y="415"/>
                  </a:cxn>
                  <a:cxn ang="0">
                    <a:pos x="157" y="395"/>
                  </a:cxn>
                  <a:cxn ang="0">
                    <a:pos x="157" y="305"/>
                  </a:cxn>
                  <a:cxn ang="0">
                    <a:pos x="190" y="285"/>
                  </a:cxn>
                  <a:cxn ang="0">
                    <a:pos x="191" y="273"/>
                  </a:cxn>
                  <a:cxn ang="0">
                    <a:pos x="119" y="150"/>
                  </a:cxn>
                  <a:cxn ang="0">
                    <a:pos x="84" y="133"/>
                  </a:cxn>
                  <a:cxn ang="0">
                    <a:pos x="89" y="125"/>
                  </a:cxn>
                  <a:cxn ang="0">
                    <a:pos x="112" y="121"/>
                  </a:cxn>
                  <a:cxn ang="0">
                    <a:pos x="112" y="112"/>
                  </a:cxn>
                  <a:cxn ang="0">
                    <a:pos x="119" y="109"/>
                  </a:cxn>
                  <a:cxn ang="0">
                    <a:pos x="119" y="100"/>
                  </a:cxn>
                  <a:cxn ang="0">
                    <a:pos x="124" y="95"/>
                  </a:cxn>
                  <a:cxn ang="0">
                    <a:pos x="119" y="91"/>
                  </a:cxn>
                  <a:cxn ang="0">
                    <a:pos x="123" y="88"/>
                  </a:cxn>
                  <a:cxn ang="0">
                    <a:pos x="112" y="67"/>
                  </a:cxn>
                  <a:cxn ang="0">
                    <a:pos x="119" y="55"/>
                  </a:cxn>
                  <a:cxn ang="0">
                    <a:pos x="112" y="43"/>
                  </a:cxn>
                  <a:cxn ang="0">
                    <a:pos x="123" y="35"/>
                  </a:cxn>
                  <a:cxn ang="0">
                    <a:pos x="124" y="14"/>
                  </a:cxn>
                </a:cxnLst>
                <a:pathLst>
                  <a:path w="192" h="924">
                    <a:moveTo>
                      <a:pt x="124" y="14"/>
                    </a:moveTo>
                    <a:lnTo>
                      <a:pt x="80" y="0"/>
                    </a:lnTo>
                    <a:lnTo>
                      <a:pt x="46" y="0"/>
                    </a:lnTo>
                    <a:lnTo>
                      <a:pt x="17" y="8"/>
                    </a:lnTo>
                    <a:lnTo>
                      <a:pt x="5" y="39"/>
                    </a:lnTo>
                    <a:lnTo>
                      <a:pt x="5" y="67"/>
                    </a:lnTo>
                    <a:lnTo>
                      <a:pt x="22" y="100"/>
                    </a:lnTo>
                    <a:lnTo>
                      <a:pt x="35" y="99"/>
                    </a:lnTo>
                    <a:lnTo>
                      <a:pt x="16" y="137"/>
                    </a:lnTo>
                    <a:lnTo>
                      <a:pt x="0" y="197"/>
                    </a:lnTo>
                    <a:lnTo>
                      <a:pt x="0" y="251"/>
                    </a:lnTo>
                    <a:lnTo>
                      <a:pt x="5" y="318"/>
                    </a:lnTo>
                    <a:lnTo>
                      <a:pt x="17" y="384"/>
                    </a:lnTo>
                    <a:lnTo>
                      <a:pt x="39" y="388"/>
                    </a:lnTo>
                    <a:lnTo>
                      <a:pt x="39" y="407"/>
                    </a:lnTo>
                    <a:lnTo>
                      <a:pt x="51" y="415"/>
                    </a:lnTo>
                    <a:lnTo>
                      <a:pt x="51" y="482"/>
                    </a:lnTo>
                    <a:lnTo>
                      <a:pt x="62" y="495"/>
                    </a:lnTo>
                    <a:lnTo>
                      <a:pt x="62" y="620"/>
                    </a:lnTo>
                    <a:lnTo>
                      <a:pt x="62" y="698"/>
                    </a:lnTo>
                    <a:lnTo>
                      <a:pt x="45" y="785"/>
                    </a:lnTo>
                    <a:lnTo>
                      <a:pt x="38" y="898"/>
                    </a:lnTo>
                    <a:lnTo>
                      <a:pt x="58" y="906"/>
                    </a:lnTo>
                    <a:lnTo>
                      <a:pt x="58" y="919"/>
                    </a:lnTo>
                    <a:lnTo>
                      <a:pt x="90" y="919"/>
                    </a:lnTo>
                    <a:lnTo>
                      <a:pt x="95" y="914"/>
                    </a:lnTo>
                    <a:lnTo>
                      <a:pt x="107" y="914"/>
                    </a:lnTo>
                    <a:lnTo>
                      <a:pt x="107" y="923"/>
                    </a:lnTo>
                    <a:lnTo>
                      <a:pt x="131" y="919"/>
                    </a:lnTo>
                    <a:lnTo>
                      <a:pt x="180" y="914"/>
                    </a:lnTo>
                    <a:lnTo>
                      <a:pt x="180" y="907"/>
                    </a:lnTo>
                    <a:lnTo>
                      <a:pt x="135" y="889"/>
                    </a:lnTo>
                    <a:lnTo>
                      <a:pt x="135" y="873"/>
                    </a:lnTo>
                    <a:lnTo>
                      <a:pt x="175" y="865"/>
                    </a:lnTo>
                    <a:lnTo>
                      <a:pt x="175" y="853"/>
                    </a:lnTo>
                    <a:lnTo>
                      <a:pt x="147" y="837"/>
                    </a:lnTo>
                    <a:lnTo>
                      <a:pt x="147" y="711"/>
                    </a:lnTo>
                    <a:lnTo>
                      <a:pt x="158" y="596"/>
                    </a:lnTo>
                    <a:lnTo>
                      <a:pt x="154" y="480"/>
                    </a:lnTo>
                    <a:lnTo>
                      <a:pt x="153" y="415"/>
                    </a:lnTo>
                    <a:lnTo>
                      <a:pt x="157" y="395"/>
                    </a:lnTo>
                    <a:lnTo>
                      <a:pt x="157" y="305"/>
                    </a:lnTo>
                    <a:lnTo>
                      <a:pt x="190" y="285"/>
                    </a:lnTo>
                    <a:lnTo>
                      <a:pt x="191" y="273"/>
                    </a:lnTo>
                    <a:lnTo>
                      <a:pt x="119" y="150"/>
                    </a:lnTo>
                    <a:lnTo>
                      <a:pt x="84" y="133"/>
                    </a:lnTo>
                    <a:lnTo>
                      <a:pt x="89" y="125"/>
                    </a:lnTo>
                    <a:lnTo>
                      <a:pt x="112" y="121"/>
                    </a:lnTo>
                    <a:lnTo>
                      <a:pt x="112" y="112"/>
                    </a:lnTo>
                    <a:lnTo>
                      <a:pt x="119" y="109"/>
                    </a:lnTo>
                    <a:lnTo>
                      <a:pt x="119" y="100"/>
                    </a:lnTo>
                    <a:lnTo>
                      <a:pt x="124" y="95"/>
                    </a:lnTo>
                    <a:lnTo>
                      <a:pt x="119" y="91"/>
                    </a:lnTo>
                    <a:lnTo>
                      <a:pt x="123" y="88"/>
                    </a:lnTo>
                    <a:lnTo>
                      <a:pt x="112" y="67"/>
                    </a:lnTo>
                    <a:lnTo>
                      <a:pt x="119" y="55"/>
                    </a:lnTo>
                    <a:lnTo>
                      <a:pt x="112" y="43"/>
                    </a:lnTo>
                    <a:lnTo>
                      <a:pt x="123" y="35"/>
                    </a:lnTo>
                    <a:lnTo>
                      <a:pt x="124" y="14"/>
                    </a:lnTo>
                  </a:path>
                </a:pathLst>
              </a:custGeom>
              <a:solidFill>
                <a:srgbClr val="3F7FFF"/>
              </a:solidFill>
              <a:ln w="12700">
                <a:noFill/>
              </a:ln>
            </p:spPr>
            <p:txBody>
              <a:bodyPr/>
              <a:p>
                <a:endParaRPr lang="zh-CN" altLang="en-US"/>
              </a:p>
            </p:txBody>
          </p:sp>
        </p:grpSp>
      </p:grpSp>
      <p:sp>
        <p:nvSpPr>
          <p:cNvPr id="37938" name="文本框 25650"/>
          <p:cNvSpPr txBox="1"/>
          <p:nvPr/>
        </p:nvSpPr>
        <p:spPr>
          <a:xfrm>
            <a:off x="2051050" y="3357563"/>
            <a:ext cx="1008063" cy="457200"/>
          </a:xfrm>
          <a:prstGeom prst="rect">
            <a:avLst/>
          </a:prstGeom>
          <a:noFill/>
          <a:ln w="12700">
            <a:noFill/>
          </a:ln>
        </p:spPr>
        <p:txBody>
          <a:bodyPr anchor="t" anchorCtr="0">
            <a:spAutoFit/>
          </a:bodyPr>
          <a:p>
            <a:pPr eaLnBrk="0" hangingPunct="0">
              <a:spcBef>
                <a:spcPct val="50000"/>
              </a:spcBef>
            </a:pPr>
            <a:r>
              <a:rPr lang="zh-CN" altLang="en-US" sz="2400">
                <a:latin typeface="Arial" panose="020B0604020202020204" pitchFamily="34" charset="0"/>
                <a:ea typeface="黑体" panose="02010609060101010101" pitchFamily="49" charset="-122"/>
              </a:rPr>
              <a:t>总体</a:t>
            </a:r>
            <a:endParaRPr lang="zh-CN" altLang="en-US" sz="2400">
              <a:latin typeface="Arial" panose="020B0604020202020204" pitchFamily="34" charset="0"/>
              <a:ea typeface="黑体" panose="02010609060101010101" pitchFamily="49" charset="-122"/>
            </a:endParaRPr>
          </a:p>
        </p:txBody>
      </p:sp>
      <p:sp>
        <p:nvSpPr>
          <p:cNvPr id="37939" name="椭圆 25651"/>
          <p:cNvSpPr/>
          <p:nvPr/>
        </p:nvSpPr>
        <p:spPr>
          <a:xfrm>
            <a:off x="1476375" y="1989138"/>
            <a:ext cx="1911350" cy="1127125"/>
          </a:xfrm>
          <a:prstGeom prst="ellipse">
            <a:avLst/>
          </a:prstGeom>
          <a:noFill/>
          <a:ln w="19050" cap="flat" cmpd="sng">
            <a:solidFill>
              <a:srgbClr val="21F0F5"/>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37940" name="文本框 25652"/>
          <p:cNvSpPr txBox="1"/>
          <p:nvPr/>
        </p:nvSpPr>
        <p:spPr>
          <a:xfrm>
            <a:off x="5003800" y="3357563"/>
            <a:ext cx="1008063" cy="457200"/>
          </a:xfrm>
          <a:prstGeom prst="rect">
            <a:avLst/>
          </a:prstGeom>
          <a:noFill/>
          <a:ln w="12700">
            <a:noFill/>
          </a:ln>
        </p:spPr>
        <p:txBody>
          <a:bodyPr anchor="t" anchorCtr="0">
            <a:spAutoFit/>
          </a:bodyPr>
          <a:p>
            <a:pPr eaLnBrk="0" hangingPunct="0">
              <a:spcBef>
                <a:spcPct val="50000"/>
              </a:spcBef>
            </a:pPr>
            <a:r>
              <a:rPr lang="zh-CN" altLang="en-US" sz="2400">
                <a:solidFill>
                  <a:schemeClr val="tx2"/>
                </a:solidFill>
                <a:latin typeface="Arial" panose="020B0604020202020204" pitchFamily="34" charset="0"/>
                <a:ea typeface="黑体" panose="02010609060101010101" pitchFamily="49" charset="-122"/>
              </a:rPr>
              <a:t>样本</a:t>
            </a:r>
            <a:endParaRPr lang="zh-CN" altLang="en-US" sz="2400">
              <a:solidFill>
                <a:schemeClr val="tx2"/>
              </a:solidFill>
              <a:latin typeface="Arial" panose="020B0604020202020204" pitchFamily="34" charset="0"/>
              <a:ea typeface="黑体" panose="02010609060101010101" pitchFamily="49" charset="-122"/>
            </a:endParaRPr>
          </a:p>
        </p:txBody>
      </p:sp>
      <p:grpSp>
        <p:nvGrpSpPr>
          <p:cNvPr id="37941" name="组合 25653"/>
          <p:cNvGrpSpPr/>
          <p:nvPr/>
        </p:nvGrpSpPr>
        <p:grpSpPr>
          <a:xfrm>
            <a:off x="5076825" y="2133600"/>
            <a:ext cx="1368425" cy="1079500"/>
            <a:chOff x="3198" y="1344"/>
            <a:chExt cx="862" cy="680"/>
          </a:xfrm>
        </p:grpSpPr>
        <p:grpSp>
          <p:nvGrpSpPr>
            <p:cNvPr id="37942" name="组合 25654"/>
            <p:cNvGrpSpPr/>
            <p:nvPr/>
          </p:nvGrpSpPr>
          <p:grpSpPr>
            <a:xfrm>
              <a:off x="3297" y="1427"/>
              <a:ext cx="584" cy="549"/>
              <a:chOff x="3297" y="1427"/>
              <a:chExt cx="584" cy="549"/>
            </a:xfrm>
          </p:grpSpPr>
          <p:sp>
            <p:nvSpPr>
              <p:cNvPr id="37943" name="任意多边形 25655"/>
              <p:cNvSpPr/>
              <p:nvPr/>
            </p:nvSpPr>
            <p:spPr>
              <a:xfrm>
                <a:off x="3297" y="1474"/>
                <a:ext cx="25" cy="98"/>
              </a:xfrm>
              <a:custGeom>
                <a:avLst/>
                <a:gdLst/>
                <a:ahLst/>
                <a:cxnLst>
                  <a:cxn ang="0">
                    <a:pos x="27" y="2"/>
                  </a:cxn>
                  <a:cxn ang="0">
                    <a:pos x="37" y="0"/>
                  </a:cxn>
                  <a:cxn ang="0">
                    <a:pos x="41" y="4"/>
                  </a:cxn>
                  <a:cxn ang="0">
                    <a:pos x="42" y="2"/>
                  </a:cxn>
                  <a:cxn ang="0">
                    <a:pos x="44" y="11"/>
                  </a:cxn>
                  <a:cxn ang="0">
                    <a:pos x="39" y="14"/>
                  </a:cxn>
                  <a:cxn ang="0">
                    <a:pos x="39" y="19"/>
                  </a:cxn>
                  <a:cxn ang="0">
                    <a:pos x="38" y="19"/>
                  </a:cxn>
                  <a:cxn ang="0">
                    <a:pos x="37" y="24"/>
                  </a:cxn>
                  <a:cxn ang="0">
                    <a:pos x="33" y="24"/>
                  </a:cxn>
                  <a:cxn ang="0">
                    <a:pos x="33" y="26"/>
                  </a:cxn>
                  <a:cxn ang="0">
                    <a:pos x="39" y="31"/>
                  </a:cxn>
                  <a:cxn ang="0">
                    <a:pos x="44" y="55"/>
                  </a:cxn>
                  <a:cxn ang="0">
                    <a:pos x="41" y="62"/>
                  </a:cxn>
                  <a:cxn ang="0">
                    <a:pos x="41" y="107"/>
                  </a:cxn>
                  <a:cxn ang="0">
                    <a:pos x="36" y="109"/>
                  </a:cxn>
                  <a:cxn ang="0">
                    <a:pos x="35" y="117"/>
                  </a:cxn>
                  <a:cxn ang="0">
                    <a:pos x="33" y="136"/>
                  </a:cxn>
                  <a:cxn ang="0">
                    <a:pos x="33" y="146"/>
                  </a:cxn>
                  <a:cxn ang="0">
                    <a:pos x="41" y="153"/>
                  </a:cxn>
                  <a:cxn ang="0">
                    <a:pos x="45" y="156"/>
                  </a:cxn>
                  <a:cxn ang="0">
                    <a:pos x="45" y="158"/>
                  </a:cxn>
                  <a:cxn ang="0">
                    <a:pos x="34" y="155"/>
                  </a:cxn>
                  <a:cxn ang="0">
                    <a:pos x="33" y="153"/>
                  </a:cxn>
                  <a:cxn ang="0">
                    <a:pos x="31" y="155"/>
                  </a:cxn>
                  <a:cxn ang="0">
                    <a:pos x="31" y="155"/>
                  </a:cxn>
                  <a:cxn ang="0">
                    <a:pos x="29" y="147"/>
                  </a:cxn>
                  <a:cxn ang="0">
                    <a:pos x="27" y="115"/>
                  </a:cxn>
                  <a:cxn ang="0">
                    <a:pos x="25" y="115"/>
                  </a:cxn>
                  <a:cxn ang="0">
                    <a:pos x="19" y="143"/>
                  </a:cxn>
                  <a:cxn ang="0">
                    <a:pos x="19" y="161"/>
                  </a:cxn>
                  <a:cxn ang="0">
                    <a:pos x="16" y="171"/>
                  </a:cxn>
                  <a:cxn ang="0">
                    <a:pos x="14" y="172"/>
                  </a:cxn>
                  <a:cxn ang="0">
                    <a:pos x="12" y="168"/>
                  </a:cxn>
                  <a:cxn ang="0">
                    <a:pos x="14" y="163"/>
                  </a:cxn>
                  <a:cxn ang="0">
                    <a:pos x="16" y="151"/>
                  </a:cxn>
                  <a:cxn ang="0">
                    <a:pos x="17" y="110"/>
                  </a:cxn>
                  <a:cxn ang="0">
                    <a:pos x="19" y="70"/>
                  </a:cxn>
                  <a:cxn ang="0">
                    <a:pos x="15" y="66"/>
                  </a:cxn>
                  <a:cxn ang="0">
                    <a:pos x="15" y="60"/>
                  </a:cxn>
                  <a:cxn ang="0">
                    <a:pos x="15" y="49"/>
                  </a:cxn>
                  <a:cxn ang="0">
                    <a:pos x="10" y="52"/>
                  </a:cxn>
                  <a:cxn ang="0">
                    <a:pos x="14" y="58"/>
                  </a:cxn>
                  <a:cxn ang="0">
                    <a:pos x="14" y="65"/>
                  </a:cxn>
                  <a:cxn ang="0">
                    <a:pos x="10" y="61"/>
                  </a:cxn>
                  <a:cxn ang="0">
                    <a:pos x="8" y="57"/>
                  </a:cxn>
                  <a:cxn ang="0">
                    <a:pos x="4" y="58"/>
                  </a:cxn>
                  <a:cxn ang="0">
                    <a:pos x="0" y="52"/>
                  </a:cxn>
                  <a:cxn ang="0">
                    <a:pos x="0" y="49"/>
                  </a:cxn>
                  <a:cxn ang="0">
                    <a:pos x="3" y="48"/>
                  </a:cxn>
                  <a:cxn ang="0">
                    <a:pos x="8" y="40"/>
                  </a:cxn>
                  <a:cxn ang="0">
                    <a:pos x="14" y="34"/>
                  </a:cxn>
                  <a:cxn ang="0">
                    <a:pos x="22" y="26"/>
                  </a:cxn>
                  <a:cxn ang="0">
                    <a:pos x="27" y="24"/>
                  </a:cxn>
                  <a:cxn ang="0">
                    <a:pos x="27" y="18"/>
                  </a:cxn>
                  <a:cxn ang="0">
                    <a:pos x="25" y="15"/>
                  </a:cxn>
                  <a:cxn ang="0">
                    <a:pos x="25" y="9"/>
                  </a:cxn>
                  <a:cxn ang="0">
                    <a:pos x="24" y="7"/>
                  </a:cxn>
                  <a:cxn ang="0">
                    <a:pos x="27" y="2"/>
                  </a:cxn>
                </a:cxnLst>
                <a:pathLst>
                  <a:path w="46" h="173">
                    <a:moveTo>
                      <a:pt x="27" y="2"/>
                    </a:moveTo>
                    <a:lnTo>
                      <a:pt x="37" y="0"/>
                    </a:lnTo>
                    <a:lnTo>
                      <a:pt x="41" y="4"/>
                    </a:lnTo>
                    <a:lnTo>
                      <a:pt x="42" y="2"/>
                    </a:lnTo>
                    <a:lnTo>
                      <a:pt x="44" y="11"/>
                    </a:lnTo>
                    <a:lnTo>
                      <a:pt x="39" y="14"/>
                    </a:lnTo>
                    <a:lnTo>
                      <a:pt x="39" y="19"/>
                    </a:lnTo>
                    <a:lnTo>
                      <a:pt x="38" y="19"/>
                    </a:lnTo>
                    <a:lnTo>
                      <a:pt x="37" y="24"/>
                    </a:lnTo>
                    <a:lnTo>
                      <a:pt x="33" y="24"/>
                    </a:lnTo>
                    <a:lnTo>
                      <a:pt x="33" y="26"/>
                    </a:lnTo>
                    <a:lnTo>
                      <a:pt x="39" y="31"/>
                    </a:lnTo>
                    <a:lnTo>
                      <a:pt x="44" y="55"/>
                    </a:lnTo>
                    <a:lnTo>
                      <a:pt x="41" y="62"/>
                    </a:lnTo>
                    <a:lnTo>
                      <a:pt x="41" y="107"/>
                    </a:lnTo>
                    <a:lnTo>
                      <a:pt x="36" y="109"/>
                    </a:lnTo>
                    <a:lnTo>
                      <a:pt x="35" y="117"/>
                    </a:lnTo>
                    <a:lnTo>
                      <a:pt x="33" y="136"/>
                    </a:lnTo>
                    <a:lnTo>
                      <a:pt x="33" y="146"/>
                    </a:lnTo>
                    <a:lnTo>
                      <a:pt x="41" y="153"/>
                    </a:lnTo>
                    <a:lnTo>
                      <a:pt x="45" y="156"/>
                    </a:lnTo>
                    <a:lnTo>
                      <a:pt x="45" y="158"/>
                    </a:lnTo>
                    <a:lnTo>
                      <a:pt x="34" y="155"/>
                    </a:lnTo>
                    <a:lnTo>
                      <a:pt x="33" y="153"/>
                    </a:lnTo>
                    <a:lnTo>
                      <a:pt x="31" y="155"/>
                    </a:lnTo>
                    <a:lnTo>
                      <a:pt x="29" y="147"/>
                    </a:lnTo>
                    <a:lnTo>
                      <a:pt x="27" y="115"/>
                    </a:lnTo>
                    <a:lnTo>
                      <a:pt x="25" y="115"/>
                    </a:lnTo>
                    <a:lnTo>
                      <a:pt x="19" y="143"/>
                    </a:lnTo>
                    <a:lnTo>
                      <a:pt x="19" y="161"/>
                    </a:lnTo>
                    <a:lnTo>
                      <a:pt x="16" y="171"/>
                    </a:lnTo>
                    <a:lnTo>
                      <a:pt x="14" y="172"/>
                    </a:lnTo>
                    <a:lnTo>
                      <a:pt x="12" y="168"/>
                    </a:lnTo>
                    <a:lnTo>
                      <a:pt x="14" y="163"/>
                    </a:lnTo>
                    <a:lnTo>
                      <a:pt x="16" y="151"/>
                    </a:lnTo>
                    <a:lnTo>
                      <a:pt x="17" y="110"/>
                    </a:lnTo>
                    <a:lnTo>
                      <a:pt x="19" y="70"/>
                    </a:lnTo>
                    <a:lnTo>
                      <a:pt x="15" y="66"/>
                    </a:lnTo>
                    <a:lnTo>
                      <a:pt x="15" y="60"/>
                    </a:lnTo>
                    <a:lnTo>
                      <a:pt x="15" y="49"/>
                    </a:lnTo>
                    <a:lnTo>
                      <a:pt x="10" y="52"/>
                    </a:lnTo>
                    <a:lnTo>
                      <a:pt x="14" y="58"/>
                    </a:lnTo>
                    <a:lnTo>
                      <a:pt x="14" y="65"/>
                    </a:lnTo>
                    <a:lnTo>
                      <a:pt x="10" y="61"/>
                    </a:lnTo>
                    <a:lnTo>
                      <a:pt x="8" y="57"/>
                    </a:lnTo>
                    <a:lnTo>
                      <a:pt x="4" y="58"/>
                    </a:lnTo>
                    <a:lnTo>
                      <a:pt x="0" y="52"/>
                    </a:lnTo>
                    <a:lnTo>
                      <a:pt x="0" y="49"/>
                    </a:lnTo>
                    <a:lnTo>
                      <a:pt x="3" y="48"/>
                    </a:lnTo>
                    <a:lnTo>
                      <a:pt x="8" y="40"/>
                    </a:lnTo>
                    <a:lnTo>
                      <a:pt x="14" y="34"/>
                    </a:lnTo>
                    <a:lnTo>
                      <a:pt x="22" y="26"/>
                    </a:lnTo>
                    <a:lnTo>
                      <a:pt x="27" y="24"/>
                    </a:lnTo>
                    <a:lnTo>
                      <a:pt x="27" y="18"/>
                    </a:lnTo>
                    <a:lnTo>
                      <a:pt x="25" y="15"/>
                    </a:lnTo>
                    <a:lnTo>
                      <a:pt x="25" y="9"/>
                    </a:lnTo>
                    <a:lnTo>
                      <a:pt x="24" y="7"/>
                    </a:lnTo>
                    <a:lnTo>
                      <a:pt x="27" y="2"/>
                    </a:lnTo>
                  </a:path>
                </a:pathLst>
              </a:custGeom>
              <a:solidFill>
                <a:schemeClr val="hlink"/>
              </a:solidFill>
              <a:ln w="12700">
                <a:noFill/>
              </a:ln>
            </p:spPr>
            <p:txBody>
              <a:bodyPr/>
              <a:p>
                <a:endParaRPr lang="zh-CN" altLang="en-US"/>
              </a:p>
            </p:txBody>
          </p:sp>
          <p:sp>
            <p:nvSpPr>
              <p:cNvPr id="37944" name="任意多边形 25656"/>
              <p:cNvSpPr/>
              <p:nvPr/>
            </p:nvSpPr>
            <p:spPr>
              <a:xfrm>
                <a:off x="3345" y="1466"/>
                <a:ext cx="20" cy="121"/>
              </a:xfrm>
              <a:custGeom>
                <a:avLst/>
                <a:gdLst/>
                <a:ahLst/>
                <a:cxnLst>
                  <a:cxn ang="0">
                    <a:pos x="25" y="2"/>
                  </a:cxn>
                  <a:cxn ang="0">
                    <a:pos x="16" y="0"/>
                  </a:cxn>
                  <a:cxn ang="0">
                    <a:pos x="8" y="0"/>
                  </a:cxn>
                  <a:cxn ang="0">
                    <a:pos x="2" y="1"/>
                  </a:cxn>
                  <a:cxn ang="0">
                    <a:pos x="1" y="9"/>
                  </a:cxn>
                  <a:cxn ang="0">
                    <a:pos x="1" y="15"/>
                  </a:cxn>
                  <a:cxn ang="0">
                    <a:pos x="4" y="22"/>
                  </a:cxn>
                  <a:cxn ang="0">
                    <a:pos x="7" y="22"/>
                  </a:cxn>
                  <a:cxn ang="0">
                    <a:pos x="2" y="31"/>
                  </a:cxn>
                  <a:cxn ang="0">
                    <a:pos x="0" y="44"/>
                  </a:cxn>
                  <a:cxn ang="0">
                    <a:pos x="0" y="57"/>
                  </a:cxn>
                  <a:cxn ang="0">
                    <a:pos x="1" y="72"/>
                  </a:cxn>
                  <a:cxn ang="0">
                    <a:pos x="2" y="88"/>
                  </a:cxn>
                  <a:cxn ang="0">
                    <a:pos x="7" y="88"/>
                  </a:cxn>
                  <a:cxn ang="0">
                    <a:pos x="7" y="92"/>
                  </a:cxn>
                  <a:cxn ang="0">
                    <a:pos x="10" y="94"/>
                  </a:cxn>
                  <a:cxn ang="0">
                    <a:pos x="10" y="110"/>
                  </a:cxn>
                  <a:cxn ang="0">
                    <a:pos x="12" y="114"/>
                  </a:cxn>
                  <a:cxn ang="0">
                    <a:pos x="12" y="142"/>
                  </a:cxn>
                  <a:cxn ang="0">
                    <a:pos x="12" y="160"/>
                  </a:cxn>
                  <a:cxn ang="0">
                    <a:pos x="8" y="180"/>
                  </a:cxn>
                  <a:cxn ang="0">
                    <a:pos x="7" y="206"/>
                  </a:cxn>
                  <a:cxn ang="0">
                    <a:pos x="11" y="208"/>
                  </a:cxn>
                  <a:cxn ang="0">
                    <a:pos x="11" y="211"/>
                  </a:cxn>
                  <a:cxn ang="0">
                    <a:pos x="17" y="211"/>
                  </a:cxn>
                  <a:cxn ang="0">
                    <a:pos x="18" y="210"/>
                  </a:cxn>
                  <a:cxn ang="0">
                    <a:pos x="21" y="210"/>
                  </a:cxn>
                  <a:cxn ang="0">
                    <a:pos x="21" y="211"/>
                  </a:cxn>
                  <a:cxn ang="0">
                    <a:pos x="25" y="211"/>
                  </a:cxn>
                  <a:cxn ang="0">
                    <a:pos x="35" y="210"/>
                  </a:cxn>
                  <a:cxn ang="0">
                    <a:pos x="35" y="208"/>
                  </a:cxn>
                  <a:cxn ang="0">
                    <a:pos x="27" y="204"/>
                  </a:cxn>
                  <a:cxn ang="0">
                    <a:pos x="27" y="200"/>
                  </a:cxn>
                  <a:cxn ang="0">
                    <a:pos x="35" y="198"/>
                  </a:cxn>
                  <a:cxn ang="0">
                    <a:pos x="35" y="196"/>
                  </a:cxn>
                  <a:cxn ang="0">
                    <a:pos x="29" y="192"/>
                  </a:cxn>
                  <a:cxn ang="0">
                    <a:pos x="29" y="163"/>
                  </a:cxn>
                  <a:cxn ang="0">
                    <a:pos x="30" y="137"/>
                  </a:cxn>
                  <a:cxn ang="0">
                    <a:pos x="30" y="110"/>
                  </a:cxn>
                  <a:cxn ang="0">
                    <a:pos x="30" y="94"/>
                  </a:cxn>
                  <a:cxn ang="0">
                    <a:pos x="30" y="91"/>
                  </a:cxn>
                  <a:cxn ang="0">
                    <a:pos x="30" y="69"/>
                  </a:cxn>
                  <a:cxn ang="0">
                    <a:pos x="37" y="65"/>
                  </a:cxn>
                  <a:cxn ang="0">
                    <a:pos x="37" y="62"/>
                  </a:cxn>
                  <a:cxn ang="0">
                    <a:pos x="23" y="34"/>
                  </a:cxn>
                  <a:cxn ang="0">
                    <a:pos x="16" y="30"/>
                  </a:cxn>
                  <a:cxn ang="0">
                    <a:pos x="17" y="28"/>
                  </a:cxn>
                  <a:cxn ang="0">
                    <a:pos x="22" y="26"/>
                  </a:cxn>
                  <a:cxn ang="0">
                    <a:pos x="22" y="25"/>
                  </a:cxn>
                  <a:cxn ang="0">
                    <a:pos x="23" y="24"/>
                  </a:cxn>
                  <a:cxn ang="0">
                    <a:pos x="23" y="22"/>
                  </a:cxn>
                  <a:cxn ang="0">
                    <a:pos x="25" y="21"/>
                  </a:cxn>
                  <a:cxn ang="0">
                    <a:pos x="23" y="20"/>
                  </a:cxn>
                  <a:cxn ang="0">
                    <a:pos x="24" y="19"/>
                  </a:cxn>
                  <a:cxn ang="0">
                    <a:pos x="22" y="15"/>
                  </a:cxn>
                  <a:cxn ang="0">
                    <a:pos x="23" y="12"/>
                  </a:cxn>
                  <a:cxn ang="0">
                    <a:pos x="22" y="9"/>
                  </a:cxn>
                  <a:cxn ang="0">
                    <a:pos x="24" y="7"/>
                  </a:cxn>
                  <a:cxn ang="0">
                    <a:pos x="25" y="2"/>
                  </a:cxn>
                </a:cxnLst>
                <a:pathLst>
                  <a:path w="38" h="212">
                    <a:moveTo>
                      <a:pt x="25" y="2"/>
                    </a:moveTo>
                    <a:lnTo>
                      <a:pt x="16" y="0"/>
                    </a:lnTo>
                    <a:lnTo>
                      <a:pt x="8" y="0"/>
                    </a:lnTo>
                    <a:lnTo>
                      <a:pt x="2" y="1"/>
                    </a:lnTo>
                    <a:lnTo>
                      <a:pt x="1" y="9"/>
                    </a:lnTo>
                    <a:lnTo>
                      <a:pt x="1" y="15"/>
                    </a:lnTo>
                    <a:lnTo>
                      <a:pt x="4" y="22"/>
                    </a:lnTo>
                    <a:lnTo>
                      <a:pt x="7" y="22"/>
                    </a:lnTo>
                    <a:lnTo>
                      <a:pt x="2" y="31"/>
                    </a:lnTo>
                    <a:lnTo>
                      <a:pt x="0" y="44"/>
                    </a:lnTo>
                    <a:lnTo>
                      <a:pt x="0" y="57"/>
                    </a:lnTo>
                    <a:lnTo>
                      <a:pt x="1" y="72"/>
                    </a:lnTo>
                    <a:lnTo>
                      <a:pt x="2" y="88"/>
                    </a:lnTo>
                    <a:lnTo>
                      <a:pt x="7" y="88"/>
                    </a:lnTo>
                    <a:lnTo>
                      <a:pt x="7" y="92"/>
                    </a:lnTo>
                    <a:lnTo>
                      <a:pt x="10" y="94"/>
                    </a:lnTo>
                    <a:lnTo>
                      <a:pt x="10" y="110"/>
                    </a:lnTo>
                    <a:lnTo>
                      <a:pt x="12" y="114"/>
                    </a:lnTo>
                    <a:lnTo>
                      <a:pt x="12" y="142"/>
                    </a:lnTo>
                    <a:lnTo>
                      <a:pt x="12" y="160"/>
                    </a:lnTo>
                    <a:lnTo>
                      <a:pt x="8" y="180"/>
                    </a:lnTo>
                    <a:lnTo>
                      <a:pt x="7" y="206"/>
                    </a:lnTo>
                    <a:lnTo>
                      <a:pt x="11" y="208"/>
                    </a:lnTo>
                    <a:lnTo>
                      <a:pt x="11" y="211"/>
                    </a:lnTo>
                    <a:lnTo>
                      <a:pt x="17" y="211"/>
                    </a:lnTo>
                    <a:lnTo>
                      <a:pt x="18" y="210"/>
                    </a:lnTo>
                    <a:lnTo>
                      <a:pt x="21" y="210"/>
                    </a:lnTo>
                    <a:lnTo>
                      <a:pt x="21" y="211"/>
                    </a:lnTo>
                    <a:lnTo>
                      <a:pt x="25" y="211"/>
                    </a:lnTo>
                    <a:lnTo>
                      <a:pt x="35" y="210"/>
                    </a:lnTo>
                    <a:lnTo>
                      <a:pt x="35" y="208"/>
                    </a:lnTo>
                    <a:lnTo>
                      <a:pt x="27" y="204"/>
                    </a:lnTo>
                    <a:lnTo>
                      <a:pt x="27" y="200"/>
                    </a:lnTo>
                    <a:lnTo>
                      <a:pt x="35" y="198"/>
                    </a:lnTo>
                    <a:lnTo>
                      <a:pt x="35" y="196"/>
                    </a:lnTo>
                    <a:lnTo>
                      <a:pt x="29" y="192"/>
                    </a:lnTo>
                    <a:lnTo>
                      <a:pt x="29" y="163"/>
                    </a:lnTo>
                    <a:lnTo>
                      <a:pt x="30" y="137"/>
                    </a:lnTo>
                    <a:lnTo>
                      <a:pt x="30" y="110"/>
                    </a:lnTo>
                    <a:lnTo>
                      <a:pt x="30" y="94"/>
                    </a:lnTo>
                    <a:lnTo>
                      <a:pt x="30" y="91"/>
                    </a:lnTo>
                    <a:lnTo>
                      <a:pt x="30" y="69"/>
                    </a:lnTo>
                    <a:lnTo>
                      <a:pt x="37" y="65"/>
                    </a:lnTo>
                    <a:lnTo>
                      <a:pt x="37" y="62"/>
                    </a:lnTo>
                    <a:lnTo>
                      <a:pt x="23" y="34"/>
                    </a:lnTo>
                    <a:lnTo>
                      <a:pt x="16" y="30"/>
                    </a:lnTo>
                    <a:lnTo>
                      <a:pt x="17" y="28"/>
                    </a:lnTo>
                    <a:lnTo>
                      <a:pt x="22" y="26"/>
                    </a:lnTo>
                    <a:lnTo>
                      <a:pt x="22" y="25"/>
                    </a:lnTo>
                    <a:lnTo>
                      <a:pt x="23" y="24"/>
                    </a:lnTo>
                    <a:lnTo>
                      <a:pt x="23" y="22"/>
                    </a:lnTo>
                    <a:lnTo>
                      <a:pt x="25" y="21"/>
                    </a:lnTo>
                    <a:lnTo>
                      <a:pt x="23" y="20"/>
                    </a:lnTo>
                    <a:lnTo>
                      <a:pt x="24" y="19"/>
                    </a:lnTo>
                    <a:lnTo>
                      <a:pt x="22" y="15"/>
                    </a:lnTo>
                    <a:lnTo>
                      <a:pt x="23" y="12"/>
                    </a:lnTo>
                    <a:lnTo>
                      <a:pt x="22" y="9"/>
                    </a:lnTo>
                    <a:lnTo>
                      <a:pt x="24" y="7"/>
                    </a:lnTo>
                    <a:lnTo>
                      <a:pt x="25" y="2"/>
                    </a:lnTo>
                  </a:path>
                </a:pathLst>
              </a:custGeom>
              <a:solidFill>
                <a:schemeClr val="hlink"/>
              </a:solidFill>
              <a:ln w="12700">
                <a:noFill/>
              </a:ln>
            </p:spPr>
            <p:txBody>
              <a:bodyPr/>
              <a:p>
                <a:endParaRPr lang="zh-CN" altLang="en-US"/>
              </a:p>
            </p:txBody>
          </p:sp>
          <p:grpSp>
            <p:nvGrpSpPr>
              <p:cNvPr id="37945" name="组合 25657"/>
              <p:cNvGrpSpPr/>
              <p:nvPr/>
            </p:nvGrpSpPr>
            <p:grpSpPr>
              <a:xfrm>
                <a:off x="3763" y="1449"/>
                <a:ext cx="66" cy="156"/>
                <a:chOff x="3763" y="1449"/>
                <a:chExt cx="66" cy="156"/>
              </a:xfrm>
            </p:grpSpPr>
            <p:sp>
              <p:nvSpPr>
                <p:cNvPr id="37946" name="任意多边形 25658"/>
                <p:cNvSpPr/>
                <p:nvPr/>
              </p:nvSpPr>
              <p:spPr>
                <a:xfrm>
                  <a:off x="3788" y="1449"/>
                  <a:ext cx="41" cy="156"/>
                </a:xfrm>
                <a:custGeom>
                  <a:avLst/>
                  <a:gdLst/>
                  <a:ahLst/>
                  <a:cxnLst>
                    <a:cxn ang="0">
                      <a:pos x="30" y="3"/>
                    </a:cxn>
                    <a:cxn ang="0">
                      <a:pos x="14" y="0"/>
                    </a:cxn>
                    <a:cxn ang="0">
                      <a:pos x="9" y="7"/>
                    </a:cxn>
                    <a:cxn ang="0">
                      <a:pos x="6" y="4"/>
                    </a:cxn>
                    <a:cxn ang="0">
                      <a:pos x="2" y="16"/>
                    </a:cxn>
                    <a:cxn ang="0">
                      <a:pos x="10" y="24"/>
                    </a:cxn>
                    <a:cxn ang="0">
                      <a:pos x="11" y="30"/>
                    </a:cxn>
                    <a:cxn ang="0">
                      <a:pos x="13" y="31"/>
                    </a:cxn>
                    <a:cxn ang="0">
                      <a:pos x="14" y="37"/>
                    </a:cxn>
                    <a:cxn ang="0">
                      <a:pos x="21" y="38"/>
                    </a:cxn>
                    <a:cxn ang="0">
                      <a:pos x="21" y="40"/>
                    </a:cxn>
                    <a:cxn ang="0">
                      <a:pos x="10" y="49"/>
                    </a:cxn>
                    <a:cxn ang="0">
                      <a:pos x="2" y="88"/>
                    </a:cxn>
                    <a:cxn ang="0">
                      <a:pos x="9" y="98"/>
                    </a:cxn>
                    <a:cxn ang="0">
                      <a:pos x="9" y="171"/>
                    </a:cxn>
                    <a:cxn ang="0">
                      <a:pos x="16" y="173"/>
                    </a:cxn>
                    <a:cxn ang="0">
                      <a:pos x="18" y="185"/>
                    </a:cxn>
                    <a:cxn ang="0">
                      <a:pos x="22" y="216"/>
                    </a:cxn>
                    <a:cxn ang="0">
                      <a:pos x="22" y="232"/>
                    </a:cxn>
                    <a:cxn ang="0">
                      <a:pos x="9" y="242"/>
                    </a:cxn>
                    <a:cxn ang="0">
                      <a:pos x="0" y="247"/>
                    </a:cxn>
                    <a:cxn ang="0">
                      <a:pos x="0" y="251"/>
                    </a:cxn>
                    <a:cxn ang="0">
                      <a:pos x="19" y="246"/>
                    </a:cxn>
                    <a:cxn ang="0">
                      <a:pos x="22" y="242"/>
                    </a:cxn>
                    <a:cxn ang="0">
                      <a:pos x="24" y="246"/>
                    </a:cxn>
                    <a:cxn ang="0">
                      <a:pos x="25" y="246"/>
                    </a:cxn>
                    <a:cxn ang="0">
                      <a:pos x="28" y="234"/>
                    </a:cxn>
                    <a:cxn ang="0">
                      <a:pos x="30" y="182"/>
                    </a:cxn>
                    <a:cxn ang="0">
                      <a:pos x="33" y="182"/>
                    </a:cxn>
                    <a:cxn ang="0">
                      <a:pos x="44" y="228"/>
                    </a:cxn>
                    <a:cxn ang="0">
                      <a:pos x="44" y="257"/>
                    </a:cxn>
                    <a:cxn ang="0">
                      <a:pos x="49" y="271"/>
                    </a:cxn>
                    <a:cxn ang="0">
                      <a:pos x="53" y="274"/>
                    </a:cxn>
                    <a:cxn ang="0">
                      <a:pos x="55" y="266"/>
                    </a:cxn>
                    <a:cxn ang="0">
                      <a:pos x="52" y="258"/>
                    </a:cxn>
                    <a:cxn ang="0">
                      <a:pos x="49" y="240"/>
                    </a:cxn>
                    <a:cxn ang="0">
                      <a:pos x="48" y="175"/>
                    </a:cxn>
                    <a:cxn ang="0">
                      <a:pos x="45" y="110"/>
                    </a:cxn>
                    <a:cxn ang="0">
                      <a:pos x="52" y="105"/>
                    </a:cxn>
                    <a:cxn ang="0">
                      <a:pos x="52" y="95"/>
                    </a:cxn>
                    <a:cxn ang="0">
                      <a:pos x="52" y="78"/>
                    </a:cxn>
                    <a:cxn ang="0">
                      <a:pos x="60" y="83"/>
                    </a:cxn>
                    <a:cxn ang="0">
                      <a:pos x="52" y="93"/>
                    </a:cxn>
                    <a:cxn ang="0">
                      <a:pos x="52" y="103"/>
                    </a:cxn>
                    <a:cxn ang="0">
                      <a:pos x="60" y="97"/>
                    </a:cxn>
                    <a:cxn ang="0">
                      <a:pos x="64" y="90"/>
                    </a:cxn>
                    <a:cxn ang="0">
                      <a:pos x="68" y="92"/>
                    </a:cxn>
                    <a:cxn ang="0">
                      <a:pos x="76" y="81"/>
                    </a:cxn>
                    <a:cxn ang="0">
                      <a:pos x="76" y="78"/>
                    </a:cxn>
                    <a:cxn ang="0">
                      <a:pos x="72" y="76"/>
                    </a:cxn>
                    <a:cxn ang="0">
                      <a:pos x="62" y="64"/>
                    </a:cxn>
                    <a:cxn ang="0">
                      <a:pos x="52" y="53"/>
                    </a:cxn>
                    <a:cxn ang="0">
                      <a:pos x="39" y="41"/>
                    </a:cxn>
                    <a:cxn ang="0">
                      <a:pos x="30" y="37"/>
                    </a:cxn>
                    <a:cxn ang="0">
                      <a:pos x="30" y="29"/>
                    </a:cxn>
                    <a:cxn ang="0">
                      <a:pos x="33" y="24"/>
                    </a:cxn>
                    <a:cxn ang="0">
                      <a:pos x="33" y="14"/>
                    </a:cxn>
                    <a:cxn ang="0">
                      <a:pos x="36" y="11"/>
                    </a:cxn>
                    <a:cxn ang="0">
                      <a:pos x="30" y="3"/>
                    </a:cxn>
                  </a:cxnLst>
                  <a:pathLst>
                    <a:path w="77" h="275">
                      <a:moveTo>
                        <a:pt x="30" y="3"/>
                      </a:moveTo>
                      <a:lnTo>
                        <a:pt x="14" y="0"/>
                      </a:lnTo>
                      <a:lnTo>
                        <a:pt x="9" y="7"/>
                      </a:lnTo>
                      <a:lnTo>
                        <a:pt x="6" y="4"/>
                      </a:lnTo>
                      <a:lnTo>
                        <a:pt x="2" y="16"/>
                      </a:lnTo>
                      <a:lnTo>
                        <a:pt x="10" y="24"/>
                      </a:lnTo>
                      <a:lnTo>
                        <a:pt x="11" y="30"/>
                      </a:lnTo>
                      <a:lnTo>
                        <a:pt x="13" y="31"/>
                      </a:lnTo>
                      <a:lnTo>
                        <a:pt x="14" y="37"/>
                      </a:lnTo>
                      <a:lnTo>
                        <a:pt x="21" y="38"/>
                      </a:lnTo>
                      <a:lnTo>
                        <a:pt x="21" y="40"/>
                      </a:lnTo>
                      <a:lnTo>
                        <a:pt x="10" y="49"/>
                      </a:lnTo>
                      <a:lnTo>
                        <a:pt x="2" y="88"/>
                      </a:lnTo>
                      <a:lnTo>
                        <a:pt x="9" y="98"/>
                      </a:lnTo>
                      <a:lnTo>
                        <a:pt x="9" y="171"/>
                      </a:lnTo>
                      <a:lnTo>
                        <a:pt x="16" y="173"/>
                      </a:lnTo>
                      <a:lnTo>
                        <a:pt x="18" y="185"/>
                      </a:lnTo>
                      <a:lnTo>
                        <a:pt x="22" y="216"/>
                      </a:lnTo>
                      <a:lnTo>
                        <a:pt x="22" y="232"/>
                      </a:lnTo>
                      <a:lnTo>
                        <a:pt x="9" y="242"/>
                      </a:lnTo>
                      <a:lnTo>
                        <a:pt x="0" y="247"/>
                      </a:lnTo>
                      <a:lnTo>
                        <a:pt x="0" y="251"/>
                      </a:lnTo>
                      <a:lnTo>
                        <a:pt x="19" y="246"/>
                      </a:lnTo>
                      <a:lnTo>
                        <a:pt x="22" y="242"/>
                      </a:lnTo>
                      <a:lnTo>
                        <a:pt x="24" y="246"/>
                      </a:lnTo>
                      <a:lnTo>
                        <a:pt x="25" y="246"/>
                      </a:lnTo>
                      <a:lnTo>
                        <a:pt x="28" y="234"/>
                      </a:lnTo>
                      <a:lnTo>
                        <a:pt x="30" y="182"/>
                      </a:lnTo>
                      <a:lnTo>
                        <a:pt x="33" y="182"/>
                      </a:lnTo>
                      <a:lnTo>
                        <a:pt x="44" y="228"/>
                      </a:lnTo>
                      <a:lnTo>
                        <a:pt x="44" y="257"/>
                      </a:lnTo>
                      <a:lnTo>
                        <a:pt x="49" y="271"/>
                      </a:lnTo>
                      <a:lnTo>
                        <a:pt x="53" y="274"/>
                      </a:lnTo>
                      <a:lnTo>
                        <a:pt x="55" y="266"/>
                      </a:lnTo>
                      <a:lnTo>
                        <a:pt x="52" y="258"/>
                      </a:lnTo>
                      <a:lnTo>
                        <a:pt x="49" y="240"/>
                      </a:lnTo>
                      <a:lnTo>
                        <a:pt x="48" y="175"/>
                      </a:lnTo>
                      <a:lnTo>
                        <a:pt x="45" y="110"/>
                      </a:lnTo>
                      <a:lnTo>
                        <a:pt x="52" y="105"/>
                      </a:lnTo>
                      <a:lnTo>
                        <a:pt x="52" y="95"/>
                      </a:lnTo>
                      <a:lnTo>
                        <a:pt x="52" y="78"/>
                      </a:lnTo>
                      <a:lnTo>
                        <a:pt x="60" y="83"/>
                      </a:lnTo>
                      <a:lnTo>
                        <a:pt x="52" y="93"/>
                      </a:lnTo>
                      <a:lnTo>
                        <a:pt x="52" y="103"/>
                      </a:lnTo>
                      <a:lnTo>
                        <a:pt x="60" y="97"/>
                      </a:lnTo>
                      <a:lnTo>
                        <a:pt x="64" y="90"/>
                      </a:lnTo>
                      <a:lnTo>
                        <a:pt x="68" y="92"/>
                      </a:lnTo>
                      <a:lnTo>
                        <a:pt x="76" y="81"/>
                      </a:lnTo>
                      <a:lnTo>
                        <a:pt x="76" y="78"/>
                      </a:lnTo>
                      <a:lnTo>
                        <a:pt x="72" y="76"/>
                      </a:lnTo>
                      <a:lnTo>
                        <a:pt x="62" y="64"/>
                      </a:lnTo>
                      <a:lnTo>
                        <a:pt x="52" y="53"/>
                      </a:lnTo>
                      <a:lnTo>
                        <a:pt x="39" y="41"/>
                      </a:lnTo>
                      <a:lnTo>
                        <a:pt x="30" y="37"/>
                      </a:lnTo>
                      <a:lnTo>
                        <a:pt x="30" y="29"/>
                      </a:lnTo>
                      <a:lnTo>
                        <a:pt x="33" y="24"/>
                      </a:lnTo>
                      <a:lnTo>
                        <a:pt x="33" y="14"/>
                      </a:lnTo>
                      <a:lnTo>
                        <a:pt x="36" y="11"/>
                      </a:lnTo>
                      <a:lnTo>
                        <a:pt x="30" y="3"/>
                      </a:lnTo>
                    </a:path>
                  </a:pathLst>
                </a:custGeom>
                <a:solidFill>
                  <a:schemeClr val="hlink"/>
                </a:solidFill>
                <a:ln w="12700">
                  <a:noFill/>
                </a:ln>
              </p:spPr>
              <p:txBody>
                <a:bodyPr/>
                <a:p>
                  <a:endParaRPr lang="zh-CN" altLang="en-US"/>
                </a:p>
              </p:txBody>
            </p:sp>
            <p:sp>
              <p:nvSpPr>
                <p:cNvPr id="37947" name="任意多边形 25659"/>
                <p:cNvSpPr/>
                <p:nvPr/>
              </p:nvSpPr>
              <p:spPr>
                <a:xfrm>
                  <a:off x="3763" y="1450"/>
                  <a:ext cx="29" cy="150"/>
                </a:xfrm>
                <a:custGeom>
                  <a:avLst/>
                  <a:gdLst/>
                  <a:ahLst/>
                  <a:cxnLst>
                    <a:cxn ang="0">
                      <a:pos x="41" y="5"/>
                    </a:cxn>
                    <a:cxn ang="0">
                      <a:pos x="41" y="12"/>
                    </a:cxn>
                    <a:cxn ang="0">
                      <a:pos x="40" y="14"/>
                    </a:cxn>
                    <a:cxn ang="0">
                      <a:pos x="43" y="19"/>
                    </a:cxn>
                    <a:cxn ang="0">
                      <a:pos x="41" y="20"/>
                    </a:cxn>
                    <a:cxn ang="0">
                      <a:pos x="41" y="22"/>
                    </a:cxn>
                    <a:cxn ang="0">
                      <a:pos x="40" y="30"/>
                    </a:cxn>
                    <a:cxn ang="0">
                      <a:pos x="49" y="38"/>
                    </a:cxn>
                    <a:cxn ang="0">
                      <a:pos x="53" y="92"/>
                    </a:cxn>
                    <a:cxn ang="0">
                      <a:pos x="48" y="102"/>
                    </a:cxn>
                    <a:cxn ang="0">
                      <a:pos x="50" y="131"/>
                    </a:cxn>
                    <a:cxn ang="0">
                      <a:pos x="47" y="135"/>
                    </a:cxn>
                    <a:cxn ang="0">
                      <a:pos x="44" y="181"/>
                    </a:cxn>
                    <a:cxn ang="0">
                      <a:pos x="42" y="228"/>
                    </a:cxn>
                    <a:cxn ang="0">
                      <a:pos x="43" y="230"/>
                    </a:cxn>
                    <a:cxn ang="0">
                      <a:pos x="53" y="239"/>
                    </a:cxn>
                    <a:cxn ang="0">
                      <a:pos x="51" y="241"/>
                    </a:cxn>
                    <a:cxn ang="0">
                      <a:pos x="48" y="242"/>
                    </a:cxn>
                    <a:cxn ang="0">
                      <a:pos x="43" y="241"/>
                    </a:cxn>
                    <a:cxn ang="0">
                      <a:pos x="36" y="237"/>
                    </a:cxn>
                    <a:cxn ang="0">
                      <a:pos x="32" y="235"/>
                    </a:cxn>
                    <a:cxn ang="0">
                      <a:pos x="32" y="244"/>
                    </a:cxn>
                    <a:cxn ang="0">
                      <a:pos x="30" y="244"/>
                    </a:cxn>
                    <a:cxn ang="0">
                      <a:pos x="34" y="250"/>
                    </a:cxn>
                    <a:cxn ang="0">
                      <a:pos x="32" y="261"/>
                    </a:cxn>
                    <a:cxn ang="0">
                      <a:pos x="29" y="263"/>
                    </a:cxn>
                    <a:cxn ang="0">
                      <a:pos x="23" y="254"/>
                    </a:cxn>
                    <a:cxn ang="0">
                      <a:pos x="23" y="247"/>
                    </a:cxn>
                    <a:cxn ang="0">
                      <a:pos x="21" y="246"/>
                    </a:cxn>
                    <a:cxn ang="0">
                      <a:pos x="19" y="186"/>
                    </a:cxn>
                    <a:cxn ang="0">
                      <a:pos x="21" y="181"/>
                    </a:cxn>
                    <a:cxn ang="0">
                      <a:pos x="15" y="140"/>
                    </a:cxn>
                    <a:cxn ang="0">
                      <a:pos x="10" y="139"/>
                    </a:cxn>
                    <a:cxn ang="0">
                      <a:pos x="10" y="97"/>
                    </a:cxn>
                    <a:cxn ang="0">
                      <a:pos x="0" y="92"/>
                    </a:cxn>
                    <a:cxn ang="0">
                      <a:pos x="3" y="47"/>
                    </a:cxn>
                    <a:cxn ang="0">
                      <a:pos x="19" y="35"/>
                    </a:cxn>
                    <a:cxn ang="0">
                      <a:pos x="23" y="30"/>
                    </a:cxn>
                    <a:cxn ang="0">
                      <a:pos x="23" y="26"/>
                    </a:cxn>
                    <a:cxn ang="0">
                      <a:pos x="22" y="23"/>
                    </a:cxn>
                    <a:cxn ang="0">
                      <a:pos x="20" y="21"/>
                    </a:cxn>
                    <a:cxn ang="0">
                      <a:pos x="18" y="17"/>
                    </a:cxn>
                    <a:cxn ang="0">
                      <a:pos x="17" y="15"/>
                    </a:cxn>
                    <a:cxn ang="0">
                      <a:pos x="17" y="12"/>
                    </a:cxn>
                    <a:cxn ang="0">
                      <a:pos x="18" y="8"/>
                    </a:cxn>
                    <a:cxn ang="0">
                      <a:pos x="21" y="4"/>
                    </a:cxn>
                    <a:cxn ang="0">
                      <a:pos x="23" y="1"/>
                    </a:cxn>
                    <a:cxn ang="0">
                      <a:pos x="27" y="0"/>
                    </a:cxn>
                    <a:cxn ang="0">
                      <a:pos x="30" y="0"/>
                    </a:cxn>
                    <a:cxn ang="0">
                      <a:pos x="34" y="0"/>
                    </a:cxn>
                    <a:cxn ang="0">
                      <a:pos x="36" y="1"/>
                    </a:cxn>
                    <a:cxn ang="0">
                      <a:pos x="41" y="5"/>
                    </a:cxn>
                  </a:cxnLst>
                  <a:pathLst>
                    <a:path w="54" h="264">
                      <a:moveTo>
                        <a:pt x="41" y="5"/>
                      </a:moveTo>
                      <a:lnTo>
                        <a:pt x="41" y="12"/>
                      </a:lnTo>
                      <a:lnTo>
                        <a:pt x="40" y="14"/>
                      </a:lnTo>
                      <a:lnTo>
                        <a:pt x="43" y="19"/>
                      </a:lnTo>
                      <a:lnTo>
                        <a:pt x="41" y="20"/>
                      </a:lnTo>
                      <a:lnTo>
                        <a:pt x="41" y="22"/>
                      </a:lnTo>
                      <a:lnTo>
                        <a:pt x="40" y="30"/>
                      </a:lnTo>
                      <a:lnTo>
                        <a:pt x="49" y="38"/>
                      </a:lnTo>
                      <a:lnTo>
                        <a:pt x="53" y="92"/>
                      </a:lnTo>
                      <a:lnTo>
                        <a:pt x="48" y="102"/>
                      </a:lnTo>
                      <a:lnTo>
                        <a:pt x="50" y="131"/>
                      </a:lnTo>
                      <a:lnTo>
                        <a:pt x="47" y="135"/>
                      </a:lnTo>
                      <a:lnTo>
                        <a:pt x="44" y="181"/>
                      </a:lnTo>
                      <a:lnTo>
                        <a:pt x="42" y="228"/>
                      </a:lnTo>
                      <a:lnTo>
                        <a:pt x="43" y="230"/>
                      </a:lnTo>
                      <a:lnTo>
                        <a:pt x="53" y="239"/>
                      </a:lnTo>
                      <a:lnTo>
                        <a:pt x="51" y="241"/>
                      </a:lnTo>
                      <a:lnTo>
                        <a:pt x="48" y="242"/>
                      </a:lnTo>
                      <a:lnTo>
                        <a:pt x="43" y="241"/>
                      </a:lnTo>
                      <a:lnTo>
                        <a:pt x="36" y="237"/>
                      </a:lnTo>
                      <a:lnTo>
                        <a:pt x="32" y="235"/>
                      </a:lnTo>
                      <a:lnTo>
                        <a:pt x="32" y="244"/>
                      </a:lnTo>
                      <a:lnTo>
                        <a:pt x="30" y="244"/>
                      </a:lnTo>
                      <a:lnTo>
                        <a:pt x="34" y="250"/>
                      </a:lnTo>
                      <a:lnTo>
                        <a:pt x="32" y="261"/>
                      </a:lnTo>
                      <a:lnTo>
                        <a:pt x="29" y="263"/>
                      </a:lnTo>
                      <a:lnTo>
                        <a:pt x="23" y="254"/>
                      </a:lnTo>
                      <a:lnTo>
                        <a:pt x="23" y="247"/>
                      </a:lnTo>
                      <a:lnTo>
                        <a:pt x="21" y="246"/>
                      </a:lnTo>
                      <a:lnTo>
                        <a:pt x="19" y="186"/>
                      </a:lnTo>
                      <a:lnTo>
                        <a:pt x="21" y="181"/>
                      </a:lnTo>
                      <a:lnTo>
                        <a:pt x="15" y="140"/>
                      </a:lnTo>
                      <a:lnTo>
                        <a:pt x="10" y="139"/>
                      </a:lnTo>
                      <a:lnTo>
                        <a:pt x="10" y="97"/>
                      </a:lnTo>
                      <a:lnTo>
                        <a:pt x="0" y="92"/>
                      </a:lnTo>
                      <a:lnTo>
                        <a:pt x="3" y="47"/>
                      </a:lnTo>
                      <a:lnTo>
                        <a:pt x="19" y="35"/>
                      </a:lnTo>
                      <a:lnTo>
                        <a:pt x="23" y="30"/>
                      </a:lnTo>
                      <a:lnTo>
                        <a:pt x="23" y="26"/>
                      </a:lnTo>
                      <a:lnTo>
                        <a:pt x="22" y="23"/>
                      </a:lnTo>
                      <a:lnTo>
                        <a:pt x="20" y="21"/>
                      </a:lnTo>
                      <a:lnTo>
                        <a:pt x="18" y="17"/>
                      </a:lnTo>
                      <a:lnTo>
                        <a:pt x="17" y="15"/>
                      </a:lnTo>
                      <a:lnTo>
                        <a:pt x="17" y="12"/>
                      </a:lnTo>
                      <a:lnTo>
                        <a:pt x="18" y="8"/>
                      </a:lnTo>
                      <a:lnTo>
                        <a:pt x="21" y="4"/>
                      </a:lnTo>
                      <a:lnTo>
                        <a:pt x="23" y="1"/>
                      </a:lnTo>
                      <a:lnTo>
                        <a:pt x="27" y="0"/>
                      </a:lnTo>
                      <a:lnTo>
                        <a:pt x="30" y="0"/>
                      </a:lnTo>
                      <a:lnTo>
                        <a:pt x="34" y="0"/>
                      </a:lnTo>
                      <a:lnTo>
                        <a:pt x="36" y="1"/>
                      </a:lnTo>
                      <a:lnTo>
                        <a:pt x="41" y="5"/>
                      </a:lnTo>
                    </a:path>
                  </a:pathLst>
                </a:custGeom>
                <a:solidFill>
                  <a:schemeClr val="hlink"/>
                </a:solidFill>
                <a:ln w="12700">
                  <a:noFill/>
                </a:ln>
              </p:spPr>
              <p:txBody>
                <a:bodyPr/>
                <a:p>
                  <a:endParaRPr lang="zh-CN" altLang="en-US"/>
                </a:p>
              </p:txBody>
            </p:sp>
          </p:grpSp>
          <p:sp>
            <p:nvSpPr>
              <p:cNvPr id="37948" name="任意多边形 25660"/>
              <p:cNvSpPr/>
              <p:nvPr/>
            </p:nvSpPr>
            <p:spPr>
              <a:xfrm>
                <a:off x="3569" y="1427"/>
                <a:ext cx="27" cy="108"/>
              </a:xfrm>
              <a:custGeom>
                <a:avLst/>
                <a:gdLst/>
                <a:ahLst/>
                <a:cxnLst>
                  <a:cxn ang="0">
                    <a:pos x="30" y="2"/>
                  </a:cxn>
                  <a:cxn ang="0">
                    <a:pos x="41" y="0"/>
                  </a:cxn>
                  <a:cxn ang="0">
                    <a:pos x="45" y="4"/>
                  </a:cxn>
                  <a:cxn ang="0">
                    <a:pos x="46" y="2"/>
                  </a:cxn>
                  <a:cxn ang="0">
                    <a:pos x="49" y="11"/>
                  </a:cxn>
                  <a:cxn ang="0">
                    <a:pos x="43" y="15"/>
                  </a:cxn>
                  <a:cxn ang="0">
                    <a:pos x="43" y="20"/>
                  </a:cxn>
                  <a:cxn ang="0">
                    <a:pos x="41" y="20"/>
                  </a:cxn>
                  <a:cxn ang="0">
                    <a:pos x="41" y="25"/>
                  </a:cxn>
                  <a:cxn ang="0">
                    <a:pos x="36" y="26"/>
                  </a:cxn>
                  <a:cxn ang="0">
                    <a:pos x="36" y="28"/>
                  </a:cxn>
                  <a:cxn ang="0">
                    <a:pos x="43" y="33"/>
                  </a:cxn>
                  <a:cxn ang="0">
                    <a:pos x="49" y="60"/>
                  </a:cxn>
                  <a:cxn ang="0">
                    <a:pos x="45" y="68"/>
                  </a:cxn>
                  <a:cxn ang="0">
                    <a:pos x="45" y="117"/>
                  </a:cxn>
                  <a:cxn ang="0">
                    <a:pos x="39" y="119"/>
                  </a:cxn>
                  <a:cxn ang="0">
                    <a:pos x="38" y="128"/>
                  </a:cxn>
                  <a:cxn ang="0">
                    <a:pos x="36" y="149"/>
                  </a:cxn>
                  <a:cxn ang="0">
                    <a:pos x="36" y="160"/>
                  </a:cxn>
                  <a:cxn ang="0">
                    <a:pos x="45" y="167"/>
                  </a:cxn>
                  <a:cxn ang="0">
                    <a:pos x="50" y="171"/>
                  </a:cxn>
                  <a:cxn ang="0">
                    <a:pos x="50" y="173"/>
                  </a:cxn>
                  <a:cxn ang="0">
                    <a:pos x="37" y="169"/>
                  </a:cxn>
                  <a:cxn ang="0">
                    <a:pos x="36" y="167"/>
                  </a:cxn>
                  <a:cxn ang="0">
                    <a:pos x="34" y="169"/>
                  </a:cxn>
                  <a:cxn ang="0">
                    <a:pos x="34" y="169"/>
                  </a:cxn>
                  <a:cxn ang="0">
                    <a:pos x="32" y="161"/>
                  </a:cxn>
                  <a:cxn ang="0">
                    <a:pos x="30" y="125"/>
                  </a:cxn>
                  <a:cxn ang="0">
                    <a:pos x="28" y="125"/>
                  </a:cxn>
                  <a:cxn ang="0">
                    <a:pos x="20" y="157"/>
                  </a:cxn>
                  <a:cxn ang="0">
                    <a:pos x="20" y="177"/>
                  </a:cxn>
                  <a:cxn ang="0">
                    <a:pos x="17" y="187"/>
                  </a:cxn>
                  <a:cxn ang="0">
                    <a:pos x="15" y="189"/>
                  </a:cxn>
                  <a:cxn ang="0">
                    <a:pos x="14" y="184"/>
                  </a:cxn>
                  <a:cxn ang="0">
                    <a:pos x="16" y="178"/>
                  </a:cxn>
                  <a:cxn ang="0">
                    <a:pos x="17" y="165"/>
                  </a:cxn>
                  <a:cxn ang="0">
                    <a:pos x="17" y="120"/>
                  </a:cxn>
                  <a:cxn ang="0">
                    <a:pos x="20" y="76"/>
                  </a:cxn>
                  <a:cxn ang="0">
                    <a:pos x="16" y="72"/>
                  </a:cxn>
                  <a:cxn ang="0">
                    <a:pos x="16" y="65"/>
                  </a:cxn>
                  <a:cxn ang="0">
                    <a:pos x="16" y="53"/>
                  </a:cxn>
                  <a:cxn ang="0">
                    <a:pos x="10" y="57"/>
                  </a:cxn>
                  <a:cxn ang="0">
                    <a:pos x="16" y="63"/>
                  </a:cxn>
                  <a:cxn ang="0">
                    <a:pos x="16" y="70"/>
                  </a:cxn>
                  <a:cxn ang="0">
                    <a:pos x="10" y="66"/>
                  </a:cxn>
                  <a:cxn ang="0">
                    <a:pos x="8" y="62"/>
                  </a:cxn>
                  <a:cxn ang="0">
                    <a:pos x="4" y="63"/>
                  </a:cxn>
                  <a:cxn ang="0">
                    <a:pos x="0" y="56"/>
                  </a:cxn>
                  <a:cxn ang="0">
                    <a:pos x="0" y="53"/>
                  </a:cxn>
                  <a:cxn ang="0">
                    <a:pos x="2" y="52"/>
                  </a:cxn>
                  <a:cxn ang="0">
                    <a:pos x="9" y="44"/>
                  </a:cxn>
                  <a:cxn ang="0">
                    <a:pos x="16" y="36"/>
                  </a:cxn>
                  <a:cxn ang="0">
                    <a:pos x="24" y="29"/>
                  </a:cxn>
                  <a:cxn ang="0">
                    <a:pos x="30" y="25"/>
                  </a:cxn>
                  <a:cxn ang="0">
                    <a:pos x="30" y="19"/>
                  </a:cxn>
                  <a:cxn ang="0">
                    <a:pos x="28" y="16"/>
                  </a:cxn>
                  <a:cxn ang="0">
                    <a:pos x="28" y="9"/>
                  </a:cxn>
                  <a:cxn ang="0">
                    <a:pos x="26" y="7"/>
                  </a:cxn>
                  <a:cxn ang="0">
                    <a:pos x="30" y="2"/>
                  </a:cxn>
                </a:cxnLst>
                <a:pathLst>
                  <a:path w="51" h="190">
                    <a:moveTo>
                      <a:pt x="30" y="2"/>
                    </a:moveTo>
                    <a:lnTo>
                      <a:pt x="41" y="0"/>
                    </a:lnTo>
                    <a:lnTo>
                      <a:pt x="45" y="4"/>
                    </a:lnTo>
                    <a:lnTo>
                      <a:pt x="46" y="2"/>
                    </a:lnTo>
                    <a:lnTo>
                      <a:pt x="49" y="11"/>
                    </a:lnTo>
                    <a:lnTo>
                      <a:pt x="43" y="15"/>
                    </a:lnTo>
                    <a:lnTo>
                      <a:pt x="43" y="20"/>
                    </a:lnTo>
                    <a:lnTo>
                      <a:pt x="41" y="20"/>
                    </a:lnTo>
                    <a:lnTo>
                      <a:pt x="41" y="25"/>
                    </a:lnTo>
                    <a:lnTo>
                      <a:pt x="36" y="26"/>
                    </a:lnTo>
                    <a:lnTo>
                      <a:pt x="36" y="28"/>
                    </a:lnTo>
                    <a:lnTo>
                      <a:pt x="43" y="33"/>
                    </a:lnTo>
                    <a:lnTo>
                      <a:pt x="49" y="60"/>
                    </a:lnTo>
                    <a:lnTo>
                      <a:pt x="45" y="68"/>
                    </a:lnTo>
                    <a:lnTo>
                      <a:pt x="45" y="117"/>
                    </a:lnTo>
                    <a:lnTo>
                      <a:pt x="39" y="119"/>
                    </a:lnTo>
                    <a:lnTo>
                      <a:pt x="38" y="128"/>
                    </a:lnTo>
                    <a:lnTo>
                      <a:pt x="36" y="149"/>
                    </a:lnTo>
                    <a:lnTo>
                      <a:pt x="36" y="160"/>
                    </a:lnTo>
                    <a:lnTo>
                      <a:pt x="45" y="167"/>
                    </a:lnTo>
                    <a:lnTo>
                      <a:pt x="50" y="171"/>
                    </a:lnTo>
                    <a:lnTo>
                      <a:pt x="50" y="173"/>
                    </a:lnTo>
                    <a:lnTo>
                      <a:pt x="37" y="169"/>
                    </a:lnTo>
                    <a:lnTo>
                      <a:pt x="36" y="167"/>
                    </a:lnTo>
                    <a:lnTo>
                      <a:pt x="34" y="169"/>
                    </a:lnTo>
                    <a:lnTo>
                      <a:pt x="32" y="161"/>
                    </a:lnTo>
                    <a:lnTo>
                      <a:pt x="30" y="125"/>
                    </a:lnTo>
                    <a:lnTo>
                      <a:pt x="28" y="125"/>
                    </a:lnTo>
                    <a:lnTo>
                      <a:pt x="20" y="157"/>
                    </a:lnTo>
                    <a:lnTo>
                      <a:pt x="20" y="177"/>
                    </a:lnTo>
                    <a:lnTo>
                      <a:pt x="17" y="187"/>
                    </a:lnTo>
                    <a:lnTo>
                      <a:pt x="15" y="189"/>
                    </a:lnTo>
                    <a:lnTo>
                      <a:pt x="14" y="184"/>
                    </a:lnTo>
                    <a:lnTo>
                      <a:pt x="16" y="178"/>
                    </a:lnTo>
                    <a:lnTo>
                      <a:pt x="17" y="165"/>
                    </a:lnTo>
                    <a:lnTo>
                      <a:pt x="17" y="120"/>
                    </a:lnTo>
                    <a:lnTo>
                      <a:pt x="20" y="76"/>
                    </a:lnTo>
                    <a:lnTo>
                      <a:pt x="16" y="72"/>
                    </a:lnTo>
                    <a:lnTo>
                      <a:pt x="16" y="65"/>
                    </a:lnTo>
                    <a:lnTo>
                      <a:pt x="16" y="53"/>
                    </a:lnTo>
                    <a:lnTo>
                      <a:pt x="10" y="57"/>
                    </a:lnTo>
                    <a:lnTo>
                      <a:pt x="16" y="63"/>
                    </a:lnTo>
                    <a:lnTo>
                      <a:pt x="16" y="70"/>
                    </a:lnTo>
                    <a:lnTo>
                      <a:pt x="10" y="66"/>
                    </a:lnTo>
                    <a:lnTo>
                      <a:pt x="8" y="62"/>
                    </a:lnTo>
                    <a:lnTo>
                      <a:pt x="4" y="63"/>
                    </a:lnTo>
                    <a:lnTo>
                      <a:pt x="0" y="56"/>
                    </a:lnTo>
                    <a:lnTo>
                      <a:pt x="0" y="53"/>
                    </a:lnTo>
                    <a:lnTo>
                      <a:pt x="2" y="52"/>
                    </a:lnTo>
                    <a:lnTo>
                      <a:pt x="9" y="44"/>
                    </a:lnTo>
                    <a:lnTo>
                      <a:pt x="16" y="36"/>
                    </a:lnTo>
                    <a:lnTo>
                      <a:pt x="24" y="29"/>
                    </a:lnTo>
                    <a:lnTo>
                      <a:pt x="30" y="25"/>
                    </a:lnTo>
                    <a:lnTo>
                      <a:pt x="30" y="19"/>
                    </a:lnTo>
                    <a:lnTo>
                      <a:pt x="28" y="16"/>
                    </a:lnTo>
                    <a:lnTo>
                      <a:pt x="28" y="9"/>
                    </a:lnTo>
                    <a:lnTo>
                      <a:pt x="26" y="7"/>
                    </a:lnTo>
                    <a:lnTo>
                      <a:pt x="30" y="2"/>
                    </a:lnTo>
                  </a:path>
                </a:pathLst>
              </a:custGeom>
              <a:solidFill>
                <a:schemeClr val="hlink"/>
              </a:solidFill>
              <a:ln w="12700">
                <a:noFill/>
              </a:ln>
            </p:spPr>
            <p:txBody>
              <a:bodyPr/>
              <a:p>
                <a:endParaRPr lang="zh-CN" altLang="en-US"/>
              </a:p>
            </p:txBody>
          </p:sp>
          <p:sp>
            <p:nvSpPr>
              <p:cNvPr id="37949" name="任意多边形 25661"/>
              <p:cNvSpPr/>
              <p:nvPr/>
            </p:nvSpPr>
            <p:spPr>
              <a:xfrm>
                <a:off x="3481" y="1457"/>
                <a:ext cx="13" cy="76"/>
              </a:xfrm>
              <a:custGeom>
                <a:avLst/>
                <a:gdLst/>
                <a:ahLst/>
                <a:cxnLst>
                  <a:cxn ang="0">
                    <a:pos x="19" y="2"/>
                  </a:cxn>
                  <a:cxn ang="0">
                    <a:pos x="19" y="6"/>
                  </a:cxn>
                  <a:cxn ang="0">
                    <a:pos x="19" y="7"/>
                  </a:cxn>
                  <a:cxn ang="0">
                    <a:pos x="20" y="8"/>
                  </a:cxn>
                  <a:cxn ang="0">
                    <a:pos x="19" y="9"/>
                  </a:cxn>
                  <a:cxn ang="0">
                    <a:pos x="19" y="10"/>
                  </a:cxn>
                  <a:cxn ang="0">
                    <a:pos x="18" y="14"/>
                  </a:cxn>
                  <a:cxn ang="0">
                    <a:pos x="18" y="15"/>
                  </a:cxn>
                  <a:cxn ang="0">
                    <a:pos x="23" y="19"/>
                  </a:cxn>
                  <a:cxn ang="0">
                    <a:pos x="24" y="46"/>
                  </a:cxn>
                  <a:cxn ang="0">
                    <a:pos x="22" y="51"/>
                  </a:cxn>
                  <a:cxn ang="0">
                    <a:pos x="23" y="66"/>
                  </a:cxn>
                  <a:cxn ang="0">
                    <a:pos x="21" y="68"/>
                  </a:cxn>
                  <a:cxn ang="0">
                    <a:pos x="20" y="91"/>
                  </a:cxn>
                  <a:cxn ang="0">
                    <a:pos x="19" y="115"/>
                  </a:cxn>
                  <a:cxn ang="0">
                    <a:pos x="20" y="116"/>
                  </a:cxn>
                  <a:cxn ang="0">
                    <a:pos x="24" y="121"/>
                  </a:cxn>
                  <a:cxn ang="0">
                    <a:pos x="23" y="122"/>
                  </a:cxn>
                  <a:cxn ang="0">
                    <a:pos x="22" y="123"/>
                  </a:cxn>
                  <a:cxn ang="0">
                    <a:pos x="19" y="122"/>
                  </a:cxn>
                  <a:cxn ang="0">
                    <a:pos x="17" y="120"/>
                  </a:cxn>
                  <a:cxn ang="0">
                    <a:pos x="15" y="119"/>
                  </a:cxn>
                  <a:cxn ang="0">
                    <a:pos x="15" y="123"/>
                  </a:cxn>
                  <a:cxn ang="0">
                    <a:pos x="14" y="123"/>
                  </a:cxn>
                  <a:cxn ang="0">
                    <a:pos x="16" y="127"/>
                  </a:cxn>
                  <a:cxn ang="0">
                    <a:pos x="15" y="132"/>
                  </a:cxn>
                  <a:cxn ang="0">
                    <a:pos x="14" y="133"/>
                  </a:cxn>
                  <a:cxn ang="0">
                    <a:pos x="11" y="128"/>
                  </a:cxn>
                  <a:cxn ang="0">
                    <a:pos x="11" y="125"/>
                  </a:cxn>
                  <a:cxn ang="0">
                    <a:pos x="10" y="125"/>
                  </a:cxn>
                  <a:cxn ang="0">
                    <a:pos x="8" y="94"/>
                  </a:cxn>
                  <a:cxn ang="0">
                    <a:pos x="10" y="91"/>
                  </a:cxn>
                  <a:cxn ang="0">
                    <a:pos x="7" y="71"/>
                  </a:cxn>
                  <a:cxn ang="0">
                    <a:pos x="5" y="70"/>
                  </a:cxn>
                  <a:cxn ang="0">
                    <a:pos x="5" y="49"/>
                  </a:cxn>
                  <a:cxn ang="0">
                    <a:pos x="0" y="46"/>
                  </a:cxn>
                  <a:cxn ang="0">
                    <a:pos x="2" y="24"/>
                  </a:cxn>
                  <a:cxn ang="0">
                    <a:pos x="9" y="17"/>
                  </a:cxn>
                  <a:cxn ang="0">
                    <a:pos x="11" y="15"/>
                  </a:cxn>
                  <a:cxn ang="0">
                    <a:pos x="11" y="12"/>
                  </a:cxn>
                  <a:cxn ang="0">
                    <a:pos x="11" y="11"/>
                  </a:cxn>
                  <a:cxn ang="0">
                    <a:pos x="9" y="10"/>
                  </a:cxn>
                  <a:cxn ang="0">
                    <a:pos x="8" y="8"/>
                  </a:cxn>
                  <a:cxn ang="0">
                    <a:pos x="8" y="7"/>
                  </a:cxn>
                  <a:cxn ang="0">
                    <a:pos x="8" y="5"/>
                  </a:cxn>
                  <a:cxn ang="0">
                    <a:pos x="8" y="4"/>
                  </a:cxn>
                  <a:cxn ang="0">
                    <a:pos x="10" y="2"/>
                  </a:cxn>
                  <a:cxn ang="0">
                    <a:pos x="11" y="0"/>
                  </a:cxn>
                  <a:cxn ang="0">
                    <a:pos x="12" y="0"/>
                  </a:cxn>
                  <a:cxn ang="0">
                    <a:pos x="14" y="0"/>
                  </a:cxn>
                  <a:cxn ang="0">
                    <a:pos x="16" y="0"/>
                  </a:cxn>
                  <a:cxn ang="0">
                    <a:pos x="17" y="0"/>
                  </a:cxn>
                  <a:cxn ang="0">
                    <a:pos x="19" y="2"/>
                  </a:cxn>
                </a:cxnLst>
                <a:pathLst>
                  <a:path w="25" h="134">
                    <a:moveTo>
                      <a:pt x="19" y="2"/>
                    </a:moveTo>
                    <a:lnTo>
                      <a:pt x="19" y="6"/>
                    </a:lnTo>
                    <a:lnTo>
                      <a:pt x="19" y="7"/>
                    </a:lnTo>
                    <a:lnTo>
                      <a:pt x="20" y="8"/>
                    </a:lnTo>
                    <a:lnTo>
                      <a:pt x="19" y="9"/>
                    </a:lnTo>
                    <a:lnTo>
                      <a:pt x="19" y="10"/>
                    </a:lnTo>
                    <a:lnTo>
                      <a:pt x="18" y="14"/>
                    </a:lnTo>
                    <a:lnTo>
                      <a:pt x="18" y="15"/>
                    </a:lnTo>
                    <a:lnTo>
                      <a:pt x="23" y="19"/>
                    </a:lnTo>
                    <a:lnTo>
                      <a:pt x="24" y="46"/>
                    </a:lnTo>
                    <a:lnTo>
                      <a:pt x="22" y="51"/>
                    </a:lnTo>
                    <a:lnTo>
                      <a:pt x="23" y="66"/>
                    </a:lnTo>
                    <a:lnTo>
                      <a:pt x="21" y="68"/>
                    </a:lnTo>
                    <a:lnTo>
                      <a:pt x="20" y="91"/>
                    </a:lnTo>
                    <a:lnTo>
                      <a:pt x="19" y="115"/>
                    </a:lnTo>
                    <a:lnTo>
                      <a:pt x="20" y="116"/>
                    </a:lnTo>
                    <a:lnTo>
                      <a:pt x="24" y="121"/>
                    </a:lnTo>
                    <a:lnTo>
                      <a:pt x="23" y="122"/>
                    </a:lnTo>
                    <a:lnTo>
                      <a:pt x="22" y="123"/>
                    </a:lnTo>
                    <a:lnTo>
                      <a:pt x="19" y="122"/>
                    </a:lnTo>
                    <a:lnTo>
                      <a:pt x="17" y="120"/>
                    </a:lnTo>
                    <a:lnTo>
                      <a:pt x="15" y="119"/>
                    </a:lnTo>
                    <a:lnTo>
                      <a:pt x="15" y="123"/>
                    </a:lnTo>
                    <a:lnTo>
                      <a:pt x="14" y="123"/>
                    </a:lnTo>
                    <a:lnTo>
                      <a:pt x="16" y="127"/>
                    </a:lnTo>
                    <a:lnTo>
                      <a:pt x="15" y="132"/>
                    </a:lnTo>
                    <a:lnTo>
                      <a:pt x="14" y="133"/>
                    </a:lnTo>
                    <a:lnTo>
                      <a:pt x="11" y="128"/>
                    </a:lnTo>
                    <a:lnTo>
                      <a:pt x="11" y="125"/>
                    </a:lnTo>
                    <a:lnTo>
                      <a:pt x="10" y="125"/>
                    </a:lnTo>
                    <a:lnTo>
                      <a:pt x="8" y="94"/>
                    </a:lnTo>
                    <a:lnTo>
                      <a:pt x="10" y="91"/>
                    </a:lnTo>
                    <a:lnTo>
                      <a:pt x="7" y="71"/>
                    </a:lnTo>
                    <a:lnTo>
                      <a:pt x="5" y="70"/>
                    </a:lnTo>
                    <a:lnTo>
                      <a:pt x="5" y="49"/>
                    </a:lnTo>
                    <a:lnTo>
                      <a:pt x="0" y="46"/>
                    </a:lnTo>
                    <a:lnTo>
                      <a:pt x="2" y="24"/>
                    </a:lnTo>
                    <a:lnTo>
                      <a:pt x="9" y="17"/>
                    </a:lnTo>
                    <a:lnTo>
                      <a:pt x="11" y="15"/>
                    </a:lnTo>
                    <a:lnTo>
                      <a:pt x="11" y="12"/>
                    </a:lnTo>
                    <a:lnTo>
                      <a:pt x="11" y="11"/>
                    </a:lnTo>
                    <a:lnTo>
                      <a:pt x="9" y="10"/>
                    </a:lnTo>
                    <a:lnTo>
                      <a:pt x="8" y="8"/>
                    </a:lnTo>
                    <a:lnTo>
                      <a:pt x="8" y="7"/>
                    </a:lnTo>
                    <a:lnTo>
                      <a:pt x="8" y="5"/>
                    </a:lnTo>
                    <a:lnTo>
                      <a:pt x="8" y="4"/>
                    </a:lnTo>
                    <a:lnTo>
                      <a:pt x="10" y="2"/>
                    </a:lnTo>
                    <a:lnTo>
                      <a:pt x="11" y="0"/>
                    </a:lnTo>
                    <a:lnTo>
                      <a:pt x="12" y="0"/>
                    </a:lnTo>
                    <a:lnTo>
                      <a:pt x="14" y="0"/>
                    </a:lnTo>
                    <a:lnTo>
                      <a:pt x="16" y="0"/>
                    </a:lnTo>
                    <a:lnTo>
                      <a:pt x="17" y="0"/>
                    </a:lnTo>
                    <a:lnTo>
                      <a:pt x="19" y="2"/>
                    </a:lnTo>
                  </a:path>
                </a:pathLst>
              </a:custGeom>
              <a:solidFill>
                <a:schemeClr val="hlink"/>
              </a:solidFill>
              <a:ln w="12700">
                <a:noFill/>
              </a:ln>
            </p:spPr>
            <p:txBody>
              <a:bodyPr/>
              <a:p>
                <a:endParaRPr lang="zh-CN" altLang="en-US"/>
              </a:p>
            </p:txBody>
          </p:sp>
          <p:sp>
            <p:nvSpPr>
              <p:cNvPr id="37950" name="任意多边形 25662"/>
              <p:cNvSpPr/>
              <p:nvPr/>
            </p:nvSpPr>
            <p:spPr>
              <a:xfrm>
                <a:off x="3433" y="1469"/>
                <a:ext cx="28" cy="144"/>
              </a:xfrm>
              <a:custGeom>
                <a:avLst/>
                <a:gdLst/>
                <a:ahLst/>
                <a:cxnLst>
                  <a:cxn ang="0">
                    <a:pos x="40" y="5"/>
                  </a:cxn>
                  <a:cxn ang="0">
                    <a:pos x="40" y="12"/>
                  </a:cxn>
                  <a:cxn ang="0">
                    <a:pos x="40" y="14"/>
                  </a:cxn>
                  <a:cxn ang="0">
                    <a:pos x="42" y="18"/>
                  </a:cxn>
                  <a:cxn ang="0">
                    <a:pos x="40" y="20"/>
                  </a:cxn>
                  <a:cxn ang="0">
                    <a:pos x="41" y="22"/>
                  </a:cxn>
                  <a:cxn ang="0">
                    <a:pos x="39" y="29"/>
                  </a:cxn>
                  <a:cxn ang="0">
                    <a:pos x="39" y="30"/>
                  </a:cxn>
                  <a:cxn ang="0">
                    <a:pos x="48" y="37"/>
                  </a:cxn>
                  <a:cxn ang="0">
                    <a:pos x="52" y="89"/>
                  </a:cxn>
                  <a:cxn ang="0">
                    <a:pos x="47" y="98"/>
                  </a:cxn>
                  <a:cxn ang="0">
                    <a:pos x="49" y="127"/>
                  </a:cxn>
                  <a:cxn ang="0">
                    <a:pos x="46" y="129"/>
                  </a:cxn>
                  <a:cxn ang="0">
                    <a:pos x="44" y="174"/>
                  </a:cxn>
                  <a:cxn ang="0">
                    <a:pos x="42" y="219"/>
                  </a:cxn>
                  <a:cxn ang="0">
                    <a:pos x="42" y="221"/>
                  </a:cxn>
                  <a:cxn ang="0">
                    <a:pos x="52" y="230"/>
                  </a:cxn>
                  <a:cxn ang="0">
                    <a:pos x="50" y="231"/>
                  </a:cxn>
                  <a:cxn ang="0">
                    <a:pos x="47" y="233"/>
                  </a:cxn>
                  <a:cxn ang="0">
                    <a:pos x="42" y="231"/>
                  </a:cxn>
                  <a:cxn ang="0">
                    <a:pos x="36" y="228"/>
                  </a:cxn>
                  <a:cxn ang="0">
                    <a:pos x="32" y="227"/>
                  </a:cxn>
                  <a:cxn ang="0">
                    <a:pos x="32" y="234"/>
                  </a:cxn>
                  <a:cxn ang="0">
                    <a:pos x="30" y="234"/>
                  </a:cxn>
                  <a:cxn ang="0">
                    <a:pos x="33" y="240"/>
                  </a:cxn>
                  <a:cxn ang="0">
                    <a:pos x="32" y="251"/>
                  </a:cxn>
                  <a:cxn ang="0">
                    <a:pos x="28" y="253"/>
                  </a:cxn>
                  <a:cxn ang="0">
                    <a:pos x="23" y="244"/>
                  </a:cxn>
                  <a:cxn ang="0">
                    <a:pos x="23" y="237"/>
                  </a:cxn>
                  <a:cxn ang="0">
                    <a:pos x="21" y="237"/>
                  </a:cxn>
                  <a:cxn ang="0">
                    <a:pos x="19" y="179"/>
                  </a:cxn>
                  <a:cxn ang="0">
                    <a:pos x="21" y="174"/>
                  </a:cxn>
                  <a:cxn ang="0">
                    <a:pos x="15" y="135"/>
                  </a:cxn>
                  <a:cxn ang="0">
                    <a:pos x="11" y="134"/>
                  </a:cxn>
                  <a:cxn ang="0">
                    <a:pos x="10" y="93"/>
                  </a:cxn>
                  <a:cxn ang="0">
                    <a:pos x="0" y="89"/>
                  </a:cxn>
                  <a:cxn ang="0">
                    <a:pos x="4" y="46"/>
                  </a:cxn>
                  <a:cxn ang="0">
                    <a:pos x="19" y="34"/>
                  </a:cxn>
                  <a:cxn ang="0">
                    <a:pos x="23" y="30"/>
                  </a:cxn>
                  <a:cxn ang="0">
                    <a:pos x="23" y="25"/>
                  </a:cxn>
                  <a:cxn ang="0">
                    <a:pos x="22" y="22"/>
                  </a:cxn>
                  <a:cxn ang="0">
                    <a:pos x="20" y="20"/>
                  </a:cxn>
                  <a:cxn ang="0">
                    <a:pos x="18" y="17"/>
                  </a:cxn>
                  <a:cxn ang="0">
                    <a:pos x="17" y="14"/>
                  </a:cxn>
                  <a:cxn ang="0">
                    <a:pos x="17" y="12"/>
                  </a:cxn>
                  <a:cxn ang="0">
                    <a:pos x="18" y="8"/>
                  </a:cxn>
                  <a:cxn ang="0">
                    <a:pos x="20" y="5"/>
                  </a:cxn>
                  <a:cxn ang="0">
                    <a:pos x="23" y="2"/>
                  </a:cxn>
                  <a:cxn ang="0">
                    <a:pos x="26" y="0"/>
                  </a:cxn>
                  <a:cxn ang="0">
                    <a:pos x="30" y="0"/>
                  </a:cxn>
                  <a:cxn ang="0">
                    <a:pos x="33" y="1"/>
                  </a:cxn>
                  <a:cxn ang="0">
                    <a:pos x="36" y="2"/>
                  </a:cxn>
                  <a:cxn ang="0">
                    <a:pos x="40" y="5"/>
                  </a:cxn>
                </a:cxnLst>
                <a:pathLst>
                  <a:path w="53" h="254">
                    <a:moveTo>
                      <a:pt x="40" y="5"/>
                    </a:moveTo>
                    <a:lnTo>
                      <a:pt x="40" y="12"/>
                    </a:lnTo>
                    <a:lnTo>
                      <a:pt x="40" y="14"/>
                    </a:lnTo>
                    <a:lnTo>
                      <a:pt x="42" y="18"/>
                    </a:lnTo>
                    <a:lnTo>
                      <a:pt x="40" y="20"/>
                    </a:lnTo>
                    <a:lnTo>
                      <a:pt x="41" y="22"/>
                    </a:lnTo>
                    <a:lnTo>
                      <a:pt x="39" y="29"/>
                    </a:lnTo>
                    <a:lnTo>
                      <a:pt x="39" y="30"/>
                    </a:lnTo>
                    <a:lnTo>
                      <a:pt x="48" y="37"/>
                    </a:lnTo>
                    <a:lnTo>
                      <a:pt x="52" y="89"/>
                    </a:lnTo>
                    <a:lnTo>
                      <a:pt x="47" y="98"/>
                    </a:lnTo>
                    <a:lnTo>
                      <a:pt x="49" y="127"/>
                    </a:lnTo>
                    <a:lnTo>
                      <a:pt x="46" y="129"/>
                    </a:lnTo>
                    <a:lnTo>
                      <a:pt x="44" y="174"/>
                    </a:lnTo>
                    <a:lnTo>
                      <a:pt x="42" y="219"/>
                    </a:lnTo>
                    <a:lnTo>
                      <a:pt x="42" y="221"/>
                    </a:lnTo>
                    <a:lnTo>
                      <a:pt x="52" y="230"/>
                    </a:lnTo>
                    <a:lnTo>
                      <a:pt x="50" y="231"/>
                    </a:lnTo>
                    <a:lnTo>
                      <a:pt x="47" y="233"/>
                    </a:lnTo>
                    <a:lnTo>
                      <a:pt x="42" y="231"/>
                    </a:lnTo>
                    <a:lnTo>
                      <a:pt x="36" y="228"/>
                    </a:lnTo>
                    <a:lnTo>
                      <a:pt x="32" y="227"/>
                    </a:lnTo>
                    <a:lnTo>
                      <a:pt x="32" y="234"/>
                    </a:lnTo>
                    <a:lnTo>
                      <a:pt x="30" y="234"/>
                    </a:lnTo>
                    <a:lnTo>
                      <a:pt x="33" y="240"/>
                    </a:lnTo>
                    <a:lnTo>
                      <a:pt x="32" y="251"/>
                    </a:lnTo>
                    <a:lnTo>
                      <a:pt x="28" y="253"/>
                    </a:lnTo>
                    <a:lnTo>
                      <a:pt x="23" y="244"/>
                    </a:lnTo>
                    <a:lnTo>
                      <a:pt x="23" y="237"/>
                    </a:lnTo>
                    <a:lnTo>
                      <a:pt x="21" y="237"/>
                    </a:lnTo>
                    <a:lnTo>
                      <a:pt x="19" y="179"/>
                    </a:lnTo>
                    <a:lnTo>
                      <a:pt x="21" y="174"/>
                    </a:lnTo>
                    <a:lnTo>
                      <a:pt x="15" y="135"/>
                    </a:lnTo>
                    <a:lnTo>
                      <a:pt x="11" y="134"/>
                    </a:lnTo>
                    <a:lnTo>
                      <a:pt x="10" y="93"/>
                    </a:lnTo>
                    <a:lnTo>
                      <a:pt x="0" y="89"/>
                    </a:lnTo>
                    <a:lnTo>
                      <a:pt x="4" y="46"/>
                    </a:lnTo>
                    <a:lnTo>
                      <a:pt x="19" y="34"/>
                    </a:lnTo>
                    <a:lnTo>
                      <a:pt x="23" y="30"/>
                    </a:lnTo>
                    <a:lnTo>
                      <a:pt x="23" y="25"/>
                    </a:lnTo>
                    <a:lnTo>
                      <a:pt x="22" y="22"/>
                    </a:lnTo>
                    <a:lnTo>
                      <a:pt x="20" y="20"/>
                    </a:lnTo>
                    <a:lnTo>
                      <a:pt x="18" y="17"/>
                    </a:lnTo>
                    <a:lnTo>
                      <a:pt x="17" y="14"/>
                    </a:lnTo>
                    <a:lnTo>
                      <a:pt x="17" y="12"/>
                    </a:lnTo>
                    <a:lnTo>
                      <a:pt x="18" y="8"/>
                    </a:lnTo>
                    <a:lnTo>
                      <a:pt x="20" y="5"/>
                    </a:lnTo>
                    <a:lnTo>
                      <a:pt x="23" y="2"/>
                    </a:lnTo>
                    <a:lnTo>
                      <a:pt x="26" y="0"/>
                    </a:lnTo>
                    <a:lnTo>
                      <a:pt x="30" y="0"/>
                    </a:lnTo>
                    <a:lnTo>
                      <a:pt x="33" y="1"/>
                    </a:lnTo>
                    <a:lnTo>
                      <a:pt x="36" y="2"/>
                    </a:lnTo>
                    <a:lnTo>
                      <a:pt x="40" y="5"/>
                    </a:lnTo>
                  </a:path>
                </a:pathLst>
              </a:custGeom>
              <a:solidFill>
                <a:schemeClr val="hlink"/>
              </a:solidFill>
              <a:ln w="12700">
                <a:noFill/>
              </a:ln>
            </p:spPr>
            <p:txBody>
              <a:bodyPr/>
              <a:p>
                <a:endParaRPr lang="zh-CN" altLang="en-US"/>
              </a:p>
            </p:txBody>
          </p:sp>
          <p:sp>
            <p:nvSpPr>
              <p:cNvPr id="37951" name="任意多边形 25663"/>
              <p:cNvSpPr/>
              <p:nvPr/>
            </p:nvSpPr>
            <p:spPr>
              <a:xfrm>
                <a:off x="3301" y="1539"/>
                <a:ext cx="56" cy="215"/>
              </a:xfrm>
              <a:custGeom>
                <a:avLst/>
                <a:gdLst/>
                <a:ahLst/>
                <a:cxnLst>
                  <a:cxn ang="0">
                    <a:pos x="41" y="5"/>
                  </a:cxn>
                  <a:cxn ang="0">
                    <a:pos x="36" y="25"/>
                  </a:cxn>
                  <a:cxn ang="0">
                    <a:pos x="39" y="28"/>
                  </a:cxn>
                  <a:cxn ang="0">
                    <a:pos x="43" y="35"/>
                  </a:cxn>
                  <a:cxn ang="0">
                    <a:pos x="47" y="49"/>
                  </a:cxn>
                  <a:cxn ang="0">
                    <a:pos x="43" y="51"/>
                  </a:cxn>
                  <a:cxn ang="0">
                    <a:pos x="19" y="71"/>
                  </a:cxn>
                  <a:cxn ang="0">
                    <a:pos x="4" y="186"/>
                  </a:cxn>
                  <a:cxn ang="0">
                    <a:pos x="0" y="206"/>
                  </a:cxn>
                  <a:cxn ang="0">
                    <a:pos x="7" y="217"/>
                  </a:cxn>
                  <a:cxn ang="0">
                    <a:pos x="11" y="219"/>
                  </a:cxn>
                  <a:cxn ang="0">
                    <a:pos x="11" y="202"/>
                  </a:cxn>
                  <a:cxn ang="0">
                    <a:pos x="11" y="211"/>
                  </a:cxn>
                  <a:cxn ang="0">
                    <a:pos x="18" y="204"/>
                  </a:cxn>
                  <a:cxn ang="0">
                    <a:pos x="20" y="190"/>
                  </a:cxn>
                  <a:cxn ang="0">
                    <a:pos x="34" y="289"/>
                  </a:cxn>
                  <a:cxn ang="0">
                    <a:pos x="41" y="349"/>
                  </a:cxn>
                  <a:cxn ang="0">
                    <a:pos x="37" y="376"/>
                  </a:cxn>
                  <a:cxn ang="0">
                    <a:pos x="54" y="371"/>
                  </a:cxn>
                  <a:cxn ang="0">
                    <a:pos x="49" y="338"/>
                  </a:cxn>
                  <a:cxn ang="0">
                    <a:pos x="56" y="291"/>
                  </a:cxn>
                  <a:cxn ang="0">
                    <a:pos x="58" y="336"/>
                  </a:cxn>
                  <a:cxn ang="0">
                    <a:pos x="61" y="368"/>
                  </a:cxn>
                  <a:cxn ang="0">
                    <a:pos x="75" y="369"/>
                  </a:cxn>
                  <a:cxn ang="0">
                    <a:pos x="80" y="289"/>
                  </a:cxn>
                  <a:cxn ang="0">
                    <a:pos x="86" y="281"/>
                  </a:cxn>
                  <a:cxn ang="0">
                    <a:pos x="102" y="289"/>
                  </a:cxn>
                  <a:cxn ang="0">
                    <a:pos x="94" y="193"/>
                  </a:cxn>
                  <a:cxn ang="0">
                    <a:pos x="96" y="174"/>
                  </a:cxn>
                  <a:cxn ang="0">
                    <a:pos x="94" y="127"/>
                  </a:cxn>
                  <a:cxn ang="0">
                    <a:pos x="71" y="63"/>
                  </a:cxn>
                  <a:cxn ang="0">
                    <a:pos x="70" y="41"/>
                  </a:cxn>
                  <a:cxn ang="0">
                    <a:pos x="75" y="37"/>
                  </a:cxn>
                  <a:cxn ang="0">
                    <a:pos x="80" y="31"/>
                  </a:cxn>
                  <a:cxn ang="0">
                    <a:pos x="77" y="5"/>
                  </a:cxn>
                  <a:cxn ang="0">
                    <a:pos x="64" y="1"/>
                  </a:cxn>
                  <a:cxn ang="0">
                    <a:pos x="53" y="3"/>
                  </a:cxn>
                </a:cxnLst>
                <a:pathLst>
                  <a:path w="106" h="379">
                    <a:moveTo>
                      <a:pt x="53" y="3"/>
                    </a:moveTo>
                    <a:lnTo>
                      <a:pt x="41" y="5"/>
                    </a:lnTo>
                    <a:lnTo>
                      <a:pt x="36" y="19"/>
                    </a:lnTo>
                    <a:lnTo>
                      <a:pt x="36" y="25"/>
                    </a:lnTo>
                    <a:lnTo>
                      <a:pt x="41" y="25"/>
                    </a:lnTo>
                    <a:lnTo>
                      <a:pt x="39" y="28"/>
                    </a:lnTo>
                    <a:lnTo>
                      <a:pt x="41" y="29"/>
                    </a:lnTo>
                    <a:lnTo>
                      <a:pt x="43" y="35"/>
                    </a:lnTo>
                    <a:lnTo>
                      <a:pt x="44" y="37"/>
                    </a:lnTo>
                    <a:lnTo>
                      <a:pt x="47" y="49"/>
                    </a:lnTo>
                    <a:lnTo>
                      <a:pt x="47" y="51"/>
                    </a:lnTo>
                    <a:lnTo>
                      <a:pt x="43" y="51"/>
                    </a:lnTo>
                    <a:lnTo>
                      <a:pt x="34" y="66"/>
                    </a:lnTo>
                    <a:lnTo>
                      <a:pt x="19" y="71"/>
                    </a:lnTo>
                    <a:lnTo>
                      <a:pt x="11" y="82"/>
                    </a:lnTo>
                    <a:lnTo>
                      <a:pt x="4" y="186"/>
                    </a:lnTo>
                    <a:lnTo>
                      <a:pt x="7" y="187"/>
                    </a:lnTo>
                    <a:lnTo>
                      <a:pt x="0" y="206"/>
                    </a:lnTo>
                    <a:lnTo>
                      <a:pt x="4" y="217"/>
                    </a:lnTo>
                    <a:lnTo>
                      <a:pt x="7" y="217"/>
                    </a:lnTo>
                    <a:lnTo>
                      <a:pt x="8" y="219"/>
                    </a:lnTo>
                    <a:lnTo>
                      <a:pt x="11" y="219"/>
                    </a:lnTo>
                    <a:lnTo>
                      <a:pt x="10" y="208"/>
                    </a:lnTo>
                    <a:lnTo>
                      <a:pt x="11" y="202"/>
                    </a:lnTo>
                    <a:lnTo>
                      <a:pt x="13" y="207"/>
                    </a:lnTo>
                    <a:lnTo>
                      <a:pt x="11" y="211"/>
                    </a:lnTo>
                    <a:lnTo>
                      <a:pt x="13" y="213"/>
                    </a:lnTo>
                    <a:lnTo>
                      <a:pt x="18" y="204"/>
                    </a:lnTo>
                    <a:lnTo>
                      <a:pt x="15" y="189"/>
                    </a:lnTo>
                    <a:lnTo>
                      <a:pt x="20" y="190"/>
                    </a:lnTo>
                    <a:lnTo>
                      <a:pt x="18" y="283"/>
                    </a:lnTo>
                    <a:lnTo>
                      <a:pt x="34" y="289"/>
                    </a:lnTo>
                    <a:lnTo>
                      <a:pt x="43" y="343"/>
                    </a:lnTo>
                    <a:lnTo>
                      <a:pt x="41" y="349"/>
                    </a:lnTo>
                    <a:lnTo>
                      <a:pt x="37" y="371"/>
                    </a:lnTo>
                    <a:lnTo>
                      <a:pt x="37" y="376"/>
                    </a:lnTo>
                    <a:lnTo>
                      <a:pt x="49" y="378"/>
                    </a:lnTo>
                    <a:lnTo>
                      <a:pt x="54" y="371"/>
                    </a:lnTo>
                    <a:lnTo>
                      <a:pt x="51" y="352"/>
                    </a:lnTo>
                    <a:lnTo>
                      <a:pt x="49" y="338"/>
                    </a:lnTo>
                    <a:lnTo>
                      <a:pt x="55" y="291"/>
                    </a:lnTo>
                    <a:lnTo>
                      <a:pt x="56" y="291"/>
                    </a:lnTo>
                    <a:lnTo>
                      <a:pt x="61" y="308"/>
                    </a:lnTo>
                    <a:lnTo>
                      <a:pt x="58" y="336"/>
                    </a:lnTo>
                    <a:lnTo>
                      <a:pt x="54" y="339"/>
                    </a:lnTo>
                    <a:lnTo>
                      <a:pt x="61" y="368"/>
                    </a:lnTo>
                    <a:lnTo>
                      <a:pt x="72" y="371"/>
                    </a:lnTo>
                    <a:lnTo>
                      <a:pt x="75" y="369"/>
                    </a:lnTo>
                    <a:lnTo>
                      <a:pt x="66" y="339"/>
                    </a:lnTo>
                    <a:lnTo>
                      <a:pt x="80" y="289"/>
                    </a:lnTo>
                    <a:lnTo>
                      <a:pt x="86" y="284"/>
                    </a:lnTo>
                    <a:lnTo>
                      <a:pt x="86" y="281"/>
                    </a:lnTo>
                    <a:lnTo>
                      <a:pt x="98" y="282"/>
                    </a:lnTo>
                    <a:lnTo>
                      <a:pt x="102" y="289"/>
                    </a:lnTo>
                    <a:lnTo>
                      <a:pt x="105" y="284"/>
                    </a:lnTo>
                    <a:lnTo>
                      <a:pt x="94" y="193"/>
                    </a:lnTo>
                    <a:lnTo>
                      <a:pt x="96" y="193"/>
                    </a:lnTo>
                    <a:lnTo>
                      <a:pt x="96" y="174"/>
                    </a:lnTo>
                    <a:lnTo>
                      <a:pt x="97" y="172"/>
                    </a:lnTo>
                    <a:lnTo>
                      <a:pt x="94" y="127"/>
                    </a:lnTo>
                    <a:lnTo>
                      <a:pt x="90" y="73"/>
                    </a:lnTo>
                    <a:lnTo>
                      <a:pt x="71" y="63"/>
                    </a:lnTo>
                    <a:lnTo>
                      <a:pt x="64" y="51"/>
                    </a:lnTo>
                    <a:lnTo>
                      <a:pt x="70" y="41"/>
                    </a:lnTo>
                    <a:lnTo>
                      <a:pt x="72" y="42"/>
                    </a:lnTo>
                    <a:lnTo>
                      <a:pt x="75" y="37"/>
                    </a:lnTo>
                    <a:lnTo>
                      <a:pt x="75" y="31"/>
                    </a:lnTo>
                    <a:lnTo>
                      <a:pt x="80" y="31"/>
                    </a:lnTo>
                    <a:lnTo>
                      <a:pt x="82" y="16"/>
                    </a:lnTo>
                    <a:lnTo>
                      <a:pt x="77" y="5"/>
                    </a:lnTo>
                    <a:lnTo>
                      <a:pt x="72" y="1"/>
                    </a:lnTo>
                    <a:lnTo>
                      <a:pt x="64" y="1"/>
                    </a:lnTo>
                    <a:lnTo>
                      <a:pt x="59" y="0"/>
                    </a:lnTo>
                    <a:lnTo>
                      <a:pt x="53" y="3"/>
                    </a:lnTo>
                  </a:path>
                </a:pathLst>
              </a:custGeom>
              <a:solidFill>
                <a:srgbClr val="EAEC5E"/>
              </a:solidFill>
              <a:ln w="12700">
                <a:noFill/>
              </a:ln>
            </p:spPr>
            <p:txBody>
              <a:bodyPr/>
              <a:p>
                <a:endParaRPr lang="zh-CN" altLang="en-US"/>
              </a:p>
            </p:txBody>
          </p:sp>
          <p:sp>
            <p:nvSpPr>
              <p:cNvPr id="37952" name="任意多边形 25664"/>
              <p:cNvSpPr/>
              <p:nvPr/>
            </p:nvSpPr>
            <p:spPr>
              <a:xfrm>
                <a:off x="3722" y="1487"/>
                <a:ext cx="40" cy="214"/>
              </a:xfrm>
              <a:custGeom>
                <a:avLst/>
                <a:gdLst/>
                <a:ahLst/>
                <a:cxnLst>
                  <a:cxn ang="0">
                    <a:pos x="25" y="5"/>
                  </a:cxn>
                  <a:cxn ang="0">
                    <a:pos x="43" y="0"/>
                  </a:cxn>
                  <a:cxn ang="0">
                    <a:pos x="56" y="0"/>
                  </a:cxn>
                  <a:cxn ang="0">
                    <a:pos x="68" y="3"/>
                  </a:cxn>
                  <a:cxn ang="0">
                    <a:pos x="72" y="16"/>
                  </a:cxn>
                  <a:cxn ang="0">
                    <a:pos x="72" y="27"/>
                  </a:cxn>
                  <a:cxn ang="0">
                    <a:pos x="65" y="40"/>
                  </a:cxn>
                  <a:cxn ang="0">
                    <a:pos x="60" y="40"/>
                  </a:cxn>
                  <a:cxn ang="0">
                    <a:pos x="68" y="56"/>
                  </a:cxn>
                  <a:cxn ang="0">
                    <a:pos x="73" y="80"/>
                  </a:cxn>
                  <a:cxn ang="0">
                    <a:pos x="73" y="102"/>
                  </a:cxn>
                  <a:cxn ang="0">
                    <a:pos x="72" y="129"/>
                  </a:cxn>
                  <a:cxn ang="0">
                    <a:pos x="68" y="156"/>
                  </a:cxn>
                  <a:cxn ang="0">
                    <a:pos x="59" y="158"/>
                  </a:cxn>
                  <a:cxn ang="0">
                    <a:pos x="59" y="165"/>
                  </a:cxn>
                  <a:cxn ang="0">
                    <a:pos x="54" y="169"/>
                  </a:cxn>
                  <a:cxn ang="0">
                    <a:pos x="54" y="197"/>
                  </a:cxn>
                  <a:cxn ang="0">
                    <a:pos x="50" y="202"/>
                  </a:cxn>
                  <a:cxn ang="0">
                    <a:pos x="50" y="253"/>
                  </a:cxn>
                  <a:cxn ang="0">
                    <a:pos x="50" y="285"/>
                  </a:cxn>
                  <a:cxn ang="0">
                    <a:pos x="56" y="320"/>
                  </a:cxn>
                  <a:cxn ang="0">
                    <a:pos x="59" y="366"/>
                  </a:cxn>
                  <a:cxn ang="0">
                    <a:pos x="51" y="370"/>
                  </a:cxn>
                  <a:cxn ang="0">
                    <a:pos x="51" y="376"/>
                  </a:cxn>
                  <a:cxn ang="0">
                    <a:pos x="40" y="376"/>
                  </a:cxn>
                  <a:cxn ang="0">
                    <a:pos x="37" y="373"/>
                  </a:cxn>
                  <a:cxn ang="0">
                    <a:pos x="32" y="373"/>
                  </a:cxn>
                  <a:cxn ang="0">
                    <a:pos x="32" y="376"/>
                  </a:cxn>
                  <a:cxn ang="0">
                    <a:pos x="23" y="376"/>
                  </a:cxn>
                  <a:cxn ang="0">
                    <a:pos x="5" y="373"/>
                  </a:cxn>
                  <a:cxn ang="0">
                    <a:pos x="5" y="370"/>
                  </a:cxn>
                  <a:cxn ang="0">
                    <a:pos x="21" y="363"/>
                  </a:cxn>
                  <a:cxn ang="0">
                    <a:pos x="21" y="356"/>
                  </a:cxn>
                  <a:cxn ang="0">
                    <a:pos x="6" y="353"/>
                  </a:cxn>
                  <a:cxn ang="0">
                    <a:pos x="6" y="349"/>
                  </a:cxn>
                  <a:cxn ang="0">
                    <a:pos x="17" y="342"/>
                  </a:cxn>
                  <a:cxn ang="0">
                    <a:pos x="17" y="290"/>
                  </a:cxn>
                  <a:cxn ang="0">
                    <a:pos x="13" y="243"/>
                  </a:cxn>
                  <a:cxn ang="0">
                    <a:pos x="14" y="196"/>
                  </a:cxn>
                  <a:cxn ang="0">
                    <a:pos x="14" y="169"/>
                  </a:cxn>
                  <a:cxn ang="0">
                    <a:pos x="13" y="161"/>
                  </a:cxn>
                  <a:cxn ang="0">
                    <a:pos x="13" y="124"/>
                  </a:cxn>
                  <a:cxn ang="0">
                    <a:pos x="0" y="116"/>
                  </a:cxn>
                  <a:cxn ang="0">
                    <a:pos x="0" y="112"/>
                  </a:cxn>
                  <a:cxn ang="0">
                    <a:pos x="28" y="61"/>
                  </a:cxn>
                  <a:cxn ang="0">
                    <a:pos x="41" y="54"/>
                  </a:cxn>
                  <a:cxn ang="0">
                    <a:pos x="40" y="51"/>
                  </a:cxn>
                  <a:cxn ang="0">
                    <a:pos x="30" y="49"/>
                  </a:cxn>
                  <a:cxn ang="0">
                    <a:pos x="30" y="46"/>
                  </a:cxn>
                  <a:cxn ang="0">
                    <a:pos x="28" y="44"/>
                  </a:cxn>
                  <a:cxn ang="0">
                    <a:pos x="28" y="40"/>
                  </a:cxn>
                  <a:cxn ang="0">
                    <a:pos x="25" y="39"/>
                  </a:cxn>
                  <a:cxn ang="0">
                    <a:pos x="28" y="37"/>
                  </a:cxn>
                  <a:cxn ang="0">
                    <a:pos x="26" y="35"/>
                  </a:cxn>
                  <a:cxn ang="0">
                    <a:pos x="30" y="27"/>
                  </a:cxn>
                  <a:cxn ang="0">
                    <a:pos x="28" y="22"/>
                  </a:cxn>
                  <a:cxn ang="0">
                    <a:pos x="30" y="18"/>
                  </a:cxn>
                  <a:cxn ang="0">
                    <a:pos x="26" y="14"/>
                  </a:cxn>
                  <a:cxn ang="0">
                    <a:pos x="25" y="5"/>
                  </a:cxn>
                </a:cxnLst>
                <a:pathLst>
                  <a:path w="74" h="377">
                    <a:moveTo>
                      <a:pt x="25" y="5"/>
                    </a:moveTo>
                    <a:lnTo>
                      <a:pt x="43" y="0"/>
                    </a:lnTo>
                    <a:lnTo>
                      <a:pt x="56" y="0"/>
                    </a:lnTo>
                    <a:lnTo>
                      <a:pt x="68" y="3"/>
                    </a:lnTo>
                    <a:lnTo>
                      <a:pt x="72" y="16"/>
                    </a:lnTo>
                    <a:lnTo>
                      <a:pt x="72" y="27"/>
                    </a:lnTo>
                    <a:lnTo>
                      <a:pt x="65" y="40"/>
                    </a:lnTo>
                    <a:lnTo>
                      <a:pt x="60" y="40"/>
                    </a:lnTo>
                    <a:lnTo>
                      <a:pt x="68" y="56"/>
                    </a:lnTo>
                    <a:lnTo>
                      <a:pt x="73" y="80"/>
                    </a:lnTo>
                    <a:lnTo>
                      <a:pt x="73" y="102"/>
                    </a:lnTo>
                    <a:lnTo>
                      <a:pt x="72" y="129"/>
                    </a:lnTo>
                    <a:lnTo>
                      <a:pt x="68" y="156"/>
                    </a:lnTo>
                    <a:lnTo>
                      <a:pt x="59" y="158"/>
                    </a:lnTo>
                    <a:lnTo>
                      <a:pt x="59" y="165"/>
                    </a:lnTo>
                    <a:lnTo>
                      <a:pt x="54" y="169"/>
                    </a:lnTo>
                    <a:lnTo>
                      <a:pt x="54" y="197"/>
                    </a:lnTo>
                    <a:lnTo>
                      <a:pt x="50" y="202"/>
                    </a:lnTo>
                    <a:lnTo>
                      <a:pt x="50" y="253"/>
                    </a:lnTo>
                    <a:lnTo>
                      <a:pt x="50" y="285"/>
                    </a:lnTo>
                    <a:lnTo>
                      <a:pt x="56" y="320"/>
                    </a:lnTo>
                    <a:lnTo>
                      <a:pt x="59" y="366"/>
                    </a:lnTo>
                    <a:lnTo>
                      <a:pt x="51" y="370"/>
                    </a:lnTo>
                    <a:lnTo>
                      <a:pt x="51" y="376"/>
                    </a:lnTo>
                    <a:lnTo>
                      <a:pt x="40" y="376"/>
                    </a:lnTo>
                    <a:lnTo>
                      <a:pt x="37" y="373"/>
                    </a:lnTo>
                    <a:lnTo>
                      <a:pt x="32" y="373"/>
                    </a:lnTo>
                    <a:lnTo>
                      <a:pt x="32" y="376"/>
                    </a:lnTo>
                    <a:lnTo>
                      <a:pt x="23" y="376"/>
                    </a:lnTo>
                    <a:lnTo>
                      <a:pt x="5" y="373"/>
                    </a:lnTo>
                    <a:lnTo>
                      <a:pt x="5" y="370"/>
                    </a:lnTo>
                    <a:lnTo>
                      <a:pt x="21" y="363"/>
                    </a:lnTo>
                    <a:lnTo>
                      <a:pt x="21" y="356"/>
                    </a:lnTo>
                    <a:lnTo>
                      <a:pt x="6" y="353"/>
                    </a:lnTo>
                    <a:lnTo>
                      <a:pt x="6" y="349"/>
                    </a:lnTo>
                    <a:lnTo>
                      <a:pt x="17" y="342"/>
                    </a:lnTo>
                    <a:lnTo>
                      <a:pt x="17" y="290"/>
                    </a:lnTo>
                    <a:lnTo>
                      <a:pt x="13" y="243"/>
                    </a:lnTo>
                    <a:lnTo>
                      <a:pt x="14" y="196"/>
                    </a:lnTo>
                    <a:lnTo>
                      <a:pt x="14" y="169"/>
                    </a:lnTo>
                    <a:lnTo>
                      <a:pt x="13" y="161"/>
                    </a:lnTo>
                    <a:lnTo>
                      <a:pt x="13" y="124"/>
                    </a:lnTo>
                    <a:lnTo>
                      <a:pt x="0" y="116"/>
                    </a:lnTo>
                    <a:lnTo>
                      <a:pt x="0" y="112"/>
                    </a:lnTo>
                    <a:lnTo>
                      <a:pt x="28" y="61"/>
                    </a:lnTo>
                    <a:lnTo>
                      <a:pt x="41" y="54"/>
                    </a:lnTo>
                    <a:lnTo>
                      <a:pt x="40" y="51"/>
                    </a:lnTo>
                    <a:lnTo>
                      <a:pt x="30" y="49"/>
                    </a:lnTo>
                    <a:lnTo>
                      <a:pt x="30" y="46"/>
                    </a:lnTo>
                    <a:lnTo>
                      <a:pt x="28" y="44"/>
                    </a:lnTo>
                    <a:lnTo>
                      <a:pt x="28" y="40"/>
                    </a:lnTo>
                    <a:lnTo>
                      <a:pt x="25" y="39"/>
                    </a:lnTo>
                    <a:lnTo>
                      <a:pt x="28" y="37"/>
                    </a:lnTo>
                    <a:lnTo>
                      <a:pt x="26" y="35"/>
                    </a:lnTo>
                    <a:lnTo>
                      <a:pt x="30" y="27"/>
                    </a:lnTo>
                    <a:lnTo>
                      <a:pt x="28" y="22"/>
                    </a:lnTo>
                    <a:lnTo>
                      <a:pt x="30" y="18"/>
                    </a:lnTo>
                    <a:lnTo>
                      <a:pt x="26" y="14"/>
                    </a:lnTo>
                    <a:lnTo>
                      <a:pt x="25" y="5"/>
                    </a:lnTo>
                  </a:path>
                </a:pathLst>
              </a:custGeom>
              <a:solidFill>
                <a:srgbClr val="EAEC5E"/>
              </a:solidFill>
              <a:ln w="12700">
                <a:noFill/>
              </a:ln>
            </p:spPr>
            <p:txBody>
              <a:bodyPr/>
              <a:p>
                <a:endParaRPr lang="zh-CN" altLang="en-US"/>
              </a:p>
            </p:txBody>
          </p:sp>
          <p:sp>
            <p:nvSpPr>
              <p:cNvPr id="37953" name="任意多边形 25665"/>
              <p:cNvSpPr/>
              <p:nvPr/>
            </p:nvSpPr>
            <p:spPr>
              <a:xfrm>
                <a:off x="3661" y="1466"/>
                <a:ext cx="54" cy="191"/>
              </a:xfrm>
              <a:custGeom>
                <a:avLst/>
                <a:gdLst/>
                <a:ahLst/>
                <a:cxnLst>
                  <a:cxn ang="0">
                    <a:pos x="61" y="4"/>
                  </a:cxn>
                  <a:cxn ang="0">
                    <a:pos x="66" y="22"/>
                  </a:cxn>
                  <a:cxn ang="0">
                    <a:pos x="63" y="24"/>
                  </a:cxn>
                  <a:cxn ang="0">
                    <a:pos x="60" y="31"/>
                  </a:cxn>
                  <a:cxn ang="0">
                    <a:pos x="55" y="43"/>
                  </a:cxn>
                  <a:cxn ang="0">
                    <a:pos x="60" y="45"/>
                  </a:cxn>
                  <a:cxn ang="0">
                    <a:pos x="82" y="63"/>
                  </a:cxn>
                  <a:cxn ang="0">
                    <a:pos x="97" y="164"/>
                  </a:cxn>
                  <a:cxn ang="0">
                    <a:pos x="100" y="182"/>
                  </a:cxn>
                  <a:cxn ang="0">
                    <a:pos x="94" y="191"/>
                  </a:cxn>
                  <a:cxn ang="0">
                    <a:pos x="89" y="194"/>
                  </a:cxn>
                  <a:cxn ang="0">
                    <a:pos x="89" y="178"/>
                  </a:cxn>
                  <a:cxn ang="0">
                    <a:pos x="89" y="187"/>
                  </a:cxn>
                  <a:cxn ang="0">
                    <a:pos x="84" y="181"/>
                  </a:cxn>
                  <a:cxn ang="0">
                    <a:pos x="81" y="168"/>
                  </a:cxn>
                  <a:cxn ang="0">
                    <a:pos x="68" y="255"/>
                  </a:cxn>
                  <a:cxn ang="0">
                    <a:pos x="61" y="310"/>
                  </a:cxn>
                  <a:cxn ang="0">
                    <a:pos x="65" y="333"/>
                  </a:cxn>
                  <a:cxn ang="0">
                    <a:pos x="48" y="330"/>
                  </a:cxn>
                  <a:cxn ang="0">
                    <a:pos x="53" y="300"/>
                  </a:cxn>
                  <a:cxn ang="0">
                    <a:pos x="46" y="258"/>
                  </a:cxn>
                  <a:cxn ang="0">
                    <a:pos x="45" y="298"/>
                  </a:cxn>
                  <a:cxn ang="0">
                    <a:pos x="42" y="327"/>
                  </a:cxn>
                  <a:cxn ang="0">
                    <a:pos x="29" y="328"/>
                  </a:cxn>
                  <a:cxn ang="0">
                    <a:pos x="24" y="255"/>
                  </a:cxn>
                  <a:cxn ang="0">
                    <a:pos x="18" y="249"/>
                  </a:cxn>
                  <a:cxn ang="0">
                    <a:pos x="3" y="255"/>
                  </a:cxn>
                  <a:cxn ang="0">
                    <a:pos x="11" y="171"/>
                  </a:cxn>
                  <a:cxn ang="0">
                    <a:pos x="9" y="154"/>
                  </a:cxn>
                  <a:cxn ang="0">
                    <a:pos x="11" y="112"/>
                  </a:cxn>
                  <a:cxn ang="0">
                    <a:pos x="33" y="56"/>
                  </a:cxn>
                  <a:cxn ang="0">
                    <a:pos x="33" y="36"/>
                  </a:cxn>
                  <a:cxn ang="0">
                    <a:pos x="29" y="32"/>
                  </a:cxn>
                  <a:cxn ang="0">
                    <a:pos x="24" y="27"/>
                  </a:cxn>
                  <a:cxn ang="0">
                    <a:pos x="27" y="4"/>
                  </a:cxn>
                  <a:cxn ang="0">
                    <a:pos x="40" y="1"/>
                  </a:cxn>
                  <a:cxn ang="0">
                    <a:pos x="50" y="2"/>
                  </a:cxn>
                </a:cxnLst>
                <a:pathLst>
                  <a:path w="101" h="337">
                    <a:moveTo>
                      <a:pt x="50" y="2"/>
                    </a:moveTo>
                    <a:lnTo>
                      <a:pt x="61" y="4"/>
                    </a:lnTo>
                    <a:lnTo>
                      <a:pt x="66" y="17"/>
                    </a:lnTo>
                    <a:lnTo>
                      <a:pt x="66" y="22"/>
                    </a:lnTo>
                    <a:lnTo>
                      <a:pt x="61" y="22"/>
                    </a:lnTo>
                    <a:lnTo>
                      <a:pt x="63" y="24"/>
                    </a:lnTo>
                    <a:lnTo>
                      <a:pt x="61" y="25"/>
                    </a:lnTo>
                    <a:lnTo>
                      <a:pt x="60" y="31"/>
                    </a:lnTo>
                    <a:lnTo>
                      <a:pt x="58" y="32"/>
                    </a:lnTo>
                    <a:lnTo>
                      <a:pt x="55" y="43"/>
                    </a:lnTo>
                    <a:lnTo>
                      <a:pt x="55" y="45"/>
                    </a:lnTo>
                    <a:lnTo>
                      <a:pt x="60" y="45"/>
                    </a:lnTo>
                    <a:lnTo>
                      <a:pt x="68" y="58"/>
                    </a:lnTo>
                    <a:lnTo>
                      <a:pt x="82" y="63"/>
                    </a:lnTo>
                    <a:lnTo>
                      <a:pt x="89" y="72"/>
                    </a:lnTo>
                    <a:lnTo>
                      <a:pt x="97" y="164"/>
                    </a:lnTo>
                    <a:lnTo>
                      <a:pt x="94" y="166"/>
                    </a:lnTo>
                    <a:lnTo>
                      <a:pt x="100" y="182"/>
                    </a:lnTo>
                    <a:lnTo>
                      <a:pt x="97" y="191"/>
                    </a:lnTo>
                    <a:lnTo>
                      <a:pt x="94" y="191"/>
                    </a:lnTo>
                    <a:lnTo>
                      <a:pt x="93" y="194"/>
                    </a:lnTo>
                    <a:lnTo>
                      <a:pt x="89" y="194"/>
                    </a:lnTo>
                    <a:lnTo>
                      <a:pt x="91" y="184"/>
                    </a:lnTo>
                    <a:lnTo>
                      <a:pt x="89" y="178"/>
                    </a:lnTo>
                    <a:lnTo>
                      <a:pt x="88" y="183"/>
                    </a:lnTo>
                    <a:lnTo>
                      <a:pt x="89" y="187"/>
                    </a:lnTo>
                    <a:lnTo>
                      <a:pt x="87" y="189"/>
                    </a:lnTo>
                    <a:lnTo>
                      <a:pt x="84" y="181"/>
                    </a:lnTo>
                    <a:lnTo>
                      <a:pt x="86" y="167"/>
                    </a:lnTo>
                    <a:lnTo>
                      <a:pt x="81" y="168"/>
                    </a:lnTo>
                    <a:lnTo>
                      <a:pt x="84" y="251"/>
                    </a:lnTo>
                    <a:lnTo>
                      <a:pt x="68" y="255"/>
                    </a:lnTo>
                    <a:lnTo>
                      <a:pt x="60" y="305"/>
                    </a:lnTo>
                    <a:lnTo>
                      <a:pt x="61" y="310"/>
                    </a:lnTo>
                    <a:lnTo>
                      <a:pt x="65" y="330"/>
                    </a:lnTo>
                    <a:lnTo>
                      <a:pt x="65" y="333"/>
                    </a:lnTo>
                    <a:lnTo>
                      <a:pt x="53" y="336"/>
                    </a:lnTo>
                    <a:lnTo>
                      <a:pt x="48" y="330"/>
                    </a:lnTo>
                    <a:lnTo>
                      <a:pt x="51" y="313"/>
                    </a:lnTo>
                    <a:lnTo>
                      <a:pt x="53" y="300"/>
                    </a:lnTo>
                    <a:lnTo>
                      <a:pt x="48" y="258"/>
                    </a:lnTo>
                    <a:lnTo>
                      <a:pt x="46" y="258"/>
                    </a:lnTo>
                    <a:lnTo>
                      <a:pt x="42" y="273"/>
                    </a:lnTo>
                    <a:lnTo>
                      <a:pt x="45" y="298"/>
                    </a:lnTo>
                    <a:lnTo>
                      <a:pt x="48" y="301"/>
                    </a:lnTo>
                    <a:lnTo>
                      <a:pt x="42" y="327"/>
                    </a:lnTo>
                    <a:lnTo>
                      <a:pt x="31" y="330"/>
                    </a:lnTo>
                    <a:lnTo>
                      <a:pt x="29" y="328"/>
                    </a:lnTo>
                    <a:lnTo>
                      <a:pt x="37" y="302"/>
                    </a:lnTo>
                    <a:lnTo>
                      <a:pt x="24" y="255"/>
                    </a:lnTo>
                    <a:lnTo>
                      <a:pt x="18" y="252"/>
                    </a:lnTo>
                    <a:lnTo>
                      <a:pt x="18" y="249"/>
                    </a:lnTo>
                    <a:lnTo>
                      <a:pt x="6" y="250"/>
                    </a:lnTo>
                    <a:lnTo>
                      <a:pt x="3" y="255"/>
                    </a:lnTo>
                    <a:lnTo>
                      <a:pt x="0" y="252"/>
                    </a:lnTo>
                    <a:lnTo>
                      <a:pt x="11" y="171"/>
                    </a:lnTo>
                    <a:lnTo>
                      <a:pt x="9" y="171"/>
                    </a:lnTo>
                    <a:lnTo>
                      <a:pt x="9" y="154"/>
                    </a:lnTo>
                    <a:lnTo>
                      <a:pt x="8" y="152"/>
                    </a:lnTo>
                    <a:lnTo>
                      <a:pt x="11" y="112"/>
                    </a:lnTo>
                    <a:lnTo>
                      <a:pt x="15" y="65"/>
                    </a:lnTo>
                    <a:lnTo>
                      <a:pt x="33" y="56"/>
                    </a:lnTo>
                    <a:lnTo>
                      <a:pt x="39" y="45"/>
                    </a:lnTo>
                    <a:lnTo>
                      <a:pt x="33" y="36"/>
                    </a:lnTo>
                    <a:lnTo>
                      <a:pt x="31" y="37"/>
                    </a:lnTo>
                    <a:lnTo>
                      <a:pt x="29" y="32"/>
                    </a:lnTo>
                    <a:lnTo>
                      <a:pt x="29" y="27"/>
                    </a:lnTo>
                    <a:lnTo>
                      <a:pt x="24" y="27"/>
                    </a:lnTo>
                    <a:lnTo>
                      <a:pt x="23" y="14"/>
                    </a:lnTo>
                    <a:lnTo>
                      <a:pt x="27" y="4"/>
                    </a:lnTo>
                    <a:lnTo>
                      <a:pt x="32" y="1"/>
                    </a:lnTo>
                    <a:lnTo>
                      <a:pt x="40" y="1"/>
                    </a:lnTo>
                    <a:lnTo>
                      <a:pt x="44" y="0"/>
                    </a:lnTo>
                    <a:lnTo>
                      <a:pt x="50" y="2"/>
                    </a:lnTo>
                  </a:path>
                </a:pathLst>
              </a:custGeom>
              <a:solidFill>
                <a:srgbClr val="EAEC5E"/>
              </a:solidFill>
              <a:ln w="12700">
                <a:noFill/>
              </a:ln>
            </p:spPr>
            <p:txBody>
              <a:bodyPr/>
              <a:p>
                <a:endParaRPr lang="zh-CN" altLang="en-US"/>
              </a:p>
            </p:txBody>
          </p:sp>
          <p:sp>
            <p:nvSpPr>
              <p:cNvPr id="37954" name="任意多边形 25666"/>
              <p:cNvSpPr/>
              <p:nvPr/>
            </p:nvSpPr>
            <p:spPr>
              <a:xfrm>
                <a:off x="3372" y="1482"/>
                <a:ext cx="34" cy="135"/>
              </a:xfrm>
              <a:custGeom>
                <a:avLst/>
                <a:gdLst/>
                <a:ahLst/>
                <a:cxnLst>
                  <a:cxn ang="0">
                    <a:pos x="25" y="3"/>
                  </a:cxn>
                  <a:cxn ang="0">
                    <a:pos x="21" y="15"/>
                  </a:cxn>
                  <a:cxn ang="0">
                    <a:pos x="24" y="17"/>
                  </a:cxn>
                  <a:cxn ang="0">
                    <a:pos x="26" y="22"/>
                  </a:cxn>
                  <a:cxn ang="0">
                    <a:pos x="29" y="30"/>
                  </a:cxn>
                  <a:cxn ang="0">
                    <a:pos x="26" y="32"/>
                  </a:cxn>
                  <a:cxn ang="0">
                    <a:pos x="12" y="44"/>
                  </a:cxn>
                  <a:cxn ang="0">
                    <a:pos x="2" y="116"/>
                  </a:cxn>
                  <a:cxn ang="0">
                    <a:pos x="0" y="128"/>
                  </a:cxn>
                  <a:cxn ang="0">
                    <a:pos x="4" y="135"/>
                  </a:cxn>
                  <a:cxn ang="0">
                    <a:pos x="7" y="136"/>
                  </a:cxn>
                  <a:cxn ang="0">
                    <a:pos x="7" y="126"/>
                  </a:cxn>
                  <a:cxn ang="0">
                    <a:pos x="7" y="131"/>
                  </a:cxn>
                  <a:cxn ang="0">
                    <a:pos x="10" y="128"/>
                  </a:cxn>
                  <a:cxn ang="0">
                    <a:pos x="12" y="118"/>
                  </a:cxn>
                  <a:cxn ang="0">
                    <a:pos x="21" y="180"/>
                  </a:cxn>
                  <a:cxn ang="0">
                    <a:pos x="25" y="218"/>
                  </a:cxn>
                  <a:cxn ang="0">
                    <a:pos x="23" y="234"/>
                  </a:cxn>
                  <a:cxn ang="0">
                    <a:pos x="33" y="232"/>
                  </a:cxn>
                  <a:cxn ang="0">
                    <a:pos x="30" y="211"/>
                  </a:cxn>
                  <a:cxn ang="0">
                    <a:pos x="34" y="182"/>
                  </a:cxn>
                  <a:cxn ang="0">
                    <a:pos x="36" y="209"/>
                  </a:cxn>
                  <a:cxn ang="0">
                    <a:pos x="37" y="229"/>
                  </a:cxn>
                  <a:cxn ang="0">
                    <a:pos x="45" y="230"/>
                  </a:cxn>
                  <a:cxn ang="0">
                    <a:pos x="49" y="180"/>
                  </a:cxn>
                  <a:cxn ang="0">
                    <a:pos x="52" y="175"/>
                  </a:cxn>
                  <a:cxn ang="0">
                    <a:pos x="62" y="180"/>
                  </a:cxn>
                  <a:cxn ang="0">
                    <a:pos x="57" y="120"/>
                  </a:cxn>
                  <a:cxn ang="0">
                    <a:pos x="58" y="108"/>
                  </a:cxn>
                  <a:cxn ang="0">
                    <a:pos x="57" y="79"/>
                  </a:cxn>
                  <a:cxn ang="0">
                    <a:pos x="43" y="39"/>
                  </a:cxn>
                  <a:cxn ang="0">
                    <a:pos x="43" y="26"/>
                  </a:cxn>
                  <a:cxn ang="0">
                    <a:pos x="45" y="23"/>
                  </a:cxn>
                  <a:cxn ang="0">
                    <a:pos x="49" y="19"/>
                  </a:cxn>
                  <a:cxn ang="0">
                    <a:pos x="46" y="3"/>
                  </a:cxn>
                  <a:cxn ang="0">
                    <a:pos x="39" y="1"/>
                  </a:cxn>
                  <a:cxn ang="0">
                    <a:pos x="32" y="1"/>
                  </a:cxn>
                </a:cxnLst>
                <a:pathLst>
                  <a:path w="65" h="237">
                    <a:moveTo>
                      <a:pt x="32" y="1"/>
                    </a:moveTo>
                    <a:lnTo>
                      <a:pt x="25" y="3"/>
                    </a:lnTo>
                    <a:lnTo>
                      <a:pt x="21" y="12"/>
                    </a:lnTo>
                    <a:lnTo>
                      <a:pt x="21" y="15"/>
                    </a:lnTo>
                    <a:lnTo>
                      <a:pt x="25" y="15"/>
                    </a:lnTo>
                    <a:lnTo>
                      <a:pt x="24" y="17"/>
                    </a:lnTo>
                    <a:lnTo>
                      <a:pt x="25" y="18"/>
                    </a:lnTo>
                    <a:lnTo>
                      <a:pt x="26" y="22"/>
                    </a:lnTo>
                    <a:lnTo>
                      <a:pt x="27" y="23"/>
                    </a:lnTo>
                    <a:lnTo>
                      <a:pt x="29" y="30"/>
                    </a:lnTo>
                    <a:lnTo>
                      <a:pt x="29" y="32"/>
                    </a:lnTo>
                    <a:lnTo>
                      <a:pt x="26" y="32"/>
                    </a:lnTo>
                    <a:lnTo>
                      <a:pt x="21" y="41"/>
                    </a:lnTo>
                    <a:lnTo>
                      <a:pt x="12" y="44"/>
                    </a:lnTo>
                    <a:lnTo>
                      <a:pt x="7" y="51"/>
                    </a:lnTo>
                    <a:lnTo>
                      <a:pt x="2" y="116"/>
                    </a:lnTo>
                    <a:lnTo>
                      <a:pt x="4" y="116"/>
                    </a:lnTo>
                    <a:lnTo>
                      <a:pt x="0" y="128"/>
                    </a:lnTo>
                    <a:lnTo>
                      <a:pt x="2" y="135"/>
                    </a:lnTo>
                    <a:lnTo>
                      <a:pt x="4" y="135"/>
                    </a:lnTo>
                    <a:lnTo>
                      <a:pt x="5" y="136"/>
                    </a:lnTo>
                    <a:lnTo>
                      <a:pt x="7" y="136"/>
                    </a:lnTo>
                    <a:lnTo>
                      <a:pt x="5" y="130"/>
                    </a:lnTo>
                    <a:lnTo>
                      <a:pt x="7" y="126"/>
                    </a:lnTo>
                    <a:lnTo>
                      <a:pt x="7" y="129"/>
                    </a:lnTo>
                    <a:lnTo>
                      <a:pt x="7" y="131"/>
                    </a:lnTo>
                    <a:lnTo>
                      <a:pt x="8" y="133"/>
                    </a:lnTo>
                    <a:lnTo>
                      <a:pt x="10" y="128"/>
                    </a:lnTo>
                    <a:lnTo>
                      <a:pt x="9" y="118"/>
                    </a:lnTo>
                    <a:lnTo>
                      <a:pt x="12" y="118"/>
                    </a:lnTo>
                    <a:lnTo>
                      <a:pt x="10" y="176"/>
                    </a:lnTo>
                    <a:lnTo>
                      <a:pt x="21" y="180"/>
                    </a:lnTo>
                    <a:lnTo>
                      <a:pt x="26" y="214"/>
                    </a:lnTo>
                    <a:lnTo>
                      <a:pt x="25" y="218"/>
                    </a:lnTo>
                    <a:lnTo>
                      <a:pt x="23" y="231"/>
                    </a:lnTo>
                    <a:lnTo>
                      <a:pt x="23" y="234"/>
                    </a:lnTo>
                    <a:lnTo>
                      <a:pt x="30" y="236"/>
                    </a:lnTo>
                    <a:lnTo>
                      <a:pt x="33" y="232"/>
                    </a:lnTo>
                    <a:lnTo>
                      <a:pt x="31" y="220"/>
                    </a:lnTo>
                    <a:lnTo>
                      <a:pt x="30" y="211"/>
                    </a:lnTo>
                    <a:lnTo>
                      <a:pt x="34" y="181"/>
                    </a:lnTo>
                    <a:lnTo>
                      <a:pt x="34" y="182"/>
                    </a:lnTo>
                    <a:lnTo>
                      <a:pt x="37" y="192"/>
                    </a:lnTo>
                    <a:lnTo>
                      <a:pt x="36" y="209"/>
                    </a:lnTo>
                    <a:lnTo>
                      <a:pt x="33" y="212"/>
                    </a:lnTo>
                    <a:lnTo>
                      <a:pt x="37" y="229"/>
                    </a:lnTo>
                    <a:lnTo>
                      <a:pt x="44" y="231"/>
                    </a:lnTo>
                    <a:lnTo>
                      <a:pt x="45" y="230"/>
                    </a:lnTo>
                    <a:lnTo>
                      <a:pt x="40" y="212"/>
                    </a:lnTo>
                    <a:lnTo>
                      <a:pt x="49" y="180"/>
                    </a:lnTo>
                    <a:lnTo>
                      <a:pt x="52" y="178"/>
                    </a:lnTo>
                    <a:lnTo>
                      <a:pt x="52" y="175"/>
                    </a:lnTo>
                    <a:lnTo>
                      <a:pt x="60" y="176"/>
                    </a:lnTo>
                    <a:lnTo>
                      <a:pt x="62" y="180"/>
                    </a:lnTo>
                    <a:lnTo>
                      <a:pt x="64" y="178"/>
                    </a:lnTo>
                    <a:lnTo>
                      <a:pt x="57" y="120"/>
                    </a:lnTo>
                    <a:lnTo>
                      <a:pt x="58" y="121"/>
                    </a:lnTo>
                    <a:lnTo>
                      <a:pt x="58" y="108"/>
                    </a:lnTo>
                    <a:lnTo>
                      <a:pt x="59" y="107"/>
                    </a:lnTo>
                    <a:lnTo>
                      <a:pt x="57" y="79"/>
                    </a:lnTo>
                    <a:lnTo>
                      <a:pt x="55" y="45"/>
                    </a:lnTo>
                    <a:lnTo>
                      <a:pt x="43" y="39"/>
                    </a:lnTo>
                    <a:lnTo>
                      <a:pt x="39" y="32"/>
                    </a:lnTo>
                    <a:lnTo>
                      <a:pt x="43" y="26"/>
                    </a:lnTo>
                    <a:lnTo>
                      <a:pt x="44" y="26"/>
                    </a:lnTo>
                    <a:lnTo>
                      <a:pt x="45" y="23"/>
                    </a:lnTo>
                    <a:lnTo>
                      <a:pt x="45" y="19"/>
                    </a:lnTo>
                    <a:lnTo>
                      <a:pt x="49" y="19"/>
                    </a:lnTo>
                    <a:lnTo>
                      <a:pt x="50" y="10"/>
                    </a:lnTo>
                    <a:lnTo>
                      <a:pt x="46" y="3"/>
                    </a:lnTo>
                    <a:lnTo>
                      <a:pt x="44" y="1"/>
                    </a:lnTo>
                    <a:lnTo>
                      <a:pt x="39" y="1"/>
                    </a:lnTo>
                    <a:lnTo>
                      <a:pt x="36" y="0"/>
                    </a:lnTo>
                    <a:lnTo>
                      <a:pt x="32" y="1"/>
                    </a:lnTo>
                  </a:path>
                </a:pathLst>
              </a:custGeom>
              <a:solidFill>
                <a:srgbClr val="EAEC5E"/>
              </a:solidFill>
              <a:ln w="12700">
                <a:noFill/>
              </a:ln>
            </p:spPr>
            <p:txBody>
              <a:bodyPr/>
              <a:p>
                <a:endParaRPr lang="zh-CN" altLang="en-US"/>
              </a:p>
            </p:txBody>
          </p:sp>
          <p:sp>
            <p:nvSpPr>
              <p:cNvPr id="37955" name="任意多边形 25667"/>
              <p:cNvSpPr/>
              <p:nvPr/>
            </p:nvSpPr>
            <p:spPr>
              <a:xfrm>
                <a:off x="3769" y="1566"/>
                <a:ext cx="112" cy="410"/>
              </a:xfrm>
              <a:custGeom>
                <a:avLst/>
                <a:gdLst/>
                <a:ahLst/>
                <a:cxnLst>
                  <a:cxn ang="0">
                    <a:pos x="133" y="0"/>
                  </a:cxn>
                  <a:cxn ang="0">
                    <a:pos x="87" y="23"/>
                  </a:cxn>
                  <a:cxn ang="0">
                    <a:pos x="86" y="71"/>
                  </a:cxn>
                  <a:cxn ang="0">
                    <a:pos x="63" y="94"/>
                  </a:cxn>
                  <a:cxn ang="0">
                    <a:pos x="15" y="121"/>
                  </a:cxn>
                  <a:cxn ang="0">
                    <a:pos x="7" y="260"/>
                  </a:cxn>
                  <a:cxn ang="0">
                    <a:pos x="39" y="380"/>
                  </a:cxn>
                  <a:cxn ang="0">
                    <a:pos x="73" y="471"/>
                  </a:cxn>
                  <a:cxn ang="0">
                    <a:pos x="66" y="687"/>
                  </a:cxn>
                  <a:cxn ang="0">
                    <a:pos x="72" y="696"/>
                  </a:cxn>
                  <a:cxn ang="0">
                    <a:pos x="105" y="719"/>
                  </a:cxn>
                  <a:cxn ang="0">
                    <a:pos x="123" y="723"/>
                  </a:cxn>
                  <a:cxn ang="0">
                    <a:pos x="135" y="717"/>
                  </a:cxn>
                  <a:cxn ang="0">
                    <a:pos x="128" y="705"/>
                  </a:cxn>
                  <a:cxn ang="0">
                    <a:pos x="112" y="687"/>
                  </a:cxn>
                  <a:cxn ang="0">
                    <a:pos x="119" y="680"/>
                  </a:cxn>
                  <a:cxn ang="0">
                    <a:pos x="161" y="694"/>
                  </a:cxn>
                  <a:cxn ang="0">
                    <a:pos x="164" y="685"/>
                  </a:cxn>
                  <a:cxn ang="0">
                    <a:pos x="161" y="676"/>
                  </a:cxn>
                  <a:cxn ang="0">
                    <a:pos x="148" y="663"/>
                  </a:cxn>
                  <a:cxn ang="0">
                    <a:pos x="162" y="592"/>
                  </a:cxn>
                  <a:cxn ang="0">
                    <a:pos x="176" y="396"/>
                  </a:cxn>
                  <a:cxn ang="0">
                    <a:pos x="183" y="357"/>
                  </a:cxn>
                  <a:cxn ang="0">
                    <a:pos x="171" y="279"/>
                  </a:cxn>
                  <a:cxn ang="0">
                    <a:pos x="181" y="278"/>
                  </a:cxn>
                  <a:cxn ang="0">
                    <a:pos x="189" y="275"/>
                  </a:cxn>
                  <a:cxn ang="0">
                    <a:pos x="197" y="270"/>
                  </a:cxn>
                  <a:cxn ang="0">
                    <a:pos x="203" y="264"/>
                  </a:cxn>
                  <a:cxn ang="0">
                    <a:pos x="210" y="254"/>
                  </a:cxn>
                  <a:cxn ang="0">
                    <a:pos x="204" y="215"/>
                  </a:cxn>
                  <a:cxn ang="0">
                    <a:pos x="154" y="124"/>
                  </a:cxn>
                  <a:cxn ang="0">
                    <a:pos x="135" y="97"/>
                  </a:cxn>
                  <a:cxn ang="0">
                    <a:pos x="157" y="80"/>
                  </a:cxn>
                  <a:cxn ang="0">
                    <a:pos x="159" y="76"/>
                  </a:cxn>
                  <a:cxn ang="0">
                    <a:pos x="166" y="68"/>
                  </a:cxn>
                  <a:cxn ang="0">
                    <a:pos x="165" y="48"/>
                  </a:cxn>
                  <a:cxn ang="0">
                    <a:pos x="168" y="25"/>
                  </a:cxn>
                </a:cxnLst>
                <a:pathLst>
                  <a:path w="211" h="724">
                    <a:moveTo>
                      <a:pt x="158" y="9"/>
                    </a:moveTo>
                    <a:lnTo>
                      <a:pt x="133" y="0"/>
                    </a:lnTo>
                    <a:lnTo>
                      <a:pt x="105" y="4"/>
                    </a:lnTo>
                    <a:lnTo>
                      <a:pt x="87" y="23"/>
                    </a:lnTo>
                    <a:lnTo>
                      <a:pt x="80" y="45"/>
                    </a:lnTo>
                    <a:lnTo>
                      <a:pt x="86" y="71"/>
                    </a:lnTo>
                    <a:lnTo>
                      <a:pt x="76" y="87"/>
                    </a:lnTo>
                    <a:lnTo>
                      <a:pt x="63" y="94"/>
                    </a:lnTo>
                    <a:lnTo>
                      <a:pt x="26" y="110"/>
                    </a:lnTo>
                    <a:lnTo>
                      <a:pt x="15" y="121"/>
                    </a:lnTo>
                    <a:lnTo>
                      <a:pt x="0" y="236"/>
                    </a:lnTo>
                    <a:lnTo>
                      <a:pt x="7" y="260"/>
                    </a:lnTo>
                    <a:lnTo>
                      <a:pt x="45" y="270"/>
                    </a:lnTo>
                    <a:lnTo>
                      <a:pt x="39" y="380"/>
                    </a:lnTo>
                    <a:lnTo>
                      <a:pt x="66" y="390"/>
                    </a:lnTo>
                    <a:lnTo>
                      <a:pt x="73" y="471"/>
                    </a:lnTo>
                    <a:lnTo>
                      <a:pt x="67" y="610"/>
                    </a:lnTo>
                    <a:lnTo>
                      <a:pt x="66" y="687"/>
                    </a:lnTo>
                    <a:lnTo>
                      <a:pt x="72" y="689"/>
                    </a:lnTo>
                    <a:lnTo>
                      <a:pt x="72" y="696"/>
                    </a:lnTo>
                    <a:lnTo>
                      <a:pt x="93" y="710"/>
                    </a:lnTo>
                    <a:lnTo>
                      <a:pt x="105" y="719"/>
                    </a:lnTo>
                    <a:lnTo>
                      <a:pt x="113" y="723"/>
                    </a:lnTo>
                    <a:lnTo>
                      <a:pt x="123" y="723"/>
                    </a:lnTo>
                    <a:lnTo>
                      <a:pt x="133" y="720"/>
                    </a:lnTo>
                    <a:lnTo>
                      <a:pt x="135" y="717"/>
                    </a:lnTo>
                    <a:lnTo>
                      <a:pt x="133" y="711"/>
                    </a:lnTo>
                    <a:lnTo>
                      <a:pt x="128" y="705"/>
                    </a:lnTo>
                    <a:lnTo>
                      <a:pt x="121" y="695"/>
                    </a:lnTo>
                    <a:lnTo>
                      <a:pt x="112" y="687"/>
                    </a:lnTo>
                    <a:lnTo>
                      <a:pt x="119" y="689"/>
                    </a:lnTo>
                    <a:lnTo>
                      <a:pt x="119" y="680"/>
                    </a:lnTo>
                    <a:lnTo>
                      <a:pt x="148" y="694"/>
                    </a:lnTo>
                    <a:lnTo>
                      <a:pt x="161" y="694"/>
                    </a:lnTo>
                    <a:lnTo>
                      <a:pt x="164" y="689"/>
                    </a:lnTo>
                    <a:lnTo>
                      <a:pt x="164" y="685"/>
                    </a:lnTo>
                    <a:lnTo>
                      <a:pt x="163" y="680"/>
                    </a:lnTo>
                    <a:lnTo>
                      <a:pt x="161" y="676"/>
                    </a:lnTo>
                    <a:lnTo>
                      <a:pt x="153" y="669"/>
                    </a:lnTo>
                    <a:lnTo>
                      <a:pt x="148" y="663"/>
                    </a:lnTo>
                    <a:lnTo>
                      <a:pt x="155" y="661"/>
                    </a:lnTo>
                    <a:lnTo>
                      <a:pt x="162" y="592"/>
                    </a:lnTo>
                    <a:lnTo>
                      <a:pt x="165" y="484"/>
                    </a:lnTo>
                    <a:lnTo>
                      <a:pt x="176" y="396"/>
                    </a:lnTo>
                    <a:lnTo>
                      <a:pt x="180" y="371"/>
                    </a:lnTo>
                    <a:lnTo>
                      <a:pt x="183" y="357"/>
                    </a:lnTo>
                    <a:lnTo>
                      <a:pt x="174" y="303"/>
                    </a:lnTo>
                    <a:lnTo>
                      <a:pt x="171" y="279"/>
                    </a:lnTo>
                    <a:lnTo>
                      <a:pt x="177" y="282"/>
                    </a:lnTo>
                    <a:lnTo>
                      <a:pt x="181" y="278"/>
                    </a:lnTo>
                    <a:lnTo>
                      <a:pt x="183" y="278"/>
                    </a:lnTo>
                    <a:lnTo>
                      <a:pt x="189" y="275"/>
                    </a:lnTo>
                    <a:lnTo>
                      <a:pt x="195" y="276"/>
                    </a:lnTo>
                    <a:lnTo>
                      <a:pt x="197" y="270"/>
                    </a:lnTo>
                    <a:lnTo>
                      <a:pt x="201" y="269"/>
                    </a:lnTo>
                    <a:lnTo>
                      <a:pt x="203" y="264"/>
                    </a:lnTo>
                    <a:lnTo>
                      <a:pt x="207" y="260"/>
                    </a:lnTo>
                    <a:lnTo>
                      <a:pt x="210" y="254"/>
                    </a:lnTo>
                    <a:lnTo>
                      <a:pt x="199" y="230"/>
                    </a:lnTo>
                    <a:lnTo>
                      <a:pt x="204" y="215"/>
                    </a:lnTo>
                    <a:lnTo>
                      <a:pt x="184" y="230"/>
                    </a:lnTo>
                    <a:lnTo>
                      <a:pt x="154" y="124"/>
                    </a:lnTo>
                    <a:lnTo>
                      <a:pt x="130" y="102"/>
                    </a:lnTo>
                    <a:lnTo>
                      <a:pt x="135" y="97"/>
                    </a:lnTo>
                    <a:lnTo>
                      <a:pt x="155" y="94"/>
                    </a:lnTo>
                    <a:lnTo>
                      <a:pt x="157" y="80"/>
                    </a:lnTo>
                    <a:lnTo>
                      <a:pt x="151" y="77"/>
                    </a:lnTo>
                    <a:lnTo>
                      <a:pt x="159" y="76"/>
                    </a:lnTo>
                    <a:lnTo>
                      <a:pt x="158" y="71"/>
                    </a:lnTo>
                    <a:lnTo>
                      <a:pt x="166" y="68"/>
                    </a:lnTo>
                    <a:lnTo>
                      <a:pt x="160" y="50"/>
                    </a:lnTo>
                    <a:lnTo>
                      <a:pt x="165" y="48"/>
                    </a:lnTo>
                    <a:lnTo>
                      <a:pt x="162" y="25"/>
                    </a:lnTo>
                    <a:lnTo>
                      <a:pt x="168" y="25"/>
                    </a:lnTo>
                    <a:lnTo>
                      <a:pt x="158" y="9"/>
                    </a:lnTo>
                  </a:path>
                </a:pathLst>
              </a:custGeom>
              <a:solidFill>
                <a:schemeClr val="folHlink"/>
              </a:solidFill>
              <a:ln w="12700">
                <a:noFill/>
              </a:ln>
            </p:spPr>
            <p:txBody>
              <a:bodyPr/>
              <a:p>
                <a:endParaRPr lang="zh-CN" altLang="en-US"/>
              </a:p>
            </p:txBody>
          </p:sp>
          <p:sp>
            <p:nvSpPr>
              <p:cNvPr id="37956" name="任意多边形 25668"/>
              <p:cNvSpPr/>
              <p:nvPr/>
            </p:nvSpPr>
            <p:spPr>
              <a:xfrm>
                <a:off x="3552" y="1542"/>
                <a:ext cx="82" cy="392"/>
              </a:xfrm>
              <a:custGeom>
                <a:avLst/>
                <a:gdLst/>
                <a:ahLst/>
                <a:cxnLst>
                  <a:cxn ang="0">
                    <a:pos x="118" y="14"/>
                  </a:cxn>
                  <a:cxn ang="0">
                    <a:pos x="118" y="31"/>
                  </a:cxn>
                  <a:cxn ang="0">
                    <a:pos x="116" y="36"/>
                  </a:cxn>
                  <a:cxn ang="0">
                    <a:pos x="123" y="50"/>
                  </a:cxn>
                  <a:cxn ang="0">
                    <a:pos x="118" y="53"/>
                  </a:cxn>
                  <a:cxn ang="0">
                    <a:pos x="120" y="59"/>
                  </a:cxn>
                  <a:cxn ang="0">
                    <a:pos x="115" y="77"/>
                  </a:cxn>
                  <a:cxn ang="0">
                    <a:pos x="115" y="82"/>
                  </a:cxn>
                  <a:cxn ang="0">
                    <a:pos x="142" y="100"/>
                  </a:cxn>
                  <a:cxn ang="0">
                    <a:pos x="155" y="242"/>
                  </a:cxn>
                  <a:cxn ang="0">
                    <a:pos x="138" y="268"/>
                  </a:cxn>
                  <a:cxn ang="0">
                    <a:pos x="145" y="344"/>
                  </a:cxn>
                  <a:cxn ang="0">
                    <a:pos x="133" y="353"/>
                  </a:cxn>
                  <a:cxn ang="0">
                    <a:pos x="129" y="474"/>
                  </a:cxn>
                  <a:cxn ang="0">
                    <a:pos x="121" y="596"/>
                  </a:cxn>
                  <a:cxn ang="0">
                    <a:pos x="124" y="603"/>
                  </a:cxn>
                  <a:cxn ang="0">
                    <a:pos x="151" y="627"/>
                  </a:cxn>
                  <a:cxn ang="0">
                    <a:pos x="148" y="631"/>
                  </a:cxn>
                  <a:cxn ang="0">
                    <a:pos x="138" y="635"/>
                  </a:cxn>
                  <a:cxn ang="0">
                    <a:pos x="122" y="631"/>
                  </a:cxn>
                  <a:cxn ang="0">
                    <a:pos x="107" y="622"/>
                  </a:cxn>
                  <a:cxn ang="0">
                    <a:pos x="94" y="617"/>
                  </a:cxn>
                  <a:cxn ang="0">
                    <a:pos x="94" y="638"/>
                  </a:cxn>
                  <a:cxn ang="0">
                    <a:pos x="88" y="639"/>
                  </a:cxn>
                  <a:cxn ang="0">
                    <a:pos x="97" y="656"/>
                  </a:cxn>
                  <a:cxn ang="0">
                    <a:pos x="93" y="686"/>
                  </a:cxn>
                  <a:cxn ang="0">
                    <a:pos x="84" y="690"/>
                  </a:cxn>
                  <a:cxn ang="0">
                    <a:pos x="67" y="665"/>
                  </a:cxn>
                  <a:cxn ang="0">
                    <a:pos x="67" y="648"/>
                  </a:cxn>
                  <a:cxn ang="0">
                    <a:pos x="62" y="646"/>
                  </a:cxn>
                  <a:cxn ang="0">
                    <a:pos x="55" y="489"/>
                  </a:cxn>
                  <a:cxn ang="0">
                    <a:pos x="62" y="474"/>
                  </a:cxn>
                  <a:cxn ang="0">
                    <a:pos x="44" y="368"/>
                  </a:cxn>
                  <a:cxn ang="0">
                    <a:pos x="33" y="364"/>
                  </a:cxn>
                  <a:cxn ang="0">
                    <a:pos x="29" y="255"/>
                  </a:cxn>
                  <a:cxn ang="0">
                    <a:pos x="0" y="242"/>
                  </a:cxn>
                  <a:cxn ang="0">
                    <a:pos x="12" y="124"/>
                  </a:cxn>
                  <a:cxn ang="0">
                    <a:pos x="56" y="91"/>
                  </a:cxn>
                  <a:cxn ang="0">
                    <a:pos x="68" y="81"/>
                  </a:cxn>
                  <a:cxn ang="0">
                    <a:pos x="68" y="69"/>
                  </a:cxn>
                  <a:cxn ang="0">
                    <a:pos x="64" y="61"/>
                  </a:cxn>
                  <a:cxn ang="0">
                    <a:pos x="59" y="55"/>
                  </a:cxn>
                  <a:cxn ang="0">
                    <a:pos x="54" y="46"/>
                  </a:cxn>
                  <a:cxn ang="0">
                    <a:pos x="51" y="39"/>
                  </a:cxn>
                  <a:cxn ang="0">
                    <a:pos x="51" y="30"/>
                  </a:cxn>
                  <a:cxn ang="0">
                    <a:pos x="54" y="22"/>
                  </a:cxn>
                  <a:cxn ang="0">
                    <a:pos x="60" y="12"/>
                  </a:cxn>
                  <a:cxn ang="0">
                    <a:pos x="68" y="5"/>
                  </a:cxn>
                  <a:cxn ang="0">
                    <a:pos x="77" y="1"/>
                  </a:cxn>
                  <a:cxn ang="0">
                    <a:pos x="87" y="0"/>
                  </a:cxn>
                  <a:cxn ang="0">
                    <a:pos x="97" y="2"/>
                  </a:cxn>
                  <a:cxn ang="0">
                    <a:pos x="107" y="5"/>
                  </a:cxn>
                  <a:cxn ang="0">
                    <a:pos x="118" y="14"/>
                  </a:cxn>
                </a:cxnLst>
                <a:pathLst>
                  <a:path w="156" h="691">
                    <a:moveTo>
                      <a:pt x="118" y="14"/>
                    </a:moveTo>
                    <a:lnTo>
                      <a:pt x="118" y="31"/>
                    </a:lnTo>
                    <a:lnTo>
                      <a:pt x="116" y="36"/>
                    </a:lnTo>
                    <a:lnTo>
                      <a:pt x="123" y="50"/>
                    </a:lnTo>
                    <a:lnTo>
                      <a:pt x="118" y="53"/>
                    </a:lnTo>
                    <a:lnTo>
                      <a:pt x="120" y="59"/>
                    </a:lnTo>
                    <a:lnTo>
                      <a:pt x="115" y="77"/>
                    </a:lnTo>
                    <a:lnTo>
                      <a:pt x="115" y="82"/>
                    </a:lnTo>
                    <a:lnTo>
                      <a:pt x="142" y="100"/>
                    </a:lnTo>
                    <a:lnTo>
                      <a:pt x="155" y="242"/>
                    </a:lnTo>
                    <a:lnTo>
                      <a:pt x="138" y="268"/>
                    </a:lnTo>
                    <a:lnTo>
                      <a:pt x="145" y="344"/>
                    </a:lnTo>
                    <a:lnTo>
                      <a:pt x="133" y="353"/>
                    </a:lnTo>
                    <a:lnTo>
                      <a:pt x="129" y="474"/>
                    </a:lnTo>
                    <a:lnTo>
                      <a:pt x="121" y="596"/>
                    </a:lnTo>
                    <a:lnTo>
                      <a:pt x="124" y="603"/>
                    </a:lnTo>
                    <a:lnTo>
                      <a:pt x="151" y="627"/>
                    </a:lnTo>
                    <a:lnTo>
                      <a:pt x="148" y="631"/>
                    </a:lnTo>
                    <a:lnTo>
                      <a:pt x="138" y="635"/>
                    </a:lnTo>
                    <a:lnTo>
                      <a:pt x="122" y="631"/>
                    </a:lnTo>
                    <a:lnTo>
                      <a:pt x="107" y="622"/>
                    </a:lnTo>
                    <a:lnTo>
                      <a:pt x="94" y="617"/>
                    </a:lnTo>
                    <a:lnTo>
                      <a:pt x="94" y="638"/>
                    </a:lnTo>
                    <a:lnTo>
                      <a:pt x="88" y="639"/>
                    </a:lnTo>
                    <a:lnTo>
                      <a:pt x="97" y="656"/>
                    </a:lnTo>
                    <a:lnTo>
                      <a:pt x="93" y="686"/>
                    </a:lnTo>
                    <a:lnTo>
                      <a:pt x="84" y="690"/>
                    </a:lnTo>
                    <a:lnTo>
                      <a:pt x="67" y="665"/>
                    </a:lnTo>
                    <a:lnTo>
                      <a:pt x="67" y="648"/>
                    </a:lnTo>
                    <a:lnTo>
                      <a:pt x="62" y="646"/>
                    </a:lnTo>
                    <a:lnTo>
                      <a:pt x="55" y="489"/>
                    </a:lnTo>
                    <a:lnTo>
                      <a:pt x="62" y="474"/>
                    </a:lnTo>
                    <a:lnTo>
                      <a:pt x="44" y="368"/>
                    </a:lnTo>
                    <a:lnTo>
                      <a:pt x="33" y="364"/>
                    </a:lnTo>
                    <a:lnTo>
                      <a:pt x="29" y="255"/>
                    </a:lnTo>
                    <a:lnTo>
                      <a:pt x="0" y="242"/>
                    </a:lnTo>
                    <a:lnTo>
                      <a:pt x="12" y="124"/>
                    </a:lnTo>
                    <a:lnTo>
                      <a:pt x="56" y="91"/>
                    </a:lnTo>
                    <a:lnTo>
                      <a:pt x="68" y="81"/>
                    </a:lnTo>
                    <a:lnTo>
                      <a:pt x="68" y="69"/>
                    </a:lnTo>
                    <a:lnTo>
                      <a:pt x="64" y="61"/>
                    </a:lnTo>
                    <a:lnTo>
                      <a:pt x="59" y="55"/>
                    </a:lnTo>
                    <a:lnTo>
                      <a:pt x="54" y="46"/>
                    </a:lnTo>
                    <a:lnTo>
                      <a:pt x="51" y="39"/>
                    </a:lnTo>
                    <a:lnTo>
                      <a:pt x="51" y="30"/>
                    </a:lnTo>
                    <a:lnTo>
                      <a:pt x="54" y="22"/>
                    </a:lnTo>
                    <a:lnTo>
                      <a:pt x="60" y="12"/>
                    </a:lnTo>
                    <a:lnTo>
                      <a:pt x="68" y="5"/>
                    </a:lnTo>
                    <a:lnTo>
                      <a:pt x="77" y="1"/>
                    </a:lnTo>
                    <a:lnTo>
                      <a:pt x="87" y="0"/>
                    </a:lnTo>
                    <a:lnTo>
                      <a:pt x="97" y="2"/>
                    </a:lnTo>
                    <a:lnTo>
                      <a:pt x="107" y="5"/>
                    </a:lnTo>
                    <a:lnTo>
                      <a:pt x="118" y="14"/>
                    </a:lnTo>
                  </a:path>
                </a:pathLst>
              </a:custGeom>
              <a:solidFill>
                <a:schemeClr val="folHlink"/>
              </a:solidFill>
              <a:ln w="12700">
                <a:noFill/>
              </a:ln>
            </p:spPr>
            <p:txBody>
              <a:bodyPr/>
              <a:p>
                <a:endParaRPr lang="zh-CN" altLang="en-US"/>
              </a:p>
            </p:txBody>
          </p:sp>
          <p:sp>
            <p:nvSpPr>
              <p:cNvPr id="37957" name="任意多边形 25669"/>
              <p:cNvSpPr/>
              <p:nvPr/>
            </p:nvSpPr>
            <p:spPr>
              <a:xfrm>
                <a:off x="3364" y="1538"/>
                <a:ext cx="98" cy="356"/>
              </a:xfrm>
              <a:custGeom>
                <a:avLst/>
                <a:gdLst/>
                <a:ahLst/>
                <a:cxnLst>
                  <a:cxn ang="0">
                    <a:pos x="112" y="8"/>
                  </a:cxn>
                  <a:cxn ang="0">
                    <a:pos x="149" y="0"/>
                  </a:cxn>
                  <a:cxn ang="0">
                    <a:pos x="162" y="15"/>
                  </a:cxn>
                  <a:cxn ang="0">
                    <a:pos x="169" y="10"/>
                  </a:cxn>
                  <a:cxn ang="0">
                    <a:pos x="178" y="38"/>
                  </a:cxn>
                  <a:cxn ang="0">
                    <a:pos x="158" y="55"/>
                  </a:cxn>
                  <a:cxn ang="0">
                    <a:pos x="157" y="69"/>
                  </a:cxn>
                  <a:cxn ang="0">
                    <a:pos x="152" y="71"/>
                  </a:cxn>
                  <a:cxn ang="0">
                    <a:pos x="149" y="85"/>
                  </a:cxn>
                  <a:cxn ang="0">
                    <a:pos x="134" y="88"/>
                  </a:cxn>
                  <a:cxn ang="0">
                    <a:pos x="134" y="94"/>
                  </a:cxn>
                  <a:cxn ang="0">
                    <a:pos x="158" y="112"/>
                  </a:cxn>
                  <a:cxn ang="0">
                    <a:pos x="178" y="202"/>
                  </a:cxn>
                  <a:cxn ang="0">
                    <a:pos x="162" y="226"/>
                  </a:cxn>
                  <a:cxn ang="0">
                    <a:pos x="162" y="390"/>
                  </a:cxn>
                  <a:cxn ang="0">
                    <a:pos x="143" y="397"/>
                  </a:cxn>
                  <a:cxn ang="0">
                    <a:pos x="140" y="423"/>
                  </a:cxn>
                  <a:cxn ang="0">
                    <a:pos x="132" y="493"/>
                  </a:cxn>
                  <a:cxn ang="0">
                    <a:pos x="132" y="530"/>
                  </a:cxn>
                  <a:cxn ang="0">
                    <a:pos x="162" y="553"/>
                  </a:cxn>
                  <a:cxn ang="0">
                    <a:pos x="184" y="565"/>
                  </a:cxn>
                  <a:cxn ang="0">
                    <a:pos x="184" y="572"/>
                  </a:cxn>
                  <a:cxn ang="0">
                    <a:pos x="138" y="561"/>
                  </a:cxn>
                  <a:cxn ang="0">
                    <a:pos x="132" y="554"/>
                  </a:cxn>
                  <a:cxn ang="0">
                    <a:pos x="127" y="561"/>
                  </a:cxn>
                  <a:cxn ang="0">
                    <a:pos x="123" y="561"/>
                  </a:cxn>
                  <a:cxn ang="0">
                    <a:pos x="117" y="535"/>
                  </a:cxn>
                  <a:cxn ang="0">
                    <a:pos x="112" y="416"/>
                  </a:cxn>
                  <a:cxn ang="0">
                    <a:pos x="103" y="416"/>
                  </a:cxn>
                  <a:cxn ang="0">
                    <a:pos x="77" y="521"/>
                  </a:cxn>
                  <a:cxn ang="0">
                    <a:pos x="77" y="587"/>
                  </a:cxn>
                  <a:cxn ang="0">
                    <a:pos x="66" y="619"/>
                  </a:cxn>
                  <a:cxn ang="0">
                    <a:pos x="57" y="627"/>
                  </a:cxn>
                  <a:cxn ang="0">
                    <a:pos x="51" y="609"/>
                  </a:cxn>
                  <a:cxn ang="0">
                    <a:pos x="58" y="590"/>
                  </a:cxn>
                  <a:cxn ang="0">
                    <a:pos x="66" y="550"/>
                  </a:cxn>
                  <a:cxn ang="0">
                    <a:pos x="68" y="399"/>
                  </a:cxn>
                  <a:cxn ang="0">
                    <a:pos x="77" y="252"/>
                  </a:cxn>
                  <a:cxn ang="0">
                    <a:pos x="61" y="240"/>
                  </a:cxn>
                  <a:cxn ang="0">
                    <a:pos x="61" y="218"/>
                  </a:cxn>
                  <a:cxn ang="0">
                    <a:pos x="61" y="179"/>
                  </a:cxn>
                  <a:cxn ang="0">
                    <a:pos x="40" y="189"/>
                  </a:cxn>
                  <a:cxn ang="0">
                    <a:pos x="58" y="214"/>
                  </a:cxn>
                  <a:cxn ang="0">
                    <a:pos x="58" y="237"/>
                  </a:cxn>
                  <a:cxn ang="0">
                    <a:pos x="39" y="222"/>
                  </a:cxn>
                  <a:cxn ang="0">
                    <a:pos x="29" y="208"/>
                  </a:cxn>
                  <a:cxn ang="0">
                    <a:pos x="20" y="211"/>
                  </a:cxn>
                  <a:cxn ang="0">
                    <a:pos x="0" y="187"/>
                  </a:cxn>
                  <a:cxn ang="0">
                    <a:pos x="0" y="179"/>
                  </a:cxn>
                  <a:cxn ang="0">
                    <a:pos x="10" y="175"/>
                  </a:cxn>
                  <a:cxn ang="0">
                    <a:pos x="34" y="147"/>
                  </a:cxn>
                  <a:cxn ang="0">
                    <a:pos x="58" y="123"/>
                  </a:cxn>
                  <a:cxn ang="0">
                    <a:pos x="89" y="95"/>
                  </a:cxn>
                  <a:cxn ang="0">
                    <a:pos x="112" y="86"/>
                  </a:cxn>
                  <a:cxn ang="0">
                    <a:pos x="112" y="66"/>
                  </a:cxn>
                  <a:cxn ang="0">
                    <a:pos x="103" y="56"/>
                  </a:cxn>
                  <a:cxn ang="0">
                    <a:pos x="103" y="31"/>
                  </a:cxn>
                  <a:cxn ang="0">
                    <a:pos x="97" y="26"/>
                  </a:cxn>
                  <a:cxn ang="0">
                    <a:pos x="112" y="8"/>
                  </a:cxn>
                </a:cxnLst>
                <a:pathLst>
                  <a:path w="185" h="628">
                    <a:moveTo>
                      <a:pt x="112" y="8"/>
                    </a:moveTo>
                    <a:lnTo>
                      <a:pt x="149" y="0"/>
                    </a:lnTo>
                    <a:lnTo>
                      <a:pt x="162" y="15"/>
                    </a:lnTo>
                    <a:lnTo>
                      <a:pt x="169" y="10"/>
                    </a:lnTo>
                    <a:lnTo>
                      <a:pt x="178" y="38"/>
                    </a:lnTo>
                    <a:lnTo>
                      <a:pt x="158" y="55"/>
                    </a:lnTo>
                    <a:lnTo>
                      <a:pt x="157" y="69"/>
                    </a:lnTo>
                    <a:lnTo>
                      <a:pt x="152" y="71"/>
                    </a:lnTo>
                    <a:lnTo>
                      <a:pt x="149" y="85"/>
                    </a:lnTo>
                    <a:lnTo>
                      <a:pt x="134" y="88"/>
                    </a:lnTo>
                    <a:lnTo>
                      <a:pt x="134" y="94"/>
                    </a:lnTo>
                    <a:lnTo>
                      <a:pt x="158" y="112"/>
                    </a:lnTo>
                    <a:lnTo>
                      <a:pt x="178" y="202"/>
                    </a:lnTo>
                    <a:lnTo>
                      <a:pt x="162" y="226"/>
                    </a:lnTo>
                    <a:lnTo>
                      <a:pt x="162" y="390"/>
                    </a:lnTo>
                    <a:lnTo>
                      <a:pt x="143" y="397"/>
                    </a:lnTo>
                    <a:lnTo>
                      <a:pt x="140" y="423"/>
                    </a:lnTo>
                    <a:lnTo>
                      <a:pt x="132" y="493"/>
                    </a:lnTo>
                    <a:lnTo>
                      <a:pt x="132" y="530"/>
                    </a:lnTo>
                    <a:lnTo>
                      <a:pt x="162" y="553"/>
                    </a:lnTo>
                    <a:lnTo>
                      <a:pt x="184" y="565"/>
                    </a:lnTo>
                    <a:lnTo>
                      <a:pt x="184" y="572"/>
                    </a:lnTo>
                    <a:lnTo>
                      <a:pt x="138" y="561"/>
                    </a:lnTo>
                    <a:lnTo>
                      <a:pt x="132" y="554"/>
                    </a:lnTo>
                    <a:lnTo>
                      <a:pt x="127" y="561"/>
                    </a:lnTo>
                    <a:lnTo>
                      <a:pt x="123" y="561"/>
                    </a:lnTo>
                    <a:lnTo>
                      <a:pt x="117" y="535"/>
                    </a:lnTo>
                    <a:lnTo>
                      <a:pt x="112" y="416"/>
                    </a:lnTo>
                    <a:lnTo>
                      <a:pt x="103" y="416"/>
                    </a:lnTo>
                    <a:lnTo>
                      <a:pt x="77" y="521"/>
                    </a:lnTo>
                    <a:lnTo>
                      <a:pt x="77" y="587"/>
                    </a:lnTo>
                    <a:lnTo>
                      <a:pt x="66" y="619"/>
                    </a:lnTo>
                    <a:lnTo>
                      <a:pt x="57" y="627"/>
                    </a:lnTo>
                    <a:lnTo>
                      <a:pt x="51" y="609"/>
                    </a:lnTo>
                    <a:lnTo>
                      <a:pt x="58" y="590"/>
                    </a:lnTo>
                    <a:lnTo>
                      <a:pt x="66" y="550"/>
                    </a:lnTo>
                    <a:lnTo>
                      <a:pt x="68" y="399"/>
                    </a:lnTo>
                    <a:lnTo>
                      <a:pt x="77" y="252"/>
                    </a:lnTo>
                    <a:lnTo>
                      <a:pt x="61" y="240"/>
                    </a:lnTo>
                    <a:lnTo>
                      <a:pt x="61" y="218"/>
                    </a:lnTo>
                    <a:lnTo>
                      <a:pt x="61" y="179"/>
                    </a:lnTo>
                    <a:lnTo>
                      <a:pt x="40" y="189"/>
                    </a:lnTo>
                    <a:lnTo>
                      <a:pt x="58" y="214"/>
                    </a:lnTo>
                    <a:lnTo>
                      <a:pt x="58" y="237"/>
                    </a:lnTo>
                    <a:lnTo>
                      <a:pt x="39" y="222"/>
                    </a:lnTo>
                    <a:lnTo>
                      <a:pt x="29" y="208"/>
                    </a:lnTo>
                    <a:lnTo>
                      <a:pt x="20" y="211"/>
                    </a:lnTo>
                    <a:lnTo>
                      <a:pt x="0" y="187"/>
                    </a:lnTo>
                    <a:lnTo>
                      <a:pt x="0" y="179"/>
                    </a:lnTo>
                    <a:lnTo>
                      <a:pt x="10" y="175"/>
                    </a:lnTo>
                    <a:lnTo>
                      <a:pt x="34" y="147"/>
                    </a:lnTo>
                    <a:lnTo>
                      <a:pt x="58" y="123"/>
                    </a:lnTo>
                    <a:lnTo>
                      <a:pt x="89" y="95"/>
                    </a:lnTo>
                    <a:lnTo>
                      <a:pt x="112" y="86"/>
                    </a:lnTo>
                    <a:lnTo>
                      <a:pt x="112" y="66"/>
                    </a:lnTo>
                    <a:lnTo>
                      <a:pt x="103" y="56"/>
                    </a:lnTo>
                    <a:lnTo>
                      <a:pt x="103" y="31"/>
                    </a:lnTo>
                    <a:lnTo>
                      <a:pt x="97" y="26"/>
                    </a:lnTo>
                    <a:lnTo>
                      <a:pt x="112" y="8"/>
                    </a:lnTo>
                  </a:path>
                </a:pathLst>
              </a:custGeom>
              <a:solidFill>
                <a:schemeClr val="folHlink"/>
              </a:solidFill>
              <a:ln w="12700">
                <a:noFill/>
              </a:ln>
            </p:spPr>
            <p:txBody>
              <a:bodyPr/>
              <a:p>
                <a:endParaRPr lang="zh-CN" altLang="en-US"/>
              </a:p>
            </p:txBody>
          </p:sp>
          <p:sp>
            <p:nvSpPr>
              <p:cNvPr id="37958" name="任意多边形 25670"/>
              <p:cNvSpPr/>
              <p:nvPr/>
            </p:nvSpPr>
            <p:spPr>
              <a:xfrm>
                <a:off x="3459" y="1538"/>
                <a:ext cx="71" cy="340"/>
              </a:xfrm>
              <a:custGeom>
                <a:avLst/>
                <a:gdLst/>
                <a:ahLst/>
                <a:cxnLst>
                  <a:cxn ang="0">
                    <a:pos x="30" y="11"/>
                  </a:cxn>
                  <a:cxn ang="0">
                    <a:pos x="30" y="27"/>
                  </a:cxn>
                  <a:cxn ang="0">
                    <a:pos x="33" y="31"/>
                  </a:cxn>
                  <a:cxn ang="0">
                    <a:pos x="27" y="42"/>
                  </a:cxn>
                  <a:cxn ang="0">
                    <a:pos x="30" y="46"/>
                  </a:cxn>
                  <a:cxn ang="0">
                    <a:pos x="30" y="51"/>
                  </a:cxn>
                  <a:cxn ang="0">
                    <a:pos x="34" y="67"/>
                  </a:cxn>
                  <a:cxn ang="0">
                    <a:pos x="34" y="70"/>
                  </a:cxn>
                  <a:cxn ang="0">
                    <a:pos x="10" y="86"/>
                  </a:cxn>
                  <a:cxn ang="0">
                    <a:pos x="0" y="211"/>
                  </a:cxn>
                  <a:cxn ang="0">
                    <a:pos x="13" y="232"/>
                  </a:cxn>
                  <a:cxn ang="0">
                    <a:pos x="8" y="300"/>
                  </a:cxn>
                  <a:cxn ang="0">
                    <a:pos x="17" y="307"/>
                  </a:cxn>
                  <a:cxn ang="0">
                    <a:pos x="22" y="413"/>
                  </a:cxn>
                  <a:cxn ang="0">
                    <a:pos x="28" y="519"/>
                  </a:cxn>
                  <a:cxn ang="0">
                    <a:pos x="25" y="525"/>
                  </a:cxn>
                  <a:cxn ang="0">
                    <a:pos x="2" y="545"/>
                  </a:cxn>
                  <a:cxn ang="0">
                    <a:pos x="5" y="548"/>
                  </a:cxn>
                  <a:cxn ang="0">
                    <a:pos x="13" y="553"/>
                  </a:cxn>
                  <a:cxn ang="0">
                    <a:pos x="28" y="548"/>
                  </a:cxn>
                  <a:cxn ang="0">
                    <a:pos x="41" y="541"/>
                  </a:cxn>
                  <a:cxn ang="0">
                    <a:pos x="52" y="537"/>
                  </a:cxn>
                  <a:cxn ang="0">
                    <a:pos x="52" y="555"/>
                  </a:cxn>
                  <a:cxn ang="0">
                    <a:pos x="57" y="555"/>
                  </a:cxn>
                  <a:cxn ang="0">
                    <a:pos x="49" y="571"/>
                  </a:cxn>
                  <a:cxn ang="0">
                    <a:pos x="53" y="596"/>
                  </a:cxn>
                  <a:cxn ang="0">
                    <a:pos x="61" y="600"/>
                  </a:cxn>
                  <a:cxn ang="0">
                    <a:pos x="75" y="579"/>
                  </a:cxn>
                  <a:cxn ang="0">
                    <a:pos x="75" y="563"/>
                  </a:cxn>
                  <a:cxn ang="0">
                    <a:pos x="79" y="562"/>
                  </a:cxn>
                  <a:cxn ang="0">
                    <a:pos x="85" y="425"/>
                  </a:cxn>
                  <a:cxn ang="0">
                    <a:pos x="79" y="412"/>
                  </a:cxn>
                  <a:cxn ang="0">
                    <a:pos x="95" y="320"/>
                  </a:cxn>
                  <a:cxn ang="0">
                    <a:pos x="105" y="316"/>
                  </a:cxn>
                  <a:cxn ang="0">
                    <a:pos x="108" y="221"/>
                  </a:cxn>
                  <a:cxn ang="0">
                    <a:pos x="133" y="210"/>
                  </a:cxn>
                  <a:cxn ang="0">
                    <a:pos x="123" y="107"/>
                  </a:cxn>
                  <a:cxn ang="0">
                    <a:pos x="84" y="79"/>
                  </a:cxn>
                  <a:cxn ang="0">
                    <a:pos x="75" y="69"/>
                  </a:cxn>
                  <a:cxn ang="0">
                    <a:pos x="75" y="60"/>
                  </a:cxn>
                  <a:cxn ang="0">
                    <a:pos x="78" y="53"/>
                  </a:cxn>
                  <a:cxn ang="0">
                    <a:pos x="82" y="47"/>
                  </a:cxn>
                  <a:cxn ang="0">
                    <a:pos x="86" y="40"/>
                  </a:cxn>
                  <a:cxn ang="0">
                    <a:pos x="89" y="33"/>
                  </a:cxn>
                  <a:cxn ang="0">
                    <a:pos x="89" y="26"/>
                  </a:cxn>
                  <a:cxn ang="0">
                    <a:pos x="86" y="18"/>
                  </a:cxn>
                  <a:cxn ang="0">
                    <a:pos x="82" y="10"/>
                  </a:cxn>
                  <a:cxn ang="0">
                    <a:pos x="75" y="4"/>
                  </a:cxn>
                  <a:cxn ang="0">
                    <a:pos x="67" y="0"/>
                  </a:cxn>
                  <a:cxn ang="0">
                    <a:pos x="58" y="0"/>
                  </a:cxn>
                  <a:cxn ang="0">
                    <a:pos x="49" y="1"/>
                  </a:cxn>
                  <a:cxn ang="0">
                    <a:pos x="41" y="4"/>
                  </a:cxn>
                  <a:cxn ang="0">
                    <a:pos x="30" y="11"/>
                  </a:cxn>
                </a:cxnLst>
                <a:pathLst>
                  <a:path w="134" h="601">
                    <a:moveTo>
                      <a:pt x="30" y="11"/>
                    </a:moveTo>
                    <a:lnTo>
                      <a:pt x="30" y="27"/>
                    </a:lnTo>
                    <a:lnTo>
                      <a:pt x="33" y="31"/>
                    </a:lnTo>
                    <a:lnTo>
                      <a:pt x="27" y="42"/>
                    </a:lnTo>
                    <a:lnTo>
                      <a:pt x="30" y="46"/>
                    </a:lnTo>
                    <a:lnTo>
                      <a:pt x="30" y="51"/>
                    </a:lnTo>
                    <a:lnTo>
                      <a:pt x="34" y="67"/>
                    </a:lnTo>
                    <a:lnTo>
                      <a:pt x="34" y="70"/>
                    </a:lnTo>
                    <a:lnTo>
                      <a:pt x="10" y="86"/>
                    </a:lnTo>
                    <a:lnTo>
                      <a:pt x="0" y="211"/>
                    </a:lnTo>
                    <a:lnTo>
                      <a:pt x="13" y="232"/>
                    </a:lnTo>
                    <a:lnTo>
                      <a:pt x="8" y="300"/>
                    </a:lnTo>
                    <a:lnTo>
                      <a:pt x="17" y="307"/>
                    </a:lnTo>
                    <a:lnTo>
                      <a:pt x="22" y="413"/>
                    </a:lnTo>
                    <a:lnTo>
                      <a:pt x="28" y="519"/>
                    </a:lnTo>
                    <a:lnTo>
                      <a:pt x="25" y="525"/>
                    </a:lnTo>
                    <a:lnTo>
                      <a:pt x="2" y="545"/>
                    </a:lnTo>
                    <a:lnTo>
                      <a:pt x="5" y="548"/>
                    </a:lnTo>
                    <a:lnTo>
                      <a:pt x="13" y="553"/>
                    </a:lnTo>
                    <a:lnTo>
                      <a:pt x="28" y="548"/>
                    </a:lnTo>
                    <a:lnTo>
                      <a:pt x="41" y="541"/>
                    </a:lnTo>
                    <a:lnTo>
                      <a:pt x="52" y="537"/>
                    </a:lnTo>
                    <a:lnTo>
                      <a:pt x="52" y="555"/>
                    </a:lnTo>
                    <a:lnTo>
                      <a:pt x="57" y="555"/>
                    </a:lnTo>
                    <a:lnTo>
                      <a:pt x="49" y="571"/>
                    </a:lnTo>
                    <a:lnTo>
                      <a:pt x="53" y="596"/>
                    </a:lnTo>
                    <a:lnTo>
                      <a:pt x="61" y="600"/>
                    </a:lnTo>
                    <a:lnTo>
                      <a:pt x="75" y="579"/>
                    </a:lnTo>
                    <a:lnTo>
                      <a:pt x="75" y="563"/>
                    </a:lnTo>
                    <a:lnTo>
                      <a:pt x="79" y="562"/>
                    </a:lnTo>
                    <a:lnTo>
                      <a:pt x="85" y="425"/>
                    </a:lnTo>
                    <a:lnTo>
                      <a:pt x="79" y="412"/>
                    </a:lnTo>
                    <a:lnTo>
                      <a:pt x="95" y="320"/>
                    </a:lnTo>
                    <a:lnTo>
                      <a:pt x="105" y="316"/>
                    </a:lnTo>
                    <a:lnTo>
                      <a:pt x="108" y="221"/>
                    </a:lnTo>
                    <a:lnTo>
                      <a:pt x="133" y="210"/>
                    </a:lnTo>
                    <a:lnTo>
                      <a:pt x="123" y="107"/>
                    </a:lnTo>
                    <a:lnTo>
                      <a:pt x="84" y="79"/>
                    </a:lnTo>
                    <a:lnTo>
                      <a:pt x="75" y="69"/>
                    </a:lnTo>
                    <a:lnTo>
                      <a:pt x="75" y="60"/>
                    </a:lnTo>
                    <a:lnTo>
                      <a:pt x="78" y="53"/>
                    </a:lnTo>
                    <a:lnTo>
                      <a:pt x="82" y="47"/>
                    </a:lnTo>
                    <a:lnTo>
                      <a:pt x="86" y="40"/>
                    </a:lnTo>
                    <a:lnTo>
                      <a:pt x="89" y="33"/>
                    </a:lnTo>
                    <a:lnTo>
                      <a:pt x="89" y="26"/>
                    </a:lnTo>
                    <a:lnTo>
                      <a:pt x="86" y="18"/>
                    </a:lnTo>
                    <a:lnTo>
                      <a:pt x="82" y="10"/>
                    </a:lnTo>
                    <a:lnTo>
                      <a:pt x="75" y="4"/>
                    </a:lnTo>
                    <a:lnTo>
                      <a:pt x="67" y="0"/>
                    </a:lnTo>
                    <a:lnTo>
                      <a:pt x="58" y="0"/>
                    </a:lnTo>
                    <a:lnTo>
                      <a:pt x="49" y="1"/>
                    </a:lnTo>
                    <a:lnTo>
                      <a:pt x="41" y="4"/>
                    </a:lnTo>
                    <a:lnTo>
                      <a:pt x="30" y="11"/>
                    </a:lnTo>
                  </a:path>
                </a:pathLst>
              </a:custGeom>
              <a:solidFill>
                <a:srgbClr val="EAEC5E"/>
              </a:solidFill>
              <a:ln w="12700">
                <a:noFill/>
              </a:ln>
            </p:spPr>
            <p:txBody>
              <a:bodyPr/>
              <a:p>
                <a:endParaRPr lang="zh-CN" altLang="en-US"/>
              </a:p>
            </p:txBody>
          </p:sp>
        </p:grpSp>
        <p:sp>
          <p:nvSpPr>
            <p:cNvPr id="37959" name="椭圆 25671"/>
            <p:cNvSpPr/>
            <p:nvPr/>
          </p:nvSpPr>
          <p:spPr>
            <a:xfrm>
              <a:off x="3198" y="1344"/>
              <a:ext cx="862" cy="680"/>
            </a:xfrm>
            <a:prstGeom prst="ellipse">
              <a:avLst/>
            </a:prstGeom>
            <a:noFill/>
            <a:ln w="12700" cap="flat" cmpd="sng">
              <a:solidFill>
                <a:schemeClr val="hlink"/>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grpSp>
      <p:sp>
        <p:nvSpPr>
          <p:cNvPr id="37960" name="右箭头 25672"/>
          <p:cNvSpPr/>
          <p:nvPr/>
        </p:nvSpPr>
        <p:spPr>
          <a:xfrm>
            <a:off x="3492500" y="2565400"/>
            <a:ext cx="1511300" cy="215900"/>
          </a:xfrm>
          <a:prstGeom prst="rightArrow">
            <a:avLst>
              <a:gd name="adj1" fmla="val 50000"/>
              <a:gd name="adj2" fmla="val 175000"/>
            </a:avLst>
          </a:prstGeom>
          <a:solidFill>
            <a:schemeClr val="accent2"/>
          </a:solidFill>
          <a:ln w="28575" cap="flat" cmpd="sng">
            <a:solidFill>
              <a:schemeClr val="tx1"/>
            </a:solidFill>
            <a:prstDash val="solid"/>
            <a:miter/>
            <a:headEnd type="none" w="med" len="med"/>
            <a:tailEnd type="none" w="med" len="med"/>
          </a:ln>
        </p:spPr>
        <p:txBody>
          <a:bodyPr lIns="90000" tIns="46800" rIns="90000" bIns="46800" anchor="ctr" anchorCtr="0">
            <a:spAutoFit/>
          </a:bodyPr>
          <a:p>
            <a:endParaRPr lang="zh-CN" altLang="zh-CN">
              <a:latin typeface="Arial" panose="020B0604020202020204" pitchFamily="34" charset="0"/>
              <a:ea typeface="宋体" panose="02010600030101010101" pitchFamily="2" charset="-122"/>
            </a:endParaRPr>
          </a:p>
        </p:txBody>
      </p:sp>
      <p:sp>
        <p:nvSpPr>
          <p:cNvPr id="37961" name="矩形 25673"/>
          <p:cNvSpPr/>
          <p:nvPr/>
        </p:nvSpPr>
        <p:spPr>
          <a:xfrm>
            <a:off x="3429000" y="5072063"/>
            <a:ext cx="2941638" cy="457200"/>
          </a:xfrm>
          <a:prstGeom prst="rect">
            <a:avLst/>
          </a:prstGeom>
          <a:noFill/>
          <a:ln w="9525">
            <a:noFill/>
          </a:ln>
        </p:spPr>
        <p:txBody>
          <a:bodyPr wrap="none" anchor="t" anchorCtr="0">
            <a:spAutoFit/>
          </a:bodyPr>
          <a:p>
            <a:r>
              <a:rPr lang="zh-CN" altLang="en-US" sz="2400" b="1">
                <a:latin typeface="Arial" panose="020B0604020202020204" pitchFamily="34" charset="0"/>
                <a:ea typeface="仿宋" panose="02010609060101010101" pitchFamily="49" charset="-122"/>
              </a:rPr>
              <a:t>总体取值的平均程度</a:t>
            </a:r>
            <a:endParaRPr lang="zh-CN" altLang="en-US" sz="2400" b="1">
              <a:latin typeface="Arial" panose="020B0604020202020204" pitchFamily="34" charset="0"/>
              <a:ea typeface="仿宋" panose="02010609060101010101" pitchFamily="49" charset="-122"/>
            </a:endParaRPr>
          </a:p>
        </p:txBody>
      </p:sp>
      <p:pic>
        <p:nvPicPr>
          <p:cNvPr id="37962" name="图片 25674" descr="1356432741599701461412.wmf"/>
          <p:cNvPicPr>
            <a:picLocks noChangeAspect="1"/>
          </p:cNvPicPr>
          <p:nvPr/>
        </p:nvPicPr>
        <p:blipFill>
          <a:blip r:embed="rId3"/>
          <a:stretch>
            <a:fillRect/>
          </a:stretch>
        </p:blipFill>
        <p:spPr>
          <a:xfrm>
            <a:off x="2843213" y="3433763"/>
            <a:ext cx="360362" cy="334962"/>
          </a:xfrm>
          <a:prstGeom prst="rect">
            <a:avLst/>
          </a:prstGeom>
          <a:noFill/>
          <a:ln w="9525">
            <a:noFill/>
          </a:ln>
        </p:spPr>
      </p:pic>
      <p:pic>
        <p:nvPicPr>
          <p:cNvPr id="37963" name="图片 25675" descr="9699287971599701461412.wmf"/>
          <p:cNvPicPr>
            <a:picLocks noChangeAspect="1"/>
          </p:cNvPicPr>
          <p:nvPr/>
        </p:nvPicPr>
        <p:blipFill>
          <a:blip r:embed="rId4"/>
          <a:stretch>
            <a:fillRect/>
          </a:stretch>
        </p:blipFill>
        <p:spPr>
          <a:xfrm>
            <a:off x="5795963" y="3357563"/>
            <a:ext cx="1368425" cy="425450"/>
          </a:xfrm>
          <a:prstGeom prst="rect">
            <a:avLst/>
          </a:prstGeom>
          <a:noFill/>
          <a:ln w="9525">
            <a:noFill/>
          </a:ln>
        </p:spPr>
      </p:pic>
      <p:sp>
        <p:nvSpPr>
          <p:cNvPr id="37964" name="矩形 25676"/>
          <p:cNvSpPr/>
          <p:nvPr/>
        </p:nvSpPr>
        <p:spPr>
          <a:xfrm>
            <a:off x="1908175" y="476250"/>
            <a:ext cx="5449888" cy="584200"/>
          </a:xfrm>
          <a:prstGeom prst="rect">
            <a:avLst/>
          </a:prstGeom>
          <a:noFill/>
          <a:ln w="9525">
            <a:noFill/>
          </a:ln>
        </p:spPr>
        <p:txBody>
          <a:bodyPr anchor="t" anchorCtr="0">
            <a:spAutoFit/>
          </a:bodyPr>
          <a:p>
            <a:r>
              <a:rPr lang="en-US" altLang="zh-CN" sz="3200" b="1">
                <a:latin typeface="Arial" panose="020B0604020202020204" pitchFamily="34" charset="0"/>
                <a:ea typeface="隶书" panose="02010509060101010101" pitchFamily="49" charset="-122"/>
              </a:rPr>
              <a:t>1.1.1 </a:t>
            </a:r>
            <a:r>
              <a:rPr lang="zh-CN" altLang="en-US" sz="3200" b="1">
                <a:latin typeface="Arial" panose="020B0604020202020204" pitchFamily="34" charset="0"/>
                <a:ea typeface="隶书" panose="02010509060101010101" pitchFamily="49" charset="-122"/>
              </a:rPr>
              <a:t>一维数据的数字特征</a:t>
            </a:r>
            <a:endParaRPr lang="zh-CN" altLang="en-US" sz="3200" b="1">
              <a:latin typeface="Arial" panose="020B0604020202020204" pitchFamily="34"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arn(in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barn(inHorizontal)">
                                      <p:cBhvr>
                                        <p:cTn id="1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2662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39938" name="日期占位符 2662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6628" name="云形标注 26627"/>
          <p:cNvSpPr/>
          <p:nvPr/>
        </p:nvSpPr>
        <p:spPr>
          <a:xfrm>
            <a:off x="4859338" y="2133600"/>
            <a:ext cx="3924300" cy="2157413"/>
          </a:xfrm>
          <a:prstGeom prst="cloudCallout">
            <a:avLst>
              <a:gd name="adj1" fmla="val -54088"/>
              <a:gd name="adj2" fmla="val 70528"/>
            </a:avLst>
          </a:prstGeom>
          <a:solidFill>
            <a:srgbClr val="CCFFFF"/>
          </a:solidFill>
          <a:ln w="28575" cap="flat" cmpd="sng">
            <a:solidFill>
              <a:srgbClr val="00CC66"/>
            </a:solidFill>
            <a:prstDash val="solid"/>
            <a:round/>
            <a:headEnd type="none" w="med" len="med"/>
            <a:tailEnd type="none" w="med" len="med"/>
          </a:ln>
        </p:spPr>
        <p:txBody>
          <a:bodyPr lIns="0" tIns="0" rIns="0" bIns="0" anchor="t" anchorCtr="0">
            <a:spAutoFit/>
          </a:bodyPr>
          <a:p>
            <a:pPr>
              <a:lnSpc>
                <a:spcPct val="80000"/>
              </a:lnSpc>
              <a:spcBef>
                <a:spcPct val="20000"/>
              </a:spcBef>
            </a:pPr>
            <a:r>
              <a:rPr lang="zh-CN" altLang="en-US" sz="2400" b="1">
                <a:latin typeface="Arial" panose="020B0604020202020204" pitchFamily="34" charset="0"/>
                <a:ea typeface="宋体" panose="02010600030101010101" pitchFamily="2" charset="-122"/>
              </a:rPr>
              <a:t>张村有个张千万，</a:t>
            </a:r>
            <a:endParaRPr lang="zh-CN" altLang="en-US" sz="2400" b="1">
              <a:latin typeface="Arial" panose="020B0604020202020204" pitchFamily="34" charset="0"/>
              <a:ea typeface="宋体" panose="02010600030101010101" pitchFamily="2" charset="-122"/>
            </a:endParaRPr>
          </a:p>
          <a:p>
            <a:pPr>
              <a:lnSpc>
                <a:spcPct val="80000"/>
              </a:lnSpc>
              <a:spcBef>
                <a:spcPct val="20000"/>
              </a:spcBef>
            </a:pPr>
            <a:r>
              <a:rPr lang="zh-CN" altLang="en-US" sz="2400" b="1">
                <a:latin typeface="Arial" panose="020B0604020202020204" pitchFamily="34" charset="0"/>
                <a:ea typeface="宋体" panose="02010600030101010101" pitchFamily="2" charset="-122"/>
              </a:rPr>
              <a:t>九个邻居穷光蛋；</a:t>
            </a:r>
            <a:endParaRPr lang="zh-CN" altLang="en-US" sz="2400" b="1">
              <a:latin typeface="Arial" panose="020B0604020202020204" pitchFamily="34" charset="0"/>
              <a:ea typeface="宋体" panose="02010600030101010101" pitchFamily="2" charset="-122"/>
            </a:endParaRPr>
          </a:p>
          <a:p>
            <a:pPr>
              <a:lnSpc>
                <a:spcPct val="80000"/>
              </a:lnSpc>
              <a:spcBef>
                <a:spcPct val="20000"/>
              </a:spcBef>
            </a:pPr>
            <a:r>
              <a:rPr lang="zh-CN" altLang="en-US" sz="2400" b="1">
                <a:latin typeface="Arial" panose="020B0604020202020204" pitchFamily="34" charset="0"/>
                <a:ea typeface="宋体" panose="02010600030101010101" pitchFamily="2" charset="-122"/>
              </a:rPr>
              <a:t>统计平均算资产，</a:t>
            </a:r>
            <a:endParaRPr lang="zh-CN" altLang="en-US" sz="2400" b="1">
              <a:latin typeface="Arial" panose="020B0604020202020204" pitchFamily="34" charset="0"/>
              <a:ea typeface="宋体" panose="02010600030101010101" pitchFamily="2" charset="-122"/>
            </a:endParaRPr>
          </a:p>
          <a:p>
            <a:pPr>
              <a:lnSpc>
                <a:spcPct val="80000"/>
              </a:lnSpc>
              <a:spcBef>
                <a:spcPct val="20000"/>
              </a:spcBef>
            </a:pPr>
            <a:r>
              <a:rPr lang="zh-CN" altLang="en-US" sz="2400" b="1">
                <a:latin typeface="Arial" panose="020B0604020202020204" pitchFamily="34" charset="0"/>
                <a:ea typeface="宋体" panose="02010600030101010101" pitchFamily="2" charset="-122"/>
              </a:rPr>
              <a:t>个个都是张百万。</a:t>
            </a: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26629" name="矩形 26628"/>
          <p:cNvSpPr/>
          <p:nvPr/>
        </p:nvSpPr>
        <p:spPr>
          <a:xfrm>
            <a:off x="468313" y="3357563"/>
            <a:ext cx="5256212" cy="2189162"/>
          </a:xfrm>
          <a:prstGeom prst="rect">
            <a:avLst/>
          </a:prstGeom>
          <a:noFill/>
          <a:ln w="12700">
            <a:noFill/>
          </a:ln>
        </p:spPr>
        <p:txBody>
          <a:bodyPr lIns="90488" tIns="44450" rIns="90488" bIns="44450" anchor="t" anchorCtr="0"/>
          <a:p>
            <a:pPr marL="342900" indent="-342900">
              <a:spcBef>
                <a:spcPct val="20000"/>
              </a:spcBef>
              <a:buClr>
                <a:schemeClr val="bg2"/>
              </a:buClr>
              <a:buSzPct val="75000"/>
              <a:buFont typeface="Wingdings" panose="05000000000000000000" pitchFamily="2" charset="2"/>
              <a:buChar char="n"/>
            </a:pPr>
            <a:r>
              <a:rPr lang="zh-CN" altLang="en-US" sz="3200" b="1">
                <a:latin typeface="Arial" panose="020B0604020202020204" pitchFamily="34" charset="0"/>
                <a:ea typeface="宋体" panose="02010600030101010101" pitchFamily="2" charset="-122"/>
              </a:rPr>
              <a:t>缺点</a:t>
            </a:r>
            <a:r>
              <a:rPr lang="zh-CN" altLang="en-US" sz="2800">
                <a:latin typeface="Arial" panose="020B0604020202020204" pitchFamily="34" charset="0"/>
                <a:ea typeface="宋体" panose="02010600030101010101" pitchFamily="2" charset="-122"/>
              </a:rPr>
              <a:t>：</a:t>
            </a:r>
            <a:endParaRPr lang="zh-CN" altLang="en-US" sz="2800">
              <a:latin typeface="Arial" panose="020B0604020202020204" pitchFamily="34" charset="0"/>
              <a:ea typeface="宋体" panose="02010600030101010101" pitchFamily="2" charset="-122"/>
            </a:endParaRPr>
          </a:p>
          <a:p>
            <a:pPr marL="742950" lvl="1" indent="-285750" eaLnBrk="1" hangingPunct="1">
              <a:spcBef>
                <a:spcPct val="20000"/>
              </a:spcBef>
              <a:buClr>
                <a:schemeClr val="accent2"/>
              </a:buClr>
              <a:buSzPct val="80000"/>
              <a:buFont typeface="Wingdings" panose="05000000000000000000" pitchFamily="2" charset="2"/>
              <a:buChar char="¨"/>
            </a:pPr>
            <a:r>
              <a:rPr lang="zh-CN" altLang="en-US" sz="2800">
                <a:latin typeface="Arial" panose="020B0604020202020204" pitchFamily="34" charset="0"/>
                <a:ea typeface="宋体" panose="02010600030101010101" pitchFamily="2" charset="-122"/>
              </a:rPr>
              <a:t>易受异常值的影响。</a:t>
            </a:r>
            <a:endParaRPr lang="zh-CN" altLang="en-US" sz="2800">
              <a:latin typeface="Arial" panose="020B0604020202020204" pitchFamily="34" charset="0"/>
              <a:ea typeface="宋体" panose="02010600030101010101" pitchFamily="2" charset="-122"/>
            </a:endParaRPr>
          </a:p>
          <a:p>
            <a:pPr marL="742950" lvl="1" indent="-285750" eaLnBrk="1" hangingPunct="1">
              <a:spcBef>
                <a:spcPct val="20000"/>
              </a:spcBef>
              <a:buClr>
                <a:schemeClr val="accent2"/>
              </a:buClr>
              <a:buSzPct val="80000"/>
              <a:buFont typeface="Wingdings" panose="05000000000000000000" pitchFamily="2" charset="2"/>
              <a:buChar char="¨"/>
            </a:pPr>
            <a:r>
              <a:rPr lang="zh-CN" altLang="en-US" sz="2800">
                <a:latin typeface="Arial" panose="020B0604020202020204" pitchFamily="34" charset="0"/>
                <a:ea typeface="宋体" panose="02010600030101010101" pitchFamily="2" charset="-122"/>
              </a:rPr>
              <a:t>缺乏抗扰性、稳健性</a:t>
            </a:r>
            <a:endParaRPr lang="zh-CN" altLang="en-US" sz="2800">
              <a:latin typeface="Arial" panose="020B0604020202020204" pitchFamily="34" charset="0"/>
              <a:ea typeface="宋体" panose="02010600030101010101" pitchFamily="2" charset="-122"/>
            </a:endParaRPr>
          </a:p>
        </p:txBody>
      </p:sp>
      <p:sp>
        <p:nvSpPr>
          <p:cNvPr id="26630" name="矩形 26629"/>
          <p:cNvSpPr/>
          <p:nvPr/>
        </p:nvSpPr>
        <p:spPr>
          <a:xfrm>
            <a:off x="539750" y="765175"/>
            <a:ext cx="5724525" cy="2189163"/>
          </a:xfrm>
          <a:prstGeom prst="rect">
            <a:avLst/>
          </a:prstGeom>
          <a:noFill/>
          <a:ln w="12700">
            <a:noFill/>
          </a:ln>
        </p:spPr>
        <p:txBody>
          <a:bodyPr lIns="90488" tIns="44450" rIns="90488" bIns="44450" anchor="t" anchorCtr="0"/>
          <a:p>
            <a:pPr marL="342900" indent="-342900">
              <a:spcBef>
                <a:spcPct val="20000"/>
              </a:spcBef>
              <a:buClr>
                <a:schemeClr val="bg2"/>
              </a:buClr>
              <a:buSzPct val="75000"/>
              <a:buFont typeface="Wingdings" panose="05000000000000000000" pitchFamily="2" charset="2"/>
              <a:buChar char="n"/>
            </a:pPr>
            <a:r>
              <a:rPr lang="zh-CN" altLang="en-US" sz="3200">
                <a:latin typeface="Arial" panose="020B0604020202020204" pitchFamily="34" charset="0"/>
                <a:ea typeface="宋体" panose="02010600030101010101" pitchFamily="2" charset="-122"/>
              </a:rPr>
              <a:t>优点</a:t>
            </a:r>
            <a:r>
              <a:rPr lang="zh-CN" altLang="en-US" sz="2800">
                <a:latin typeface="Arial" panose="020B0604020202020204" pitchFamily="34" charset="0"/>
                <a:ea typeface="宋体" panose="02010600030101010101" pitchFamily="2" charset="-122"/>
              </a:rPr>
              <a:t>：</a:t>
            </a:r>
            <a:endParaRPr lang="zh-CN" altLang="en-US" sz="2800">
              <a:latin typeface="Arial" panose="020B0604020202020204" pitchFamily="34" charset="0"/>
              <a:ea typeface="宋体" panose="02010600030101010101" pitchFamily="2" charset="-122"/>
            </a:endParaRPr>
          </a:p>
          <a:p>
            <a:pPr marL="742950" lvl="1" indent="-285750" eaLnBrk="1" hangingPunct="1">
              <a:spcBef>
                <a:spcPct val="20000"/>
              </a:spcBef>
              <a:buClr>
                <a:schemeClr val="accent2"/>
              </a:buClr>
              <a:buSzPct val="80000"/>
              <a:buFont typeface="Wingdings" panose="05000000000000000000" pitchFamily="2" charset="2"/>
              <a:buChar char="¨"/>
            </a:pPr>
            <a:r>
              <a:rPr lang="zh-CN" altLang="en-US" sz="2800">
                <a:latin typeface="Arial" panose="020B0604020202020204" pitchFamily="34" charset="0"/>
                <a:ea typeface="宋体" panose="02010600030101010101" pitchFamily="2" charset="-122"/>
              </a:rPr>
              <a:t>总体均值无偏一致估计</a:t>
            </a:r>
            <a:r>
              <a:rPr lang="en-US" altLang="zh-CN" sz="2800">
                <a:latin typeface="Arial" panose="020B0604020202020204" pitchFamily="34" charset="0"/>
                <a:ea typeface="宋体" panose="02010600030101010101" pitchFamily="2" charset="-122"/>
              </a:rPr>
              <a:t>.</a:t>
            </a:r>
            <a:endParaRPr lang="en-US" altLang="zh-CN" sz="2800">
              <a:latin typeface="Arial" panose="020B0604020202020204" pitchFamily="34" charset="0"/>
              <a:ea typeface="宋体" panose="02010600030101010101" pitchFamily="2" charset="-122"/>
            </a:endParaRPr>
          </a:p>
          <a:p>
            <a:pPr marL="742950" lvl="1" indent="-285750" eaLnBrk="1" hangingPunct="1">
              <a:spcBef>
                <a:spcPct val="20000"/>
              </a:spcBef>
              <a:buClr>
                <a:schemeClr val="accent2"/>
              </a:buClr>
              <a:buSzPct val="80000"/>
              <a:buFont typeface="Wingdings" panose="05000000000000000000" pitchFamily="2" charset="2"/>
              <a:buChar char="¨"/>
            </a:pPr>
            <a:r>
              <a:rPr lang="zh-CN" altLang="en-US" sz="2800">
                <a:latin typeface="Arial" panose="020B0604020202020204" pitchFamily="34" charset="0"/>
                <a:ea typeface="宋体" panose="02010600030101010101" pitchFamily="2" charset="-122"/>
              </a:rPr>
              <a:t>含数据完整信息</a:t>
            </a:r>
            <a:endParaRPr lang="zh-CN" altLang="en-US" sz="2800">
              <a:latin typeface="Arial" panose="020B0604020202020204" pitchFamily="34" charset="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xEl>
                                              <p:charRg st="0" end="4"/>
                                            </p:txEl>
                                          </p:spTgt>
                                        </p:tgtEl>
                                        <p:attrNameLst>
                                          <p:attrName>style.visibility</p:attrName>
                                        </p:attrNameLst>
                                      </p:cBhvr>
                                      <p:to>
                                        <p:strVal val="visible"/>
                                      </p:to>
                                    </p:set>
                                    <p:animEffect transition="in" filter="wipe(left)">
                                      <p:cBhvr>
                                        <p:cTn id="7" dur="500"/>
                                        <p:tgtEl>
                                          <p:spTgt spid="26629">
                                            <p:txEl>
                                              <p:charRg st="0"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29">
                                            <p:txEl>
                                              <p:charRg st="4" end="14"/>
                                            </p:txEl>
                                          </p:spTgt>
                                        </p:tgtEl>
                                        <p:attrNameLst>
                                          <p:attrName>style.visibility</p:attrName>
                                        </p:attrNameLst>
                                      </p:cBhvr>
                                      <p:to>
                                        <p:strVal val="visible"/>
                                      </p:to>
                                    </p:set>
                                    <p:animEffect transition="in" filter="wipe(left)">
                                      <p:cBhvr>
                                        <p:cTn id="11" dur="500"/>
                                        <p:tgtEl>
                                          <p:spTgt spid="26629">
                                            <p:txEl>
                                              <p:charRg st="4" end="14"/>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dissolve">
                                      <p:cBhvr>
                                        <p:cTn id="15" dur="500"/>
                                        <p:tgtEl>
                                          <p:spTgt spid="266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629">
                                            <p:txEl>
                                              <p:charRg st="14" end="24"/>
                                            </p:txEl>
                                          </p:spTgt>
                                        </p:tgtEl>
                                        <p:attrNameLst>
                                          <p:attrName>style.visibility</p:attrName>
                                        </p:attrNameLst>
                                      </p:cBhvr>
                                      <p:to>
                                        <p:strVal val="visible"/>
                                      </p:to>
                                    </p:set>
                                    <p:animEffect transition="in" filter="wipe(left)">
                                      <p:cBhvr>
                                        <p:cTn id="20" dur="500"/>
                                        <p:tgtEl>
                                          <p:spTgt spid="26629">
                                            <p:txEl>
                                              <p:charRg st="14" end="2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630">
                                            <p:txEl>
                                              <p:charRg st="0" end="4"/>
                                            </p:txEl>
                                          </p:spTgt>
                                        </p:tgtEl>
                                        <p:attrNameLst>
                                          <p:attrName>style.visibility</p:attrName>
                                        </p:attrNameLst>
                                      </p:cBhvr>
                                      <p:to>
                                        <p:strVal val="visible"/>
                                      </p:to>
                                    </p:set>
                                    <p:animEffect transition="in" filter="wipe(left)">
                                      <p:cBhvr>
                                        <p:cTn id="25" dur="500"/>
                                        <p:tgtEl>
                                          <p:spTgt spid="26630">
                                            <p:txEl>
                                              <p:charRg st="0"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6630">
                                            <p:txEl>
                                              <p:charRg st="4" end="16"/>
                                            </p:txEl>
                                          </p:spTgt>
                                        </p:tgtEl>
                                        <p:attrNameLst>
                                          <p:attrName>style.visibility</p:attrName>
                                        </p:attrNameLst>
                                      </p:cBhvr>
                                      <p:to>
                                        <p:strVal val="visible"/>
                                      </p:to>
                                    </p:set>
                                    <p:animEffect transition="in" filter="wipe(left)">
                                      <p:cBhvr>
                                        <p:cTn id="29" dur="500"/>
                                        <p:tgtEl>
                                          <p:spTgt spid="26630">
                                            <p:txEl>
                                              <p:charRg st="4" end="1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630">
                                            <p:txEl>
                                              <p:charRg st="16" end="24"/>
                                            </p:txEl>
                                          </p:spTgt>
                                        </p:tgtEl>
                                        <p:attrNameLst>
                                          <p:attrName>style.visibility</p:attrName>
                                        </p:attrNameLst>
                                      </p:cBhvr>
                                      <p:to>
                                        <p:strVal val="visible"/>
                                      </p:to>
                                    </p:set>
                                    <p:animEffect transition="in" filter="wipe(left)">
                                      <p:cBhvr>
                                        <p:cTn id="34" dur="500"/>
                                        <p:tgtEl>
                                          <p:spTgt spid="26630">
                                            <p:txEl>
                                              <p:charRg st="16"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build="p"/>
      <p:bldP spid="26628" grpId="0" animBg="1"/>
      <p:bldP spid="26630"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2764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41986" name="日期占位符 2765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41987" name="矩形 27651"/>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41988" name="矩形 27652"/>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27654" name="矩形 27653"/>
          <p:cNvSpPr/>
          <p:nvPr/>
        </p:nvSpPr>
        <p:spPr>
          <a:xfrm>
            <a:off x="760413" y="696913"/>
            <a:ext cx="3276600" cy="358775"/>
          </a:xfrm>
          <a:prstGeom prst="rect">
            <a:avLst/>
          </a:prstGeom>
          <a:noFill/>
          <a:ln w="9525">
            <a:noFill/>
          </a:ln>
        </p:spPr>
        <p:txBody>
          <a:bodyPr anchor="t" anchorCtr="0">
            <a:spAutoFit/>
          </a:bodyPr>
          <a:p>
            <a:r>
              <a:rPr lang="en-US" altLang="zh-CN" b="1">
                <a:latin typeface="Arial" panose="020B0604020202020204" pitchFamily="34"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均值</a:t>
            </a:r>
            <a:r>
              <a:rPr lang="zh-CN" altLang="en-US" b="1">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mean</a:t>
            </a:r>
            <a:r>
              <a:rPr lang="zh-CN" altLang="en-US" b="1">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pic>
        <p:nvPicPr>
          <p:cNvPr id="27655" name="图片 27654" descr="3229463861599701461412.wmf"/>
          <p:cNvPicPr>
            <a:picLocks noChangeAspect="1"/>
          </p:cNvPicPr>
          <p:nvPr/>
        </p:nvPicPr>
        <p:blipFill>
          <a:blip r:embed="rId1"/>
          <a:stretch>
            <a:fillRect/>
          </a:stretch>
        </p:blipFill>
        <p:spPr>
          <a:xfrm>
            <a:off x="3062288" y="552450"/>
            <a:ext cx="1857375" cy="909638"/>
          </a:xfrm>
          <a:prstGeom prst="rect">
            <a:avLst/>
          </a:prstGeom>
          <a:noFill/>
          <a:ln w="9525">
            <a:noFill/>
          </a:ln>
        </p:spPr>
      </p:pic>
      <p:sp>
        <p:nvSpPr>
          <p:cNvPr id="41991" name="矩形 27655"/>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41992" name="矩形 27656"/>
          <p:cNvSpPr/>
          <p:nvPr/>
        </p:nvSpPr>
        <p:spPr>
          <a:xfrm>
            <a:off x="5219700" y="700088"/>
            <a:ext cx="2905125" cy="454025"/>
          </a:xfrm>
          <a:prstGeom prst="rect">
            <a:avLst/>
          </a:prstGeom>
          <a:noFill/>
          <a:ln w="9525">
            <a:noFill/>
          </a:ln>
        </p:spPr>
        <p:txBody>
          <a:bodyPr wrap="none" anchor="t" anchorCtr="0">
            <a:spAutoFit/>
          </a:bodyPr>
          <a:p>
            <a:r>
              <a:rPr lang="zh-CN" altLang="en-US" sz="2400" b="1">
                <a:latin typeface="Arial" panose="020B0604020202020204" pitchFamily="34" charset="0"/>
                <a:ea typeface="仿宋" panose="02010609060101010101" pitchFamily="49" charset="-122"/>
              </a:rPr>
              <a:t>总体取值的平均程度</a:t>
            </a:r>
            <a:endParaRPr lang="zh-CN" altLang="en-US" sz="2400" b="1">
              <a:latin typeface="Arial" panose="020B0604020202020204" pitchFamily="34" charset="0"/>
              <a:ea typeface="仿宋" panose="02010609060101010101" pitchFamily="49" charset="-122"/>
            </a:endParaRPr>
          </a:p>
        </p:txBody>
      </p:sp>
      <p:pic>
        <p:nvPicPr>
          <p:cNvPr id="41993" name="图片 27657" descr="6168349211599701461412.emf"/>
          <p:cNvPicPr>
            <a:picLocks noChangeAspect="1"/>
          </p:cNvPicPr>
          <p:nvPr/>
        </p:nvPicPr>
        <p:blipFill>
          <a:blip r:embed="rId2"/>
          <a:stretch>
            <a:fillRect/>
          </a:stretch>
        </p:blipFill>
        <p:spPr>
          <a:xfrm>
            <a:off x="107950" y="1773238"/>
            <a:ext cx="9020175" cy="1323975"/>
          </a:xfrm>
          <a:prstGeom prst="rect">
            <a:avLst/>
          </a:prstGeom>
          <a:noFill/>
          <a:ln w="9525">
            <a:noFill/>
          </a:ln>
        </p:spPr>
      </p:pic>
      <p:sp>
        <p:nvSpPr>
          <p:cNvPr id="41994" name="文本框 1"/>
          <p:cNvSpPr txBox="1"/>
          <p:nvPr/>
        </p:nvSpPr>
        <p:spPr>
          <a:xfrm>
            <a:off x="344488" y="3470275"/>
            <a:ext cx="7983537" cy="17526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用</a:t>
            </a:r>
            <a:r>
              <a:rPr lang="en-US" altLang="zh-CN">
                <a:latin typeface="Arial" panose="020B0604020202020204" pitchFamily="34" charset="0"/>
                <a:ea typeface="宋体" panose="02010600030101010101" pitchFamily="2" charset="-122"/>
              </a:rPr>
              <a:t>Pyhton</a:t>
            </a:r>
            <a:r>
              <a:rPr lang="zh-CN" altLang="en-US">
                <a:latin typeface="Arial" panose="020B0604020202020204" pitchFamily="34" charset="0"/>
                <a:ea typeface="宋体" panose="02010600030101010101" pitchFamily="2" charset="-122"/>
              </a:rPr>
              <a:t>编写上述源代码为：</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import numpy as np</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s=(3850,3950,4050,3880,3755,3710,3890,4130,3940,4225,3920,3880)</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print("s的平均值为：",np.mean(s))</a:t>
            </a:r>
            <a:endParaRPr lang="zh-CN" altLang="en-US">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arn(inHorizontal)">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arn(inHorizontal)">
                                      <p:cBhvr>
                                        <p:cTn id="12"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2867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44034" name="日期占位符 2867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pic>
        <p:nvPicPr>
          <p:cNvPr id="44035" name="图片 28675" descr="103062851599701461422.emf"/>
          <p:cNvPicPr>
            <a:picLocks noChangeAspect="1"/>
          </p:cNvPicPr>
          <p:nvPr/>
        </p:nvPicPr>
        <p:blipFill>
          <a:blip r:embed="rId1"/>
          <a:stretch>
            <a:fillRect/>
          </a:stretch>
        </p:blipFill>
        <p:spPr>
          <a:xfrm>
            <a:off x="461963" y="1881188"/>
            <a:ext cx="8391525" cy="3443287"/>
          </a:xfrm>
          <a:prstGeom prst="rect">
            <a:avLst/>
          </a:prstGeom>
          <a:noFill/>
          <a:ln w="9525">
            <a:noFill/>
          </a:ln>
        </p:spPr>
      </p:pic>
      <p:sp>
        <p:nvSpPr>
          <p:cNvPr id="28677" name="矩形 28676"/>
          <p:cNvSpPr/>
          <p:nvPr/>
        </p:nvSpPr>
        <p:spPr>
          <a:xfrm>
            <a:off x="461963" y="655638"/>
            <a:ext cx="2465387" cy="387350"/>
          </a:xfrm>
          <a:prstGeom prst="rect">
            <a:avLst/>
          </a:prstGeom>
          <a:noFill/>
          <a:ln w="9525">
            <a:noFill/>
          </a:ln>
        </p:spPr>
        <p:txBody>
          <a:bodyPr wrap="none" anchor="ctr" anchorCtr="0">
            <a:spAutoFit/>
          </a:bodyPr>
          <a:p>
            <a:r>
              <a:rPr lang="zh-CN" altLang="en-US" sz="2000" b="1">
                <a:latin typeface="Arial" panose="020B0604020202020204" pitchFamily="34" charset="0"/>
                <a:ea typeface="宋体" panose="02010600030101010101" pitchFamily="2" charset="-122"/>
              </a:rPr>
              <a:t>观测值从小到大排列</a:t>
            </a:r>
            <a:r>
              <a:rPr lang="zh-CN" altLang="en-US" b="1">
                <a:latin typeface="Arial" panose="020B0604020202020204" pitchFamily="34" charset="0"/>
                <a:ea typeface="宋体" panose="02010600030101010101" pitchFamily="2" charset="-122"/>
              </a:rPr>
              <a:t> </a:t>
            </a:r>
            <a:endParaRPr lang="zh-CN" altLang="en-US" b="1">
              <a:latin typeface="Arial" panose="020B0604020202020204" pitchFamily="34" charset="0"/>
              <a:ea typeface="宋体" panose="02010600030101010101" pitchFamily="2" charset="-122"/>
            </a:endParaRPr>
          </a:p>
        </p:txBody>
      </p:sp>
      <p:grpSp>
        <p:nvGrpSpPr>
          <p:cNvPr id="28678" name="组合 28677"/>
          <p:cNvGrpSpPr/>
          <p:nvPr/>
        </p:nvGrpSpPr>
        <p:grpSpPr>
          <a:xfrm>
            <a:off x="458788" y="1250950"/>
            <a:ext cx="3816350" cy="431800"/>
            <a:chOff x="289" y="788"/>
            <a:chExt cx="2404" cy="272"/>
          </a:xfrm>
        </p:grpSpPr>
        <p:pic>
          <p:nvPicPr>
            <p:cNvPr id="44038" name="图片 28678" descr="4213561501599701461422.wmf"/>
            <p:cNvPicPr>
              <a:picLocks noChangeAspect="1"/>
            </p:cNvPicPr>
            <p:nvPr/>
          </p:nvPicPr>
          <p:blipFill>
            <a:blip r:embed="rId2"/>
            <a:stretch>
              <a:fillRect/>
            </a:stretch>
          </p:blipFill>
          <p:spPr>
            <a:xfrm>
              <a:off x="750" y="788"/>
              <a:ext cx="1943" cy="272"/>
            </a:xfrm>
            <a:prstGeom prst="rect">
              <a:avLst/>
            </a:prstGeom>
            <a:noFill/>
            <a:ln w="9525">
              <a:noFill/>
            </a:ln>
          </p:spPr>
        </p:pic>
        <p:sp>
          <p:nvSpPr>
            <p:cNvPr id="44039" name="矩形 28679"/>
            <p:cNvSpPr/>
            <p:nvPr/>
          </p:nvSpPr>
          <p:spPr>
            <a:xfrm>
              <a:off x="289" y="788"/>
              <a:ext cx="404" cy="231"/>
            </a:xfrm>
            <a:prstGeom prst="rect">
              <a:avLst/>
            </a:prstGeom>
            <a:noFill/>
            <a:ln w="9525">
              <a:noFill/>
            </a:ln>
          </p:spPr>
          <p:txBody>
            <a:bodyPr wrap="none" anchor="t" anchorCtr="0">
              <a:spAutoFit/>
            </a:bodyPr>
            <a:p>
              <a:r>
                <a:rPr lang="zh-CN" altLang="en-US">
                  <a:latin typeface="Arial" panose="020B0604020202020204" pitchFamily="34" charset="0"/>
                  <a:ea typeface="宋体" panose="02010600030101010101" pitchFamily="2" charset="-122"/>
                </a:rPr>
                <a:t>其中</a:t>
              </a:r>
              <a:endParaRPr lang="zh-CN" altLang="en-US">
                <a:latin typeface="Arial" panose="020B0604020202020204" pitchFamily="34" charset="0"/>
                <a:ea typeface="宋体" panose="02010600030101010101" pitchFamily="2" charset="-122"/>
              </a:endParaRPr>
            </a:p>
          </p:txBody>
        </p:sp>
      </p:grpSp>
      <p:pic>
        <p:nvPicPr>
          <p:cNvPr id="28681" name="图片 28680" descr="9792199391599701461422.wmf"/>
          <p:cNvPicPr>
            <a:picLocks noChangeAspect="1"/>
          </p:cNvPicPr>
          <p:nvPr/>
        </p:nvPicPr>
        <p:blipFill>
          <a:blip r:embed="rId3"/>
          <a:stretch>
            <a:fillRect/>
          </a:stretch>
        </p:blipFill>
        <p:spPr>
          <a:xfrm>
            <a:off x="3132138" y="654050"/>
            <a:ext cx="2376487" cy="420688"/>
          </a:xfrm>
          <a:prstGeom prst="rect">
            <a:avLst/>
          </a:prstGeom>
          <a:noFill/>
          <a:ln w="9525">
            <a:noFill/>
          </a:ln>
        </p:spPr>
      </p:pic>
      <p:sp>
        <p:nvSpPr>
          <p:cNvPr id="28682" name="矩形 28681"/>
          <p:cNvSpPr/>
          <p:nvPr/>
        </p:nvSpPr>
        <p:spPr>
          <a:xfrm>
            <a:off x="5829300" y="655638"/>
            <a:ext cx="1785938" cy="357187"/>
          </a:xfrm>
          <a:prstGeom prst="rect">
            <a:avLst/>
          </a:prstGeom>
          <a:noFill/>
          <a:ln w="9525">
            <a:noFill/>
          </a:ln>
        </p:spPr>
        <p:txBody>
          <a:bodyPr wrap="none" anchor="ctr" anchorCtr="0">
            <a:spAutoFit/>
          </a:bodyPr>
          <a:p>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次序统计量 </a:t>
            </a:r>
            <a:endParaRPr lang="zh-CN" altLang="en-US" b="1">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blinds(horizontal)">
                                      <p:cBhvr>
                                        <p:cTn id="12" dur="500"/>
                                        <p:tgtEl>
                                          <p:spTgt spid="286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dissolve">
                                      <p:cBhvr>
                                        <p:cTn id="17" dur="500"/>
                                        <p:tgtEl>
                                          <p:spTgt spid="286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682"/>
                                        </p:tgtEl>
                                        <p:attrNameLst>
                                          <p:attrName>style.visibility</p:attrName>
                                        </p:attrNameLst>
                                      </p:cBhvr>
                                      <p:to>
                                        <p:strVal val="visible"/>
                                      </p:to>
                                    </p:set>
                                    <p:animEffect transition="in" filter="wipe(down)">
                                      <p:cBhvr>
                                        <p:cTn id="22"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p:bldP spid="286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pic>
        <p:nvPicPr>
          <p:cNvPr id="45058" name="图片 28682" descr="381951601599701461422.emf"/>
          <p:cNvPicPr>
            <a:picLocks noChangeAspect="1"/>
          </p:cNvPicPr>
          <p:nvPr>
            <p:custDataLst>
              <p:tags r:id="rId1"/>
            </p:custDataLst>
          </p:nvPr>
        </p:nvPicPr>
        <p:blipFill>
          <a:blip r:embed="rId2"/>
          <a:stretch>
            <a:fillRect/>
          </a:stretch>
        </p:blipFill>
        <p:spPr>
          <a:xfrm>
            <a:off x="223838" y="3932238"/>
            <a:ext cx="8696325" cy="1628775"/>
          </a:xfrm>
          <a:prstGeom prst="rect">
            <a:avLst/>
          </a:prstGeom>
          <a:noFill/>
          <a:ln w="9525">
            <a:noFill/>
          </a:ln>
        </p:spPr>
      </p:pic>
      <p:sp>
        <p:nvSpPr>
          <p:cNvPr id="45059" name="文本框 4"/>
          <p:cNvSpPr txBox="1"/>
          <p:nvPr/>
        </p:nvSpPr>
        <p:spPr>
          <a:xfrm>
            <a:off x="106363" y="908050"/>
            <a:ext cx="9050337" cy="258445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以前面的例子为例求其最小值、最大值及中位数的值：</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s=(3850,3950,4050,3880,3755,3710,3890,4130,3940,4225,3920,3880)</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先将</a:t>
            </a:r>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按升序进行排序得到：</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s=np.sort(s)</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s=array([3710, 3755, 3850, 3880, 3880, 3890, 3920, 3940, 3950, 4050, 4130, 4225])</a:t>
            </a:r>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最小值</a:t>
            </a:r>
            <a:r>
              <a:rPr lang="en-US" altLang="zh-CN">
                <a:latin typeface="Arial" panose="020B0604020202020204" pitchFamily="34" charset="0"/>
                <a:ea typeface="宋体" panose="02010600030101010101" pitchFamily="2" charset="-122"/>
              </a:rPr>
              <a:t>=min(s)</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最大值</a:t>
            </a:r>
            <a:r>
              <a:rPr lang="en-US" altLang="zh-CN">
                <a:latin typeface="Arial" panose="020B0604020202020204" pitchFamily="34" charset="0"/>
                <a:ea typeface="宋体" panose="02010600030101010101" pitchFamily="2" charset="-122"/>
              </a:rPr>
              <a:t>=max(s)</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中位数</a:t>
            </a:r>
            <a:r>
              <a:rPr lang="en-US" altLang="zh-CN">
                <a:latin typeface="Arial" panose="020B0604020202020204" pitchFamily="34" charset="0"/>
                <a:ea typeface="宋体" panose="02010600030101010101" pitchFamily="2" charset="-122"/>
              </a:rPr>
              <a:t>=np.median(s)</a:t>
            </a:r>
            <a:endParaRPr lang="en-US" altLang="zh-CN">
              <a:latin typeface="Arial" panose="020B0604020202020204" pitchFamily="34"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2969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46082" name="日期占位符 2969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pic>
        <p:nvPicPr>
          <p:cNvPr id="46083" name="图片 29699" descr="6831959481599701461422.png"/>
          <p:cNvPicPr>
            <a:picLocks noChangeAspect="1"/>
          </p:cNvPicPr>
          <p:nvPr/>
        </p:nvPicPr>
        <p:blipFill>
          <a:blip r:embed="rId1"/>
          <a:stretch>
            <a:fillRect/>
          </a:stretch>
        </p:blipFill>
        <p:spPr>
          <a:xfrm>
            <a:off x="457200" y="966788"/>
            <a:ext cx="7858125" cy="4370387"/>
          </a:xfrm>
          <a:prstGeom prst="rect">
            <a:avLst/>
          </a:prstGeom>
          <a:noFill/>
          <a:ln w="9525">
            <a:noFill/>
          </a:ln>
        </p:spPr>
      </p:pic>
      <p:sp>
        <p:nvSpPr>
          <p:cNvPr id="2" name="文本框 1"/>
          <p:cNvSpPr txBox="1"/>
          <p:nvPr/>
        </p:nvSpPr>
        <p:spPr>
          <a:xfrm>
            <a:off x="467360" y="5589270"/>
            <a:ext cx="7999730" cy="460375"/>
          </a:xfrm>
          <a:prstGeom prst="rect">
            <a:avLst/>
          </a:prstGeom>
          <a:noFill/>
        </p:spPr>
        <p:txBody>
          <a:bodyPr wrap="square" rtlCol="0">
            <a:spAutoFit/>
          </a:bodyPr>
          <a:p>
            <a:r>
              <a:rPr lang="zh-CN" altLang="en-US" sz="2400">
                <a:solidFill>
                  <a:srgbClr val="FF0000"/>
                </a:solidFill>
              </a:rPr>
              <a:t>注意：用函数</a:t>
            </a:r>
            <a:r>
              <a:rPr lang="en-US" altLang="zh-CN" sz="2400">
                <a:solidFill>
                  <a:srgbClr val="FF0000"/>
                </a:solidFill>
              </a:rPr>
              <a:t>percentile</a:t>
            </a:r>
            <a:r>
              <a:rPr lang="zh-CN" sz="2400">
                <a:solidFill>
                  <a:srgbClr val="FF0000"/>
                </a:solidFill>
              </a:rPr>
              <a:t>来计算分析数据的</a:t>
            </a:r>
            <a:r>
              <a:rPr lang="en-US" altLang="zh-CN" sz="2400">
                <a:solidFill>
                  <a:srgbClr val="FF0000"/>
                </a:solidFill>
              </a:rPr>
              <a:t>K</a:t>
            </a:r>
            <a:r>
              <a:rPr lang="zh-CN" altLang="en-US" sz="2400">
                <a:solidFill>
                  <a:srgbClr val="FF0000"/>
                </a:solidFill>
              </a:rPr>
              <a:t>百分比数值点</a:t>
            </a:r>
            <a:r>
              <a:rPr lang="zh-CN" altLang="en-US"/>
              <a:t>。</a:t>
            </a:r>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日期占位符 3"/>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latin typeface="Arial" panose="020B0604020202020204" pitchFamily="34" charset="0"/>
                <a:ea typeface="宋体" panose="02010600030101010101" pitchFamily="2" charset="-122"/>
              </a:rPr>
            </a:fld>
            <a:endParaRPr lang="zh-CN" altLang="x-none" sz="1200">
              <a:latin typeface="Arial" panose="020B0604020202020204" pitchFamily="34" charset="0"/>
              <a:ea typeface="宋体" panose="02010600030101010101" pitchFamily="2" charset="-122"/>
            </a:endParaRPr>
          </a:p>
        </p:txBody>
      </p:sp>
      <p:pic>
        <p:nvPicPr>
          <p:cNvPr id="47106" name="图片 29700" descr="image8702794460401651421.emf"/>
          <p:cNvPicPr>
            <a:picLocks noChangeAspect="1"/>
          </p:cNvPicPr>
          <p:nvPr/>
        </p:nvPicPr>
        <p:blipFill>
          <a:blip r:embed="rId1"/>
          <a:stretch>
            <a:fillRect/>
          </a:stretch>
        </p:blipFill>
        <p:spPr>
          <a:xfrm>
            <a:off x="0" y="2276475"/>
            <a:ext cx="8566150" cy="3638550"/>
          </a:xfrm>
          <a:prstGeom prst="rect">
            <a:avLst/>
          </a:prstGeom>
          <a:noFill/>
          <a:ln w="9525">
            <a:noFill/>
          </a:ln>
        </p:spPr>
      </p:pic>
      <p:sp>
        <p:nvSpPr>
          <p:cNvPr id="47107" name="文本框 2"/>
          <p:cNvSpPr txBox="1"/>
          <p:nvPr/>
        </p:nvSpPr>
        <p:spPr>
          <a:xfrm>
            <a:off x="107950" y="765175"/>
            <a:ext cx="8569325" cy="92075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p=np.sort(s)</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np.percentile(p,(25,50,75),interpolation="lower")</a:t>
            </a:r>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latin typeface="Arial" panose="020B0604020202020204" pitchFamily="34" charset="0"/>
                <a:ea typeface="宋体" panose="02010600030101010101" pitchFamily="2" charset="-122"/>
              </a:rPr>
            </a:fld>
            <a:endParaRPr lang="zh-CN" altLang="x-none" sz="1200">
              <a:latin typeface="Arial" panose="020B0604020202020204" pitchFamily="34" charset="0"/>
              <a:ea typeface="宋体" panose="02010600030101010101" pitchFamily="2" charset="-122"/>
            </a:endParaRPr>
          </a:p>
        </p:txBody>
      </p:sp>
      <p:sp>
        <p:nvSpPr>
          <p:cNvPr id="48130" name="文本框 2"/>
          <p:cNvSpPr txBox="1"/>
          <p:nvPr/>
        </p:nvSpPr>
        <p:spPr>
          <a:xfrm>
            <a:off x="179388" y="549275"/>
            <a:ext cx="8843962" cy="3969385"/>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import numpy as np</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s=(3850,3950,4050,3880,3755,3710,3890,4130,3940,4225,3920,3880)</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p=np.sort(s)</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排序后的序列p为：</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array([3710, 3755, 3850, 3880, 3880, 3890, 3920, 3940, 3950, 4050, 4130, 4225])</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求出序列</a:t>
            </a:r>
            <a:r>
              <a:rPr lang="en-US" altLang="zh-CN">
                <a:latin typeface="Arial" panose="020B0604020202020204" pitchFamily="34" charset="0"/>
                <a:ea typeface="宋体" panose="02010600030101010101" pitchFamily="2" charset="-122"/>
              </a:rPr>
              <a:t>p</a:t>
            </a:r>
            <a:r>
              <a:rPr lang="zh-CN" altLang="en-US">
                <a:latin typeface="Arial" panose="020B0604020202020204" pitchFamily="34" charset="0"/>
                <a:ea typeface="宋体" panose="02010600030101010101" pitchFamily="2" charset="-122"/>
              </a:rPr>
              <a:t>的</a:t>
            </a:r>
            <a:r>
              <a:rPr lang="en-US" altLang="zh-CN">
                <a:latin typeface="Arial" panose="020B0604020202020204" pitchFamily="34" charset="0"/>
                <a:ea typeface="宋体" panose="02010600030101010101" pitchFamily="2" charset="-122"/>
              </a:rPr>
              <a:t>10</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20</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50</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85</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99</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100</a:t>
            </a:r>
            <a:r>
              <a:rPr lang="zh-CN" altLang="en-US">
                <a:latin typeface="Arial" panose="020B0604020202020204" pitchFamily="34" charset="0"/>
                <a:ea typeface="宋体" panose="02010600030101010101" pitchFamily="2" charset="-122"/>
              </a:rPr>
              <a:t>分位上的值，调用函数：</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np.percentile(p,(10,20,50,85,90,99,100),interpolation="lower")</a:t>
            </a:r>
            <a:endParaRPr lang="zh-CN" altLang="en-US">
              <a:latin typeface="Arial" panose="020B0604020202020204" pitchFamily="34" charset="0"/>
              <a:ea typeface="宋体" panose="02010600030101010101" pitchFamily="2" charset="-122"/>
            </a:endParaRPr>
          </a:p>
          <a:p>
            <a:endParaRPr lang="zh-CN" altLang="en-US" sz="1800">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结果为：array([3755, 3850, 3890, 4050, 4050, 4130, 4225])</a:t>
            </a:r>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614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2290" name="日期占位符 614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2291" name="标题 6147"/>
          <p:cNvSpPr>
            <a:spLocks noGrp="1"/>
          </p:cNvSpPr>
          <p:nvPr>
            <p:ph type="title"/>
          </p:nvPr>
        </p:nvSpPr>
        <p:spPr>
          <a:xfrm>
            <a:off x="428625" y="571500"/>
            <a:ext cx="8229600" cy="500063"/>
          </a:xfrm>
        </p:spPr>
        <p:txBody>
          <a:bodyPr wrap="square" lIns="91440" tIns="45720" rIns="91440" bIns="45720" anchor="ctr" anchorCtr="0"/>
          <a:p>
            <a:pPr algn="ctr" eaLnBrk="1" hangingPunct="1"/>
            <a:r>
              <a:rPr lang="en-US" altLang="zh-CN" sz="2900"/>
              <a:t> </a:t>
            </a:r>
            <a:r>
              <a:rPr lang="en-US" altLang="zh-CN" sz="4800"/>
              <a:t> </a:t>
            </a:r>
            <a:r>
              <a:rPr lang="zh-CN" altLang="en-US" sz="2400"/>
              <a:t>内容及学时安排</a:t>
            </a:r>
            <a:endParaRPr lang="zh-CN" altLang="en-US" sz="2400">
              <a:solidFill>
                <a:srgbClr val="0000FF"/>
              </a:solidFill>
            </a:endParaRPr>
          </a:p>
        </p:txBody>
      </p:sp>
      <p:sp>
        <p:nvSpPr>
          <p:cNvPr id="12292" name="内容占位符 6148"/>
          <p:cNvSpPr>
            <a:spLocks noGrp="1"/>
          </p:cNvSpPr>
          <p:nvPr>
            <p:ph idx="4294967295"/>
          </p:nvPr>
        </p:nvSpPr>
        <p:spPr>
          <a:xfrm>
            <a:off x="500063" y="1285875"/>
            <a:ext cx="8229600" cy="4786313"/>
          </a:xfrm>
        </p:spPr>
        <p:txBody>
          <a:bodyPr anchor="t" anchorCtr="0"/>
          <a:p>
            <a:pPr eaLnBrk="1" hangingPunct="1"/>
            <a:r>
              <a:rPr lang="en-US" altLang="zh-CN"/>
              <a:t>1.</a:t>
            </a:r>
            <a:r>
              <a:rPr lang="zh-CN" altLang="en-US"/>
              <a:t>数据特征与描述</a:t>
            </a:r>
            <a:r>
              <a:rPr lang="en-US" altLang="zh-CN"/>
              <a:t>---------------------6</a:t>
            </a:r>
            <a:r>
              <a:rPr lang="zh-CN" altLang="en-US"/>
              <a:t>学时</a:t>
            </a:r>
            <a:endParaRPr lang="zh-CN" altLang="en-US"/>
          </a:p>
          <a:p>
            <a:pPr eaLnBrk="1" hangingPunct="1"/>
            <a:r>
              <a:rPr lang="en-US" altLang="zh-CN"/>
              <a:t>2.</a:t>
            </a:r>
            <a:r>
              <a:rPr lang="zh-CN" altLang="en-US"/>
              <a:t>线性回归模型</a:t>
            </a:r>
            <a:r>
              <a:rPr lang="en-US" altLang="zh-CN"/>
              <a:t>------------------------4</a:t>
            </a:r>
            <a:r>
              <a:rPr lang="zh-CN" altLang="en-US"/>
              <a:t>学时</a:t>
            </a:r>
            <a:endParaRPr lang="zh-CN" altLang="en-US"/>
          </a:p>
          <a:p>
            <a:pPr eaLnBrk="1" hangingPunct="1"/>
            <a:r>
              <a:rPr lang="en-US" altLang="zh-CN"/>
              <a:t>3.</a:t>
            </a:r>
            <a:r>
              <a:rPr lang="zh-CN" altLang="en-US"/>
              <a:t>方差分析</a:t>
            </a:r>
            <a:r>
              <a:rPr lang="en-US" altLang="zh-CN"/>
              <a:t>-------------------------------4</a:t>
            </a:r>
            <a:r>
              <a:rPr lang="zh-CN" altLang="en-US"/>
              <a:t>学时</a:t>
            </a:r>
            <a:endParaRPr lang="zh-CN" altLang="en-US"/>
          </a:p>
          <a:p>
            <a:pPr eaLnBrk="1" hangingPunct="1"/>
            <a:r>
              <a:rPr lang="en-US" altLang="zh-CN"/>
              <a:t>4.</a:t>
            </a:r>
            <a:r>
              <a:rPr lang="zh-CN" altLang="en-US"/>
              <a:t>曲线拟合技术聚类分析</a:t>
            </a:r>
            <a:r>
              <a:rPr lang="en-US" altLang="zh-CN"/>
              <a:t>-------------4</a:t>
            </a:r>
            <a:r>
              <a:rPr lang="zh-CN" altLang="en-US"/>
              <a:t>学时</a:t>
            </a:r>
            <a:endParaRPr lang="zh-CN" altLang="en-US"/>
          </a:p>
          <a:p>
            <a:pPr eaLnBrk="1" hangingPunct="1"/>
            <a:r>
              <a:rPr lang="en-US" altLang="zh-CN"/>
              <a:t>5.</a:t>
            </a:r>
            <a:r>
              <a:rPr lang="zh-CN" altLang="en-US"/>
              <a:t>主成分分析与典型相关分析</a:t>
            </a:r>
            <a:r>
              <a:rPr lang="en-US" altLang="zh-CN"/>
              <a:t>--------4</a:t>
            </a:r>
            <a:r>
              <a:rPr lang="zh-CN" altLang="en-US"/>
              <a:t>学时</a:t>
            </a:r>
            <a:endParaRPr lang="zh-CN" altLang="en-US"/>
          </a:p>
          <a:p>
            <a:pPr eaLnBrk="1" hangingPunct="1"/>
            <a:r>
              <a:rPr lang="en-US" altLang="zh-CN"/>
              <a:t>6.</a:t>
            </a:r>
            <a:r>
              <a:rPr lang="zh-CN" altLang="en-US"/>
              <a:t>聚类分析</a:t>
            </a:r>
            <a:r>
              <a:rPr lang="en-US" altLang="zh-CN"/>
              <a:t>---------------------------------6</a:t>
            </a:r>
            <a:r>
              <a:rPr lang="zh-CN" altLang="en-US"/>
              <a:t>学时</a:t>
            </a:r>
            <a:endParaRPr lang="zh-CN" altLang="en-US"/>
          </a:p>
          <a:p>
            <a:pPr eaLnBrk="1" hangingPunct="1"/>
            <a:r>
              <a:rPr lang="en-US" altLang="zh-CN"/>
              <a:t>7.Bayes</a:t>
            </a:r>
            <a:r>
              <a:rPr lang="zh-CN" altLang="en-US"/>
              <a:t>统计分析</a:t>
            </a:r>
            <a:r>
              <a:rPr lang="en-US" altLang="zh-CN"/>
              <a:t>-------------------------4</a:t>
            </a:r>
            <a:r>
              <a:rPr lang="zh-CN" altLang="en-US"/>
              <a:t>学时</a:t>
            </a:r>
            <a:endParaRPr lang="zh-CN" altLang="en-US"/>
          </a:p>
          <a:p>
            <a:pPr eaLnBrk="1" hangingPunct="1"/>
            <a:r>
              <a:rPr lang="en-US" altLang="zh-CN"/>
              <a:t>8.SAS</a:t>
            </a:r>
            <a:r>
              <a:rPr lang="zh-CN" altLang="en-US"/>
              <a:t>软件</a:t>
            </a:r>
            <a:r>
              <a:rPr lang="en-US" altLang="zh-CN"/>
              <a:t>-----------------------------------</a:t>
            </a:r>
            <a:r>
              <a:rPr lang="zh-CN" altLang="en-US"/>
              <a:t>自学</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3072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49154" name="日期占位符 3072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graphicFrame>
        <p:nvGraphicFramePr>
          <p:cNvPr id="49155" name="对象 1"/>
          <p:cNvGraphicFramePr/>
          <p:nvPr/>
        </p:nvGraphicFramePr>
        <p:xfrm>
          <a:off x="2051050" y="4581525"/>
          <a:ext cx="4289425" cy="781050"/>
        </p:xfrm>
        <a:graphic>
          <a:graphicData uri="http://schemas.openxmlformats.org/presentationml/2006/ole">
            <mc:AlternateContent xmlns:mc="http://schemas.openxmlformats.org/markup-compatibility/2006">
              <mc:Choice xmlns:v="urn:schemas-microsoft-com:vml" Requires="v">
                <p:oleObj spid="_x0000_s3076" name="" r:id="rId1" imgW="4286250" imgH="781050" progId="Paint.Picture">
                  <p:embed/>
                </p:oleObj>
              </mc:Choice>
              <mc:Fallback>
                <p:oleObj name="" r:id="rId1" imgW="4286250" imgH="781050" progId="Paint.Picture">
                  <p:embed/>
                  <p:pic>
                    <p:nvPicPr>
                      <p:cNvPr id="0" name="图片 3075"/>
                      <p:cNvPicPr/>
                      <p:nvPr/>
                    </p:nvPicPr>
                    <p:blipFill>
                      <a:blip r:embed="rId2"/>
                      <a:stretch>
                        <a:fillRect/>
                      </a:stretch>
                    </p:blipFill>
                    <p:spPr>
                      <a:xfrm>
                        <a:off x="2051050" y="4581525"/>
                        <a:ext cx="4289425" cy="781050"/>
                      </a:xfrm>
                      <a:prstGeom prst="rect">
                        <a:avLst/>
                      </a:prstGeom>
                      <a:noFill/>
                      <a:ln w="9525" cap="flat" cmpd="sng">
                        <a:solidFill>
                          <a:srgbClr val="3333FF"/>
                        </a:solidFill>
                        <a:prstDash val="solid"/>
                        <a:round/>
                        <a:headEnd type="none" w="med" len="med"/>
                        <a:tailEnd type="none" w="med" len="med"/>
                      </a:ln>
                    </p:spPr>
                  </p:pic>
                </p:oleObj>
              </mc:Fallback>
            </mc:AlternateContent>
          </a:graphicData>
        </a:graphic>
      </p:graphicFrame>
      <p:sp>
        <p:nvSpPr>
          <p:cNvPr id="49156" name="文本框 3"/>
          <p:cNvSpPr txBox="1"/>
          <p:nvPr/>
        </p:nvSpPr>
        <p:spPr>
          <a:xfrm>
            <a:off x="1069975" y="4792663"/>
            <a:ext cx="868363" cy="368300"/>
          </a:xfrm>
          <a:prstGeom prst="rect">
            <a:avLst/>
          </a:prstGeom>
          <a:noFill/>
          <a:ln w="9525">
            <a:noFill/>
          </a:ln>
        </p:spPr>
        <p:txBody>
          <a:bodyPr wrap="none" anchor="t" anchorCtr="0">
            <a:spAutoFit/>
          </a:bodyPr>
          <a:p>
            <a:r>
              <a:rPr lang="zh-CN" altLang="en-US">
                <a:solidFill>
                  <a:srgbClr val="FF0000"/>
                </a:solidFill>
                <a:latin typeface="Arial" panose="020B0604020202020204" pitchFamily="34" charset="0"/>
                <a:ea typeface="宋体" panose="02010600030101010101" pitchFamily="2" charset="-122"/>
              </a:rPr>
              <a:t>注意：</a:t>
            </a:r>
            <a:endParaRPr lang="zh-CN" altLang="en-US">
              <a:solidFill>
                <a:srgbClr val="FF0000"/>
              </a:solidFill>
              <a:latin typeface="Arial" panose="020B0604020202020204" pitchFamily="34" charset="0"/>
              <a:ea typeface="宋体" panose="02010600030101010101" pitchFamily="2" charset="-122"/>
            </a:endParaRPr>
          </a:p>
        </p:txBody>
      </p:sp>
      <p:graphicFrame>
        <p:nvGraphicFramePr>
          <p:cNvPr id="2" name="对象 1"/>
          <p:cNvGraphicFramePr/>
          <p:nvPr/>
        </p:nvGraphicFramePr>
        <p:xfrm>
          <a:off x="683895" y="908685"/>
          <a:ext cx="7435850" cy="3336290"/>
        </p:xfrm>
        <a:graphic>
          <a:graphicData uri="http://schemas.openxmlformats.org/presentationml/2006/ole">
            <mc:AlternateContent xmlns:mc="http://schemas.openxmlformats.org/markup-compatibility/2006">
              <mc:Choice xmlns:v="urn:schemas-microsoft-com:vml" Requires="v">
                <p:oleObj spid="_x0000_s3" name="" r:id="rId3" imgW="7429500" imgH="3333750" progId="Paint.Picture">
                  <p:embed/>
                </p:oleObj>
              </mc:Choice>
              <mc:Fallback>
                <p:oleObj name="" r:id="rId3" imgW="7429500" imgH="3333750" progId="Paint.Picture">
                  <p:embed/>
                  <p:pic>
                    <p:nvPicPr>
                      <p:cNvPr id="0" name="图片 2"/>
                      <p:cNvPicPr/>
                      <p:nvPr/>
                    </p:nvPicPr>
                    <p:blipFill>
                      <a:blip r:embed="rId4"/>
                      <a:stretch>
                        <a:fillRect/>
                      </a:stretch>
                    </p:blipFill>
                    <p:spPr>
                      <a:xfrm>
                        <a:off x="683895" y="908685"/>
                        <a:ext cx="7435850" cy="3336290"/>
                      </a:xfrm>
                      <a:prstGeom prst="rect">
                        <a:avLst/>
                      </a:prstGeom>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3174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0178" name="日期占位符 3174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50179" name="矩形 31747"/>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50180" name="矩形 31748"/>
          <p:cNvSpPr/>
          <p:nvPr/>
        </p:nvSpPr>
        <p:spPr>
          <a:xfrm>
            <a:off x="1331913" y="2565400"/>
            <a:ext cx="6337300" cy="457200"/>
          </a:xfrm>
          <a:prstGeom prst="rect">
            <a:avLst/>
          </a:prstGeom>
          <a:noFill/>
          <a:ln w="9525">
            <a:noFill/>
          </a:ln>
        </p:spPr>
        <p:txBody>
          <a:bodyPr anchor="t" anchorCtr="0">
            <a:spAutoFit/>
          </a:bodyPr>
          <a:p>
            <a:endParaRPr lang="zh-CN" altLang="zh-CN" sz="2400" b="1">
              <a:solidFill>
                <a:srgbClr val="000000"/>
              </a:solidFill>
              <a:latin typeface="Arial" panose="020B0604020202020204" pitchFamily="34" charset="0"/>
              <a:ea typeface="宋体" panose="02010600030101010101" pitchFamily="2" charset="-122"/>
            </a:endParaRPr>
          </a:p>
        </p:txBody>
      </p:sp>
      <p:sp>
        <p:nvSpPr>
          <p:cNvPr id="31750" name="矩形 31749"/>
          <p:cNvSpPr/>
          <p:nvPr/>
        </p:nvSpPr>
        <p:spPr>
          <a:xfrm>
            <a:off x="323850" y="1268413"/>
            <a:ext cx="8064500" cy="1552575"/>
          </a:xfrm>
          <a:prstGeom prst="rect">
            <a:avLst/>
          </a:prstGeom>
          <a:noFill/>
          <a:ln w="9525">
            <a:noFill/>
          </a:ln>
        </p:spPr>
        <p:txBody>
          <a:bodyPr anchor="t" anchorCtr="0">
            <a:spAutoFit/>
          </a:bodyPr>
          <a:p>
            <a:r>
              <a:rPr lang="en-US" altLang="zh-CN" sz="2400" b="1">
                <a:latin typeface="Arial" panose="020B0604020202020204" pitchFamily="34" charset="0"/>
                <a:ea typeface="宋体" panose="02010600030101010101" pitchFamily="2" charset="-122"/>
              </a:rPr>
              <a:t>       </a:t>
            </a:r>
            <a:r>
              <a:rPr lang="zh-CN" altLang="en-US" sz="2400" b="1">
                <a:latin typeface="Arial" panose="020B0604020202020204" pitchFamily="34" charset="0"/>
                <a:ea typeface="宋体" panose="02010600030101010101" pitchFamily="2" charset="-122"/>
              </a:rPr>
              <a:t>例</a:t>
            </a:r>
            <a:r>
              <a:rPr lang="en-US" altLang="zh-CN" sz="2400" b="1">
                <a:latin typeface="Arial" panose="020B0604020202020204" pitchFamily="34" charset="0"/>
                <a:ea typeface="宋体" panose="02010600030101010101" pitchFamily="2" charset="-122"/>
              </a:rPr>
              <a:t>1.1 </a:t>
            </a:r>
            <a:r>
              <a:rPr lang="zh-CN" altLang="en-US" sz="2400" b="1">
                <a:latin typeface="Arial" panose="020B0604020202020204" pitchFamily="34" charset="0"/>
                <a:ea typeface="宋体" panose="02010600030101010101" pitchFamily="2" charset="-122"/>
              </a:rPr>
              <a:t>某城市随机抽取</a:t>
            </a:r>
            <a:r>
              <a:rPr lang="en-US" altLang="zh-CN" sz="2400" b="1">
                <a:latin typeface="Arial" panose="020B0604020202020204" pitchFamily="34" charset="0"/>
                <a:ea typeface="宋体" panose="02010600030101010101" pitchFamily="2" charset="-122"/>
              </a:rPr>
              <a:t>9</a:t>
            </a:r>
            <a:r>
              <a:rPr lang="zh-CN" altLang="en-US" sz="2400" b="1">
                <a:latin typeface="Arial" panose="020B0604020202020204" pitchFamily="34" charset="0"/>
                <a:ea typeface="宋体" panose="02010600030101010101" pitchFamily="2" charset="-122"/>
              </a:rPr>
              <a:t>个家庭，调查每个家庭的人均月收入数据（单位：元），如下：</a:t>
            </a:r>
            <a:endParaRPr lang="zh-CN" altLang="en-US" sz="2400" b="1">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1080  750  780  1080  850  960  2000  1250  1630</a:t>
            </a:r>
            <a:endParaRPr lang="en-US" altLang="zh-CN" sz="2400">
              <a:latin typeface="Arial" panose="020B0604020202020204" pitchFamily="34" charset="0"/>
              <a:ea typeface="宋体" panose="02010600030101010101" pitchFamily="2" charset="-122"/>
            </a:endParaRPr>
          </a:p>
          <a:p>
            <a:r>
              <a:rPr lang="zh-CN" altLang="en-US" sz="2400" b="1">
                <a:latin typeface="Arial" panose="020B0604020202020204" pitchFamily="34" charset="0"/>
                <a:ea typeface="宋体" panose="02010600030101010101" pitchFamily="2" charset="-122"/>
              </a:rPr>
              <a:t>计算人均月收入的均值及中位数</a:t>
            </a:r>
            <a:r>
              <a:rPr lang="en-US" altLang="zh-CN" sz="2400" b="1">
                <a:latin typeface="Arial" panose="020B0604020202020204" pitchFamily="34" charset="0"/>
                <a:ea typeface="宋体" panose="02010600030101010101" pitchFamily="2" charset="-122"/>
              </a:rPr>
              <a:t>.</a:t>
            </a:r>
            <a:endParaRPr lang="en-US" altLang="zh-CN" sz="2400" b="1">
              <a:solidFill>
                <a:srgbClr val="000000"/>
              </a:solidFill>
              <a:latin typeface="Arial" panose="020B0604020202020204" pitchFamily="34" charset="0"/>
              <a:ea typeface="宋体" panose="02010600030101010101" pitchFamily="2" charset="-122"/>
            </a:endParaRPr>
          </a:p>
        </p:txBody>
      </p:sp>
      <p:sp>
        <p:nvSpPr>
          <p:cNvPr id="50182" name="矩形 31750"/>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50183" name="矩形 31751"/>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50184" name="矩形 31752"/>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50185" name="矩形 31753"/>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50186" name="矩形 31754"/>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sp>
        <p:nvSpPr>
          <p:cNvPr id="31756" name="矩形 31755"/>
          <p:cNvSpPr/>
          <p:nvPr/>
        </p:nvSpPr>
        <p:spPr>
          <a:xfrm>
            <a:off x="468313" y="2924175"/>
            <a:ext cx="7488237" cy="895350"/>
          </a:xfrm>
          <a:prstGeom prst="rect">
            <a:avLst/>
          </a:prstGeom>
          <a:noFill/>
          <a:ln w="9525">
            <a:noFill/>
          </a:ln>
        </p:spPr>
        <p:txBody>
          <a:bodyPr anchor="t" anchorCtr="0">
            <a:spAutoFit/>
          </a:bodyPr>
          <a:p>
            <a:pPr>
              <a:spcBef>
                <a:spcPct val="10000"/>
              </a:spcBef>
              <a:spcAft>
                <a:spcPct val="10000"/>
              </a:spcAft>
            </a:pPr>
            <a:r>
              <a:rPr lang="en-US" altLang="zh-CN" sz="2400" b="1">
                <a:solidFill>
                  <a:srgbClr val="000000"/>
                </a:solidFill>
                <a:latin typeface="Arial" panose="020B0604020202020204" pitchFamily="34" charset="0"/>
                <a:ea typeface="宋体" panose="02010600030101010101" pitchFamily="2" charset="-122"/>
              </a:rPr>
              <a:t>       </a:t>
            </a:r>
            <a:r>
              <a:rPr lang="zh-CN" altLang="en-US" sz="2400" b="1">
                <a:solidFill>
                  <a:srgbClr val="000000"/>
                </a:solidFill>
                <a:latin typeface="Arial" panose="020B0604020202020204" pitchFamily="34" charset="0"/>
                <a:ea typeface="宋体" panose="02010600030101010101" pitchFamily="2" charset="-122"/>
              </a:rPr>
              <a:t>解：</a:t>
            </a:r>
            <a:r>
              <a:rPr lang="zh-CN" altLang="en-US" sz="2400">
                <a:solidFill>
                  <a:srgbClr val="000000"/>
                </a:solidFill>
                <a:latin typeface="Arial" panose="020B0604020202020204" pitchFamily="34" charset="0"/>
                <a:ea typeface="宋体" panose="02010600030101010101" pitchFamily="2" charset="-122"/>
              </a:rPr>
              <a:t>顺序统计量 </a:t>
            </a:r>
            <a:endParaRPr lang="zh-CN" altLang="en-US" sz="2400">
              <a:solidFill>
                <a:srgbClr val="000000"/>
              </a:solidFill>
              <a:latin typeface="Arial" panose="020B0604020202020204" pitchFamily="34" charset="0"/>
              <a:ea typeface="宋体" panose="02010600030101010101" pitchFamily="2" charset="-122"/>
            </a:endParaRPr>
          </a:p>
          <a:p>
            <a:pPr>
              <a:spcBef>
                <a:spcPct val="10000"/>
              </a:spcBef>
              <a:spcAft>
                <a:spcPct val="10000"/>
              </a:spcAft>
            </a:pPr>
            <a:r>
              <a:rPr lang="zh-CN" altLang="en-US" sz="2400">
                <a:solidFill>
                  <a:srgbClr val="000000"/>
                </a:solidFill>
                <a:latin typeface="Arial" panose="020B0604020202020204" pitchFamily="34" charset="0"/>
                <a:ea typeface="宋体" panose="02010600030101010101" pitchFamily="2" charset="-122"/>
              </a:rPr>
              <a:t>  </a:t>
            </a:r>
            <a:r>
              <a:rPr lang="en-US" altLang="zh-CN" sz="2400">
                <a:solidFill>
                  <a:srgbClr val="000000"/>
                </a:solidFill>
                <a:latin typeface="Arial" panose="020B0604020202020204" pitchFamily="34" charset="0"/>
                <a:ea typeface="宋体" panose="02010600030101010101" pitchFamily="2" charset="-122"/>
              </a:rPr>
              <a:t>750  780  </a:t>
            </a:r>
            <a:r>
              <a:rPr lang="en-US" altLang="zh-CN" sz="2400">
                <a:solidFill>
                  <a:srgbClr val="FF0000"/>
                </a:solidFill>
                <a:latin typeface="Arial" panose="020B0604020202020204" pitchFamily="34" charset="0"/>
                <a:ea typeface="宋体" panose="02010600030101010101" pitchFamily="2" charset="-122"/>
              </a:rPr>
              <a:t>850</a:t>
            </a:r>
            <a:r>
              <a:rPr lang="en-US" altLang="zh-CN" sz="2400">
                <a:solidFill>
                  <a:srgbClr val="000000"/>
                </a:solidFill>
                <a:latin typeface="Arial" panose="020B0604020202020204" pitchFamily="34" charset="0"/>
                <a:ea typeface="宋体" panose="02010600030101010101" pitchFamily="2" charset="-122"/>
              </a:rPr>
              <a:t>  960  </a:t>
            </a:r>
            <a:r>
              <a:rPr lang="en-US" altLang="zh-CN" sz="2400">
                <a:solidFill>
                  <a:srgbClr val="FF0000"/>
                </a:solidFill>
                <a:latin typeface="Arial" panose="020B0604020202020204" pitchFamily="34" charset="0"/>
                <a:ea typeface="宋体" panose="02010600030101010101" pitchFamily="2" charset="-122"/>
              </a:rPr>
              <a:t>1080</a:t>
            </a:r>
            <a:r>
              <a:rPr lang="en-US" altLang="zh-CN" sz="2400">
                <a:solidFill>
                  <a:srgbClr val="000000"/>
                </a:solidFill>
                <a:latin typeface="Arial" panose="020B0604020202020204" pitchFamily="34" charset="0"/>
                <a:ea typeface="宋体" panose="02010600030101010101" pitchFamily="2" charset="-122"/>
              </a:rPr>
              <a:t>  1080  </a:t>
            </a:r>
            <a:r>
              <a:rPr lang="en-US" altLang="zh-CN" sz="2400">
                <a:solidFill>
                  <a:srgbClr val="FF0000"/>
                </a:solidFill>
                <a:latin typeface="Arial" panose="020B0604020202020204" pitchFamily="34" charset="0"/>
                <a:ea typeface="宋体" panose="02010600030101010101" pitchFamily="2" charset="-122"/>
              </a:rPr>
              <a:t>1250</a:t>
            </a:r>
            <a:r>
              <a:rPr lang="en-US" altLang="zh-CN" sz="2400">
                <a:solidFill>
                  <a:srgbClr val="000000"/>
                </a:solidFill>
                <a:latin typeface="Arial" panose="020B0604020202020204" pitchFamily="34" charset="0"/>
                <a:ea typeface="宋体" panose="02010600030101010101" pitchFamily="2" charset="-122"/>
              </a:rPr>
              <a:t>  1630  2000</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
        <p:nvSpPr>
          <p:cNvPr id="50188" name="矩形 31756"/>
          <p:cNvSpPr/>
          <p:nvPr/>
        </p:nvSpPr>
        <p:spPr>
          <a:xfrm>
            <a:off x="0" y="0"/>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pic>
        <p:nvPicPr>
          <p:cNvPr id="31758" name="图片 31757" descr="933395201599701461432.wmf"/>
          <p:cNvPicPr>
            <a:picLocks noChangeAspect="1"/>
          </p:cNvPicPr>
          <p:nvPr/>
        </p:nvPicPr>
        <p:blipFill>
          <a:blip r:embed="rId1"/>
          <a:stretch>
            <a:fillRect/>
          </a:stretch>
        </p:blipFill>
        <p:spPr>
          <a:xfrm>
            <a:off x="1692275" y="4365625"/>
            <a:ext cx="849313" cy="465138"/>
          </a:xfrm>
          <a:prstGeom prst="rect">
            <a:avLst/>
          </a:prstGeom>
          <a:noFill/>
          <a:ln w="9525">
            <a:noFill/>
          </a:ln>
        </p:spPr>
      </p:pic>
      <p:pic>
        <p:nvPicPr>
          <p:cNvPr id="31759" name="图片 31758" descr="1972217691599701461432.wmf"/>
          <p:cNvPicPr>
            <a:picLocks noChangeAspect="1"/>
          </p:cNvPicPr>
          <p:nvPr/>
        </p:nvPicPr>
        <p:blipFill>
          <a:blip r:embed="rId2"/>
          <a:stretch>
            <a:fillRect/>
          </a:stretch>
        </p:blipFill>
        <p:spPr>
          <a:xfrm>
            <a:off x="2700338" y="4365625"/>
            <a:ext cx="1636712" cy="425450"/>
          </a:xfrm>
          <a:prstGeom prst="rect">
            <a:avLst/>
          </a:prstGeom>
          <a:noFill/>
          <a:ln w="9525">
            <a:noFill/>
          </a:ln>
        </p:spPr>
      </p:pic>
      <p:pic>
        <p:nvPicPr>
          <p:cNvPr id="31760" name="图片 31759" descr="3860762061599701461432.wmf"/>
          <p:cNvPicPr>
            <a:picLocks noChangeAspect="1"/>
          </p:cNvPicPr>
          <p:nvPr/>
        </p:nvPicPr>
        <p:blipFill>
          <a:blip r:embed="rId3"/>
          <a:stretch>
            <a:fillRect/>
          </a:stretch>
        </p:blipFill>
        <p:spPr>
          <a:xfrm>
            <a:off x="4643438" y="4365625"/>
            <a:ext cx="2592387" cy="587375"/>
          </a:xfrm>
          <a:prstGeom prst="rect">
            <a:avLst/>
          </a:prstGeom>
          <a:noFill/>
          <a:ln w="9525">
            <a:noFill/>
          </a:ln>
        </p:spPr>
      </p:pic>
      <p:pic>
        <p:nvPicPr>
          <p:cNvPr id="31761" name="图片 31760" descr="5932788441599701461432.wmf"/>
          <p:cNvPicPr>
            <a:picLocks noChangeAspect="1"/>
          </p:cNvPicPr>
          <p:nvPr/>
        </p:nvPicPr>
        <p:blipFill>
          <a:blip r:embed="rId4"/>
          <a:stretch>
            <a:fillRect/>
          </a:stretch>
        </p:blipFill>
        <p:spPr>
          <a:xfrm>
            <a:off x="1835150" y="4940300"/>
            <a:ext cx="4160838" cy="363538"/>
          </a:xfrm>
          <a:prstGeom prst="rect">
            <a:avLst/>
          </a:prstGeom>
          <a:noFill/>
          <a:ln w="9525">
            <a:noFill/>
          </a:ln>
        </p:spPr>
      </p:pic>
      <p:pic>
        <p:nvPicPr>
          <p:cNvPr id="31762" name="图片 31761" descr="1236878971599701461432.wmf"/>
          <p:cNvPicPr>
            <a:picLocks noChangeAspect="1"/>
          </p:cNvPicPr>
          <p:nvPr/>
        </p:nvPicPr>
        <p:blipFill>
          <a:blip r:embed="rId5"/>
          <a:stretch>
            <a:fillRect/>
          </a:stretch>
        </p:blipFill>
        <p:spPr>
          <a:xfrm>
            <a:off x="1763713" y="5373688"/>
            <a:ext cx="3025775" cy="606425"/>
          </a:xfrm>
          <a:prstGeom prst="rect">
            <a:avLst/>
          </a:prstGeom>
          <a:noFill/>
          <a:ln w="9525">
            <a:noFill/>
          </a:ln>
        </p:spPr>
      </p:pic>
      <p:sp>
        <p:nvSpPr>
          <p:cNvPr id="31763" name="圆角矩形标注 31762"/>
          <p:cNvSpPr/>
          <p:nvPr/>
        </p:nvSpPr>
        <p:spPr>
          <a:xfrm>
            <a:off x="107950" y="3933825"/>
            <a:ext cx="1223963" cy="1152525"/>
          </a:xfrm>
          <a:prstGeom prst="wedgeRoundRectCallout">
            <a:avLst>
              <a:gd name="adj1" fmla="val 194875"/>
              <a:gd name="adj2" fmla="val 45181"/>
              <a:gd name="adj3" fmla="val 16667"/>
            </a:avLst>
          </a:prstGeom>
          <a:solidFill>
            <a:schemeClr val="bg1"/>
          </a:solidFill>
          <a:ln w="9525" cap="flat" cmpd="sng">
            <a:solidFill>
              <a:schemeClr val="tx1"/>
            </a:solidFill>
            <a:prstDash val="solid"/>
            <a:miter/>
            <a:headEnd type="none" w="med" len="med"/>
            <a:tailEnd type="none" w="med" len="med"/>
          </a:ln>
        </p:spPr>
        <p:txBody>
          <a:bodyPr anchor="t" anchorCtr="0"/>
          <a:p>
            <a:pPr algn="ctr"/>
            <a:r>
              <a:rPr lang="en-US" altLang="zh-CN">
                <a:solidFill>
                  <a:srgbClr val="000000"/>
                </a:solidFill>
                <a:latin typeface="Arial" panose="020B0604020202020204" pitchFamily="34" charset="0"/>
                <a:ea typeface="宋体" panose="02010600030101010101" pitchFamily="2" charset="-122"/>
              </a:rPr>
              <a:t>np=2.25</a:t>
            </a:r>
            <a:r>
              <a:rPr lang="zh-CN" altLang="en-US">
                <a:solidFill>
                  <a:srgbClr val="000000"/>
                </a:solidFill>
                <a:latin typeface="Arial" panose="020B0604020202020204" pitchFamily="34" charset="0"/>
                <a:ea typeface="宋体" panose="02010600030101010101" pitchFamily="2" charset="-122"/>
              </a:rPr>
              <a:t>非整数，</a:t>
            </a:r>
            <a:endParaRPr lang="zh-CN" altLang="en-US">
              <a:solidFill>
                <a:srgbClr val="000000"/>
              </a:solidFill>
              <a:latin typeface="Arial" panose="020B0604020202020204" pitchFamily="34" charset="0"/>
              <a:ea typeface="宋体" panose="02010600030101010101" pitchFamily="2" charset="-122"/>
            </a:endParaRPr>
          </a:p>
          <a:p>
            <a:pPr algn="ctr"/>
            <a:r>
              <a:rPr lang="en-US" altLang="zh-CN">
                <a:solidFill>
                  <a:srgbClr val="000000"/>
                </a:solidFill>
                <a:latin typeface="Arial" panose="020B0604020202020204" pitchFamily="34" charset="0"/>
                <a:ea typeface="宋体" panose="02010600030101010101" pitchFamily="2" charset="-122"/>
              </a:rPr>
              <a:t>[np]+1=3</a:t>
            </a:r>
            <a:endParaRPr lang="en-US" altLang="zh-CN">
              <a:solidFill>
                <a:srgbClr val="000000"/>
              </a:solidFill>
              <a:latin typeface="Arial" panose="020B0604020202020204" pitchFamily="34" charset="0"/>
              <a:ea typeface="宋体" panose="02010600030101010101" pitchFamily="2" charset="-122"/>
            </a:endParaRPr>
          </a:p>
        </p:txBody>
      </p:sp>
      <p:sp>
        <p:nvSpPr>
          <p:cNvPr id="50195" name="文本框 2"/>
          <p:cNvSpPr txBox="1"/>
          <p:nvPr/>
        </p:nvSpPr>
        <p:spPr>
          <a:xfrm>
            <a:off x="1979613" y="6197600"/>
            <a:ext cx="5359400" cy="522288"/>
          </a:xfrm>
          <a:prstGeom prst="rect">
            <a:avLst/>
          </a:prstGeom>
          <a:noFill/>
          <a:ln w="9525">
            <a:noFill/>
          </a:ln>
        </p:spPr>
        <p:txBody>
          <a:bodyPr wrap="square" anchor="t" anchorCtr="0">
            <a:spAutoFit/>
          </a:bodyPr>
          <a:p>
            <a:r>
              <a:rPr lang="zh-CN" altLang="en-US" sz="2800">
                <a:solidFill>
                  <a:srgbClr val="FF0000"/>
                </a:solidFill>
                <a:latin typeface="方正姚体" panose="02010601030101010101" charset="-122"/>
                <a:ea typeface="方正姚体" panose="02010601030101010101" charset="-122"/>
              </a:rPr>
              <a:t>注意：</a:t>
            </a:r>
            <a:r>
              <a:rPr lang="en-US" altLang="zh-CN" sz="2800">
                <a:solidFill>
                  <a:srgbClr val="FF0000"/>
                </a:solidFill>
                <a:latin typeface="方正姚体" panose="02010601030101010101" charset="-122"/>
                <a:ea typeface="方正姚体" panose="02010601030101010101" charset="-122"/>
              </a:rPr>
              <a:t>n*0.25=np=9*0.25=2.25</a:t>
            </a:r>
            <a:endParaRPr lang="en-US" altLang="zh-CN" sz="2800">
              <a:solidFill>
                <a:srgbClr val="FF0000"/>
              </a:solidFill>
              <a:latin typeface="方正姚体" panose="02010601030101010101" charset="-122"/>
              <a:ea typeface="方正姚体" panose="0201060103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circle(in)">
                                      <p:cBhvr>
                                        <p:cTn id="7" dur="20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6">
                                            <p:txEl>
                                              <p:charRg st="0" end="16"/>
                                            </p:txEl>
                                          </p:spTgt>
                                        </p:tgtEl>
                                        <p:attrNameLst>
                                          <p:attrName>style.visibility</p:attrName>
                                        </p:attrNameLst>
                                      </p:cBhvr>
                                      <p:to>
                                        <p:strVal val="visible"/>
                                      </p:to>
                                    </p:set>
                                    <p:animEffect transition="in" filter="blinds(horizontal)">
                                      <p:cBhvr>
                                        <p:cTn id="12" dur="500"/>
                                        <p:tgtEl>
                                          <p:spTgt spid="31756">
                                            <p:txEl>
                                              <p:charRg st="0" end="16"/>
                                            </p:txEl>
                                          </p:spTgt>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31756">
                                            <p:txEl>
                                              <p:charRg st="16" end="157"/>
                                            </p:txEl>
                                          </p:spTgt>
                                        </p:tgtEl>
                                        <p:attrNameLst>
                                          <p:attrName>style.visibility</p:attrName>
                                        </p:attrNameLst>
                                      </p:cBhvr>
                                      <p:to>
                                        <p:strVal val="visible"/>
                                      </p:to>
                                    </p:set>
                                    <p:animEffect transition="in" filter="blinds(horizontal)">
                                      <p:cBhvr>
                                        <p:cTn id="15" dur="500"/>
                                        <p:tgtEl>
                                          <p:spTgt spid="31756">
                                            <p:txEl>
                                              <p:charRg st="16" end="15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758"/>
                                        </p:tgtEl>
                                        <p:attrNameLst>
                                          <p:attrName>style.visibility</p:attrName>
                                        </p:attrNameLst>
                                      </p:cBhvr>
                                      <p:to>
                                        <p:strVal val="visible"/>
                                      </p:to>
                                    </p:set>
                                    <p:animEffect transition="in" filter="box(in)">
                                      <p:cBhvr>
                                        <p:cTn id="20" dur="500"/>
                                        <p:tgtEl>
                                          <p:spTgt spid="3175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1759"/>
                                        </p:tgtEl>
                                        <p:attrNameLst>
                                          <p:attrName>style.visibility</p:attrName>
                                        </p:attrNameLst>
                                      </p:cBhvr>
                                      <p:to>
                                        <p:strVal val="visible"/>
                                      </p:to>
                                    </p:set>
                                    <p:animEffect transition="in" filter="box(in)">
                                      <p:cBhvr>
                                        <p:cTn id="25" dur="500"/>
                                        <p:tgtEl>
                                          <p:spTgt spid="3175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1760"/>
                                        </p:tgtEl>
                                        <p:attrNameLst>
                                          <p:attrName>style.visibility</p:attrName>
                                        </p:attrNameLst>
                                      </p:cBhvr>
                                      <p:to>
                                        <p:strVal val="visible"/>
                                      </p:to>
                                    </p:set>
                                    <p:animEffect transition="in" filter="box(in)">
                                      <p:cBhvr>
                                        <p:cTn id="30" dur="500"/>
                                        <p:tgtEl>
                                          <p:spTgt spid="3176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1761"/>
                                        </p:tgtEl>
                                        <p:attrNameLst>
                                          <p:attrName>style.visibility</p:attrName>
                                        </p:attrNameLst>
                                      </p:cBhvr>
                                      <p:to>
                                        <p:strVal val="visible"/>
                                      </p:to>
                                    </p:set>
                                    <p:animEffect transition="in" filter="box(in)">
                                      <p:cBhvr>
                                        <p:cTn id="35" dur="500"/>
                                        <p:tgtEl>
                                          <p:spTgt spid="3176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763"/>
                                        </p:tgtEl>
                                        <p:attrNameLst>
                                          <p:attrName>style.visibility</p:attrName>
                                        </p:attrNameLst>
                                      </p:cBhvr>
                                      <p:to>
                                        <p:strVal val="visible"/>
                                      </p:to>
                                    </p:set>
                                    <p:animEffect transition="in" filter="blinds(horizontal)">
                                      <p:cBhvr>
                                        <p:cTn id="40" dur="500"/>
                                        <p:tgtEl>
                                          <p:spTgt spid="3176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31763"/>
                                        </p:tgtEl>
                                      </p:cBhvr>
                                    </p:animEffect>
                                    <p:set>
                                      <p:cBhvr>
                                        <p:cTn id="45" dur="1" fill="hold">
                                          <p:stCondLst>
                                            <p:cond delay="499"/>
                                          </p:stCondLst>
                                        </p:cTn>
                                        <p:tgtEl>
                                          <p:spTgt spid="3176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1762"/>
                                        </p:tgtEl>
                                        <p:attrNameLst>
                                          <p:attrName>style.visibility</p:attrName>
                                        </p:attrNameLst>
                                      </p:cBhvr>
                                      <p:to>
                                        <p:strVal val="visible"/>
                                      </p:to>
                                    </p:set>
                                    <p:animEffect transition="in" filter="box(in)">
                                      <p:cBhvr>
                                        <p:cTn id="50" dur="5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63" grpId="0" animBg="1"/>
      <p:bldP spid="3176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sp>
        <p:nvSpPr>
          <p:cNvPr id="52226" name="文本框 2"/>
          <p:cNvSpPr txBox="1"/>
          <p:nvPr/>
        </p:nvSpPr>
        <p:spPr>
          <a:xfrm>
            <a:off x="457200" y="621030"/>
            <a:ext cx="8487410" cy="5507990"/>
          </a:xfrm>
          <a:prstGeom prst="rect">
            <a:avLst/>
          </a:prstGeom>
          <a:noFill/>
          <a:ln w="9525">
            <a:noFill/>
          </a:ln>
        </p:spPr>
        <p:txBody>
          <a:bodyPr wrap="square" anchor="t" anchorCtr="0">
            <a:spAutoFit/>
          </a:bodyPr>
          <a:p>
            <a:r>
              <a:rPr lang="en-US" altLang="zh-CN" b="1">
                <a:latin typeface="Arial" panose="020B0604020202020204" pitchFamily="34"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例</a:t>
            </a:r>
            <a:r>
              <a:rPr lang="en-US" altLang="zh-CN" sz="2000" b="1">
                <a:latin typeface="Arial" panose="020B0604020202020204" pitchFamily="34" charset="0"/>
                <a:ea typeface="宋体" panose="02010600030101010101" pitchFamily="2" charset="-122"/>
              </a:rPr>
              <a:t>1.1 </a:t>
            </a:r>
            <a:r>
              <a:rPr lang="zh-CN" altLang="en-US" sz="2000" b="1">
                <a:latin typeface="Arial" panose="020B0604020202020204" pitchFamily="34" charset="0"/>
                <a:ea typeface="宋体" panose="02010600030101010101" pitchFamily="2" charset="-122"/>
              </a:rPr>
              <a:t>某城市随机抽取</a:t>
            </a:r>
            <a:r>
              <a:rPr lang="en-US" altLang="zh-CN" sz="2000" b="1">
                <a:latin typeface="Arial" panose="020B0604020202020204" pitchFamily="34" charset="0"/>
                <a:ea typeface="宋体" panose="02010600030101010101" pitchFamily="2" charset="-122"/>
              </a:rPr>
              <a:t>9</a:t>
            </a:r>
            <a:r>
              <a:rPr lang="zh-CN" altLang="en-US" sz="2000" b="1">
                <a:latin typeface="Arial" panose="020B0604020202020204" pitchFamily="34" charset="0"/>
                <a:ea typeface="宋体" panose="02010600030101010101" pitchFamily="2" charset="-122"/>
              </a:rPr>
              <a:t>个家庭，调查每个家庭的人均月收入数据（单位：元），如下：</a:t>
            </a:r>
            <a:endParaRPr lang="zh-CN" altLang="en-US" sz="2000" b="1">
              <a:latin typeface="Arial" panose="020B0604020202020204" pitchFamily="34" charset="0"/>
              <a:ea typeface="宋体" panose="02010600030101010101" pitchFamily="2" charset="-122"/>
            </a:endParaRPr>
          </a:p>
          <a:p>
            <a:r>
              <a:rPr lang="zh-CN" altLang="en-US" sz="2000">
                <a:latin typeface="Arial" panose="020B0604020202020204" pitchFamily="34"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1080  750  780  1080  850  960  2000  1250  1630</a:t>
            </a:r>
            <a:endParaRPr lang="en-US" altLang="zh-CN" sz="2000">
              <a:latin typeface="Arial" panose="020B0604020202020204" pitchFamily="34" charset="0"/>
              <a:ea typeface="宋体" panose="02010600030101010101" pitchFamily="2" charset="-122"/>
            </a:endParaRPr>
          </a:p>
          <a:p>
            <a:r>
              <a:rPr lang="zh-CN" altLang="en-US" sz="2000" b="1">
                <a:latin typeface="Arial" panose="020B0604020202020204" pitchFamily="34" charset="0"/>
                <a:ea typeface="宋体" panose="02010600030101010101" pitchFamily="2" charset="-122"/>
              </a:rPr>
              <a:t>计算人均月收入的均值及中位数</a:t>
            </a:r>
            <a:r>
              <a:rPr lang="en-US" altLang="zh-CN" sz="2000" b="1">
                <a:latin typeface="Arial" panose="020B0604020202020204" pitchFamily="34" charset="0"/>
                <a:ea typeface="宋体" panose="02010600030101010101" pitchFamily="2" charset="-122"/>
              </a:rPr>
              <a:t>.</a:t>
            </a:r>
            <a:endParaRPr lang="en-US" altLang="zh-CN" sz="2000" b="1">
              <a:latin typeface="Arial" panose="020B0604020202020204" pitchFamily="34" charset="0"/>
              <a:ea typeface="宋体" panose="02010600030101010101" pitchFamily="2" charset="-122"/>
            </a:endParaRPr>
          </a:p>
          <a:p>
            <a:endParaRPr lang="zh-CN" altLang="en-US" sz="2000">
              <a:latin typeface="Arial" panose="020B0604020202020204" pitchFamily="34" charset="0"/>
              <a:ea typeface="宋体" panose="02010600030101010101" pitchFamily="2" charset="-122"/>
            </a:endParaRPr>
          </a:p>
          <a:p>
            <a:r>
              <a:rPr lang="zh-CN" altLang="en-US" sz="2400" b="1">
                <a:latin typeface="仿宋" panose="02010609060101010101" pitchFamily="49" charset="-122"/>
                <a:ea typeface="仿宋" panose="02010609060101010101" pitchFamily="49" charset="-122"/>
              </a:rPr>
              <a:t>用</a:t>
            </a:r>
            <a:r>
              <a:rPr lang="en-US" altLang="zh-CN" sz="2400" b="1">
                <a:latin typeface="仿宋" panose="02010609060101010101" pitchFamily="49" charset="-122"/>
                <a:ea typeface="仿宋" panose="02010609060101010101" pitchFamily="49" charset="-122"/>
              </a:rPr>
              <a:t>python</a:t>
            </a:r>
            <a:r>
              <a:rPr lang="zh-CN" altLang="en-US" sz="2400" b="1">
                <a:latin typeface="仿宋" panose="02010609060101010101" pitchFamily="49" charset="-122"/>
                <a:ea typeface="仿宋" panose="02010609060101010101" pitchFamily="49" charset="-122"/>
              </a:rPr>
              <a:t>源代码表示如下：</a:t>
            </a:r>
            <a:endParaRPr lang="zh-CN" altLang="en-US" sz="2400" b="1">
              <a:latin typeface="仿宋" panose="02010609060101010101" pitchFamily="49" charset="-122"/>
              <a:ea typeface="仿宋" panose="02010609060101010101" pitchFamily="49" charset="-122"/>
            </a:endParaRPr>
          </a:p>
          <a:p>
            <a:r>
              <a:rPr lang="zh-CN" altLang="en-US" sz="2400">
                <a:latin typeface="仿宋" panose="02010609060101010101" pitchFamily="49" charset="-122"/>
                <a:ea typeface="仿宋" panose="02010609060101010101" pitchFamily="49" charset="-122"/>
              </a:rPr>
              <a:t>s1=(1080,750,780,1080,850,960,2000,1250,1630)</a:t>
            </a:r>
            <a:endParaRPr lang="zh-CN" altLang="en-US" sz="2400">
              <a:latin typeface="仿宋" panose="02010609060101010101" pitchFamily="49" charset="-122"/>
              <a:ea typeface="仿宋" panose="02010609060101010101" pitchFamily="49" charset="-122"/>
            </a:endParaRPr>
          </a:p>
          <a:p>
            <a:r>
              <a:rPr lang="en-US" altLang="zh-CN" sz="2400">
                <a:latin typeface="仿宋" panose="02010609060101010101" pitchFamily="49" charset="-122"/>
                <a:ea typeface="仿宋" panose="02010609060101010101" pitchFamily="49" charset="-122"/>
              </a:rPr>
              <a:t>p1=np.sort(s1)</a:t>
            </a:r>
            <a:endParaRPr lang="en-US" altLang="zh-CN" sz="2400">
              <a:latin typeface="仿宋" panose="02010609060101010101" pitchFamily="49" charset="-122"/>
              <a:ea typeface="仿宋" panose="02010609060101010101" pitchFamily="49" charset="-122"/>
            </a:endParaRPr>
          </a:p>
          <a:p>
            <a:r>
              <a:rPr lang="en-US" altLang="zh-CN" sz="2400">
                <a:latin typeface="仿宋" panose="02010609060101010101" pitchFamily="49" charset="-122"/>
                <a:ea typeface="仿宋" panose="02010609060101010101" pitchFamily="49" charset="-122"/>
              </a:rPr>
              <a:t>np.percentile(p1,(25,50,75),interpolation="lower")</a:t>
            </a:r>
            <a:endParaRPr lang="en-US" altLang="zh-CN" sz="2400">
              <a:latin typeface="仿宋" panose="02010609060101010101" pitchFamily="49" charset="-122"/>
              <a:ea typeface="仿宋" panose="02010609060101010101" pitchFamily="49" charset="-122"/>
            </a:endParaRPr>
          </a:p>
          <a:p>
            <a:r>
              <a:rPr lang="zh-CN" altLang="en-US" sz="2400">
                <a:latin typeface="仿宋" panose="02010609060101010101" pitchFamily="49" charset="-122"/>
                <a:ea typeface="仿宋" panose="02010609060101010101" pitchFamily="49" charset="-122"/>
              </a:rPr>
              <a:t>结果为：</a:t>
            </a:r>
            <a:endParaRPr lang="zh-CN" altLang="en-US" sz="2400">
              <a:latin typeface="仿宋" panose="02010609060101010101" pitchFamily="49" charset="-122"/>
              <a:ea typeface="仿宋" panose="02010609060101010101" pitchFamily="49" charset="-122"/>
            </a:endParaRPr>
          </a:p>
          <a:p>
            <a:r>
              <a:rPr lang="zh-CN" altLang="en-US" sz="2400">
                <a:solidFill>
                  <a:srgbClr val="FF0000"/>
                </a:solidFill>
                <a:latin typeface="仿宋" panose="02010609060101010101" pitchFamily="49" charset="-122"/>
                <a:ea typeface="仿宋" panose="02010609060101010101" pitchFamily="49" charset="-122"/>
              </a:rPr>
              <a:t>array([ 850, 1080, 1250])分别为四分之一数，中位数，四分之三位数的值。</a:t>
            </a:r>
            <a:endParaRPr lang="zh-CN" altLang="en-US" sz="2400">
              <a:solidFill>
                <a:srgbClr val="FF0000"/>
              </a:solidFill>
              <a:latin typeface="仿宋" panose="02010609060101010101" pitchFamily="49" charset="-122"/>
              <a:ea typeface="仿宋" panose="02010609060101010101" pitchFamily="49" charset="-122"/>
            </a:endParaRPr>
          </a:p>
          <a:p>
            <a:endParaRPr lang="zh-CN" altLang="en-US" sz="2400">
              <a:solidFill>
                <a:srgbClr val="FF0000"/>
              </a:solidFill>
              <a:latin typeface="仿宋" panose="02010609060101010101" pitchFamily="49" charset="-122"/>
              <a:ea typeface="仿宋" panose="02010609060101010101" pitchFamily="49" charset="-122"/>
            </a:endParaRPr>
          </a:p>
          <a:p>
            <a:r>
              <a:rPr lang="zh-CN" altLang="en-US" sz="2000" b="1">
                <a:solidFill>
                  <a:schemeClr val="accent1">
                    <a:lumMod val="75000"/>
                  </a:schemeClr>
                </a:solidFill>
                <a:latin typeface="仿宋" panose="02010609060101010101" pitchFamily="49" charset="-122"/>
                <a:ea typeface="仿宋" panose="02010609060101010101" pitchFamily="49" charset="-122"/>
              </a:rPr>
              <a:t>注：interpolation : 取值范围{'linear', 'lower', 'higher', 'midpoint', 'nearest'}默认liner，比如取中位数，但是中位数有两个数字6和7，选不同参数来调整输出</a:t>
            </a:r>
            <a:endParaRPr lang="zh-CN" altLang="en-US" sz="2000" b="1">
              <a:solidFill>
                <a:schemeClr val="accent1">
                  <a:lumMod val="75000"/>
                </a:schemeClr>
              </a:solidFill>
              <a:latin typeface="仿宋" panose="02010609060101010101" pitchFamily="49" charset="-122"/>
              <a:ea typeface="仿宋"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3276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3250" name="日期占位符 3277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53251" name="矩形 32771"/>
          <p:cNvSpPr/>
          <p:nvPr/>
        </p:nvSpPr>
        <p:spPr>
          <a:xfrm>
            <a:off x="1547813" y="1341438"/>
            <a:ext cx="6119812" cy="2838450"/>
          </a:xfrm>
          <a:prstGeom prst="rect">
            <a:avLst/>
          </a:prstGeom>
          <a:noFill/>
          <a:ln w="9525">
            <a:noFill/>
          </a:ln>
        </p:spPr>
        <p:txBody>
          <a:bodyPr anchor="ctr" anchorCtr="0">
            <a:spAutoFit/>
          </a:bodyPr>
          <a:p>
            <a:pPr algn="ctr"/>
            <a:r>
              <a:rPr lang="en-US" altLang="zh-CN" b="1">
                <a:solidFill>
                  <a:srgbClr val="008000"/>
                </a:solidFill>
                <a:latin typeface="宋体" panose="02010600030101010101" pitchFamily="2" charset="-122"/>
                <a:ea typeface="宋体" panose="02010600030101010101" pitchFamily="2" charset="-122"/>
              </a:rPr>
              <a:t>74.3 78.8 68.8 78.0 70.4 80.5 80.5 69.7 71.2 73.5</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79.5 75.6 75.0 78.8 72.0 72.0 72.0 74.3 71.2 72.0</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75.0 73.5 78.8 74.3 75.8 65.0 74.3 71.2 69.7 68.0</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73.5 75.0 72.0 64.3 75.8 80.3 69.7 74.3 73.5 73.5</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75.8 75.8 68.8 76.5 70.4 71.2 81.2 75.0 70.4 68.0</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70.4 72.0 76.5 74.3 76.5 77.6 67.3 72.0 75.0 74.3</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73.5 79.5 73.5 74.7 65.0 76.5 81.6 75.4 72.7 72.7</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67.2 76.5 72.7 70.4 77.2 68.8 67.3 67.3 67.3 72.7</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75.8 73.5 75.0 72.7 73.5 73.5 72.7 81.6 70.3 74.3</a:t>
            </a:r>
            <a:endParaRPr lang="en-US" altLang="zh-CN" b="1">
              <a:solidFill>
                <a:srgbClr val="008000"/>
              </a:solidFill>
              <a:latin typeface="宋体" panose="02010600030101010101" pitchFamily="2" charset="-122"/>
              <a:ea typeface="宋体" panose="02010600030101010101" pitchFamily="2" charset="-122"/>
            </a:endParaRPr>
          </a:p>
          <a:p>
            <a:pPr algn="ctr"/>
            <a:r>
              <a:rPr lang="en-US" altLang="zh-CN" b="1">
                <a:solidFill>
                  <a:srgbClr val="008000"/>
                </a:solidFill>
                <a:latin typeface="宋体" panose="02010600030101010101" pitchFamily="2" charset="-122"/>
                <a:ea typeface="宋体" panose="02010600030101010101" pitchFamily="2" charset="-122"/>
              </a:rPr>
              <a:t>73.5 79.5 70.4 76.5 72.7 77.2 84.3 75.0 76.5 70.4</a:t>
            </a:r>
            <a:endParaRPr lang="en-US" altLang="zh-CN" b="1">
              <a:solidFill>
                <a:srgbClr val="008000"/>
              </a:solidFill>
              <a:latin typeface="宋体" panose="02010600030101010101" pitchFamily="2" charset="-122"/>
              <a:ea typeface="宋体" panose="02010600030101010101" pitchFamily="2" charset="-122"/>
            </a:endParaRPr>
          </a:p>
        </p:txBody>
      </p:sp>
      <p:sp>
        <p:nvSpPr>
          <p:cNvPr id="53252" name="矩形 32772"/>
          <p:cNvSpPr/>
          <p:nvPr/>
        </p:nvSpPr>
        <p:spPr>
          <a:xfrm>
            <a:off x="900113" y="4292600"/>
            <a:ext cx="7200900" cy="830263"/>
          </a:xfrm>
          <a:prstGeom prst="rect">
            <a:avLst/>
          </a:prstGeom>
          <a:noFill/>
          <a:ln w="9525">
            <a:noFill/>
          </a:ln>
        </p:spPr>
        <p:txBody>
          <a:bodyPr anchor="ctr" anchorCtr="0">
            <a:spAutoFit/>
          </a:bodyPr>
          <a:p>
            <a:r>
              <a:rPr lang="zh-CN" altLang="en-US" sz="2400" b="1">
                <a:latin typeface="Arial" panose="020B0604020202020204" pitchFamily="34" charset="0"/>
                <a:ea typeface="宋体" panose="02010600030101010101" pitchFamily="2" charset="-122"/>
              </a:rPr>
              <a:t>计算均值</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中位数</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上</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下四分位数，</a:t>
            </a:r>
            <a:r>
              <a:rPr lang="en-US" altLang="zh-CN" sz="2400" b="1">
                <a:latin typeface="Arial" panose="020B0604020202020204" pitchFamily="34" charset="0"/>
                <a:ea typeface="宋体" panose="02010600030101010101" pitchFamily="2" charset="-122"/>
              </a:rPr>
              <a:t>M0.99</a:t>
            </a: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M0.95</a:t>
            </a: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a:p>
            <a:r>
              <a:rPr lang="en-US" altLang="zh-CN" sz="2400" b="1">
                <a:latin typeface="Arial" panose="020B0604020202020204" pitchFamily="34" charset="0"/>
                <a:ea typeface="宋体" panose="02010600030101010101" pitchFamily="2" charset="-122"/>
              </a:rPr>
              <a:t>M0.90</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M0.10</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M0.05</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M0.01</a:t>
            </a:r>
            <a:r>
              <a:rPr lang="zh-CN" altLang="en-US" sz="2400" b="1">
                <a:latin typeface="Arial" panose="020B0604020202020204" pitchFamily="34" charset="0"/>
                <a:ea typeface="宋体" panose="02010600030101010101" pitchFamily="2" charset="-122"/>
              </a:rPr>
              <a:t>分位数及三 均值。</a:t>
            </a:r>
            <a:endParaRPr lang="zh-CN" altLang="en-US" sz="2400" b="1">
              <a:latin typeface="Arial" panose="020B0604020202020204" pitchFamily="34" charset="0"/>
              <a:ea typeface="宋体" panose="02010600030101010101" pitchFamily="2" charset="-122"/>
            </a:endParaRPr>
          </a:p>
        </p:txBody>
      </p:sp>
      <p:sp>
        <p:nvSpPr>
          <p:cNvPr id="53253" name="标题 32773"/>
          <p:cNvSpPr>
            <a:spLocks noGrp="1"/>
          </p:cNvSpPr>
          <p:nvPr>
            <p:ph type="title" idx="4294967295"/>
          </p:nvPr>
        </p:nvSpPr>
        <p:spPr>
          <a:xfrm>
            <a:off x="893763" y="552450"/>
            <a:ext cx="7285037" cy="698500"/>
          </a:xfrm>
        </p:spPr>
        <p:txBody>
          <a:bodyPr anchor="ctr" anchorCtr="0"/>
          <a:p>
            <a:pPr eaLnBrk="1" hangingPunct="1"/>
            <a:r>
              <a:rPr lang="zh-CN" altLang="en-US" sz="2400" b="1"/>
              <a:t>例</a:t>
            </a:r>
            <a:r>
              <a:rPr lang="en-US" altLang="zh-CN" sz="2400" b="1"/>
              <a:t>1.2  </a:t>
            </a:r>
            <a:r>
              <a:rPr lang="zh-CN" altLang="en-US" sz="2400" b="1"/>
              <a:t>某单位</a:t>
            </a:r>
            <a:r>
              <a:rPr lang="en-US" altLang="zh-CN" sz="2400" b="1"/>
              <a:t>100</a:t>
            </a:r>
            <a:r>
              <a:rPr lang="zh-CN" altLang="en-US" sz="2400" b="1"/>
              <a:t>名女生测定血清蛋白含量</a:t>
            </a:r>
            <a:r>
              <a:rPr lang="en-US" altLang="zh-CN" sz="2400" b="1"/>
              <a:t>(g/L),</a:t>
            </a:r>
            <a:r>
              <a:rPr lang="zh-CN" altLang="en-US" sz="2400" b="1"/>
              <a:t>数据：</a:t>
            </a:r>
            <a:endParaRPr lang="zh-CN" altLang="en-US" sz="240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3379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ea typeface="宋体" panose="02010600030101010101" pitchFamily="2" charset="-122"/>
              </a:rPr>
            </a:fld>
            <a:endParaRPr lang="zh-CN" altLang="x-none" sz="1200" dirty="0">
              <a:latin typeface="Arial Black" panose="020B0A04020102020204" pitchFamily="34" charset="0"/>
              <a:ea typeface="宋体" panose="02010600030101010101" pitchFamily="2" charset="-122"/>
            </a:endParaRPr>
          </a:p>
        </p:txBody>
      </p:sp>
      <p:sp>
        <p:nvSpPr>
          <p:cNvPr id="54274" name="日期占位符 3379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33796" name="矩形 33795"/>
          <p:cNvSpPr/>
          <p:nvPr/>
        </p:nvSpPr>
        <p:spPr>
          <a:xfrm>
            <a:off x="827088" y="620713"/>
            <a:ext cx="7921625" cy="460375"/>
          </a:xfrm>
          <a:prstGeom prst="rect">
            <a:avLst/>
          </a:prstGeom>
          <a:noFill/>
          <a:ln w="9525">
            <a:noFill/>
          </a:ln>
        </p:spPr>
        <p:txBody>
          <a:bodyPr anchor="ctr" anchorCtr="0">
            <a:spAutoFit/>
          </a:bodyPr>
          <a:p>
            <a:r>
              <a:rPr lang="zh-CN" altLang="en-US" sz="2400" b="1">
                <a:solidFill>
                  <a:srgbClr val="FF00FF"/>
                </a:solidFill>
                <a:latin typeface="Arial" panose="020B0604020202020204" pitchFamily="34" charset="0"/>
                <a:ea typeface="宋体" panose="02010600030101010101" pitchFamily="2" charset="-122"/>
              </a:rPr>
              <a:t>解：利用</a:t>
            </a:r>
            <a:r>
              <a:rPr lang="en-US" altLang="zh-CN" sz="2400" b="1">
                <a:solidFill>
                  <a:srgbClr val="FF00FF"/>
                </a:solidFill>
                <a:latin typeface="Arial" panose="020B0604020202020204" pitchFamily="34" charset="0"/>
                <a:ea typeface="宋体" panose="02010600030101010101" pitchFamily="2" charset="-122"/>
              </a:rPr>
              <a:t>Py thon</a:t>
            </a:r>
            <a:r>
              <a:rPr lang="zh-CN" altLang="zh-CN" sz="2400" b="1">
                <a:solidFill>
                  <a:srgbClr val="FF00FF"/>
                </a:solidFill>
                <a:latin typeface="Arial" panose="020B0604020202020204" pitchFamily="34" charset="0"/>
                <a:ea typeface="宋体" panose="02010600030101010101" pitchFamily="2" charset="-122"/>
              </a:rPr>
              <a:t>的</a:t>
            </a:r>
            <a:r>
              <a:rPr lang="en-US" altLang="zh-CN" sz="2400">
                <a:latin typeface="仿宋" panose="02010609060101010101" pitchFamily="49" charset="-122"/>
                <a:ea typeface="仿宋" panose="02010609060101010101" pitchFamily="49" charset="-122"/>
              </a:rPr>
              <a:t>percentile</a:t>
            </a:r>
            <a:r>
              <a:rPr lang="zh-CN" altLang="en-US" sz="2400">
                <a:latin typeface="仿宋" panose="02010609060101010101" pitchFamily="49" charset="-122"/>
                <a:ea typeface="仿宋" panose="02010609060101010101" pitchFamily="49" charset="-122"/>
              </a:rPr>
              <a:t>（）</a:t>
            </a:r>
            <a:r>
              <a:rPr lang="zh-CN" altLang="en-US" sz="2400" b="1">
                <a:solidFill>
                  <a:srgbClr val="FF00FF"/>
                </a:solidFill>
                <a:latin typeface="Arial" panose="020B0604020202020204" pitchFamily="34" charset="0"/>
                <a:ea typeface="宋体" panose="02010600030101010101" pitchFamily="2" charset="-122"/>
              </a:rPr>
              <a:t>过程实现</a:t>
            </a:r>
            <a:r>
              <a:rPr lang="en-US" altLang="zh-CN" sz="2400" b="1">
                <a:solidFill>
                  <a:srgbClr val="FF00FF"/>
                </a:solidFill>
                <a:latin typeface="Arial" panose="020B0604020202020204" pitchFamily="34" charset="0"/>
                <a:ea typeface="宋体" panose="02010600030101010101" pitchFamily="2" charset="-122"/>
              </a:rPr>
              <a:t>.</a:t>
            </a:r>
            <a:r>
              <a:rPr lang="zh-CN" altLang="en-US" sz="2400" b="1">
                <a:solidFill>
                  <a:srgbClr val="FF00FF"/>
                </a:solidFill>
                <a:latin typeface="Arial" panose="020B0604020202020204" pitchFamily="34" charset="0"/>
                <a:ea typeface="宋体" panose="02010600030101010101" pitchFamily="2" charset="-122"/>
              </a:rPr>
              <a:t>程序：</a:t>
            </a:r>
            <a:endParaRPr lang="zh-CN" altLang="en-US" b="1">
              <a:solidFill>
                <a:srgbClr val="FF00FF"/>
              </a:solidFill>
              <a:latin typeface="Arial" panose="020B0604020202020204" pitchFamily="34" charset="0"/>
              <a:ea typeface="宋体" panose="02010600030101010101" pitchFamily="2" charset="-122"/>
            </a:endParaRPr>
          </a:p>
        </p:txBody>
      </p:sp>
      <p:sp>
        <p:nvSpPr>
          <p:cNvPr id="33800" name="矩形 33799"/>
          <p:cNvSpPr/>
          <p:nvPr/>
        </p:nvSpPr>
        <p:spPr>
          <a:xfrm>
            <a:off x="1403350" y="1284288"/>
            <a:ext cx="5199063" cy="3136900"/>
          </a:xfrm>
          <a:prstGeom prst="rect">
            <a:avLst/>
          </a:prstGeom>
          <a:noFill/>
          <a:ln w="9525">
            <a:noFill/>
          </a:ln>
        </p:spPr>
        <p:txBody>
          <a:bodyPr wrap="none" anchor="ctr" anchorCtr="0">
            <a:spAutoFit/>
          </a:bodyPr>
          <a:p>
            <a:r>
              <a:rPr lang="en-US" altLang="zh-CN">
                <a:latin typeface="Arial" panose="020B0604020202020204" pitchFamily="34" charset="0"/>
                <a:ea typeface="宋体" panose="02010600030101010101" pitchFamily="2" charset="-122"/>
              </a:rPr>
              <a:t>74.3 78.8 68.8 78.0 70.4 80.5 80.5 69.7 71.2 73.5</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79.5 75.6 75.0 78.8 72.0 72.0 72.0 74.3 71.2 72.0</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75.0 73.5 78.8 74.3 75.8 65.0 74.3 71.2 69.7 68.0</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73.5 75.0 72.0 64.3 75.8 80.3 69.7 74.3 73.5 73.5</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75.8 75.8 68.8 76.5 70.4 71.2 81.2 75.0 70.4 68.0</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70.4 72.0 76.5 74.3 76.5 77.6 67.3 72.0 75.0 74.3</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73.5 79.5 73.5 74.7 65.0 76.5 81.6 75.4 72.7 72.7</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67.2 76.5 72.7 70.4 77.2 68.8 67.3 67.3 67.3 72.7</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75.8 73.5 75.0 72.7 73.5 73.5 72.7 81.6 70.3 74.3</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73.5 79.5 70.4 76.5 72.7 77.2 84.3 75.0 76.5 70.4</a:t>
            </a:r>
            <a:endParaRPr lang="en-US" altLang="zh-CN">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sp>
        <p:nvSpPr>
          <p:cNvPr id="33801" name="矩形 33800"/>
          <p:cNvSpPr/>
          <p:nvPr/>
        </p:nvSpPr>
        <p:spPr>
          <a:xfrm>
            <a:off x="1403350" y="4508500"/>
            <a:ext cx="4378960" cy="368300"/>
          </a:xfrm>
          <a:prstGeom prst="rect">
            <a:avLst/>
          </a:prstGeom>
          <a:noFill/>
          <a:ln w="9525">
            <a:noFill/>
          </a:ln>
        </p:spPr>
        <p:txBody>
          <a:bodyPr wrap="none" anchor="ctr" anchorCtr="0">
            <a:spAutoFit/>
          </a:bodyPr>
          <a:p>
            <a:r>
              <a:rPr lang="zh-CN" altLang="zh-CN" b="1">
                <a:latin typeface="Arial" panose="020B0604020202020204" pitchFamily="34" charset="0"/>
                <a:ea typeface="宋体" panose="02010600030101010101" pitchFamily="2" charset="-122"/>
              </a:rPr>
              <a:t>将这个数据集存入</a:t>
            </a:r>
            <a:r>
              <a:rPr lang="en-US" altLang="zh-CN" b="1">
                <a:latin typeface="Arial" panose="020B0604020202020204" pitchFamily="34" charset="0"/>
                <a:ea typeface="宋体" panose="02010600030101010101" pitchFamily="2" charset="-122"/>
              </a:rPr>
              <a:t>D</a:t>
            </a:r>
            <a:r>
              <a:rPr lang="en-US" altLang="zh-CN" b="1">
                <a:latin typeface="Arial" panose="020B0604020202020204" pitchFamily="34" charset="0"/>
                <a:ea typeface="宋体" panose="02010600030101010101" pitchFamily="2" charset="-122"/>
              </a:rPr>
              <a:t>:\\t1.txt</a:t>
            </a:r>
            <a:r>
              <a:rPr lang="zh-CN" altLang="en-US" b="1">
                <a:latin typeface="Arial" panose="020B0604020202020204" pitchFamily="34" charset="0"/>
                <a:ea typeface="宋体" panose="02010600030101010101" pitchFamily="2" charset="-122"/>
              </a:rPr>
              <a:t>文件中保存。</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
        <p:nvSpPr>
          <p:cNvPr id="33802" name="矩形 33801"/>
          <p:cNvSpPr/>
          <p:nvPr/>
        </p:nvSpPr>
        <p:spPr>
          <a:xfrm>
            <a:off x="1474788" y="5373688"/>
            <a:ext cx="1623060" cy="368300"/>
          </a:xfrm>
          <a:prstGeom prst="rect">
            <a:avLst/>
          </a:prstGeom>
          <a:noFill/>
          <a:ln w="9525">
            <a:noFill/>
          </a:ln>
        </p:spPr>
        <p:txBody>
          <a:bodyPr wrap="none" anchor="ctr" anchorCtr="0">
            <a:spAutoFit/>
          </a:bodyPr>
          <a:p>
            <a:r>
              <a:rPr lang="zh-CN" altLang="zh-CN" b="1">
                <a:latin typeface="Arial" panose="020B0604020202020204" pitchFamily="34" charset="0"/>
                <a:ea typeface="宋体" panose="02010600030101010101" pitchFamily="2" charset="-122"/>
              </a:rPr>
              <a:t>程序见</a:t>
            </a:r>
            <a:r>
              <a:rPr lang="en-US" altLang="zh-CN" b="1">
                <a:latin typeface="Arial" panose="020B0604020202020204" pitchFamily="34" charset="0"/>
                <a:ea typeface="宋体" panose="02010600030101010101" pitchFamily="2" charset="-122"/>
              </a:rPr>
              <a:t>q1_2</a:t>
            </a:r>
            <a:r>
              <a:rPr lang="zh-CN" altLang="zh-CN" b="1">
                <a:latin typeface="Arial" panose="020B0604020202020204" pitchFamily="34" charset="0"/>
                <a:ea typeface="宋体" panose="02010600030101010101" pitchFamily="2" charset="-122"/>
              </a:rPr>
              <a:t>：</a:t>
            </a:r>
            <a:endParaRPr lang="zh-CN" altLang="zh-CN" b="1">
              <a:latin typeface="Arial" panose="020B0604020202020204" pitchFamily="34" charset="0"/>
              <a:ea typeface="宋体" panose="02010600030101010101" pitchFamily="2" charset="-122"/>
            </a:endParaRPr>
          </a:p>
        </p:txBody>
      </p:sp>
      <p:sp>
        <p:nvSpPr>
          <p:cNvPr id="54279" name="动作按钮: 文档 33802">
            <a:hlinkClick r:id="" action="ppaction://hlinkfile"/>
          </p:cNvPr>
          <p:cNvSpPr/>
          <p:nvPr/>
        </p:nvSpPr>
        <p:spPr>
          <a:xfrm>
            <a:off x="6659563" y="6092825"/>
            <a:ext cx="217487" cy="215900"/>
          </a:xfrm>
          <a:prstGeom prst="actionButtonDocument">
            <a:avLst/>
          </a:prstGeom>
          <a:solidFill>
            <a:schemeClr val="accent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circle(in)">
                                      <p:cBhvr>
                                        <p:cTn id="12" dur="20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blinds(horizontal)">
                                      <p:cBhvr>
                                        <p:cTn id="17" dur="500"/>
                                        <p:tgtEl>
                                          <p:spTgt spid="338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02"/>
                                        </p:tgtEl>
                                        <p:attrNameLst>
                                          <p:attrName>style.visibility</p:attrName>
                                        </p:attrNameLst>
                                      </p:cBhvr>
                                      <p:to>
                                        <p:strVal val="visible"/>
                                      </p:to>
                                    </p:set>
                                    <p:animEffect transition="in" filter="blinds(horizontal)">
                                      <p:cBhvr>
                                        <p:cTn id="22" dur="500"/>
                                        <p:tgtEl>
                                          <p:spTgt spid="3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800" grpId="0" animBg="1"/>
      <p:bldP spid="33801" grpId="0" animBg="1"/>
      <p:bldP spid="3380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3379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5298" name="日期占位符 3379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55299" name="动作按钮: 文档 33802">
            <a:hlinkClick r:id="" action="ppaction://hlinkfile"/>
          </p:cNvPr>
          <p:cNvSpPr/>
          <p:nvPr/>
        </p:nvSpPr>
        <p:spPr>
          <a:xfrm>
            <a:off x="6659563" y="6092825"/>
            <a:ext cx="217487" cy="215900"/>
          </a:xfrm>
          <a:prstGeom prst="actionButtonDocument">
            <a:avLst/>
          </a:prstGeom>
          <a:solidFill>
            <a:schemeClr val="accent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55300" name="文本框 1"/>
          <p:cNvSpPr txBox="1"/>
          <p:nvPr/>
        </p:nvSpPr>
        <p:spPr>
          <a:xfrm>
            <a:off x="899795" y="404495"/>
            <a:ext cx="8153400" cy="3415030"/>
          </a:xfrm>
          <a:prstGeom prst="rect">
            <a:avLst/>
          </a:prstGeom>
          <a:noFill/>
          <a:ln w="9525">
            <a:noFill/>
          </a:ln>
        </p:spPr>
        <p:txBody>
          <a:bodyPr wrap="square" anchor="t" anchorCtr="0">
            <a:spAutoFit/>
          </a:bodyPr>
          <a:p>
            <a:r>
              <a:rPr lang="zh-CN" altLang="zh-CN">
                <a:latin typeface="Arial" panose="020B0604020202020204" pitchFamily="34" charset="0"/>
                <a:ea typeface="宋体" panose="02010600030101010101" pitchFamily="2" charset="-122"/>
              </a:rPr>
              <a:t>import numpy as np</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import pandas as pd</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a=np.loadtxt("</a:t>
            </a:r>
            <a:r>
              <a:rPr lang="en-US" altLang="zh-CN">
                <a:latin typeface="Arial" panose="020B0604020202020204" pitchFamily="34" charset="0"/>
                <a:ea typeface="宋体" panose="02010600030101010101" pitchFamily="2" charset="-122"/>
              </a:rPr>
              <a:t>D</a:t>
            </a:r>
            <a:r>
              <a:rPr lang="zh-CN" altLang="zh-CN">
                <a:latin typeface="Arial" panose="020B0604020202020204" pitchFamily="34" charset="0"/>
                <a:ea typeface="宋体" panose="02010600030101010101" pitchFamily="2" charset="-122"/>
              </a:rPr>
              <a:t>:\\t1.txt")</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with open(r"</a:t>
            </a:r>
            <a:r>
              <a:rPr lang="en-US" altLang="zh-CN">
                <a:latin typeface="Arial" panose="020B0604020202020204" pitchFamily="34" charset="0"/>
                <a:ea typeface="宋体" panose="02010600030101010101" pitchFamily="2" charset="-122"/>
              </a:rPr>
              <a:t>D</a:t>
            </a:r>
            <a:r>
              <a:rPr lang="zh-CN" altLang="zh-CN">
                <a:latin typeface="Arial" panose="020B0604020202020204" pitchFamily="34" charset="0"/>
                <a:ea typeface="宋体" panose="02010600030101010101" pitchFamily="2" charset="-122"/>
              </a:rPr>
              <a:t>:\\t1.txt","r") as f:</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 s=f.read()</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w=s.split()</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zh-CN" altLang="zh-CN">
                <a:latin typeface="Arial" panose="020B0604020202020204" pitchFamily="34" charset="0"/>
                <a:ea typeface="宋体" panose="02010600030101010101" pitchFamily="2" charset="-122"/>
              </a:rPr>
              <a:t>p=list(map(eval,w))</a:t>
            </a:r>
            <a:r>
              <a:rPr lang="en-US" altLang="zh-CN">
                <a:solidFill>
                  <a:srgbClr val="FF0000"/>
                </a:solidFill>
                <a:latin typeface="Arial" panose="020B0604020202020204" pitchFamily="34" charset="0"/>
                <a:ea typeface="宋体" panose="02010600030101010101" pitchFamily="2" charset="-122"/>
              </a:rPr>
              <a:t>#map(eval,w)表示把切分出的列表的每个值,用eval函数把它们转成</a:t>
            </a:r>
            <a:r>
              <a:rPr lang="zh-CN" altLang="en-US">
                <a:solidFill>
                  <a:srgbClr val="FF0000"/>
                </a:solidFill>
                <a:latin typeface="Arial" panose="020B0604020202020204" pitchFamily="34" charset="0"/>
                <a:ea typeface="宋体" panose="02010600030101010101" pitchFamily="2" charset="-122"/>
              </a:rPr>
              <a:t>数值</a:t>
            </a:r>
            <a:r>
              <a:rPr lang="en-US" altLang="zh-CN">
                <a:solidFill>
                  <a:srgbClr val="FF0000"/>
                </a:solidFill>
                <a:latin typeface="Arial" panose="020B0604020202020204" pitchFamily="34" charset="0"/>
                <a:ea typeface="宋体" panose="02010600030101010101" pitchFamily="2" charset="-122"/>
              </a:rPr>
              <a:t>型,并返回迭代器</a:t>
            </a:r>
            <a:endParaRPr lang="en-US" altLang="zh-CN">
              <a:solidFill>
                <a:srgbClr val="FF0000"/>
              </a:solidFill>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print(p)</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print(</a:t>
            </a:r>
            <a:endParaRPr lang="zh-CN" altLang="zh-CN">
              <a:latin typeface="Arial" panose="020B0604020202020204" pitchFamily="34" charset="0"/>
              <a:ea typeface="宋体" panose="02010600030101010101" pitchFamily="2" charset="-122"/>
            </a:endParaRPr>
          </a:p>
          <a:p>
            <a:r>
              <a:rPr lang="zh-CN" altLang="zh-CN">
                <a:latin typeface="Arial" panose="020B0604020202020204" pitchFamily="34" charset="0"/>
                <a:ea typeface="宋体" panose="02010600030101010101" pitchFamily="2" charset="-122"/>
              </a:rPr>
              <a:t>np.percentile(p,(0,1,5,10,25,50,75,90,95,99,100),interpolation="lower"))</a:t>
            </a:r>
            <a:endParaRPr lang="zh-CN" altLang="zh-CN">
              <a:latin typeface="Arial" panose="020B0604020202020204" pitchFamily="34" charset="0"/>
              <a:ea typeface="宋体" panose="02010600030101010101" pitchFamily="2" charset="-122"/>
            </a:endParaRPr>
          </a:p>
          <a:p>
            <a:endParaRPr lang="zh-CN" altLang="zh-CN">
              <a:latin typeface="Arial" panose="020B0604020202020204" pitchFamily="34" charset="0"/>
              <a:ea typeface="宋体" panose="02010600030101010101" pitchFamily="2" charset="-122"/>
            </a:endParaRPr>
          </a:p>
        </p:txBody>
      </p:sp>
      <p:pic>
        <p:nvPicPr>
          <p:cNvPr id="55301" name="图片 99"/>
          <p:cNvPicPr/>
          <p:nvPr>
            <p:custDataLst>
              <p:tags r:id="rId1"/>
            </p:custDataLst>
          </p:nvPr>
        </p:nvPicPr>
        <p:blipFill>
          <a:blip r:embed="rId2"/>
          <a:stretch>
            <a:fillRect/>
          </a:stretch>
        </p:blipFill>
        <p:spPr>
          <a:xfrm>
            <a:off x="35560" y="3639820"/>
            <a:ext cx="9144000" cy="3065463"/>
          </a:xfrm>
          <a:prstGeom prst="rect">
            <a:avLst/>
          </a:prstGeom>
          <a:noFill/>
          <a:ln w="9525">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3481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6322" name="日期占位符 3481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4820" name="矩形 34819"/>
          <p:cNvSpPr/>
          <p:nvPr/>
        </p:nvSpPr>
        <p:spPr>
          <a:xfrm>
            <a:off x="908050" y="238125"/>
            <a:ext cx="7097713" cy="5969000"/>
          </a:xfrm>
          <a:prstGeom prst="rect">
            <a:avLst/>
          </a:prstGeom>
          <a:noFill/>
          <a:ln w="9525">
            <a:noFill/>
          </a:ln>
        </p:spPr>
        <p:txBody>
          <a:bodyPr wrap="square" anchor="ctr" anchorCtr="0">
            <a:spAutoFit/>
          </a:bodyPr>
          <a:p>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r>
              <a:rPr lang="zh-CN" altLang="en-US" sz="2800" b="1">
                <a:solidFill>
                  <a:srgbClr val="FF00FF"/>
                </a:solidFill>
                <a:latin typeface="Arial" panose="020B0604020202020204" pitchFamily="34" charset="0"/>
                <a:ea typeface="宋体" panose="02010600030101010101" pitchFamily="2" charset="-122"/>
              </a:rPr>
              <a:t>分位数（定义 </a:t>
            </a:r>
            <a:r>
              <a:rPr lang="en-US" altLang="zh-CN" sz="2800" b="1">
                <a:solidFill>
                  <a:srgbClr val="FF00FF"/>
                </a:solidFill>
                <a:latin typeface="Arial" panose="020B0604020202020204" pitchFamily="34" charset="0"/>
                <a:ea typeface="宋体" panose="02010600030101010101" pitchFamily="2" charset="-122"/>
              </a:rPr>
              <a:t>5</a:t>
            </a:r>
            <a:r>
              <a:rPr lang="zh-CN" altLang="en-US" sz="2800" b="1">
                <a:solidFill>
                  <a:srgbClr val="FF00FF"/>
                </a:solidFill>
                <a:latin typeface="Arial" panose="020B0604020202020204" pitchFamily="34" charset="0"/>
                <a:ea typeface="宋体" panose="02010600030101010101" pitchFamily="2" charset="-122"/>
              </a:rPr>
              <a:t>）</a:t>
            </a:r>
            <a:endParaRPr lang="zh-CN" altLang="en-US" sz="2800" b="1">
              <a:solidFill>
                <a:srgbClr val="FF00FF"/>
              </a:solidFill>
              <a:latin typeface="Arial" panose="020B0604020202020204" pitchFamily="34" charset="0"/>
              <a:ea typeface="宋体" panose="02010600030101010101" pitchFamily="2" charset="-122"/>
            </a:endParaRPr>
          </a:p>
          <a:p>
            <a:r>
              <a:rPr lang="zh-CN" altLang="en-US" sz="2400" b="1">
                <a:latin typeface="Arial" panose="020B0604020202020204" pitchFamily="34" charset="0"/>
                <a:ea typeface="宋体" panose="02010600030101010101" pitchFamily="2" charset="-122"/>
              </a:rPr>
              <a:t>                       </a:t>
            </a:r>
            <a:endParaRPr lang="zh-CN" altLang="en-US" sz="2400" b="1">
              <a:latin typeface="Arial" panose="020B0604020202020204" pitchFamily="34" charset="0"/>
              <a:ea typeface="宋体" panose="02010600030101010101" pitchFamily="2" charset="-122"/>
            </a:endParaRPr>
          </a:p>
          <a:p>
            <a:r>
              <a:rPr lang="zh-CN" altLang="en-US" sz="2400" b="1">
                <a:latin typeface="Arial" panose="020B0604020202020204" pitchFamily="34" charset="0"/>
                <a:ea typeface="宋体" panose="02010600030101010101" pitchFamily="2" charset="-122"/>
              </a:rPr>
              <a:t>                     </a:t>
            </a:r>
            <a:r>
              <a:rPr lang="zh-CN" altLang="en-US" sz="2400" b="1">
                <a:solidFill>
                  <a:srgbClr val="000000"/>
                </a:solidFill>
                <a:latin typeface="Arial" panose="020B0604020202020204" pitchFamily="34" charset="0"/>
                <a:ea typeface="宋体" panose="02010600030101010101" pitchFamily="2" charset="-122"/>
              </a:rPr>
              <a:t>分位数                估计值</a:t>
            </a:r>
            <a:endParaRPr lang="zh-CN" altLang="en-US" sz="2400" b="1">
              <a:solidFill>
                <a:srgbClr val="000000"/>
              </a:solidFill>
              <a:latin typeface="Arial" panose="020B0604020202020204" pitchFamily="34" charset="0"/>
              <a:ea typeface="宋体" panose="02010600030101010101" pitchFamily="2" charset="-122"/>
            </a:endParaRPr>
          </a:p>
          <a:p>
            <a:endParaRPr lang="zh-CN" altLang="en-US" sz="2400" b="1">
              <a:solidFill>
                <a:srgbClr val="000000"/>
              </a:solidFill>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100%  </a:t>
            </a:r>
            <a:r>
              <a:rPr lang="zh-CN" altLang="en-US" sz="2400">
                <a:latin typeface="Arial" panose="020B0604020202020204" pitchFamily="34" charset="0"/>
                <a:ea typeface="宋体" panose="02010600030101010101" pitchFamily="2" charset="-122"/>
              </a:rPr>
              <a:t>最大值            </a:t>
            </a:r>
            <a:r>
              <a:rPr lang="en-US" altLang="zh-CN" sz="2400">
                <a:latin typeface="Arial" panose="020B0604020202020204" pitchFamily="34" charset="0"/>
                <a:ea typeface="宋体" panose="02010600030101010101" pitchFamily="2" charset="-122"/>
              </a:rPr>
              <a:t>84.30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99%    M0.99             82.95</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95%    M0.95             80.50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90%    M0.90             79.15</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75%    Q3 </a:t>
            </a:r>
            <a:r>
              <a:rPr lang="zh-CN" altLang="en-US" sz="2400">
                <a:latin typeface="Arial" panose="020B0604020202020204" pitchFamily="34" charset="0"/>
                <a:ea typeface="宋体" panose="02010600030101010101" pitchFamily="2" charset="-122"/>
              </a:rPr>
              <a:t>上四分位   </a:t>
            </a:r>
            <a:r>
              <a:rPr lang="en-US" altLang="zh-CN" sz="2400">
                <a:latin typeface="Arial" panose="020B0604020202020204" pitchFamily="34" charset="0"/>
                <a:ea typeface="宋体" panose="02010600030101010101" pitchFamily="2" charset="-122"/>
              </a:rPr>
              <a:t>75.80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50%    </a:t>
            </a:r>
            <a:r>
              <a:rPr lang="zh-CN" altLang="en-US" sz="2400">
                <a:latin typeface="Arial" panose="020B0604020202020204" pitchFamily="34" charset="0"/>
                <a:ea typeface="宋体" panose="02010600030101010101" pitchFamily="2" charset="-122"/>
              </a:rPr>
              <a:t>中位数</a:t>
            </a:r>
            <a:r>
              <a:rPr lang="en-US" altLang="zh-CN" sz="2400">
                <a:latin typeface="Arial" panose="020B0604020202020204" pitchFamily="34" charset="0"/>
                <a:ea typeface="宋体" panose="02010600030101010101" pitchFamily="2" charset="-122"/>
              </a:rPr>
              <a:t>M         73.50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25%    Q1 </a:t>
            </a:r>
            <a:r>
              <a:rPr lang="zh-CN" altLang="en-US" sz="2400">
                <a:latin typeface="Arial" panose="020B0604020202020204" pitchFamily="34" charset="0"/>
                <a:ea typeface="宋体" panose="02010600030101010101" pitchFamily="2" charset="-122"/>
              </a:rPr>
              <a:t>下四分位   </a:t>
            </a:r>
            <a:r>
              <a:rPr lang="en-US" altLang="zh-CN" sz="2400">
                <a:latin typeface="Arial" panose="020B0604020202020204" pitchFamily="34" charset="0"/>
                <a:ea typeface="宋体" panose="02010600030101010101" pitchFamily="2" charset="-122"/>
              </a:rPr>
              <a:t>71.20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10%    M0.10              68.40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5%     M0.05              67.30</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1%     M0.01              64.65</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                0%     </a:t>
            </a:r>
            <a:r>
              <a:rPr lang="zh-CN" altLang="en-US" sz="2400">
                <a:latin typeface="Arial" panose="020B0604020202020204" pitchFamily="34" charset="0"/>
                <a:ea typeface="宋体" panose="02010600030101010101" pitchFamily="2" charset="-122"/>
              </a:rPr>
              <a:t>最小值             </a:t>
            </a:r>
            <a:r>
              <a:rPr lang="en-US" altLang="zh-CN" sz="2400">
                <a:latin typeface="Arial" panose="020B0604020202020204" pitchFamily="34" charset="0"/>
                <a:ea typeface="宋体" panose="02010600030101010101" pitchFamily="2" charset="-122"/>
              </a:rPr>
              <a:t>64.30</a:t>
            </a:r>
            <a:endParaRPr lang="en-US" altLang="zh-CN" sz="2400">
              <a:latin typeface="Arial" panose="020B0604020202020204" pitchFamily="34" charset="0"/>
              <a:ea typeface="宋体" panose="02010600030101010101" pitchFamily="2" charset="-122"/>
            </a:endParaRPr>
          </a:p>
        </p:txBody>
      </p:sp>
      <p:sp>
        <p:nvSpPr>
          <p:cNvPr id="34821" name="Cloud"/>
          <p:cNvSpPr>
            <a:spLocks noChangeAspect="1"/>
          </p:cNvSpPr>
          <p:nvPr/>
        </p:nvSpPr>
        <p:spPr>
          <a:xfrm>
            <a:off x="6372225" y="404813"/>
            <a:ext cx="2163763" cy="1449387"/>
          </a:xfrm>
          <a:custGeom>
            <a:avLst/>
            <a:gdLst>
              <a:gd name="txL" fmla="*/ 2972 w 21600"/>
              <a:gd name="txT" fmla="*/ 3257 h 21600"/>
              <a:gd name="txR" fmla="*/ 17082 w 21600"/>
              <a:gd name="txB" fmla="*/ 17332 h 21600"/>
            </a:gdLst>
            <a:ahLst/>
            <a:cxnLst>
              <a:cxn ang="0">
                <a:pos x="67" y="10800"/>
              </a:cxn>
              <a:cxn ang="0">
                <a:pos x="10800" y="21577"/>
              </a:cxn>
              <a:cxn ang="0">
                <a:pos x="21582" y="10800"/>
              </a:cxn>
              <a:cxn ang="0">
                <a:pos x="10800" y="1235"/>
              </a:cxn>
            </a:cxnLst>
            <a:rect l="txL" t="txT" r="txR" b="txB"/>
            <a:pathLst>
              <a:path w="21600" h="21600">
                <a:moveTo>
                  <a:pt x="1950" y="7185"/>
                </a:moveTo>
                <a:cubicBezTo>
                  <a:pt x="854" y="7337"/>
                  <a:pt x="-1" y="8603"/>
                  <a:pt x="-1" y="10142"/>
                </a:cubicBezTo>
                <a:cubicBezTo>
                  <a:pt x="-1" y="11236"/>
                  <a:pt x="431" y="12192"/>
                  <a:pt x="1074" y="12708"/>
                </a:cubicBezTo>
                <a:cubicBezTo>
                  <a:pt x="709" y="13237"/>
                  <a:pt x="486" y="13948"/>
                  <a:pt x="486" y="14730"/>
                </a:cubicBezTo>
                <a:cubicBezTo>
                  <a:pt x="486" y="16364"/>
                  <a:pt x="1462" y="17689"/>
                  <a:pt x="2666" y="17689"/>
                </a:cubicBezTo>
                <a:cubicBezTo>
                  <a:pt x="2752" y="17689"/>
                  <a:pt x="2837" y="17682"/>
                  <a:pt x="2921" y="17669"/>
                </a:cubicBezTo>
                <a:cubicBezTo>
                  <a:pt x="3587" y="19254"/>
                  <a:pt x="4837" y="20320"/>
                  <a:pt x="6270" y="20320"/>
                </a:cubicBezTo>
                <a:cubicBezTo>
                  <a:pt x="6998" y="20320"/>
                  <a:pt x="7678" y="20045"/>
                  <a:pt x="8259" y="19567"/>
                </a:cubicBezTo>
                <a:cubicBezTo>
                  <a:pt x="8865" y="20802"/>
                  <a:pt x="9896" y="21614"/>
                  <a:pt x="11066" y="21614"/>
                </a:cubicBezTo>
                <a:cubicBezTo>
                  <a:pt x="12590" y="21614"/>
                  <a:pt x="13878" y="20236"/>
                  <a:pt x="14298" y="18343"/>
                </a:cubicBezTo>
                <a:cubicBezTo>
                  <a:pt x="14741" y="18721"/>
                  <a:pt x="15266" y="18939"/>
                  <a:pt x="15829" y="18939"/>
                </a:cubicBezTo>
                <a:cubicBezTo>
                  <a:pt x="17419" y="18939"/>
                  <a:pt x="18709" y="17195"/>
                  <a:pt x="18722" y="15037"/>
                </a:cubicBezTo>
                <a:cubicBezTo>
                  <a:pt x="20367" y="14720"/>
                  <a:pt x="21630" y="12798"/>
                  <a:pt x="21630" y="10474"/>
                </a:cubicBezTo>
                <a:cubicBezTo>
                  <a:pt x="21630" y="9417"/>
                  <a:pt x="21369" y="8443"/>
                  <a:pt x="20929" y="7666"/>
                </a:cubicBezTo>
                <a:cubicBezTo>
                  <a:pt x="21068" y="7226"/>
                  <a:pt x="21145" y="6741"/>
                  <a:pt x="21145" y="6232"/>
                </a:cubicBezTo>
                <a:cubicBezTo>
                  <a:pt x="21145" y="4555"/>
                  <a:pt x="20312" y="3142"/>
                  <a:pt x="19180" y="2722"/>
                </a:cubicBezTo>
                <a:cubicBezTo>
                  <a:pt x="18976" y="1178"/>
                  <a:pt x="17983" y="8"/>
                  <a:pt x="16789" y="8"/>
                </a:cubicBezTo>
                <a:cubicBezTo>
                  <a:pt x="16046" y="8"/>
                  <a:pt x="15382" y="460"/>
                  <a:pt x="14936" y="1173"/>
                </a:cubicBezTo>
                <a:cubicBezTo>
                  <a:pt x="14537" y="461"/>
                  <a:pt x="13908" y="2"/>
                  <a:pt x="13200" y="2"/>
                </a:cubicBezTo>
                <a:cubicBezTo>
                  <a:pt x="12345" y="2"/>
                  <a:pt x="11604" y="672"/>
                  <a:pt x="11246" y="1647"/>
                </a:cubicBezTo>
                <a:cubicBezTo>
                  <a:pt x="10765" y="1001"/>
                  <a:pt x="10104" y="602"/>
                  <a:pt x="9375" y="602"/>
                </a:cubicBezTo>
                <a:cubicBezTo>
                  <a:pt x="8354" y="602"/>
                  <a:pt x="7468" y="1383"/>
                  <a:pt x="7019" y="2531"/>
                </a:cubicBezTo>
                <a:cubicBezTo>
                  <a:pt x="6519" y="2130"/>
                  <a:pt x="5935" y="1900"/>
                  <a:pt x="5312" y="1900"/>
                </a:cubicBezTo>
                <a:cubicBezTo>
                  <a:pt x="3447" y="1900"/>
                  <a:pt x="1935" y="3957"/>
                  <a:pt x="1935" y="6495"/>
                </a:cubicBezTo>
                <a:cubicBezTo>
                  <a:pt x="1935" y="6706"/>
                  <a:pt x="1945" y="6913"/>
                  <a:pt x="1966" y="7117"/>
                </a:cubicBezTo>
                <a:close/>
              </a:path>
              <a:path w="21600" h="21600" fill="none">
                <a:moveTo>
                  <a:pt x="1080" y="12690"/>
                </a:moveTo>
                <a:cubicBezTo>
                  <a:pt x="1402" y="12949"/>
                  <a:pt x="1778" y="13097"/>
                  <a:pt x="2178" y="13097"/>
                </a:cubicBezTo>
                <a:cubicBezTo>
                  <a:pt x="2235" y="13097"/>
                  <a:pt x="2292" y="13094"/>
                  <a:pt x="2348" y="13088"/>
                </a:cubicBezTo>
              </a:path>
              <a:path w="21600" h="21600" fill="none">
                <a:moveTo>
                  <a:pt x="2910" y="17640"/>
                </a:moveTo>
                <a:cubicBezTo>
                  <a:pt x="3105" y="17609"/>
                  <a:pt x="3290" y="17544"/>
                  <a:pt x="3465" y="17450"/>
                </a:cubicBezTo>
              </a:path>
              <a:path w="21600" h="21600" fill="none">
                <a:moveTo>
                  <a:pt x="7905" y="18675"/>
                </a:moveTo>
                <a:cubicBezTo>
                  <a:pt x="7993" y="18984"/>
                  <a:pt x="8105" y="19275"/>
                  <a:pt x="8238" y="19546"/>
                </a:cubicBezTo>
              </a:path>
              <a:path w="21600" h="21600" fill="none">
                <a:moveTo>
                  <a:pt x="14280" y="18330"/>
                </a:moveTo>
                <a:cubicBezTo>
                  <a:pt x="14349" y="18025"/>
                  <a:pt x="14394" y="17705"/>
                  <a:pt x="14414" y="17375"/>
                </a:cubicBezTo>
              </a:path>
              <a:path w="21600" h="21600" fill="none">
                <a:moveTo>
                  <a:pt x="18690" y="15045"/>
                </a:moveTo>
                <a:cubicBezTo>
                  <a:pt x="18690" y="15034"/>
                  <a:pt x="18690" y="15024"/>
                  <a:pt x="18690" y="15013"/>
                </a:cubicBezTo>
                <a:cubicBezTo>
                  <a:pt x="18690" y="13459"/>
                  <a:pt x="18027" y="12115"/>
                  <a:pt x="17065" y="11476"/>
                </a:cubicBezTo>
              </a:path>
              <a:path w="21600" h="21600" fill="none">
                <a:moveTo>
                  <a:pt x="20175" y="9015"/>
                </a:moveTo>
                <a:cubicBezTo>
                  <a:pt x="20486" y="8654"/>
                  <a:pt x="20736" y="8197"/>
                  <a:pt x="20900" y="7678"/>
                </a:cubicBezTo>
              </a:path>
              <a:path w="21600" h="21600" fill="none">
                <a:moveTo>
                  <a:pt x="19200" y="3345"/>
                </a:moveTo>
                <a:cubicBezTo>
                  <a:pt x="19200" y="3329"/>
                  <a:pt x="19200" y="3313"/>
                  <a:pt x="19200" y="3297"/>
                </a:cubicBezTo>
                <a:cubicBezTo>
                  <a:pt x="19200" y="3097"/>
                  <a:pt x="19187" y="2901"/>
                  <a:pt x="19162" y="2711"/>
                </a:cubicBezTo>
              </a:path>
              <a:path w="21600" h="21600" fill="none">
                <a:moveTo>
                  <a:pt x="14910" y="1170"/>
                </a:moveTo>
                <a:cubicBezTo>
                  <a:pt x="14759" y="1412"/>
                  <a:pt x="14634" y="1683"/>
                  <a:pt x="14539" y="1976"/>
                </a:cubicBezTo>
              </a:path>
              <a:path w="21600" h="21600" fill="none">
                <a:moveTo>
                  <a:pt x="11250" y="1665"/>
                </a:moveTo>
                <a:cubicBezTo>
                  <a:pt x="11169" y="1882"/>
                  <a:pt x="11108" y="2115"/>
                  <a:pt x="11069" y="2360"/>
                </a:cubicBezTo>
              </a:path>
              <a:path w="21600" h="21600" fill="none">
                <a:moveTo>
                  <a:pt x="7650" y="3270"/>
                </a:moveTo>
                <a:cubicBezTo>
                  <a:pt x="7455" y="3011"/>
                  <a:pt x="7237" y="2784"/>
                  <a:pt x="7001" y="2595"/>
                </a:cubicBezTo>
              </a:path>
              <a:path w="21600" h="21600" fill="none">
                <a:moveTo>
                  <a:pt x="1950" y="7185"/>
                </a:moveTo>
                <a:cubicBezTo>
                  <a:pt x="1974" y="7430"/>
                  <a:pt x="2012" y="7667"/>
                  <a:pt x="2063" y="7896"/>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nchorCtr="0"/>
          <a:p>
            <a:r>
              <a:rPr lang="zh-CN" altLang="en-US" sz="2000" b="1">
                <a:solidFill>
                  <a:srgbClr val="000000"/>
                </a:solidFill>
                <a:latin typeface="方正舒体" panose="02010601030101010101" pitchFamily="2" charset="-122"/>
                <a:ea typeface="方正舒体" panose="02010601030101010101" pitchFamily="2" charset="-122"/>
              </a:rPr>
              <a:t>分位数即排在约第</a:t>
            </a:r>
            <a:r>
              <a:rPr lang="en-US" altLang="zh-CN" sz="2000" b="1">
                <a:solidFill>
                  <a:srgbClr val="000000"/>
                </a:solidFill>
                <a:latin typeface="方正舒体" panose="02010601030101010101" pitchFamily="2" charset="-122"/>
                <a:ea typeface="方正舒体" panose="02010601030101010101" pitchFamily="2" charset="-122"/>
              </a:rPr>
              <a:t>100p</a:t>
            </a:r>
            <a:r>
              <a:rPr lang="zh-CN" altLang="en-US" sz="2000" b="1">
                <a:solidFill>
                  <a:srgbClr val="000000"/>
                </a:solidFill>
                <a:latin typeface="方正舒体" panose="02010601030101010101" pitchFamily="2" charset="-122"/>
                <a:ea typeface="方正舒体" panose="02010601030101010101" pitchFamily="2" charset="-122"/>
              </a:rPr>
              <a:t>位置的数据</a:t>
            </a:r>
            <a:endParaRPr lang="zh-CN" altLang="en-US" sz="2000" b="1">
              <a:solidFill>
                <a:srgbClr val="000000"/>
              </a:solidFill>
              <a:latin typeface="方正舒体" panose="02010601030101010101" pitchFamily="2" charset="-122"/>
              <a:ea typeface="方正舒体" panose="02010601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randombar(horizontal)">
                                      <p:cBhvr>
                                        <p:cTn id="1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P spid="348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3584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7346" name="日期占位符 3584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5844" name="矩形 35843"/>
          <p:cNvSpPr/>
          <p:nvPr/>
        </p:nvSpPr>
        <p:spPr>
          <a:xfrm>
            <a:off x="1692275" y="1268413"/>
            <a:ext cx="3463925" cy="457200"/>
          </a:xfrm>
          <a:prstGeom prst="rect">
            <a:avLst/>
          </a:prstGeom>
          <a:noFill/>
          <a:ln w="9525">
            <a:noFill/>
          </a:ln>
        </p:spPr>
        <p:txBody>
          <a:bodyPr wrap="none" anchor="ctr" anchorCtr="0">
            <a:spAutoFit/>
          </a:bodyPr>
          <a:p>
            <a:r>
              <a:rPr lang="en-US" altLang="zh-CN" sz="2000" b="1">
                <a:latin typeface="黑体" panose="02010609060101010101" pitchFamily="49" charset="-122"/>
                <a:ea typeface="黑体" panose="02010609060101010101" pitchFamily="49" charset="-122"/>
              </a:rPr>
              <a:t>1</a:t>
            </a:r>
            <a:r>
              <a:rPr lang="zh-CN" altLang="en-US" sz="2000" b="1">
                <a:latin typeface="黑体" panose="02010609060101010101" pitchFamily="49" charset="-122"/>
                <a:ea typeface="黑体" panose="02010609060101010101" pitchFamily="49" charset="-122"/>
              </a:rPr>
              <a:t>．方差、标准差与变异系数</a:t>
            </a:r>
            <a:r>
              <a:rPr lang="zh-CN" altLang="en-US" sz="2400">
                <a:latin typeface="Arial" panose="020B0604020202020204" pitchFamily="34" charset="0"/>
                <a:ea typeface="宋体" panose="02010600030101010101" pitchFamily="2" charset="-122"/>
              </a:rPr>
              <a:t> </a:t>
            </a:r>
            <a:endParaRPr lang="zh-CN" altLang="en-US" sz="2400">
              <a:latin typeface="Arial" panose="020B0604020202020204" pitchFamily="34" charset="0"/>
              <a:ea typeface="宋体" panose="02010600030101010101" pitchFamily="2" charset="-122"/>
            </a:endParaRPr>
          </a:p>
        </p:txBody>
      </p:sp>
      <p:sp>
        <p:nvSpPr>
          <p:cNvPr id="57348" name="矩形 35844"/>
          <p:cNvSpPr/>
          <p:nvPr/>
        </p:nvSpPr>
        <p:spPr>
          <a:xfrm>
            <a:off x="0" y="2852738"/>
            <a:ext cx="1187450" cy="487362"/>
          </a:xfrm>
          <a:prstGeom prst="rect">
            <a:avLst/>
          </a:prstGeom>
          <a:noFill/>
          <a:ln w="9525">
            <a:noFill/>
          </a:ln>
        </p:spPr>
        <p:txBody>
          <a:bodyPr anchor="ctr" anchorCtr="0">
            <a:spAutoFit/>
          </a:bodyPr>
          <a:p>
            <a:endParaRPr lang="zh-CN" altLang="zh-CN">
              <a:latin typeface="Arial" panose="020B0604020202020204" pitchFamily="34" charset="0"/>
              <a:ea typeface="宋体" panose="02010600030101010101" pitchFamily="2" charset="-122"/>
            </a:endParaRPr>
          </a:p>
        </p:txBody>
      </p:sp>
      <p:sp>
        <p:nvSpPr>
          <p:cNvPr id="35846" name="圆角矩形标注 35845"/>
          <p:cNvSpPr/>
          <p:nvPr/>
        </p:nvSpPr>
        <p:spPr>
          <a:xfrm>
            <a:off x="6516688" y="1052513"/>
            <a:ext cx="1800225" cy="1152525"/>
          </a:xfrm>
          <a:prstGeom prst="wedgeRoundRectCallout">
            <a:avLst>
              <a:gd name="adj1" fmla="val -95944"/>
              <a:gd name="adj2" fmla="val 77546"/>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zh-CN" altLang="en-US" b="1">
                <a:solidFill>
                  <a:schemeClr val="bg1"/>
                </a:solidFill>
                <a:latin typeface="Arial" panose="020B0604020202020204" pitchFamily="34" charset="0"/>
                <a:ea typeface="宋体" panose="02010600030101010101" pitchFamily="2" charset="-122"/>
              </a:rPr>
              <a:t>标准差</a:t>
            </a:r>
            <a:r>
              <a:rPr lang="en-US" altLang="zh-CN" b="1">
                <a:solidFill>
                  <a:schemeClr val="bg1"/>
                </a:solidFill>
                <a:latin typeface="Arial" panose="020B0604020202020204" pitchFamily="34" charset="0"/>
                <a:ea typeface="宋体" panose="02010600030101010101" pitchFamily="2" charset="-122"/>
              </a:rPr>
              <a:t>(</a:t>
            </a:r>
            <a:r>
              <a:rPr lang="zh-CN" altLang="en-US" b="1">
                <a:solidFill>
                  <a:schemeClr val="bg1"/>
                </a:solidFill>
                <a:latin typeface="Arial" panose="020B0604020202020204" pitchFamily="34" charset="0"/>
                <a:ea typeface="宋体" panose="02010600030101010101" pitchFamily="2" charset="-122"/>
              </a:rPr>
              <a:t>方差</a:t>
            </a:r>
            <a:r>
              <a:rPr lang="en-US" altLang="zh-CN" b="1">
                <a:solidFill>
                  <a:schemeClr val="bg1"/>
                </a:solidFill>
                <a:latin typeface="Arial" panose="020B0604020202020204" pitchFamily="34" charset="0"/>
                <a:ea typeface="宋体" panose="02010600030101010101" pitchFamily="2" charset="-122"/>
              </a:rPr>
              <a:t>)</a:t>
            </a:r>
            <a:r>
              <a:rPr lang="zh-CN" altLang="en-US" b="1">
                <a:solidFill>
                  <a:schemeClr val="bg1"/>
                </a:solidFill>
                <a:latin typeface="Arial" panose="020B0604020202020204" pitchFamily="34" charset="0"/>
                <a:ea typeface="宋体" panose="02010600030101010101" pitchFamily="2" charset="-122"/>
              </a:rPr>
              <a:t>越大</a:t>
            </a:r>
            <a:r>
              <a:rPr lang="en-US" altLang="zh-CN" b="1">
                <a:solidFill>
                  <a:schemeClr val="bg1"/>
                </a:solidFill>
                <a:latin typeface="Arial" panose="020B0604020202020204" pitchFamily="34" charset="0"/>
                <a:ea typeface="宋体" panose="02010600030101010101" pitchFamily="2" charset="-122"/>
              </a:rPr>
              <a:t>,</a:t>
            </a:r>
            <a:r>
              <a:rPr lang="zh-CN" altLang="en-US" b="1">
                <a:solidFill>
                  <a:schemeClr val="bg1"/>
                </a:solidFill>
                <a:latin typeface="Arial" panose="020B0604020202020204" pitchFamily="34" charset="0"/>
                <a:ea typeface="宋体" panose="02010600030101010101" pitchFamily="2" charset="-122"/>
              </a:rPr>
              <a:t>观察值分布越分散；反之越集中</a:t>
            </a:r>
            <a:r>
              <a:rPr lang="en-US" altLang="zh-CN" b="1">
                <a:solidFill>
                  <a:schemeClr val="bg1"/>
                </a:solidFill>
                <a:latin typeface="Arial" panose="020B0604020202020204" pitchFamily="34" charset="0"/>
                <a:ea typeface="宋体" panose="02010600030101010101" pitchFamily="2" charset="-122"/>
              </a:rPr>
              <a:t>.</a:t>
            </a:r>
            <a:r>
              <a:rPr lang="en-US" altLang="zh-CN" sz="1600" b="1">
                <a:solidFill>
                  <a:schemeClr val="bg1"/>
                </a:solidFill>
                <a:latin typeface="Arial" panose="020B0604020202020204" pitchFamily="34" charset="0"/>
                <a:ea typeface="宋体" panose="02010600030101010101" pitchFamily="2" charset="-122"/>
              </a:rPr>
              <a:t> </a:t>
            </a:r>
            <a:endParaRPr lang="en-US" altLang="zh-CN" sz="1600" b="1">
              <a:solidFill>
                <a:schemeClr val="bg1"/>
              </a:solidFill>
              <a:latin typeface="Arial" panose="020B0604020202020204" pitchFamily="34" charset="0"/>
              <a:ea typeface="宋体" panose="02010600030101010101" pitchFamily="2" charset="-122"/>
            </a:endParaRPr>
          </a:p>
        </p:txBody>
      </p:sp>
      <p:sp>
        <p:nvSpPr>
          <p:cNvPr id="35847" name="椭圆形标注 35846"/>
          <p:cNvSpPr/>
          <p:nvPr/>
        </p:nvSpPr>
        <p:spPr>
          <a:xfrm>
            <a:off x="214313" y="2000250"/>
            <a:ext cx="1476375" cy="1439863"/>
          </a:xfrm>
          <a:prstGeom prst="wedgeEllipseCallout">
            <a:avLst>
              <a:gd name="adj1" fmla="val 88926"/>
              <a:gd name="adj2" fmla="val 20454"/>
            </a:avLst>
          </a:prstGeom>
          <a:solidFill>
            <a:srgbClr val="FFFF99"/>
          </a:solidFill>
          <a:ln w="9525" cap="flat" cmpd="sng">
            <a:solidFill>
              <a:schemeClr val="tx1"/>
            </a:solidFill>
            <a:prstDash val="solid"/>
            <a:miter/>
            <a:headEnd type="none" w="med" len="med"/>
            <a:tailEnd type="none" w="med" len="med"/>
          </a:ln>
        </p:spPr>
        <p:txBody>
          <a:bodyPr anchor="t" anchorCtr="0"/>
          <a:p>
            <a:pPr algn="ctr"/>
            <a:r>
              <a:rPr lang="zh-CN" altLang="en-US" b="1">
                <a:solidFill>
                  <a:srgbClr val="000000"/>
                </a:solidFill>
                <a:latin typeface="Arial" panose="020B0604020202020204" pitchFamily="34" charset="0"/>
                <a:ea typeface="华文仿宋" panose="02010600040101010101" pitchFamily="2" charset="-122"/>
              </a:rPr>
              <a:t>刻划数据</a:t>
            </a:r>
            <a:r>
              <a:rPr lang="zh-CN" altLang="en-US" b="1">
                <a:solidFill>
                  <a:srgbClr val="FF0000"/>
                </a:solidFill>
                <a:latin typeface="Arial" panose="020B0604020202020204" pitchFamily="34" charset="0"/>
                <a:ea typeface="宋体" panose="02010600030101010101" pitchFamily="2" charset="-122"/>
              </a:rPr>
              <a:t>相对分散</a:t>
            </a:r>
            <a:r>
              <a:rPr lang="zh-CN" altLang="en-US" b="1">
                <a:solidFill>
                  <a:srgbClr val="000000"/>
                </a:solidFill>
                <a:latin typeface="Arial" panose="020B0604020202020204" pitchFamily="34" charset="0"/>
                <a:ea typeface="宋体" panose="02010600030101010101" pitchFamily="2" charset="-122"/>
              </a:rPr>
              <a:t>指标 </a:t>
            </a:r>
            <a:endParaRPr lang="zh-CN" altLang="en-US" b="1">
              <a:solidFill>
                <a:srgbClr val="000000"/>
              </a:solidFill>
              <a:latin typeface="Arial" panose="020B0604020202020204" pitchFamily="34" charset="0"/>
              <a:ea typeface="宋体" panose="02010600030101010101" pitchFamily="2" charset="-122"/>
            </a:endParaRPr>
          </a:p>
        </p:txBody>
      </p:sp>
      <p:sp>
        <p:nvSpPr>
          <p:cNvPr id="57351" name="矩形 35847"/>
          <p:cNvSpPr/>
          <p:nvPr/>
        </p:nvSpPr>
        <p:spPr>
          <a:xfrm>
            <a:off x="4076700" y="1922463"/>
            <a:ext cx="1598613" cy="396875"/>
          </a:xfrm>
          <a:prstGeom prst="rect">
            <a:avLst/>
          </a:prstGeom>
          <a:noFill/>
          <a:ln w="9525">
            <a:noFill/>
          </a:ln>
        </p:spPr>
        <p:txBody>
          <a:bodyPr anchor="ctr" anchorCtr="0">
            <a:spAutoFit/>
          </a:bodyPr>
          <a:p>
            <a:r>
              <a:rPr lang="en-US" altLang="zh-CN" sz="2000">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方差</a:t>
            </a:r>
            <a:endParaRPr lang="zh-CN" altLang="en-US">
              <a:solidFill>
                <a:srgbClr val="000000"/>
              </a:solidFill>
              <a:latin typeface="Arial" panose="020B0604020202020204" pitchFamily="34" charset="0"/>
              <a:ea typeface="宋体" panose="02010600030101010101" pitchFamily="2" charset="-122"/>
            </a:endParaRPr>
          </a:p>
        </p:txBody>
      </p:sp>
      <p:sp>
        <p:nvSpPr>
          <p:cNvPr id="57352" name="矩形 35848"/>
          <p:cNvSpPr/>
          <p:nvPr/>
        </p:nvSpPr>
        <p:spPr>
          <a:xfrm>
            <a:off x="4076700" y="2751138"/>
            <a:ext cx="1662113" cy="396875"/>
          </a:xfrm>
          <a:prstGeom prst="rect">
            <a:avLst/>
          </a:prstGeom>
          <a:noFill/>
          <a:ln w="9525">
            <a:noFill/>
          </a:ln>
        </p:spPr>
        <p:txBody>
          <a:bodyPr anchor="ctr" anchorCtr="0">
            <a:spAutoFit/>
          </a:bodyPr>
          <a:p>
            <a:r>
              <a:rPr lang="en-US" altLang="zh-CN" sz="2000">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标准差</a:t>
            </a:r>
            <a:endParaRPr lang="zh-CN" altLang="en-US">
              <a:solidFill>
                <a:srgbClr val="000000"/>
              </a:solidFill>
              <a:latin typeface="Arial" panose="020B0604020202020204" pitchFamily="34" charset="0"/>
              <a:ea typeface="宋体" panose="02010600030101010101" pitchFamily="2" charset="-122"/>
            </a:endParaRPr>
          </a:p>
        </p:txBody>
      </p:sp>
      <p:grpSp>
        <p:nvGrpSpPr>
          <p:cNvPr id="35850" name="组合 35849"/>
          <p:cNvGrpSpPr/>
          <p:nvPr/>
        </p:nvGrpSpPr>
        <p:grpSpPr>
          <a:xfrm>
            <a:off x="1857375" y="3500438"/>
            <a:ext cx="4351338" cy="396875"/>
            <a:chOff x="1170" y="2205"/>
            <a:chExt cx="2741" cy="250"/>
          </a:xfrm>
        </p:grpSpPr>
        <p:pic>
          <p:nvPicPr>
            <p:cNvPr id="57354" name="图片 35850" descr="5898193491599701461442.wmf"/>
            <p:cNvPicPr>
              <a:picLocks noChangeAspect="1"/>
            </p:cNvPicPr>
            <p:nvPr/>
          </p:nvPicPr>
          <p:blipFill>
            <a:blip r:embed="rId1"/>
            <a:stretch>
              <a:fillRect/>
            </a:stretch>
          </p:blipFill>
          <p:spPr>
            <a:xfrm>
              <a:off x="1170" y="2216"/>
              <a:ext cx="1572" cy="191"/>
            </a:xfrm>
            <a:prstGeom prst="rect">
              <a:avLst/>
            </a:prstGeom>
            <a:noFill/>
            <a:ln w="9525">
              <a:noFill/>
            </a:ln>
          </p:spPr>
        </p:pic>
        <p:sp>
          <p:nvSpPr>
            <p:cNvPr id="57355" name="矩形 35851"/>
            <p:cNvSpPr/>
            <p:nvPr/>
          </p:nvSpPr>
          <p:spPr>
            <a:xfrm>
              <a:off x="2783" y="2205"/>
              <a:ext cx="1128" cy="250"/>
            </a:xfrm>
            <a:prstGeom prst="rect">
              <a:avLst/>
            </a:prstGeom>
            <a:noFill/>
            <a:ln w="9525">
              <a:noFill/>
            </a:ln>
          </p:spPr>
          <p:txBody>
            <a:bodyPr anchor="ctr" anchorCtr="0">
              <a:spAutoFit/>
            </a:bodyPr>
            <a:p>
              <a:r>
                <a:rPr lang="en-US" altLang="zh-CN" sz="2000">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变异系数</a:t>
              </a:r>
              <a:endParaRPr lang="zh-CN" altLang="en-US">
                <a:solidFill>
                  <a:srgbClr val="000000"/>
                </a:solidFill>
                <a:latin typeface="Arial" panose="020B0604020202020204" pitchFamily="34" charset="0"/>
                <a:ea typeface="宋体" panose="02010600030101010101" pitchFamily="2" charset="-122"/>
              </a:endParaRPr>
            </a:p>
          </p:txBody>
        </p:sp>
      </p:grpSp>
      <p:sp>
        <p:nvSpPr>
          <p:cNvPr id="57356" name="矩形 35852"/>
          <p:cNvSpPr/>
          <p:nvPr/>
        </p:nvSpPr>
        <p:spPr>
          <a:xfrm>
            <a:off x="2124075" y="619125"/>
            <a:ext cx="3994150" cy="457200"/>
          </a:xfrm>
          <a:prstGeom prst="rect">
            <a:avLst/>
          </a:prstGeom>
          <a:noFill/>
          <a:ln w="9525">
            <a:noFill/>
          </a:ln>
        </p:spPr>
        <p:txBody>
          <a:bodyPr wrap="none" anchor="t" anchorCtr="0">
            <a:spAutoFit/>
          </a:bodyPr>
          <a:p>
            <a:r>
              <a:rPr lang="en-US" altLang="zh-CN" sz="2400">
                <a:latin typeface="Arial" panose="020B0604020202020204" pitchFamily="34" charset="0"/>
                <a:ea typeface="隶书" panose="02010509060101010101" pitchFamily="49" charset="-122"/>
              </a:rPr>
              <a:t>1.1.2 </a:t>
            </a:r>
            <a:r>
              <a:rPr lang="zh-CN" altLang="en-US" sz="2400">
                <a:latin typeface="Arial" panose="020B0604020202020204" pitchFamily="34" charset="0"/>
                <a:ea typeface="隶书" panose="02010509060101010101" pitchFamily="49" charset="-122"/>
              </a:rPr>
              <a:t>表示分散性的数字特征</a:t>
            </a:r>
            <a:endParaRPr lang="zh-CN" altLang="en-US" sz="2400">
              <a:latin typeface="Arial" panose="020B0604020202020204" pitchFamily="34" charset="0"/>
              <a:ea typeface="隶书" panose="02010509060101010101" pitchFamily="49" charset="-122"/>
            </a:endParaRPr>
          </a:p>
        </p:txBody>
      </p:sp>
      <p:pic>
        <p:nvPicPr>
          <p:cNvPr id="57357" name="图片 35853" descr="476373221599701461442.png"/>
          <p:cNvPicPr>
            <a:picLocks noChangeAspect="1"/>
          </p:cNvPicPr>
          <p:nvPr/>
        </p:nvPicPr>
        <p:blipFill>
          <a:blip r:embed="rId2"/>
          <a:stretch>
            <a:fillRect/>
          </a:stretch>
        </p:blipFill>
        <p:spPr>
          <a:xfrm>
            <a:off x="1714500" y="1785938"/>
            <a:ext cx="2286000" cy="865187"/>
          </a:xfrm>
          <a:prstGeom prst="rect">
            <a:avLst/>
          </a:prstGeom>
          <a:noFill/>
          <a:ln w="9525">
            <a:noFill/>
          </a:ln>
        </p:spPr>
      </p:pic>
      <p:pic>
        <p:nvPicPr>
          <p:cNvPr id="57358" name="图片 35854" descr="4080294651599701461442.png"/>
          <p:cNvPicPr>
            <a:picLocks noChangeAspect="1"/>
          </p:cNvPicPr>
          <p:nvPr/>
        </p:nvPicPr>
        <p:blipFill>
          <a:blip r:embed="rId3"/>
          <a:stretch>
            <a:fillRect/>
          </a:stretch>
        </p:blipFill>
        <p:spPr>
          <a:xfrm>
            <a:off x="2571750" y="2714625"/>
            <a:ext cx="1195388" cy="5111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20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50"/>
                                        </p:tgtEl>
                                        <p:attrNameLst>
                                          <p:attrName>style.visibility</p:attrName>
                                        </p:attrNameLst>
                                      </p:cBhvr>
                                      <p:to>
                                        <p:strVal val="visible"/>
                                      </p:to>
                                    </p:set>
                                    <p:animEffect transition="in" filter="blinds(horizontal)">
                                      <p:cBhvr>
                                        <p:cTn id="12" dur="500"/>
                                        <p:tgtEl>
                                          <p:spTgt spid="358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wipe(up)">
                                      <p:cBhvr>
                                        <p:cTn id="17" dur="1000"/>
                                        <p:tgtEl>
                                          <p:spTgt spid="358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847"/>
                                        </p:tgtEl>
                                        <p:attrNameLst>
                                          <p:attrName>style.visibility</p:attrName>
                                        </p:attrNameLst>
                                      </p:cBhvr>
                                      <p:to>
                                        <p:strVal val="visible"/>
                                      </p:to>
                                    </p:set>
                                    <p:animEffect transition="in" filter="dissolve">
                                      <p:cBhvr>
                                        <p:cTn id="22" dur="500"/>
                                        <p:tgtEl>
                                          <p:spTgt spid="358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35847"/>
                                        </p:tgtEl>
                                      </p:cBhvr>
                                    </p:animEffect>
                                    <p:set>
                                      <p:cBhvr>
                                        <p:cTn id="27" dur="1" fill="hold">
                                          <p:stCondLst>
                                            <p:cond delay="499"/>
                                          </p:stCondLst>
                                        </p:cTn>
                                        <p:tgtEl>
                                          <p:spTgt spid="358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7" grpId="0" animBg="1"/>
      <p:bldP spid="3584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3686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59394" name="日期占位符 3686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59395" name="矩形 36867"/>
          <p:cNvSpPr/>
          <p:nvPr/>
        </p:nvSpPr>
        <p:spPr>
          <a:xfrm>
            <a:off x="0" y="2852738"/>
            <a:ext cx="1187450" cy="487362"/>
          </a:xfrm>
          <a:prstGeom prst="rect">
            <a:avLst/>
          </a:prstGeom>
          <a:noFill/>
          <a:ln w="9525">
            <a:noFill/>
          </a:ln>
        </p:spPr>
        <p:txBody>
          <a:bodyPr anchor="ctr" anchorCtr="0">
            <a:spAutoFit/>
          </a:bodyPr>
          <a:p>
            <a:endParaRPr lang="zh-CN" altLang="zh-CN">
              <a:latin typeface="Arial" panose="020B0604020202020204" pitchFamily="34" charset="0"/>
              <a:ea typeface="宋体" panose="02010600030101010101" pitchFamily="2" charset="-122"/>
            </a:endParaRPr>
          </a:p>
        </p:txBody>
      </p:sp>
      <p:pic>
        <p:nvPicPr>
          <p:cNvPr id="36869" name="图片 36868" descr="349588391599701461442.emf"/>
          <p:cNvPicPr>
            <a:picLocks noChangeAspect="1"/>
          </p:cNvPicPr>
          <p:nvPr/>
        </p:nvPicPr>
        <p:blipFill>
          <a:blip r:embed="rId1"/>
          <a:stretch>
            <a:fillRect/>
          </a:stretch>
        </p:blipFill>
        <p:spPr>
          <a:xfrm>
            <a:off x="928688" y="1285875"/>
            <a:ext cx="7000875" cy="2324100"/>
          </a:xfrm>
          <a:prstGeom prst="rect">
            <a:avLst/>
          </a:prstGeom>
          <a:noFill/>
          <a:ln w="9525">
            <a:noFill/>
          </a:ln>
        </p:spPr>
      </p:pic>
      <p:sp>
        <p:nvSpPr>
          <p:cNvPr id="59397" name="矩形 36869"/>
          <p:cNvSpPr/>
          <p:nvPr/>
        </p:nvSpPr>
        <p:spPr>
          <a:xfrm>
            <a:off x="2124075" y="619125"/>
            <a:ext cx="3994150" cy="457200"/>
          </a:xfrm>
          <a:prstGeom prst="rect">
            <a:avLst/>
          </a:prstGeom>
          <a:noFill/>
          <a:ln w="9525">
            <a:noFill/>
          </a:ln>
        </p:spPr>
        <p:txBody>
          <a:bodyPr wrap="none" anchor="t" anchorCtr="0">
            <a:spAutoFit/>
          </a:bodyPr>
          <a:p>
            <a:r>
              <a:rPr lang="en-US" altLang="zh-CN" sz="2400">
                <a:latin typeface="Arial" panose="020B0604020202020204" pitchFamily="34" charset="0"/>
                <a:ea typeface="隶书" panose="02010509060101010101" pitchFamily="49" charset="-122"/>
              </a:rPr>
              <a:t>1.1.2 </a:t>
            </a:r>
            <a:r>
              <a:rPr lang="zh-CN" altLang="en-US" sz="2400">
                <a:latin typeface="Arial" panose="020B0604020202020204" pitchFamily="34" charset="0"/>
                <a:ea typeface="隶书" panose="02010509060101010101" pitchFamily="49" charset="-122"/>
              </a:rPr>
              <a:t>表示分散性的数字特征</a:t>
            </a:r>
            <a:endParaRPr lang="zh-CN" altLang="en-US" sz="2400">
              <a:latin typeface="Arial" panose="020B0604020202020204" pitchFamily="34" charset="0"/>
              <a:ea typeface="隶书" panose="02010509060101010101" pitchFamily="49" charset="-122"/>
            </a:endParaRPr>
          </a:p>
        </p:txBody>
      </p:sp>
      <p:pic>
        <p:nvPicPr>
          <p:cNvPr id="59398" name="图片 36870" descr="5992265981599701461442.png"/>
          <p:cNvPicPr>
            <a:picLocks noChangeAspect="1"/>
          </p:cNvPicPr>
          <p:nvPr/>
        </p:nvPicPr>
        <p:blipFill>
          <a:blip r:embed="rId2"/>
          <a:stretch>
            <a:fillRect/>
          </a:stretch>
        </p:blipFill>
        <p:spPr>
          <a:xfrm>
            <a:off x="1403350" y="3716338"/>
            <a:ext cx="6699250" cy="18891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3788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61442" name="日期占位符 3789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61443" name="矩形 37891"/>
          <p:cNvSpPr/>
          <p:nvPr/>
        </p:nvSpPr>
        <p:spPr>
          <a:xfrm>
            <a:off x="1000125" y="1214438"/>
            <a:ext cx="3568700" cy="519112"/>
          </a:xfrm>
          <a:prstGeom prst="rect">
            <a:avLst/>
          </a:prstGeom>
          <a:noFill/>
          <a:ln w="9525">
            <a:noFill/>
          </a:ln>
        </p:spPr>
        <p:txBody>
          <a:bodyPr wrap="none" anchor="ctr" anchorCtr="0">
            <a:spAutoFit/>
          </a:bodyPr>
          <a:p>
            <a:r>
              <a:rPr lang="en-US" altLang="zh-CN" sz="2800" b="1">
                <a:solidFill>
                  <a:srgbClr val="000000"/>
                </a:solidFill>
                <a:latin typeface="黑体" panose="02010609060101010101" pitchFamily="49" charset="-122"/>
                <a:ea typeface="黑体" panose="02010609060101010101" pitchFamily="49" charset="-122"/>
              </a:rPr>
              <a:t>1</a:t>
            </a:r>
            <a:r>
              <a:rPr lang="zh-CN" altLang="en-US" sz="2800" b="1">
                <a:solidFill>
                  <a:srgbClr val="000000"/>
                </a:solidFill>
                <a:latin typeface="黑体" panose="02010609060101010101" pitchFamily="49" charset="-122"/>
                <a:ea typeface="黑体" panose="02010609060101010101" pitchFamily="49" charset="-122"/>
              </a:rPr>
              <a:t>．偏度</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skewness</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61444" name="PubOvalCallout"/>
          <p:cNvSpPr/>
          <p:nvPr/>
        </p:nvSpPr>
        <p:spPr>
          <a:xfrm>
            <a:off x="6227763" y="692150"/>
            <a:ext cx="2160587" cy="1657350"/>
          </a:xfrm>
          <a:custGeom>
            <a:avLst/>
            <a:gdLst>
              <a:gd name="txL" fmla="*/ 3158 w 21600"/>
              <a:gd name="txT" fmla="*/ 2369 h 21600"/>
              <a:gd name="txR" fmla="*/ 18432 w 21600"/>
              <a:gd name="txB" fmla="*/ 13831 h 21600"/>
            </a:gdLst>
            <a:ahLst/>
            <a:cxnLst>
              <a:cxn ang="17694720">
                <a:pos x="10800" y="0"/>
              </a:cxn>
              <a:cxn ang="11796480">
                <a:pos x="0" y="8105"/>
              </a:cxn>
              <a:cxn ang="5898240">
                <a:pos x="10766" y="21600"/>
              </a:cxn>
              <a:cxn ang="5898240">
                <a:pos x="10800" y="16210"/>
              </a:cxn>
              <a:cxn ang="0">
                <a:pos x="21600" y="8105"/>
              </a:cxn>
            </a:cxnLst>
            <a:rect l="txL" t="txT" r="txR" b="txB"/>
            <a:pathLst>
              <a:path w="21600" h="21600">
                <a:moveTo>
                  <a:pt x="10766" y="21600"/>
                </a:moveTo>
                <a:lnTo>
                  <a:pt x="9596" y="16121"/>
                </a:lnTo>
                <a:cubicBezTo>
                  <a:pt x="9993" y="16155"/>
                  <a:pt x="10397" y="16172"/>
                  <a:pt x="10806" y="16172"/>
                </a:cubicBezTo>
                <a:cubicBezTo>
                  <a:pt x="16771" y="16172"/>
                  <a:pt x="21606" y="12543"/>
                  <a:pt x="21606" y="8067"/>
                </a:cubicBezTo>
                <a:cubicBezTo>
                  <a:pt x="21606" y="3591"/>
                  <a:pt x="16771" y="-38"/>
                  <a:pt x="10806" y="-38"/>
                </a:cubicBezTo>
                <a:cubicBezTo>
                  <a:pt x="4841" y="-38"/>
                  <a:pt x="6" y="3591"/>
                  <a:pt x="6" y="8067"/>
                </a:cubicBezTo>
                <a:cubicBezTo>
                  <a:pt x="6" y="10629"/>
                  <a:pt x="1590" y="12913"/>
                  <a:pt x="4063" y="14399"/>
                </a:cubicBezTo>
                <a:close/>
              </a:path>
            </a:pathLst>
          </a:custGeom>
          <a:solidFill>
            <a:srgbClr val="CC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nchorCtr="0"/>
          <a:p>
            <a:pPr algn="ctr"/>
            <a:r>
              <a:rPr lang="zh-CN" altLang="en-US" sz="1600" b="1">
                <a:solidFill>
                  <a:srgbClr val="FF0000"/>
                </a:solidFill>
                <a:latin typeface="Arial" panose="020B0604020202020204" pitchFamily="34" charset="0"/>
                <a:ea typeface="宋体" panose="02010600030101010101" pitchFamily="2" charset="-122"/>
              </a:rPr>
              <a:t>分布偏斜度，反映以均值为</a:t>
            </a:r>
            <a:endParaRPr lang="zh-CN" altLang="en-US" sz="1600" b="1">
              <a:solidFill>
                <a:srgbClr val="FF0000"/>
              </a:solidFill>
              <a:latin typeface="Arial" panose="020B0604020202020204" pitchFamily="34" charset="0"/>
              <a:ea typeface="宋体" panose="02010600030101010101" pitchFamily="2" charset="-122"/>
            </a:endParaRPr>
          </a:p>
          <a:p>
            <a:pPr algn="ctr"/>
            <a:r>
              <a:rPr lang="zh-CN" altLang="en-US" sz="1600" b="1">
                <a:solidFill>
                  <a:srgbClr val="FF0000"/>
                </a:solidFill>
                <a:latin typeface="Arial" panose="020B0604020202020204" pitchFamily="34" charset="0"/>
                <a:ea typeface="宋体" panose="02010600030101010101" pitchFamily="2" charset="-122"/>
              </a:rPr>
              <a:t>中心的分布不对称程度</a:t>
            </a:r>
            <a:endParaRPr lang="zh-CN" altLang="en-US" sz="1600" b="1">
              <a:solidFill>
                <a:srgbClr val="FF0000"/>
              </a:solidFill>
              <a:latin typeface="Arial" panose="020B0604020202020204" pitchFamily="34" charset="0"/>
              <a:ea typeface="宋体" panose="02010600030101010101" pitchFamily="2" charset="-122"/>
            </a:endParaRPr>
          </a:p>
        </p:txBody>
      </p:sp>
      <p:sp>
        <p:nvSpPr>
          <p:cNvPr id="61445" name="标题 37893"/>
          <p:cNvSpPr>
            <a:spLocks noGrp="1"/>
          </p:cNvSpPr>
          <p:nvPr>
            <p:ph type="title" idx="4294967295"/>
          </p:nvPr>
        </p:nvSpPr>
        <p:spPr>
          <a:xfrm>
            <a:off x="539750" y="476250"/>
            <a:ext cx="7127875" cy="541338"/>
          </a:xfrm>
        </p:spPr>
        <p:txBody>
          <a:bodyPr anchor="ctr" anchorCtr="0"/>
          <a:p>
            <a:pPr eaLnBrk="1" hangingPunct="1"/>
            <a:r>
              <a:rPr lang="en-US" altLang="zh-CN" sz="3600" b="1">
                <a:latin typeface="黑体" panose="02010609060101010101" pitchFamily="49" charset="-122"/>
                <a:ea typeface="黑体" panose="02010609060101010101" pitchFamily="49" charset="-122"/>
              </a:rPr>
              <a:t>1.1.3 </a:t>
            </a:r>
            <a:r>
              <a:rPr lang="zh-CN" altLang="en-US" sz="3600" b="1">
                <a:latin typeface="黑体" panose="02010609060101010101" pitchFamily="49" charset="-122"/>
                <a:ea typeface="黑体" panose="02010609060101010101" pitchFamily="49" charset="-122"/>
              </a:rPr>
              <a:t>表示分布形状的数字特征</a:t>
            </a:r>
            <a:endParaRPr lang="zh-CN" altLang="en-US" sz="3600" b="1">
              <a:latin typeface="黑体" panose="02010609060101010101" pitchFamily="49" charset="-122"/>
              <a:ea typeface="黑体" panose="02010609060101010101" pitchFamily="49" charset="-122"/>
            </a:endParaRPr>
          </a:p>
        </p:txBody>
      </p:sp>
      <p:sp>
        <p:nvSpPr>
          <p:cNvPr id="61446" name="矩形 37894"/>
          <p:cNvSpPr/>
          <p:nvPr/>
        </p:nvSpPr>
        <p:spPr>
          <a:xfrm>
            <a:off x="3546475" y="5891213"/>
            <a:ext cx="1009650" cy="366712"/>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endParaRPr lang="en-US" altLang="zh-CN">
              <a:solidFill>
                <a:srgbClr val="000000"/>
              </a:solidFill>
              <a:latin typeface="Arial" panose="020B0604020202020204" pitchFamily="34" charset="0"/>
              <a:ea typeface="宋体" panose="02010600030101010101" pitchFamily="2" charset="-122"/>
            </a:endParaRPr>
          </a:p>
        </p:txBody>
      </p:sp>
      <p:pic>
        <p:nvPicPr>
          <p:cNvPr id="61447" name="图片 37895" descr="196455331599701461442.wmf"/>
          <p:cNvPicPr>
            <a:picLocks noChangeAspect="1"/>
          </p:cNvPicPr>
          <p:nvPr/>
        </p:nvPicPr>
        <p:blipFill>
          <a:blip r:embed="rId1"/>
          <a:stretch>
            <a:fillRect/>
          </a:stretch>
        </p:blipFill>
        <p:spPr>
          <a:xfrm>
            <a:off x="3276600" y="6021388"/>
            <a:ext cx="1795463" cy="398462"/>
          </a:xfrm>
          <a:prstGeom prst="rect">
            <a:avLst/>
          </a:prstGeom>
          <a:noFill/>
          <a:ln w="9525">
            <a:noFill/>
          </a:ln>
        </p:spPr>
      </p:pic>
      <p:sp>
        <p:nvSpPr>
          <p:cNvPr id="61448" name="矩形 37896"/>
          <p:cNvSpPr/>
          <p:nvPr/>
        </p:nvSpPr>
        <p:spPr>
          <a:xfrm>
            <a:off x="1116013" y="3068638"/>
            <a:ext cx="6985000" cy="860425"/>
          </a:xfrm>
          <a:prstGeom prst="rect">
            <a:avLst/>
          </a:prstGeom>
          <a:noFill/>
          <a:ln w="9525">
            <a:noFill/>
          </a:ln>
        </p:spPr>
        <p:txBody>
          <a:bodyPr anchor="ctr" anchorCtr="0">
            <a:spAutoFit/>
          </a:bodyPr>
          <a:p>
            <a:pPr>
              <a:lnSpc>
                <a:spcPct val="140000"/>
              </a:lnSpc>
            </a:pPr>
            <a:r>
              <a:rPr lang="zh-CN" altLang="en-US" b="1">
                <a:solidFill>
                  <a:srgbClr val="000000"/>
                </a:solidFill>
                <a:latin typeface="Arial" panose="020B0604020202020204" pitchFamily="34" charset="0"/>
                <a:ea typeface="宋体" panose="02010600030101010101" pitchFamily="2" charset="-122"/>
              </a:rPr>
              <a:t>其中</a:t>
            </a:r>
            <a:r>
              <a:rPr lang="en-US" altLang="zh-CN" b="1">
                <a:solidFill>
                  <a:srgbClr val="000000"/>
                </a:solidFill>
                <a:latin typeface="Arial" panose="020B0604020202020204" pitchFamily="34" charset="0"/>
                <a:ea typeface="宋体" panose="02010600030101010101" pitchFamily="2" charset="-122"/>
              </a:rPr>
              <a:t>s</a:t>
            </a:r>
            <a:r>
              <a:rPr lang="zh-CN" altLang="en-US" b="1">
                <a:solidFill>
                  <a:srgbClr val="000000"/>
                </a:solidFill>
                <a:latin typeface="Arial" panose="020B0604020202020204" pitchFamily="34" charset="0"/>
                <a:ea typeface="宋体" panose="02010600030101010101" pitchFamily="2" charset="-122"/>
              </a:rPr>
              <a:t>样本标准差</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分布对称；          称正偏度</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右偏态</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均值右边数据更分散；         负偏度，均值左边的数据更分散</a:t>
            </a: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p:txBody>
      </p:sp>
      <p:pic>
        <p:nvPicPr>
          <p:cNvPr id="61449" name="图片 37897" descr="9532518671599701461452.wmf"/>
          <p:cNvPicPr>
            <a:picLocks noChangeAspect="1"/>
          </p:cNvPicPr>
          <p:nvPr/>
        </p:nvPicPr>
        <p:blipFill>
          <a:blip r:embed="rId2"/>
          <a:stretch>
            <a:fillRect/>
          </a:stretch>
        </p:blipFill>
        <p:spPr>
          <a:xfrm>
            <a:off x="4926013" y="3141663"/>
            <a:ext cx="725487" cy="328612"/>
          </a:xfrm>
          <a:prstGeom prst="rect">
            <a:avLst/>
          </a:prstGeom>
          <a:noFill/>
          <a:ln w="9525">
            <a:noFill/>
          </a:ln>
        </p:spPr>
      </p:pic>
      <p:pic>
        <p:nvPicPr>
          <p:cNvPr id="61450" name="图片 37898" descr="1299402941599701461452.wmf"/>
          <p:cNvPicPr>
            <a:picLocks noChangeAspect="1"/>
          </p:cNvPicPr>
          <p:nvPr/>
        </p:nvPicPr>
        <p:blipFill>
          <a:blip r:embed="rId3"/>
          <a:stretch>
            <a:fillRect/>
          </a:stretch>
        </p:blipFill>
        <p:spPr>
          <a:xfrm>
            <a:off x="2916238" y="3573463"/>
            <a:ext cx="725487" cy="328612"/>
          </a:xfrm>
          <a:prstGeom prst="rect">
            <a:avLst/>
          </a:prstGeom>
          <a:noFill/>
          <a:ln w="9525">
            <a:noFill/>
          </a:ln>
        </p:spPr>
      </p:pic>
      <p:pic>
        <p:nvPicPr>
          <p:cNvPr id="61451" name="图片 37899" descr="8854406211599701461452.wmf"/>
          <p:cNvPicPr>
            <a:picLocks noChangeAspect="1"/>
          </p:cNvPicPr>
          <p:nvPr/>
        </p:nvPicPr>
        <p:blipFill>
          <a:blip r:embed="rId4"/>
          <a:stretch>
            <a:fillRect/>
          </a:stretch>
        </p:blipFill>
        <p:spPr>
          <a:xfrm>
            <a:off x="3059113" y="3141663"/>
            <a:ext cx="725487" cy="328612"/>
          </a:xfrm>
          <a:prstGeom prst="rect">
            <a:avLst/>
          </a:prstGeom>
          <a:noFill/>
          <a:ln w="9525">
            <a:noFill/>
          </a:ln>
        </p:spPr>
      </p:pic>
      <p:grpSp>
        <p:nvGrpSpPr>
          <p:cNvPr id="61452" name="组合 37900"/>
          <p:cNvGrpSpPr/>
          <p:nvPr/>
        </p:nvGrpSpPr>
        <p:grpSpPr>
          <a:xfrm>
            <a:off x="5651500" y="6092825"/>
            <a:ext cx="1695450" cy="398463"/>
            <a:chOff x="3560" y="3838"/>
            <a:chExt cx="1068" cy="251"/>
          </a:xfrm>
        </p:grpSpPr>
        <p:sp>
          <p:nvSpPr>
            <p:cNvPr id="61453" name="矩形 37901"/>
            <p:cNvSpPr/>
            <p:nvPr/>
          </p:nvSpPr>
          <p:spPr>
            <a:xfrm>
              <a:off x="3560" y="3847"/>
              <a:ext cx="106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a:solidFill>
                    <a:srgbClr val="000000"/>
                  </a:solidFill>
                  <a:latin typeface="Arial" panose="020B0604020202020204" pitchFamily="34" charset="0"/>
                  <a:ea typeface="宋体" panose="02010600030101010101" pitchFamily="2" charset="-122"/>
                </a:rPr>
                <a:t>左偏度</a:t>
              </a:r>
              <a:endParaRPr lang="zh-CN" altLang="en-US">
                <a:solidFill>
                  <a:srgbClr val="000000"/>
                </a:solidFill>
                <a:latin typeface="Arial" panose="020B0604020202020204" pitchFamily="34" charset="0"/>
                <a:ea typeface="宋体" panose="02010600030101010101" pitchFamily="2" charset="-122"/>
              </a:endParaRPr>
            </a:p>
          </p:txBody>
        </p:sp>
        <p:pic>
          <p:nvPicPr>
            <p:cNvPr id="61454" name="图片 37902" descr="803461551599701461452.wmf"/>
            <p:cNvPicPr>
              <a:picLocks noChangeAspect="1"/>
            </p:cNvPicPr>
            <p:nvPr/>
          </p:nvPicPr>
          <p:blipFill>
            <a:blip r:embed="rId5"/>
            <a:stretch>
              <a:fillRect/>
            </a:stretch>
          </p:blipFill>
          <p:spPr>
            <a:xfrm>
              <a:off x="3684" y="3838"/>
              <a:ext cx="476" cy="251"/>
            </a:xfrm>
            <a:prstGeom prst="rect">
              <a:avLst/>
            </a:prstGeom>
            <a:noFill/>
            <a:ln w="9525">
              <a:noFill/>
            </a:ln>
          </p:spPr>
        </p:pic>
      </p:grpSp>
      <p:pic>
        <p:nvPicPr>
          <p:cNvPr id="61455" name="图片 37903" descr="2435684391599701461452.wmf"/>
          <p:cNvPicPr>
            <a:picLocks noChangeAspect="1"/>
          </p:cNvPicPr>
          <p:nvPr/>
        </p:nvPicPr>
        <p:blipFill>
          <a:blip r:embed="rId6"/>
          <a:stretch>
            <a:fillRect/>
          </a:stretch>
        </p:blipFill>
        <p:spPr>
          <a:xfrm>
            <a:off x="3419475" y="4292600"/>
            <a:ext cx="1439863" cy="715963"/>
          </a:xfrm>
          <a:prstGeom prst="rect">
            <a:avLst/>
          </a:prstGeom>
          <a:noFill/>
          <a:ln w="9525">
            <a:noFill/>
          </a:ln>
        </p:spPr>
      </p:pic>
      <p:grpSp>
        <p:nvGrpSpPr>
          <p:cNvPr id="61456" name="组合 37904"/>
          <p:cNvGrpSpPr/>
          <p:nvPr/>
        </p:nvGrpSpPr>
        <p:grpSpPr>
          <a:xfrm>
            <a:off x="900113" y="5661025"/>
            <a:ext cx="2076450" cy="366713"/>
            <a:chOff x="567" y="3566"/>
            <a:chExt cx="1308" cy="231"/>
          </a:xfrm>
        </p:grpSpPr>
        <p:sp>
          <p:nvSpPr>
            <p:cNvPr id="61457" name="矩形 37905"/>
            <p:cNvSpPr/>
            <p:nvPr/>
          </p:nvSpPr>
          <p:spPr>
            <a:xfrm>
              <a:off x="567" y="3566"/>
              <a:ext cx="130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sz="1600">
                  <a:solidFill>
                    <a:srgbClr val="000000"/>
                  </a:solidFill>
                  <a:latin typeface="Arial" panose="020B0604020202020204" pitchFamily="34" charset="0"/>
                  <a:ea typeface="宋体" panose="02010600030101010101" pitchFamily="2" charset="-122"/>
                </a:rPr>
                <a:t>有极大数</a:t>
              </a:r>
              <a:endParaRPr lang="zh-CN" altLang="en-US" sz="1600">
                <a:solidFill>
                  <a:srgbClr val="000000"/>
                </a:solidFill>
                <a:latin typeface="Arial" panose="020B0604020202020204" pitchFamily="34" charset="0"/>
                <a:ea typeface="宋体" panose="02010600030101010101" pitchFamily="2" charset="-122"/>
              </a:endParaRPr>
            </a:p>
          </p:txBody>
        </p:sp>
        <p:pic>
          <p:nvPicPr>
            <p:cNvPr id="61458" name="图片 37906" descr="1412318161599701461452.wmf"/>
            <p:cNvPicPr>
              <a:picLocks noChangeAspect="1"/>
            </p:cNvPicPr>
            <p:nvPr/>
          </p:nvPicPr>
          <p:blipFill>
            <a:blip r:embed="rId7"/>
            <a:stretch>
              <a:fillRect/>
            </a:stretch>
          </p:blipFill>
          <p:spPr>
            <a:xfrm>
              <a:off x="852" y="3611"/>
              <a:ext cx="411" cy="166"/>
            </a:xfrm>
            <a:prstGeom prst="rect">
              <a:avLst/>
            </a:prstGeom>
            <a:noFill/>
            <a:ln w="9525">
              <a:noFill/>
            </a:ln>
          </p:spPr>
        </p:pic>
      </p:grpSp>
      <p:sp>
        <p:nvSpPr>
          <p:cNvPr id="61459" name="矩形 37907"/>
          <p:cNvSpPr>
            <a:spLocks noChangeAspect="1"/>
          </p:cNvSpPr>
          <p:nvPr/>
        </p:nvSpPr>
        <p:spPr>
          <a:xfrm>
            <a:off x="611188" y="4005263"/>
            <a:ext cx="2592387" cy="1800225"/>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grpSp>
        <p:nvGrpSpPr>
          <p:cNvPr id="61460" name="组合 37908"/>
          <p:cNvGrpSpPr/>
          <p:nvPr/>
        </p:nvGrpSpPr>
        <p:grpSpPr>
          <a:xfrm>
            <a:off x="5651500" y="5589588"/>
            <a:ext cx="1828800" cy="366712"/>
            <a:chOff x="3560" y="3521"/>
            <a:chExt cx="1152" cy="231"/>
          </a:xfrm>
        </p:grpSpPr>
        <p:sp>
          <p:nvSpPr>
            <p:cNvPr id="61461" name="矩形 37909"/>
            <p:cNvSpPr/>
            <p:nvPr/>
          </p:nvSpPr>
          <p:spPr>
            <a:xfrm>
              <a:off x="3560" y="3521"/>
              <a:ext cx="66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sz="1600">
                  <a:solidFill>
                    <a:srgbClr val="000000"/>
                  </a:solidFill>
                  <a:latin typeface="Arial" panose="020B0604020202020204" pitchFamily="34" charset="0"/>
                  <a:ea typeface="宋体" panose="02010600030101010101" pitchFamily="2" charset="-122"/>
                </a:rPr>
                <a:t>有极小数</a:t>
              </a:r>
              <a:endParaRPr lang="zh-CN" altLang="en-US" sz="1600">
                <a:solidFill>
                  <a:srgbClr val="000000"/>
                </a:solidFill>
                <a:latin typeface="Arial" panose="020B0604020202020204" pitchFamily="34" charset="0"/>
                <a:ea typeface="宋体" panose="02010600030101010101" pitchFamily="2" charset="-122"/>
              </a:endParaRPr>
            </a:p>
          </p:txBody>
        </p:sp>
        <p:pic>
          <p:nvPicPr>
            <p:cNvPr id="61462" name="图片 37910" descr="4998848961599701461452.wmf"/>
            <p:cNvPicPr>
              <a:picLocks noChangeAspect="1"/>
            </p:cNvPicPr>
            <p:nvPr/>
          </p:nvPicPr>
          <p:blipFill>
            <a:blip r:embed="rId8"/>
            <a:stretch>
              <a:fillRect/>
            </a:stretch>
          </p:blipFill>
          <p:spPr>
            <a:xfrm>
              <a:off x="4286" y="3566"/>
              <a:ext cx="426" cy="169"/>
            </a:xfrm>
            <a:prstGeom prst="rect">
              <a:avLst/>
            </a:prstGeom>
            <a:noFill/>
            <a:ln w="9525">
              <a:noFill/>
            </a:ln>
          </p:spPr>
        </p:pic>
      </p:grpSp>
      <p:sp>
        <p:nvSpPr>
          <p:cNvPr id="61463" name="矩形 37911"/>
          <p:cNvSpPr>
            <a:spLocks noChangeAspect="1"/>
          </p:cNvSpPr>
          <p:nvPr/>
        </p:nvSpPr>
        <p:spPr>
          <a:xfrm>
            <a:off x="5580063" y="3933825"/>
            <a:ext cx="2595562" cy="1870075"/>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grpSp>
        <p:nvGrpSpPr>
          <p:cNvPr id="61464" name="组合 37912"/>
          <p:cNvGrpSpPr/>
          <p:nvPr/>
        </p:nvGrpSpPr>
        <p:grpSpPr>
          <a:xfrm>
            <a:off x="468313" y="4149725"/>
            <a:ext cx="2544762" cy="1366838"/>
            <a:chOff x="295" y="2614"/>
            <a:chExt cx="1603" cy="861"/>
          </a:xfrm>
        </p:grpSpPr>
        <p:sp>
          <p:nvSpPr>
            <p:cNvPr id="61465" name="矩形 37913"/>
            <p:cNvSpPr/>
            <p:nvPr/>
          </p:nvSpPr>
          <p:spPr>
            <a:xfrm>
              <a:off x="581" y="2614"/>
              <a:ext cx="1317" cy="827"/>
            </a:xfrm>
            <a:prstGeom prst="rect">
              <a:avLst/>
            </a:prstGeom>
            <a:solidFill>
              <a:srgbClr val="C0C0C0"/>
            </a:solidFill>
            <a:ln w="9525">
              <a:noFill/>
            </a:ln>
          </p:spPr>
          <p:txBody>
            <a:bodyPr anchor="t" anchorCtr="0"/>
            <a:p>
              <a:endParaRPr lang="zh-CN" altLang="zh-CN">
                <a:latin typeface="Arial" panose="020B0604020202020204" pitchFamily="34" charset="0"/>
                <a:ea typeface="宋体" panose="02010600030101010101" pitchFamily="2" charset="-122"/>
              </a:endParaRPr>
            </a:p>
          </p:txBody>
        </p:sp>
        <p:sp>
          <p:nvSpPr>
            <p:cNvPr id="61466" name="矩形 37914"/>
            <p:cNvSpPr/>
            <p:nvPr/>
          </p:nvSpPr>
          <p:spPr>
            <a:xfrm>
              <a:off x="581" y="2614"/>
              <a:ext cx="1317" cy="827"/>
            </a:xfrm>
            <a:prstGeom prst="rect">
              <a:avLst/>
            </a:prstGeom>
            <a:noFill/>
            <a:ln w="9525" cap="flat" cmpd="sng">
              <a:solidFill>
                <a:srgbClr val="808080"/>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67" name="矩形 37915"/>
            <p:cNvSpPr/>
            <p:nvPr/>
          </p:nvSpPr>
          <p:spPr>
            <a:xfrm>
              <a:off x="581" y="2950"/>
              <a:ext cx="72" cy="491"/>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68" name="矩形 37916"/>
            <p:cNvSpPr/>
            <p:nvPr/>
          </p:nvSpPr>
          <p:spPr>
            <a:xfrm>
              <a:off x="726" y="2790"/>
              <a:ext cx="73" cy="651"/>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69" name="矩形 37917"/>
            <p:cNvSpPr/>
            <p:nvPr/>
          </p:nvSpPr>
          <p:spPr>
            <a:xfrm>
              <a:off x="872" y="2761"/>
              <a:ext cx="72" cy="680"/>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0" name="矩形 37918"/>
            <p:cNvSpPr/>
            <p:nvPr/>
          </p:nvSpPr>
          <p:spPr>
            <a:xfrm>
              <a:off x="1017" y="2964"/>
              <a:ext cx="73" cy="477"/>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1" name="矩形 37919"/>
            <p:cNvSpPr/>
            <p:nvPr/>
          </p:nvSpPr>
          <p:spPr>
            <a:xfrm>
              <a:off x="1163" y="3126"/>
              <a:ext cx="80" cy="315"/>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2" name="矩形 37920"/>
            <p:cNvSpPr/>
            <p:nvPr/>
          </p:nvSpPr>
          <p:spPr>
            <a:xfrm>
              <a:off x="1316" y="3259"/>
              <a:ext cx="73" cy="182"/>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3" name="矩形 37921"/>
            <p:cNvSpPr/>
            <p:nvPr/>
          </p:nvSpPr>
          <p:spPr>
            <a:xfrm>
              <a:off x="1462" y="3322"/>
              <a:ext cx="72" cy="119"/>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4" name="矩形 37922"/>
            <p:cNvSpPr/>
            <p:nvPr/>
          </p:nvSpPr>
          <p:spPr>
            <a:xfrm>
              <a:off x="1607" y="3377"/>
              <a:ext cx="73" cy="64"/>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5" name="矩形 37923"/>
            <p:cNvSpPr/>
            <p:nvPr/>
          </p:nvSpPr>
          <p:spPr>
            <a:xfrm>
              <a:off x="1753" y="3413"/>
              <a:ext cx="72" cy="28"/>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6" name="矩形 37924"/>
            <p:cNvSpPr/>
            <p:nvPr/>
          </p:nvSpPr>
          <p:spPr>
            <a:xfrm>
              <a:off x="653" y="2867"/>
              <a:ext cx="73" cy="57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7" name="矩形 37925"/>
            <p:cNvSpPr/>
            <p:nvPr/>
          </p:nvSpPr>
          <p:spPr>
            <a:xfrm>
              <a:off x="799" y="2691"/>
              <a:ext cx="73" cy="750"/>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8" name="矩形 37926"/>
            <p:cNvSpPr/>
            <p:nvPr/>
          </p:nvSpPr>
          <p:spPr>
            <a:xfrm>
              <a:off x="944" y="2867"/>
              <a:ext cx="73" cy="57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79" name="矩形 37927"/>
            <p:cNvSpPr/>
            <p:nvPr/>
          </p:nvSpPr>
          <p:spPr>
            <a:xfrm>
              <a:off x="1090" y="3056"/>
              <a:ext cx="73" cy="385"/>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0" name="矩形 37928"/>
            <p:cNvSpPr/>
            <p:nvPr/>
          </p:nvSpPr>
          <p:spPr>
            <a:xfrm>
              <a:off x="1243" y="3203"/>
              <a:ext cx="73" cy="238"/>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1" name="矩形 37929"/>
            <p:cNvSpPr/>
            <p:nvPr/>
          </p:nvSpPr>
          <p:spPr>
            <a:xfrm>
              <a:off x="1389" y="3280"/>
              <a:ext cx="73" cy="161"/>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2" name="矩形 37930"/>
            <p:cNvSpPr/>
            <p:nvPr/>
          </p:nvSpPr>
          <p:spPr>
            <a:xfrm>
              <a:off x="1534" y="3357"/>
              <a:ext cx="73" cy="8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3" name="矩形 37931"/>
            <p:cNvSpPr/>
            <p:nvPr/>
          </p:nvSpPr>
          <p:spPr>
            <a:xfrm>
              <a:off x="1680" y="3399"/>
              <a:ext cx="73" cy="42"/>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4" name="矩形 37932"/>
            <p:cNvSpPr/>
            <p:nvPr/>
          </p:nvSpPr>
          <p:spPr>
            <a:xfrm>
              <a:off x="1825" y="3406"/>
              <a:ext cx="73" cy="35"/>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85" name="流程图: 联系 37933"/>
            <p:cNvSpPr/>
            <p:nvPr/>
          </p:nvSpPr>
          <p:spPr>
            <a:xfrm>
              <a:off x="948" y="3422"/>
              <a:ext cx="55" cy="53"/>
            </a:xfrm>
            <a:prstGeom prst="flowChartConnector">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486" name="流程图: 联系 37934"/>
            <p:cNvSpPr/>
            <p:nvPr/>
          </p:nvSpPr>
          <p:spPr>
            <a:xfrm>
              <a:off x="1113" y="3422"/>
              <a:ext cx="55" cy="53"/>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487" name="文本框 37935"/>
            <p:cNvSpPr txBox="1"/>
            <p:nvPr/>
          </p:nvSpPr>
          <p:spPr>
            <a:xfrm>
              <a:off x="295" y="2740"/>
              <a:ext cx="250" cy="326"/>
            </a:xfrm>
            <a:prstGeom prst="rect">
              <a:avLst/>
            </a:prstGeom>
            <a:noFill/>
            <a:ln w="9525">
              <a:noFill/>
            </a:ln>
          </p:spPr>
          <p:txBody>
            <a:bodyPr vert="eaVert" anchor="t" anchorCtr="0">
              <a:spAutoFit/>
            </a:bodyPr>
            <a:p>
              <a:pPr>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endParaRPr lang="zh-CN" altLang="en-US" sz="1400" b="1">
                <a:solidFill>
                  <a:srgbClr val="000000"/>
                </a:solidFill>
                <a:latin typeface="Arial" panose="020B0604020202020204" pitchFamily="34" charset="0"/>
                <a:ea typeface="宋体" panose="02010600030101010101" pitchFamily="2" charset="-122"/>
              </a:endParaRPr>
            </a:p>
          </p:txBody>
        </p:sp>
      </p:grpSp>
      <p:grpSp>
        <p:nvGrpSpPr>
          <p:cNvPr id="61488" name="组合 37936"/>
          <p:cNvGrpSpPr/>
          <p:nvPr/>
        </p:nvGrpSpPr>
        <p:grpSpPr>
          <a:xfrm>
            <a:off x="5867400" y="4149725"/>
            <a:ext cx="2414588" cy="1295400"/>
            <a:chOff x="3696" y="2614"/>
            <a:chExt cx="1521" cy="816"/>
          </a:xfrm>
        </p:grpSpPr>
        <p:grpSp>
          <p:nvGrpSpPr>
            <p:cNvPr id="61489" name="组合 37937"/>
            <p:cNvGrpSpPr/>
            <p:nvPr/>
          </p:nvGrpSpPr>
          <p:grpSpPr>
            <a:xfrm>
              <a:off x="3696" y="2614"/>
              <a:ext cx="1256" cy="816"/>
              <a:chOff x="3696" y="2614"/>
              <a:chExt cx="1256" cy="816"/>
            </a:xfrm>
          </p:grpSpPr>
          <p:sp>
            <p:nvSpPr>
              <p:cNvPr id="61490" name="矩形 37938"/>
              <p:cNvSpPr/>
              <p:nvPr/>
            </p:nvSpPr>
            <p:spPr>
              <a:xfrm>
                <a:off x="3696" y="2614"/>
                <a:ext cx="1256" cy="806"/>
              </a:xfrm>
              <a:prstGeom prst="rect">
                <a:avLst/>
              </a:prstGeom>
              <a:solidFill>
                <a:srgbClr val="C0C0C0"/>
              </a:solidFill>
              <a:ln w="9525">
                <a:noFill/>
              </a:ln>
            </p:spPr>
            <p:txBody>
              <a:bodyPr anchor="t" anchorCtr="0"/>
              <a:p>
                <a:endParaRPr lang="zh-CN" altLang="zh-CN">
                  <a:latin typeface="Arial" panose="020B0604020202020204" pitchFamily="34" charset="0"/>
                  <a:ea typeface="宋体" panose="02010600030101010101" pitchFamily="2" charset="-122"/>
                </a:endParaRPr>
              </a:p>
            </p:txBody>
          </p:sp>
          <p:sp>
            <p:nvSpPr>
              <p:cNvPr id="61491" name="矩形 37939"/>
              <p:cNvSpPr/>
              <p:nvPr/>
            </p:nvSpPr>
            <p:spPr>
              <a:xfrm>
                <a:off x="3696" y="2614"/>
                <a:ext cx="1256" cy="806"/>
              </a:xfrm>
              <a:prstGeom prst="rect">
                <a:avLst/>
              </a:prstGeom>
              <a:noFill/>
              <a:ln w="12700" cap="flat" cmpd="sng">
                <a:solidFill>
                  <a:srgbClr val="808080"/>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2" name="矩形 37940"/>
              <p:cNvSpPr/>
              <p:nvPr/>
            </p:nvSpPr>
            <p:spPr>
              <a:xfrm>
                <a:off x="3696" y="3396"/>
                <a:ext cx="73" cy="24"/>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3" name="矩形 37941"/>
              <p:cNvSpPr/>
              <p:nvPr/>
            </p:nvSpPr>
            <p:spPr>
              <a:xfrm>
                <a:off x="3835" y="3381"/>
                <a:ext cx="74" cy="39"/>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4" name="矩形 37942"/>
              <p:cNvSpPr/>
              <p:nvPr/>
            </p:nvSpPr>
            <p:spPr>
              <a:xfrm>
                <a:off x="3975" y="3350"/>
                <a:ext cx="73" cy="70"/>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5" name="矩形 37943"/>
              <p:cNvSpPr/>
              <p:nvPr/>
            </p:nvSpPr>
            <p:spPr>
              <a:xfrm>
                <a:off x="4114" y="3294"/>
                <a:ext cx="74" cy="12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6" name="矩形 37944"/>
              <p:cNvSpPr/>
              <p:nvPr/>
            </p:nvSpPr>
            <p:spPr>
              <a:xfrm>
                <a:off x="4254" y="3231"/>
                <a:ext cx="74" cy="189"/>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7" name="矩形 37945"/>
              <p:cNvSpPr/>
              <p:nvPr/>
            </p:nvSpPr>
            <p:spPr>
              <a:xfrm>
                <a:off x="4393" y="3112"/>
                <a:ext cx="74" cy="308"/>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8" name="矩形 37946"/>
              <p:cNvSpPr/>
              <p:nvPr/>
            </p:nvSpPr>
            <p:spPr>
              <a:xfrm>
                <a:off x="4533" y="2954"/>
                <a:ext cx="74" cy="46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499" name="矩形 37947"/>
              <p:cNvSpPr/>
              <p:nvPr/>
            </p:nvSpPr>
            <p:spPr>
              <a:xfrm>
                <a:off x="4673" y="2812"/>
                <a:ext cx="73" cy="608"/>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0" name="矩形 37948"/>
              <p:cNvSpPr/>
              <p:nvPr/>
            </p:nvSpPr>
            <p:spPr>
              <a:xfrm>
                <a:off x="4812" y="2954"/>
                <a:ext cx="73" cy="46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1" name="矩形 37949"/>
              <p:cNvSpPr/>
              <p:nvPr/>
            </p:nvSpPr>
            <p:spPr>
              <a:xfrm>
                <a:off x="3769" y="3396"/>
                <a:ext cx="66" cy="24"/>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2" name="矩形 37950"/>
              <p:cNvSpPr/>
              <p:nvPr/>
            </p:nvSpPr>
            <p:spPr>
              <a:xfrm>
                <a:off x="3909" y="3373"/>
                <a:ext cx="66" cy="47"/>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3" name="矩形 37951"/>
              <p:cNvSpPr/>
              <p:nvPr/>
            </p:nvSpPr>
            <p:spPr>
              <a:xfrm>
                <a:off x="4048" y="3325"/>
                <a:ext cx="66" cy="95"/>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4" name="矩形 37952"/>
              <p:cNvSpPr/>
              <p:nvPr/>
            </p:nvSpPr>
            <p:spPr>
              <a:xfrm>
                <a:off x="4188" y="3270"/>
                <a:ext cx="66" cy="150"/>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5" name="矩形 37953"/>
              <p:cNvSpPr/>
              <p:nvPr/>
            </p:nvSpPr>
            <p:spPr>
              <a:xfrm>
                <a:off x="4328" y="3168"/>
                <a:ext cx="65" cy="252"/>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6" name="矩形 37954"/>
              <p:cNvSpPr/>
              <p:nvPr/>
            </p:nvSpPr>
            <p:spPr>
              <a:xfrm>
                <a:off x="4467" y="3033"/>
                <a:ext cx="66" cy="387"/>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7" name="矩形 37955"/>
              <p:cNvSpPr/>
              <p:nvPr/>
            </p:nvSpPr>
            <p:spPr>
              <a:xfrm>
                <a:off x="4607" y="2868"/>
                <a:ext cx="66" cy="552"/>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8" name="矩形 37956"/>
              <p:cNvSpPr/>
              <p:nvPr/>
            </p:nvSpPr>
            <p:spPr>
              <a:xfrm>
                <a:off x="4746" y="2891"/>
                <a:ext cx="66" cy="529"/>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09" name="矩形 37957"/>
              <p:cNvSpPr/>
              <p:nvPr/>
            </p:nvSpPr>
            <p:spPr>
              <a:xfrm>
                <a:off x="4885" y="3025"/>
                <a:ext cx="67" cy="395"/>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10" name="流程图: 联系 37958"/>
              <p:cNvSpPr/>
              <p:nvPr/>
            </p:nvSpPr>
            <p:spPr>
              <a:xfrm>
                <a:off x="4297" y="3391"/>
                <a:ext cx="41" cy="39"/>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511" name="流程图: 联系 37959"/>
              <p:cNvSpPr/>
              <p:nvPr/>
            </p:nvSpPr>
            <p:spPr>
              <a:xfrm>
                <a:off x="4459" y="3391"/>
                <a:ext cx="40" cy="39"/>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grpSp>
        <p:sp>
          <p:nvSpPr>
            <p:cNvPr id="61512" name="文本框 37960"/>
            <p:cNvSpPr txBox="1"/>
            <p:nvPr/>
          </p:nvSpPr>
          <p:spPr>
            <a:xfrm>
              <a:off x="4967" y="2849"/>
              <a:ext cx="250" cy="314"/>
            </a:xfrm>
            <a:prstGeom prst="rect">
              <a:avLst/>
            </a:prstGeom>
            <a:noFill/>
            <a:ln w="9525">
              <a:noFill/>
            </a:ln>
          </p:spPr>
          <p:txBody>
            <a:bodyPr vert="eaVert" anchor="t" anchorCtr="0">
              <a:spAutoFit/>
            </a:bodyPr>
            <a:p>
              <a:pPr>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endParaRPr lang="zh-CN" altLang="en-US" sz="1400" b="1">
                <a:solidFill>
                  <a:srgbClr val="000000"/>
                </a:solidFill>
                <a:latin typeface="Arial" panose="020B0604020202020204" pitchFamily="34" charset="0"/>
                <a:ea typeface="宋体" panose="02010600030101010101" pitchFamily="2" charset="-122"/>
              </a:endParaRPr>
            </a:p>
          </p:txBody>
        </p:sp>
      </p:grpSp>
      <p:grpSp>
        <p:nvGrpSpPr>
          <p:cNvPr id="61513" name="组合 37961"/>
          <p:cNvGrpSpPr/>
          <p:nvPr/>
        </p:nvGrpSpPr>
        <p:grpSpPr>
          <a:xfrm>
            <a:off x="5003800" y="2205038"/>
            <a:ext cx="3000375" cy="647700"/>
            <a:chOff x="3152" y="1389"/>
            <a:chExt cx="1890" cy="408"/>
          </a:xfrm>
        </p:grpSpPr>
        <p:pic>
          <p:nvPicPr>
            <p:cNvPr id="61514" name="图片 37962" descr="2119763401599701461462.wmf"/>
            <p:cNvPicPr>
              <a:picLocks noChangeAspect="1"/>
            </p:cNvPicPr>
            <p:nvPr/>
          </p:nvPicPr>
          <p:blipFill>
            <a:blip r:embed="rId9"/>
            <a:stretch>
              <a:fillRect/>
            </a:stretch>
          </p:blipFill>
          <p:spPr>
            <a:xfrm>
              <a:off x="3152" y="1389"/>
              <a:ext cx="1030" cy="408"/>
            </a:xfrm>
            <a:prstGeom prst="rect">
              <a:avLst/>
            </a:prstGeom>
            <a:noFill/>
            <a:ln w="9525">
              <a:noFill/>
            </a:ln>
          </p:spPr>
        </p:pic>
        <p:pic>
          <p:nvPicPr>
            <p:cNvPr id="61515" name="图片 37963" descr="4689810821599701461462.wmf"/>
            <p:cNvPicPr>
              <a:picLocks noChangeAspect="1"/>
            </p:cNvPicPr>
            <p:nvPr/>
          </p:nvPicPr>
          <p:blipFill>
            <a:blip r:embed="rId9"/>
            <a:stretch>
              <a:fillRect/>
            </a:stretch>
          </p:blipFill>
          <p:spPr>
            <a:xfrm>
              <a:off x="3152" y="1389"/>
              <a:ext cx="1030" cy="408"/>
            </a:xfrm>
            <a:prstGeom prst="rect">
              <a:avLst/>
            </a:prstGeom>
            <a:noFill/>
            <a:ln w="9525">
              <a:noFill/>
            </a:ln>
          </p:spPr>
        </p:pic>
        <p:sp>
          <p:nvSpPr>
            <p:cNvPr id="61516" name="矩形 37964"/>
            <p:cNvSpPr/>
            <p:nvPr/>
          </p:nvSpPr>
          <p:spPr>
            <a:xfrm>
              <a:off x="4202" y="1495"/>
              <a:ext cx="840" cy="231"/>
            </a:xfrm>
            <a:prstGeom prst="rect">
              <a:avLst/>
            </a:prstGeom>
            <a:noFill/>
            <a:ln w="9525">
              <a:noFill/>
            </a:ln>
          </p:spPr>
          <p:txBody>
            <a:bodyPr wrap="none" anchor="t" anchorCtr="0">
              <a:spAutoFit/>
            </a:bodyPr>
            <a:p>
              <a:r>
                <a:rPr lang="en-US" altLang="zh-CN" b="1">
                  <a:solidFill>
                    <a:schemeClr val="tx2"/>
                  </a:solidFill>
                  <a:latin typeface="Arial" panose="020B0604020202020204" pitchFamily="34" charset="0"/>
                  <a:ea typeface="宋体" panose="02010600030101010101" pitchFamily="2" charset="-122"/>
                </a:rPr>
                <a:t>---</a:t>
              </a:r>
              <a:r>
                <a:rPr lang="zh-CN" altLang="en-US" b="1">
                  <a:solidFill>
                    <a:schemeClr val="tx2"/>
                  </a:solidFill>
                  <a:latin typeface="Arial" panose="020B0604020202020204" pitchFamily="34" charset="0"/>
                  <a:ea typeface="宋体" panose="02010600030101010101" pitchFamily="2" charset="-122"/>
                </a:rPr>
                <a:t>总体偏度</a:t>
              </a:r>
              <a:endParaRPr lang="zh-CN" altLang="en-US" b="1">
                <a:solidFill>
                  <a:schemeClr val="tx2"/>
                </a:solidFill>
                <a:latin typeface="Arial" panose="020B0604020202020204" pitchFamily="34" charset="0"/>
                <a:ea typeface="宋体" panose="02010600030101010101" pitchFamily="2" charset="-122"/>
              </a:endParaRPr>
            </a:p>
          </p:txBody>
        </p:sp>
      </p:grpSp>
      <p:grpSp>
        <p:nvGrpSpPr>
          <p:cNvPr id="61517" name="组合 37965"/>
          <p:cNvGrpSpPr/>
          <p:nvPr/>
        </p:nvGrpSpPr>
        <p:grpSpPr>
          <a:xfrm>
            <a:off x="900113" y="2133600"/>
            <a:ext cx="3960812" cy="719138"/>
            <a:chOff x="567" y="1344"/>
            <a:chExt cx="2495" cy="453"/>
          </a:xfrm>
        </p:grpSpPr>
        <p:pic>
          <p:nvPicPr>
            <p:cNvPr id="61518" name="图片 37966" descr="5841478291599701461462.wmf"/>
            <p:cNvPicPr>
              <a:picLocks noChangeAspect="1"/>
            </p:cNvPicPr>
            <p:nvPr/>
          </p:nvPicPr>
          <p:blipFill>
            <a:blip r:embed="rId10"/>
            <a:stretch>
              <a:fillRect/>
            </a:stretch>
          </p:blipFill>
          <p:spPr>
            <a:xfrm>
              <a:off x="567" y="1344"/>
              <a:ext cx="2209" cy="453"/>
            </a:xfrm>
            <a:prstGeom prst="rect">
              <a:avLst/>
            </a:prstGeom>
            <a:noFill/>
            <a:ln w="9525">
              <a:noFill/>
            </a:ln>
          </p:spPr>
        </p:pic>
        <p:sp>
          <p:nvSpPr>
            <p:cNvPr id="61519" name="矩形 37967"/>
            <p:cNvSpPr/>
            <p:nvPr/>
          </p:nvSpPr>
          <p:spPr>
            <a:xfrm>
              <a:off x="2946" y="1444"/>
              <a:ext cx="116" cy="288"/>
            </a:xfrm>
            <a:prstGeom prst="rect">
              <a:avLst/>
            </a:prstGeom>
            <a:noFill/>
            <a:ln w="9525">
              <a:noFill/>
            </a:ln>
          </p:spPr>
          <p:txBody>
            <a:bodyPr wrap="none" anchor="ctr" anchorCtr="0">
              <a:spAutoFit/>
            </a:bodyPr>
            <a:p>
              <a:endParaRPr lang="zh-CN" altLang="zh-CN" sz="2400">
                <a:latin typeface="Times New Roman" panose="02020603050405020304" pitchFamily="18" charset="0"/>
                <a:ea typeface="宋体" panose="02010600030101010101" pitchFamily="2" charset="-122"/>
              </a:endParaRPr>
            </a:p>
          </p:txBody>
        </p:sp>
      </p:grpSp>
      <p:pic>
        <p:nvPicPr>
          <p:cNvPr id="61520" name="图片 37968" descr="598239321599701461462.wmf"/>
          <p:cNvPicPr>
            <a:picLocks noChangeAspect="1"/>
          </p:cNvPicPr>
          <p:nvPr/>
        </p:nvPicPr>
        <p:blipFill>
          <a:blip r:embed="rId2"/>
          <a:stretch>
            <a:fillRect/>
          </a:stretch>
        </p:blipFill>
        <p:spPr>
          <a:xfrm>
            <a:off x="4932363" y="3141663"/>
            <a:ext cx="725487" cy="328612"/>
          </a:xfrm>
          <a:prstGeom prst="rect">
            <a:avLst/>
          </a:prstGeom>
          <a:noFill/>
          <a:ln w="9525">
            <a:noFill/>
          </a:ln>
        </p:spPr>
      </p:pic>
      <p:pic>
        <p:nvPicPr>
          <p:cNvPr id="61521" name="图片 37969" descr="6033459711599701461462.wmf"/>
          <p:cNvPicPr>
            <a:picLocks noChangeAspect="1"/>
          </p:cNvPicPr>
          <p:nvPr/>
        </p:nvPicPr>
        <p:blipFill>
          <a:blip r:embed="rId4"/>
          <a:stretch>
            <a:fillRect/>
          </a:stretch>
        </p:blipFill>
        <p:spPr>
          <a:xfrm>
            <a:off x="3065463" y="3141663"/>
            <a:ext cx="725487" cy="328612"/>
          </a:xfrm>
          <a:prstGeom prst="rect">
            <a:avLst/>
          </a:prstGeom>
          <a:noFill/>
          <a:ln w="9525">
            <a:noFill/>
          </a:ln>
        </p:spPr>
      </p:pic>
      <p:pic>
        <p:nvPicPr>
          <p:cNvPr id="61522" name="图片 37970" descr="5604987041599701461462.wmf"/>
          <p:cNvPicPr>
            <a:picLocks noChangeAspect="1"/>
          </p:cNvPicPr>
          <p:nvPr/>
        </p:nvPicPr>
        <p:blipFill>
          <a:blip r:embed="rId3"/>
          <a:stretch>
            <a:fillRect/>
          </a:stretch>
        </p:blipFill>
        <p:spPr>
          <a:xfrm>
            <a:off x="2916238" y="3573463"/>
            <a:ext cx="725487" cy="328612"/>
          </a:xfrm>
          <a:prstGeom prst="rect">
            <a:avLst/>
          </a:prstGeom>
          <a:noFill/>
          <a:ln w="9525">
            <a:noFill/>
          </a:ln>
        </p:spPr>
      </p:pic>
      <p:pic>
        <p:nvPicPr>
          <p:cNvPr id="61523" name="图片 37971" descr="3417841431599701461462.wmf"/>
          <p:cNvPicPr>
            <a:picLocks noChangeAspect="1"/>
          </p:cNvPicPr>
          <p:nvPr/>
        </p:nvPicPr>
        <p:blipFill>
          <a:blip r:embed="rId2"/>
          <a:stretch>
            <a:fillRect/>
          </a:stretch>
        </p:blipFill>
        <p:spPr>
          <a:xfrm>
            <a:off x="4932363" y="3141663"/>
            <a:ext cx="725487" cy="328612"/>
          </a:xfrm>
          <a:prstGeom prst="rect">
            <a:avLst/>
          </a:prstGeom>
          <a:noFill/>
          <a:ln w="9525">
            <a:noFill/>
          </a:ln>
        </p:spPr>
      </p:pic>
      <p:pic>
        <p:nvPicPr>
          <p:cNvPr id="61524" name="图片 37972" descr="6383169191599701461472.wmf"/>
          <p:cNvPicPr>
            <a:picLocks noChangeAspect="1"/>
          </p:cNvPicPr>
          <p:nvPr/>
        </p:nvPicPr>
        <p:blipFill>
          <a:blip r:embed="rId4"/>
          <a:stretch>
            <a:fillRect/>
          </a:stretch>
        </p:blipFill>
        <p:spPr>
          <a:xfrm>
            <a:off x="3065463" y="3141663"/>
            <a:ext cx="725487" cy="328612"/>
          </a:xfrm>
          <a:prstGeom prst="rect">
            <a:avLst/>
          </a:prstGeom>
          <a:noFill/>
          <a:ln w="9525">
            <a:noFill/>
          </a:ln>
        </p:spPr>
      </p:pic>
      <p:grpSp>
        <p:nvGrpSpPr>
          <p:cNvPr id="61525" name="组合 37973"/>
          <p:cNvGrpSpPr/>
          <p:nvPr/>
        </p:nvGrpSpPr>
        <p:grpSpPr>
          <a:xfrm>
            <a:off x="1116013" y="3068638"/>
            <a:ext cx="6985000" cy="860425"/>
            <a:chOff x="703" y="1933"/>
            <a:chExt cx="4400" cy="542"/>
          </a:xfrm>
        </p:grpSpPr>
        <p:sp>
          <p:nvSpPr>
            <p:cNvPr id="61526" name="矩形 37974"/>
            <p:cNvSpPr/>
            <p:nvPr/>
          </p:nvSpPr>
          <p:spPr>
            <a:xfrm>
              <a:off x="703" y="1933"/>
              <a:ext cx="4400" cy="542"/>
            </a:xfrm>
            <a:prstGeom prst="rect">
              <a:avLst/>
            </a:prstGeom>
            <a:noFill/>
            <a:ln w="9525">
              <a:noFill/>
            </a:ln>
          </p:spPr>
          <p:txBody>
            <a:bodyPr anchor="ctr" anchorCtr="0">
              <a:spAutoFit/>
            </a:bodyPr>
            <a:p>
              <a:pPr>
                <a:lnSpc>
                  <a:spcPct val="140000"/>
                </a:lnSpc>
              </a:pPr>
              <a:r>
                <a:rPr lang="zh-CN" altLang="en-US" b="1">
                  <a:solidFill>
                    <a:srgbClr val="000000"/>
                  </a:solidFill>
                  <a:latin typeface="Arial" panose="020B0604020202020204" pitchFamily="34" charset="0"/>
                  <a:ea typeface="宋体" panose="02010600030101010101" pitchFamily="2" charset="-122"/>
                </a:rPr>
                <a:t>其中</a:t>
              </a:r>
              <a:r>
                <a:rPr lang="en-US" altLang="zh-CN" b="1">
                  <a:solidFill>
                    <a:srgbClr val="000000"/>
                  </a:solidFill>
                  <a:latin typeface="Arial" panose="020B0604020202020204" pitchFamily="34" charset="0"/>
                  <a:ea typeface="宋体" panose="02010600030101010101" pitchFamily="2" charset="-122"/>
                </a:rPr>
                <a:t>s</a:t>
              </a:r>
              <a:r>
                <a:rPr lang="zh-CN" altLang="en-US" b="1">
                  <a:solidFill>
                    <a:srgbClr val="000000"/>
                  </a:solidFill>
                  <a:latin typeface="Arial" panose="020B0604020202020204" pitchFamily="34" charset="0"/>
                  <a:ea typeface="宋体" panose="02010600030101010101" pitchFamily="2" charset="-122"/>
                </a:rPr>
                <a:t>样本标准差</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分布对称；          称正偏度</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右偏态</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均值右边数据更分散；         负偏度，均值左边的数据更分散</a:t>
              </a: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p:txBody>
        </p:sp>
        <p:pic>
          <p:nvPicPr>
            <p:cNvPr id="61527" name="图片 37975" descr="5637965191599701461472.wmf"/>
            <p:cNvPicPr>
              <a:picLocks noChangeAspect="1"/>
            </p:cNvPicPr>
            <p:nvPr/>
          </p:nvPicPr>
          <p:blipFill>
            <a:blip r:embed="rId3"/>
            <a:stretch>
              <a:fillRect/>
            </a:stretch>
          </p:blipFill>
          <p:spPr>
            <a:xfrm>
              <a:off x="1837" y="2251"/>
              <a:ext cx="457" cy="207"/>
            </a:xfrm>
            <a:prstGeom prst="rect">
              <a:avLst/>
            </a:prstGeom>
            <a:noFill/>
            <a:ln w="9525">
              <a:noFill/>
            </a:ln>
          </p:spPr>
        </p:pic>
        <p:pic>
          <p:nvPicPr>
            <p:cNvPr id="61528" name="图片 37976" descr="5778865041599701461472.wmf"/>
            <p:cNvPicPr>
              <a:picLocks noChangeAspect="1"/>
            </p:cNvPicPr>
            <p:nvPr/>
          </p:nvPicPr>
          <p:blipFill>
            <a:blip r:embed="rId2"/>
            <a:stretch>
              <a:fillRect/>
            </a:stretch>
          </p:blipFill>
          <p:spPr>
            <a:xfrm>
              <a:off x="3107" y="1979"/>
              <a:ext cx="457" cy="207"/>
            </a:xfrm>
            <a:prstGeom prst="rect">
              <a:avLst/>
            </a:prstGeom>
            <a:noFill/>
            <a:ln w="9525">
              <a:noFill/>
            </a:ln>
          </p:spPr>
        </p:pic>
        <p:pic>
          <p:nvPicPr>
            <p:cNvPr id="61529" name="图片 37977" descr="2042023161599701461472.wmf"/>
            <p:cNvPicPr>
              <a:picLocks noChangeAspect="1"/>
            </p:cNvPicPr>
            <p:nvPr/>
          </p:nvPicPr>
          <p:blipFill>
            <a:blip r:embed="rId4"/>
            <a:stretch>
              <a:fillRect/>
            </a:stretch>
          </p:blipFill>
          <p:spPr>
            <a:xfrm>
              <a:off x="1931" y="1979"/>
              <a:ext cx="457" cy="207"/>
            </a:xfrm>
            <a:prstGeom prst="rect">
              <a:avLst/>
            </a:prstGeom>
            <a:noFill/>
            <a:ln w="9525">
              <a:noFill/>
            </a:ln>
          </p:spPr>
        </p:pic>
      </p:grpSp>
      <p:grpSp>
        <p:nvGrpSpPr>
          <p:cNvPr id="61530" name="组合 37978"/>
          <p:cNvGrpSpPr/>
          <p:nvPr/>
        </p:nvGrpSpPr>
        <p:grpSpPr>
          <a:xfrm>
            <a:off x="5003800" y="2205038"/>
            <a:ext cx="3000375" cy="647700"/>
            <a:chOff x="3152" y="1389"/>
            <a:chExt cx="1890" cy="408"/>
          </a:xfrm>
        </p:grpSpPr>
        <p:pic>
          <p:nvPicPr>
            <p:cNvPr id="61531" name="图片 37979" descr="3780415991599701461472.wmf"/>
            <p:cNvPicPr>
              <a:picLocks noChangeAspect="1"/>
            </p:cNvPicPr>
            <p:nvPr/>
          </p:nvPicPr>
          <p:blipFill>
            <a:blip r:embed="rId9"/>
            <a:stretch>
              <a:fillRect/>
            </a:stretch>
          </p:blipFill>
          <p:spPr>
            <a:xfrm>
              <a:off x="3152" y="1389"/>
              <a:ext cx="1030" cy="408"/>
            </a:xfrm>
            <a:prstGeom prst="rect">
              <a:avLst/>
            </a:prstGeom>
            <a:noFill/>
            <a:ln w="9525">
              <a:noFill/>
            </a:ln>
          </p:spPr>
        </p:pic>
        <p:pic>
          <p:nvPicPr>
            <p:cNvPr id="61532" name="图片 37980" descr="5514491561599701461472.wmf"/>
            <p:cNvPicPr>
              <a:picLocks noChangeAspect="1"/>
            </p:cNvPicPr>
            <p:nvPr/>
          </p:nvPicPr>
          <p:blipFill>
            <a:blip r:embed="rId9"/>
            <a:stretch>
              <a:fillRect/>
            </a:stretch>
          </p:blipFill>
          <p:spPr>
            <a:xfrm>
              <a:off x="3152" y="1389"/>
              <a:ext cx="1030" cy="408"/>
            </a:xfrm>
            <a:prstGeom prst="rect">
              <a:avLst/>
            </a:prstGeom>
            <a:noFill/>
            <a:ln w="9525">
              <a:noFill/>
            </a:ln>
          </p:spPr>
        </p:pic>
        <p:sp>
          <p:nvSpPr>
            <p:cNvPr id="61533" name="矩形 37981"/>
            <p:cNvSpPr/>
            <p:nvPr/>
          </p:nvSpPr>
          <p:spPr>
            <a:xfrm>
              <a:off x="4202" y="1495"/>
              <a:ext cx="840" cy="231"/>
            </a:xfrm>
            <a:prstGeom prst="rect">
              <a:avLst/>
            </a:prstGeom>
            <a:noFill/>
            <a:ln w="9525">
              <a:noFill/>
            </a:ln>
          </p:spPr>
          <p:txBody>
            <a:bodyPr wrap="none" anchor="t" anchorCtr="0">
              <a:spAutoFit/>
            </a:bodyPr>
            <a:p>
              <a:r>
                <a:rPr lang="en-US" altLang="zh-CN" b="1">
                  <a:solidFill>
                    <a:schemeClr val="tx2"/>
                  </a:solidFill>
                  <a:latin typeface="Arial" panose="020B0604020202020204" pitchFamily="34" charset="0"/>
                  <a:ea typeface="宋体" panose="02010600030101010101" pitchFamily="2" charset="-122"/>
                </a:rPr>
                <a:t>---</a:t>
              </a:r>
              <a:r>
                <a:rPr lang="zh-CN" altLang="en-US" b="1">
                  <a:solidFill>
                    <a:schemeClr val="tx2"/>
                  </a:solidFill>
                  <a:latin typeface="Arial" panose="020B0604020202020204" pitchFamily="34" charset="0"/>
                  <a:ea typeface="宋体" panose="02010600030101010101" pitchFamily="2" charset="-122"/>
                </a:rPr>
                <a:t>总体偏度</a:t>
              </a:r>
              <a:endParaRPr lang="zh-CN" altLang="en-US" b="1">
                <a:solidFill>
                  <a:schemeClr val="tx2"/>
                </a:solidFill>
                <a:latin typeface="Arial" panose="020B0604020202020204" pitchFamily="34" charset="0"/>
                <a:ea typeface="宋体" panose="02010600030101010101" pitchFamily="2" charset="-122"/>
              </a:endParaRPr>
            </a:p>
          </p:txBody>
        </p:sp>
      </p:grpSp>
      <p:grpSp>
        <p:nvGrpSpPr>
          <p:cNvPr id="61534" name="组合 37982"/>
          <p:cNvGrpSpPr/>
          <p:nvPr/>
        </p:nvGrpSpPr>
        <p:grpSpPr>
          <a:xfrm>
            <a:off x="1116013" y="3068638"/>
            <a:ext cx="6985000" cy="860425"/>
            <a:chOff x="703" y="1933"/>
            <a:chExt cx="4400" cy="542"/>
          </a:xfrm>
        </p:grpSpPr>
        <p:sp>
          <p:nvSpPr>
            <p:cNvPr id="61535" name="矩形 37983"/>
            <p:cNvSpPr/>
            <p:nvPr/>
          </p:nvSpPr>
          <p:spPr>
            <a:xfrm>
              <a:off x="703" y="1933"/>
              <a:ext cx="4400" cy="542"/>
            </a:xfrm>
            <a:prstGeom prst="rect">
              <a:avLst/>
            </a:prstGeom>
            <a:noFill/>
            <a:ln w="9525">
              <a:noFill/>
            </a:ln>
          </p:spPr>
          <p:txBody>
            <a:bodyPr anchor="ctr" anchorCtr="0">
              <a:spAutoFit/>
            </a:bodyPr>
            <a:p>
              <a:pPr>
                <a:lnSpc>
                  <a:spcPct val="140000"/>
                </a:lnSpc>
              </a:pPr>
              <a:r>
                <a:rPr lang="zh-CN" altLang="en-US" b="1">
                  <a:solidFill>
                    <a:srgbClr val="000000"/>
                  </a:solidFill>
                  <a:latin typeface="Arial" panose="020B0604020202020204" pitchFamily="34" charset="0"/>
                  <a:ea typeface="宋体" panose="02010600030101010101" pitchFamily="2" charset="-122"/>
                </a:rPr>
                <a:t>其中</a:t>
              </a:r>
              <a:r>
                <a:rPr lang="en-US" altLang="zh-CN" b="1">
                  <a:solidFill>
                    <a:srgbClr val="000000"/>
                  </a:solidFill>
                  <a:latin typeface="Arial" panose="020B0604020202020204" pitchFamily="34" charset="0"/>
                  <a:ea typeface="宋体" panose="02010600030101010101" pitchFamily="2" charset="-122"/>
                </a:rPr>
                <a:t>s</a:t>
              </a:r>
              <a:r>
                <a:rPr lang="zh-CN" altLang="en-US" b="1">
                  <a:solidFill>
                    <a:srgbClr val="000000"/>
                  </a:solidFill>
                  <a:latin typeface="Arial" panose="020B0604020202020204" pitchFamily="34" charset="0"/>
                  <a:ea typeface="宋体" panose="02010600030101010101" pitchFamily="2" charset="-122"/>
                </a:rPr>
                <a:t>样本标准差</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分布对称；          称正偏度</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右偏态</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均值右边数据更分散；         负偏度，均值左边的数据更分散</a:t>
              </a: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p:txBody>
        </p:sp>
        <p:pic>
          <p:nvPicPr>
            <p:cNvPr id="61536" name="图片 37984" descr="6783563931599701461472.wmf"/>
            <p:cNvPicPr>
              <a:picLocks noChangeAspect="1"/>
            </p:cNvPicPr>
            <p:nvPr/>
          </p:nvPicPr>
          <p:blipFill>
            <a:blip r:embed="rId3"/>
            <a:stretch>
              <a:fillRect/>
            </a:stretch>
          </p:blipFill>
          <p:spPr>
            <a:xfrm>
              <a:off x="1837" y="2251"/>
              <a:ext cx="457" cy="207"/>
            </a:xfrm>
            <a:prstGeom prst="rect">
              <a:avLst/>
            </a:prstGeom>
            <a:noFill/>
            <a:ln w="9525">
              <a:noFill/>
            </a:ln>
          </p:spPr>
        </p:pic>
        <p:pic>
          <p:nvPicPr>
            <p:cNvPr id="61537" name="图片 37985" descr="6159127171599701461482.wmf"/>
            <p:cNvPicPr>
              <a:picLocks noChangeAspect="1"/>
            </p:cNvPicPr>
            <p:nvPr/>
          </p:nvPicPr>
          <p:blipFill>
            <a:blip r:embed="rId2"/>
            <a:stretch>
              <a:fillRect/>
            </a:stretch>
          </p:blipFill>
          <p:spPr>
            <a:xfrm>
              <a:off x="3107" y="1979"/>
              <a:ext cx="457" cy="207"/>
            </a:xfrm>
            <a:prstGeom prst="rect">
              <a:avLst/>
            </a:prstGeom>
            <a:noFill/>
            <a:ln w="9525">
              <a:noFill/>
            </a:ln>
          </p:spPr>
        </p:pic>
        <p:pic>
          <p:nvPicPr>
            <p:cNvPr id="61538" name="图片 37986" descr="2211089351599701461482.wmf"/>
            <p:cNvPicPr>
              <a:picLocks noChangeAspect="1"/>
            </p:cNvPicPr>
            <p:nvPr/>
          </p:nvPicPr>
          <p:blipFill>
            <a:blip r:embed="rId4"/>
            <a:stretch>
              <a:fillRect/>
            </a:stretch>
          </p:blipFill>
          <p:spPr>
            <a:xfrm>
              <a:off x="1931" y="1979"/>
              <a:ext cx="457" cy="207"/>
            </a:xfrm>
            <a:prstGeom prst="rect">
              <a:avLst/>
            </a:prstGeom>
            <a:noFill/>
            <a:ln w="9525">
              <a:noFill/>
            </a:ln>
          </p:spPr>
        </p:pic>
      </p:grpSp>
      <p:grpSp>
        <p:nvGrpSpPr>
          <p:cNvPr id="61539" name="组合 37987"/>
          <p:cNvGrpSpPr/>
          <p:nvPr/>
        </p:nvGrpSpPr>
        <p:grpSpPr>
          <a:xfrm>
            <a:off x="900113" y="2133600"/>
            <a:ext cx="3960812" cy="719138"/>
            <a:chOff x="567" y="1344"/>
            <a:chExt cx="2495" cy="453"/>
          </a:xfrm>
        </p:grpSpPr>
        <p:pic>
          <p:nvPicPr>
            <p:cNvPr id="61540" name="图片 37988" descr="3165050031599701461482.wmf"/>
            <p:cNvPicPr>
              <a:picLocks noChangeAspect="1"/>
            </p:cNvPicPr>
            <p:nvPr/>
          </p:nvPicPr>
          <p:blipFill>
            <a:blip r:embed="rId10"/>
            <a:stretch>
              <a:fillRect/>
            </a:stretch>
          </p:blipFill>
          <p:spPr>
            <a:xfrm>
              <a:off x="567" y="1344"/>
              <a:ext cx="2209" cy="453"/>
            </a:xfrm>
            <a:prstGeom prst="rect">
              <a:avLst/>
            </a:prstGeom>
            <a:noFill/>
            <a:ln w="9525">
              <a:noFill/>
            </a:ln>
          </p:spPr>
        </p:pic>
        <p:sp>
          <p:nvSpPr>
            <p:cNvPr id="61541" name="矩形 37989"/>
            <p:cNvSpPr/>
            <p:nvPr/>
          </p:nvSpPr>
          <p:spPr>
            <a:xfrm>
              <a:off x="2946" y="1444"/>
              <a:ext cx="116" cy="288"/>
            </a:xfrm>
            <a:prstGeom prst="rect">
              <a:avLst/>
            </a:prstGeom>
            <a:noFill/>
            <a:ln w="9525">
              <a:noFill/>
            </a:ln>
          </p:spPr>
          <p:txBody>
            <a:bodyPr wrap="none" anchor="ctr" anchorCtr="0">
              <a:spAutoFit/>
            </a:bodyPr>
            <a:p>
              <a:endParaRPr lang="zh-CN" altLang="zh-CN" sz="2400">
                <a:latin typeface="Times New Roman" panose="02020603050405020304" pitchFamily="18" charset="0"/>
                <a:ea typeface="宋体" panose="02010600030101010101" pitchFamily="2" charset="-122"/>
              </a:endParaRPr>
            </a:p>
          </p:txBody>
        </p:sp>
      </p:grpSp>
      <p:grpSp>
        <p:nvGrpSpPr>
          <p:cNvPr id="61542" name="组合 37990"/>
          <p:cNvGrpSpPr/>
          <p:nvPr/>
        </p:nvGrpSpPr>
        <p:grpSpPr>
          <a:xfrm>
            <a:off x="5003800" y="2205038"/>
            <a:ext cx="3000375" cy="647700"/>
            <a:chOff x="3152" y="1389"/>
            <a:chExt cx="1890" cy="408"/>
          </a:xfrm>
        </p:grpSpPr>
        <p:pic>
          <p:nvPicPr>
            <p:cNvPr id="61543" name="图片 37991" descr="6994322141599701461482.wmf"/>
            <p:cNvPicPr>
              <a:picLocks noChangeAspect="1"/>
            </p:cNvPicPr>
            <p:nvPr/>
          </p:nvPicPr>
          <p:blipFill>
            <a:blip r:embed="rId9"/>
            <a:stretch>
              <a:fillRect/>
            </a:stretch>
          </p:blipFill>
          <p:spPr>
            <a:xfrm>
              <a:off x="3152" y="1389"/>
              <a:ext cx="1030" cy="408"/>
            </a:xfrm>
            <a:prstGeom prst="rect">
              <a:avLst/>
            </a:prstGeom>
            <a:noFill/>
            <a:ln w="9525">
              <a:noFill/>
            </a:ln>
          </p:spPr>
        </p:pic>
        <p:pic>
          <p:nvPicPr>
            <p:cNvPr id="61544" name="图片 37992" descr="1993137421599701461482.wmf"/>
            <p:cNvPicPr>
              <a:picLocks noChangeAspect="1"/>
            </p:cNvPicPr>
            <p:nvPr/>
          </p:nvPicPr>
          <p:blipFill>
            <a:blip r:embed="rId9"/>
            <a:stretch>
              <a:fillRect/>
            </a:stretch>
          </p:blipFill>
          <p:spPr>
            <a:xfrm>
              <a:off x="3152" y="1389"/>
              <a:ext cx="1030" cy="408"/>
            </a:xfrm>
            <a:prstGeom prst="rect">
              <a:avLst/>
            </a:prstGeom>
            <a:noFill/>
            <a:ln w="9525">
              <a:noFill/>
            </a:ln>
          </p:spPr>
        </p:pic>
        <p:sp>
          <p:nvSpPr>
            <p:cNvPr id="61545" name="矩形 37993"/>
            <p:cNvSpPr/>
            <p:nvPr/>
          </p:nvSpPr>
          <p:spPr>
            <a:xfrm>
              <a:off x="4202" y="1495"/>
              <a:ext cx="840" cy="231"/>
            </a:xfrm>
            <a:prstGeom prst="rect">
              <a:avLst/>
            </a:prstGeom>
            <a:noFill/>
            <a:ln w="9525">
              <a:noFill/>
            </a:ln>
          </p:spPr>
          <p:txBody>
            <a:bodyPr wrap="none" anchor="t" anchorCtr="0">
              <a:spAutoFit/>
            </a:bodyPr>
            <a:p>
              <a:r>
                <a:rPr lang="en-US" altLang="zh-CN" b="1">
                  <a:solidFill>
                    <a:schemeClr val="tx2"/>
                  </a:solidFill>
                  <a:latin typeface="Arial" panose="020B0604020202020204" pitchFamily="34" charset="0"/>
                  <a:ea typeface="宋体" panose="02010600030101010101" pitchFamily="2" charset="-122"/>
                </a:rPr>
                <a:t>---</a:t>
              </a:r>
              <a:r>
                <a:rPr lang="zh-CN" altLang="en-US" b="1">
                  <a:solidFill>
                    <a:schemeClr val="tx2"/>
                  </a:solidFill>
                  <a:latin typeface="Arial" panose="020B0604020202020204" pitchFamily="34" charset="0"/>
                  <a:ea typeface="宋体" panose="02010600030101010101" pitchFamily="2" charset="-122"/>
                </a:rPr>
                <a:t>总体偏度</a:t>
              </a:r>
              <a:endParaRPr lang="zh-CN" altLang="en-US" b="1">
                <a:solidFill>
                  <a:schemeClr val="tx2"/>
                </a:solidFill>
                <a:latin typeface="Arial" panose="020B0604020202020204" pitchFamily="34" charset="0"/>
                <a:ea typeface="宋体" panose="02010600030101010101" pitchFamily="2" charset="-122"/>
              </a:endParaRPr>
            </a:p>
          </p:txBody>
        </p:sp>
      </p:grpSp>
      <p:grpSp>
        <p:nvGrpSpPr>
          <p:cNvPr id="61546" name="组合 37994"/>
          <p:cNvGrpSpPr/>
          <p:nvPr/>
        </p:nvGrpSpPr>
        <p:grpSpPr>
          <a:xfrm>
            <a:off x="1116013" y="3068638"/>
            <a:ext cx="6985000" cy="860425"/>
            <a:chOff x="703" y="1933"/>
            <a:chExt cx="4400" cy="542"/>
          </a:xfrm>
        </p:grpSpPr>
        <p:sp>
          <p:nvSpPr>
            <p:cNvPr id="61547" name="矩形 37995"/>
            <p:cNvSpPr/>
            <p:nvPr/>
          </p:nvSpPr>
          <p:spPr>
            <a:xfrm>
              <a:off x="703" y="1933"/>
              <a:ext cx="4400" cy="542"/>
            </a:xfrm>
            <a:prstGeom prst="rect">
              <a:avLst/>
            </a:prstGeom>
            <a:noFill/>
            <a:ln w="9525">
              <a:noFill/>
            </a:ln>
          </p:spPr>
          <p:txBody>
            <a:bodyPr anchor="ctr" anchorCtr="0">
              <a:spAutoFit/>
            </a:bodyPr>
            <a:p>
              <a:pPr>
                <a:lnSpc>
                  <a:spcPct val="140000"/>
                </a:lnSpc>
              </a:pPr>
              <a:r>
                <a:rPr lang="zh-CN" altLang="en-US" b="1">
                  <a:solidFill>
                    <a:srgbClr val="000000"/>
                  </a:solidFill>
                  <a:latin typeface="Arial" panose="020B0604020202020204" pitchFamily="34" charset="0"/>
                  <a:ea typeface="宋体" panose="02010600030101010101" pitchFamily="2" charset="-122"/>
                </a:rPr>
                <a:t>其中</a:t>
              </a:r>
              <a:r>
                <a:rPr lang="en-US" altLang="zh-CN" b="1">
                  <a:solidFill>
                    <a:srgbClr val="000000"/>
                  </a:solidFill>
                  <a:latin typeface="Arial" panose="020B0604020202020204" pitchFamily="34" charset="0"/>
                  <a:ea typeface="宋体" panose="02010600030101010101" pitchFamily="2" charset="-122"/>
                </a:rPr>
                <a:t>s</a:t>
              </a:r>
              <a:r>
                <a:rPr lang="zh-CN" altLang="en-US" b="1">
                  <a:solidFill>
                    <a:srgbClr val="000000"/>
                  </a:solidFill>
                  <a:latin typeface="Arial" panose="020B0604020202020204" pitchFamily="34" charset="0"/>
                  <a:ea typeface="宋体" panose="02010600030101010101" pitchFamily="2" charset="-122"/>
                </a:rPr>
                <a:t>样本标准差</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分布对称；          称正偏度</a:t>
              </a:r>
              <a:r>
                <a:rPr lang="en-US" altLang="zh-CN" b="1">
                  <a:solidFill>
                    <a:srgbClr val="000000"/>
                  </a:solidFill>
                  <a:latin typeface="Arial" panose="020B0604020202020204" pitchFamily="34" charset="0"/>
                  <a:ea typeface="宋体" panose="02010600030101010101" pitchFamily="2" charset="-122"/>
                </a:rPr>
                <a:t>(</a:t>
              </a:r>
              <a:r>
                <a:rPr lang="zh-CN" altLang="en-US" b="1">
                  <a:solidFill>
                    <a:srgbClr val="000000"/>
                  </a:solidFill>
                  <a:latin typeface="Arial" panose="020B0604020202020204" pitchFamily="34" charset="0"/>
                  <a:ea typeface="宋体" panose="02010600030101010101" pitchFamily="2" charset="-122"/>
                </a:rPr>
                <a:t>右偏态</a:t>
              </a:r>
              <a:r>
                <a:rPr lang="en-US" altLang="zh-CN" b="1">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均值右边数据更分散；         负偏度，均值左边的数据更分散</a:t>
              </a:r>
              <a:r>
                <a:rPr lang="en-US" altLang="zh-CN" b="1">
                  <a:solidFill>
                    <a:srgbClr val="000000"/>
                  </a:solidFill>
                  <a:latin typeface="Arial" panose="020B0604020202020204" pitchFamily="34" charset="0"/>
                  <a:ea typeface="宋体" panose="02010600030101010101" pitchFamily="2" charset="-122"/>
                </a:rPr>
                <a:t>.</a:t>
              </a:r>
              <a:endParaRPr lang="en-US" altLang="zh-CN" b="1">
                <a:solidFill>
                  <a:srgbClr val="000000"/>
                </a:solidFill>
                <a:latin typeface="Arial" panose="020B0604020202020204" pitchFamily="34" charset="0"/>
                <a:ea typeface="宋体" panose="02010600030101010101" pitchFamily="2" charset="-122"/>
              </a:endParaRPr>
            </a:p>
          </p:txBody>
        </p:sp>
        <p:pic>
          <p:nvPicPr>
            <p:cNvPr id="61548" name="图片 37996" descr="5620275981599701461482.wmf"/>
            <p:cNvPicPr>
              <a:picLocks noChangeAspect="1"/>
            </p:cNvPicPr>
            <p:nvPr/>
          </p:nvPicPr>
          <p:blipFill>
            <a:blip r:embed="rId3"/>
            <a:stretch>
              <a:fillRect/>
            </a:stretch>
          </p:blipFill>
          <p:spPr>
            <a:xfrm>
              <a:off x="1837" y="2251"/>
              <a:ext cx="457" cy="207"/>
            </a:xfrm>
            <a:prstGeom prst="rect">
              <a:avLst/>
            </a:prstGeom>
            <a:noFill/>
            <a:ln w="9525">
              <a:noFill/>
            </a:ln>
          </p:spPr>
        </p:pic>
        <p:pic>
          <p:nvPicPr>
            <p:cNvPr id="61549" name="图片 37997" descr="2394623131599701461482.wmf"/>
            <p:cNvPicPr>
              <a:picLocks noChangeAspect="1"/>
            </p:cNvPicPr>
            <p:nvPr/>
          </p:nvPicPr>
          <p:blipFill>
            <a:blip r:embed="rId2"/>
            <a:stretch>
              <a:fillRect/>
            </a:stretch>
          </p:blipFill>
          <p:spPr>
            <a:xfrm>
              <a:off x="3107" y="1979"/>
              <a:ext cx="457" cy="207"/>
            </a:xfrm>
            <a:prstGeom prst="rect">
              <a:avLst/>
            </a:prstGeom>
            <a:noFill/>
            <a:ln w="9525">
              <a:noFill/>
            </a:ln>
          </p:spPr>
        </p:pic>
        <p:pic>
          <p:nvPicPr>
            <p:cNvPr id="61550" name="图片 37998" descr="1948876661599701461482.wmf"/>
            <p:cNvPicPr>
              <a:picLocks noChangeAspect="1"/>
            </p:cNvPicPr>
            <p:nvPr/>
          </p:nvPicPr>
          <p:blipFill>
            <a:blip r:embed="rId4"/>
            <a:stretch>
              <a:fillRect/>
            </a:stretch>
          </p:blipFill>
          <p:spPr>
            <a:xfrm>
              <a:off x="1931" y="1979"/>
              <a:ext cx="457" cy="207"/>
            </a:xfrm>
            <a:prstGeom prst="rect">
              <a:avLst/>
            </a:prstGeom>
            <a:noFill/>
            <a:ln w="9525">
              <a:noFill/>
            </a:ln>
          </p:spPr>
        </p:pic>
      </p:grpSp>
      <p:grpSp>
        <p:nvGrpSpPr>
          <p:cNvPr id="61551" name="组合 37999"/>
          <p:cNvGrpSpPr/>
          <p:nvPr/>
        </p:nvGrpSpPr>
        <p:grpSpPr>
          <a:xfrm>
            <a:off x="1042988" y="6092825"/>
            <a:ext cx="1695450" cy="398463"/>
            <a:chOff x="657" y="3838"/>
            <a:chExt cx="1068" cy="251"/>
          </a:xfrm>
        </p:grpSpPr>
        <p:sp>
          <p:nvSpPr>
            <p:cNvPr id="61552" name="矩形 38000"/>
            <p:cNvSpPr/>
            <p:nvPr/>
          </p:nvSpPr>
          <p:spPr>
            <a:xfrm>
              <a:off x="657" y="3847"/>
              <a:ext cx="106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b="1">
                  <a:solidFill>
                    <a:srgbClr val="000000"/>
                  </a:solidFill>
                  <a:latin typeface="Arial" panose="020B0604020202020204" pitchFamily="34" charset="0"/>
                  <a:ea typeface="宋体" panose="02010600030101010101" pitchFamily="2" charset="-122"/>
                </a:rPr>
                <a:t>右偏度</a:t>
              </a:r>
              <a:endParaRPr lang="zh-CN" altLang="en-US" b="1">
                <a:solidFill>
                  <a:srgbClr val="000000"/>
                </a:solidFill>
                <a:latin typeface="Arial" panose="020B0604020202020204" pitchFamily="34" charset="0"/>
                <a:ea typeface="宋体" panose="02010600030101010101" pitchFamily="2" charset="-122"/>
              </a:endParaRPr>
            </a:p>
          </p:txBody>
        </p:sp>
        <p:pic>
          <p:nvPicPr>
            <p:cNvPr id="61553" name="图片 38001" descr="7164711391599701461492.wmf"/>
            <p:cNvPicPr>
              <a:picLocks noChangeAspect="1"/>
            </p:cNvPicPr>
            <p:nvPr/>
          </p:nvPicPr>
          <p:blipFill>
            <a:blip r:embed="rId11"/>
            <a:stretch>
              <a:fillRect/>
            </a:stretch>
          </p:blipFill>
          <p:spPr>
            <a:xfrm>
              <a:off x="781" y="3838"/>
              <a:ext cx="476" cy="251"/>
            </a:xfrm>
            <a:prstGeom prst="rect">
              <a:avLst/>
            </a:prstGeom>
            <a:noFill/>
            <a:ln w="9525">
              <a:noFill/>
            </a:ln>
          </p:spPr>
        </p:pic>
      </p:grpSp>
      <p:sp>
        <p:nvSpPr>
          <p:cNvPr id="61554" name="矩形 38002"/>
          <p:cNvSpPr>
            <a:spLocks noChangeAspect="1"/>
          </p:cNvSpPr>
          <p:nvPr/>
        </p:nvSpPr>
        <p:spPr>
          <a:xfrm>
            <a:off x="611188" y="4005263"/>
            <a:ext cx="2592387" cy="1800225"/>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grpSp>
        <p:nvGrpSpPr>
          <p:cNvPr id="61555" name="组合 38003"/>
          <p:cNvGrpSpPr/>
          <p:nvPr/>
        </p:nvGrpSpPr>
        <p:grpSpPr>
          <a:xfrm>
            <a:off x="468313" y="4149725"/>
            <a:ext cx="2544762" cy="1366838"/>
            <a:chOff x="295" y="2614"/>
            <a:chExt cx="1603" cy="861"/>
          </a:xfrm>
        </p:grpSpPr>
        <p:sp>
          <p:nvSpPr>
            <p:cNvPr id="61556" name="矩形 38004"/>
            <p:cNvSpPr/>
            <p:nvPr/>
          </p:nvSpPr>
          <p:spPr>
            <a:xfrm>
              <a:off x="581" y="2614"/>
              <a:ext cx="1317" cy="827"/>
            </a:xfrm>
            <a:prstGeom prst="rect">
              <a:avLst/>
            </a:prstGeom>
            <a:solidFill>
              <a:srgbClr val="C0C0C0"/>
            </a:solidFill>
            <a:ln w="9525">
              <a:noFill/>
            </a:ln>
          </p:spPr>
          <p:txBody>
            <a:bodyPr anchor="t" anchorCtr="0"/>
            <a:p>
              <a:endParaRPr lang="zh-CN" altLang="zh-CN">
                <a:latin typeface="Arial" panose="020B0604020202020204" pitchFamily="34" charset="0"/>
                <a:ea typeface="宋体" panose="02010600030101010101" pitchFamily="2" charset="-122"/>
              </a:endParaRPr>
            </a:p>
          </p:txBody>
        </p:sp>
        <p:sp>
          <p:nvSpPr>
            <p:cNvPr id="61557" name="矩形 38005"/>
            <p:cNvSpPr/>
            <p:nvPr/>
          </p:nvSpPr>
          <p:spPr>
            <a:xfrm>
              <a:off x="581" y="2614"/>
              <a:ext cx="1317" cy="827"/>
            </a:xfrm>
            <a:prstGeom prst="rect">
              <a:avLst/>
            </a:prstGeom>
            <a:noFill/>
            <a:ln w="9525" cap="flat" cmpd="sng">
              <a:solidFill>
                <a:srgbClr val="808080"/>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58" name="矩形 38006"/>
            <p:cNvSpPr/>
            <p:nvPr/>
          </p:nvSpPr>
          <p:spPr>
            <a:xfrm>
              <a:off x="581" y="2950"/>
              <a:ext cx="72" cy="491"/>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59" name="矩形 38007"/>
            <p:cNvSpPr/>
            <p:nvPr/>
          </p:nvSpPr>
          <p:spPr>
            <a:xfrm>
              <a:off x="726" y="2790"/>
              <a:ext cx="73" cy="651"/>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0" name="矩形 38008"/>
            <p:cNvSpPr/>
            <p:nvPr/>
          </p:nvSpPr>
          <p:spPr>
            <a:xfrm>
              <a:off x="872" y="2761"/>
              <a:ext cx="72" cy="680"/>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1" name="矩形 38009"/>
            <p:cNvSpPr/>
            <p:nvPr/>
          </p:nvSpPr>
          <p:spPr>
            <a:xfrm>
              <a:off x="1017" y="2964"/>
              <a:ext cx="73" cy="477"/>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2" name="矩形 38010"/>
            <p:cNvSpPr/>
            <p:nvPr/>
          </p:nvSpPr>
          <p:spPr>
            <a:xfrm>
              <a:off x="1163" y="3126"/>
              <a:ext cx="80" cy="315"/>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3" name="矩形 38011"/>
            <p:cNvSpPr/>
            <p:nvPr/>
          </p:nvSpPr>
          <p:spPr>
            <a:xfrm>
              <a:off x="1316" y="3259"/>
              <a:ext cx="73" cy="182"/>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4" name="矩形 38012"/>
            <p:cNvSpPr/>
            <p:nvPr/>
          </p:nvSpPr>
          <p:spPr>
            <a:xfrm>
              <a:off x="1462" y="3322"/>
              <a:ext cx="72" cy="119"/>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5" name="矩形 38013"/>
            <p:cNvSpPr/>
            <p:nvPr/>
          </p:nvSpPr>
          <p:spPr>
            <a:xfrm>
              <a:off x="1607" y="3377"/>
              <a:ext cx="73" cy="64"/>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6" name="矩形 38014"/>
            <p:cNvSpPr/>
            <p:nvPr/>
          </p:nvSpPr>
          <p:spPr>
            <a:xfrm>
              <a:off x="1753" y="3413"/>
              <a:ext cx="72" cy="28"/>
            </a:xfrm>
            <a:prstGeom prst="rect">
              <a:avLst/>
            </a:prstGeom>
            <a:solidFill>
              <a:srgbClr val="CCEC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7" name="矩形 38015"/>
            <p:cNvSpPr/>
            <p:nvPr/>
          </p:nvSpPr>
          <p:spPr>
            <a:xfrm>
              <a:off x="653" y="2867"/>
              <a:ext cx="73" cy="57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8" name="矩形 38016"/>
            <p:cNvSpPr/>
            <p:nvPr/>
          </p:nvSpPr>
          <p:spPr>
            <a:xfrm>
              <a:off x="799" y="2691"/>
              <a:ext cx="73" cy="750"/>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69" name="矩形 38017"/>
            <p:cNvSpPr/>
            <p:nvPr/>
          </p:nvSpPr>
          <p:spPr>
            <a:xfrm>
              <a:off x="944" y="2867"/>
              <a:ext cx="73" cy="57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0" name="矩形 38018"/>
            <p:cNvSpPr/>
            <p:nvPr/>
          </p:nvSpPr>
          <p:spPr>
            <a:xfrm>
              <a:off x="1090" y="3056"/>
              <a:ext cx="73" cy="385"/>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1" name="矩形 38019"/>
            <p:cNvSpPr/>
            <p:nvPr/>
          </p:nvSpPr>
          <p:spPr>
            <a:xfrm>
              <a:off x="1243" y="3203"/>
              <a:ext cx="73" cy="238"/>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2" name="矩形 38020"/>
            <p:cNvSpPr/>
            <p:nvPr/>
          </p:nvSpPr>
          <p:spPr>
            <a:xfrm>
              <a:off x="1389" y="3280"/>
              <a:ext cx="73" cy="161"/>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3" name="矩形 38021"/>
            <p:cNvSpPr/>
            <p:nvPr/>
          </p:nvSpPr>
          <p:spPr>
            <a:xfrm>
              <a:off x="1534" y="3357"/>
              <a:ext cx="73" cy="84"/>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4" name="矩形 38022"/>
            <p:cNvSpPr/>
            <p:nvPr/>
          </p:nvSpPr>
          <p:spPr>
            <a:xfrm>
              <a:off x="1680" y="3399"/>
              <a:ext cx="73" cy="42"/>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5" name="矩形 38023"/>
            <p:cNvSpPr/>
            <p:nvPr/>
          </p:nvSpPr>
          <p:spPr>
            <a:xfrm>
              <a:off x="1825" y="3406"/>
              <a:ext cx="73" cy="35"/>
            </a:xfrm>
            <a:prstGeom prst="rect">
              <a:avLst/>
            </a:prstGeom>
            <a:solidFill>
              <a:srgbClr val="00FFFF"/>
            </a:solidFill>
            <a:ln w="9525"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76" name="流程图: 联系 38024"/>
            <p:cNvSpPr/>
            <p:nvPr/>
          </p:nvSpPr>
          <p:spPr>
            <a:xfrm>
              <a:off x="948" y="3422"/>
              <a:ext cx="55" cy="53"/>
            </a:xfrm>
            <a:prstGeom prst="flowChartConnector">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577" name="流程图: 联系 38025"/>
            <p:cNvSpPr/>
            <p:nvPr/>
          </p:nvSpPr>
          <p:spPr>
            <a:xfrm>
              <a:off x="1113" y="3422"/>
              <a:ext cx="55" cy="53"/>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578" name="文本框 38026"/>
            <p:cNvSpPr txBox="1"/>
            <p:nvPr/>
          </p:nvSpPr>
          <p:spPr>
            <a:xfrm>
              <a:off x="295" y="2740"/>
              <a:ext cx="250" cy="326"/>
            </a:xfrm>
            <a:prstGeom prst="rect">
              <a:avLst/>
            </a:prstGeom>
            <a:noFill/>
            <a:ln w="9525">
              <a:noFill/>
            </a:ln>
          </p:spPr>
          <p:txBody>
            <a:bodyPr vert="eaVert" anchor="t" anchorCtr="0">
              <a:spAutoFit/>
            </a:bodyPr>
            <a:p>
              <a:pPr>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endParaRPr lang="zh-CN" altLang="en-US" sz="1400" b="1">
                <a:solidFill>
                  <a:srgbClr val="000000"/>
                </a:solidFill>
                <a:latin typeface="Arial" panose="020B0604020202020204" pitchFamily="34" charset="0"/>
                <a:ea typeface="宋体" panose="02010600030101010101" pitchFamily="2" charset="-122"/>
              </a:endParaRPr>
            </a:p>
          </p:txBody>
        </p:sp>
      </p:grpSp>
      <p:grpSp>
        <p:nvGrpSpPr>
          <p:cNvPr id="61579" name="组合 38027"/>
          <p:cNvGrpSpPr/>
          <p:nvPr/>
        </p:nvGrpSpPr>
        <p:grpSpPr>
          <a:xfrm>
            <a:off x="5651500" y="6092825"/>
            <a:ext cx="1695450" cy="398463"/>
            <a:chOff x="3560" y="3838"/>
            <a:chExt cx="1068" cy="251"/>
          </a:xfrm>
        </p:grpSpPr>
        <p:sp>
          <p:nvSpPr>
            <p:cNvPr id="61580" name="矩形 38028"/>
            <p:cNvSpPr/>
            <p:nvPr/>
          </p:nvSpPr>
          <p:spPr>
            <a:xfrm>
              <a:off x="3560" y="3847"/>
              <a:ext cx="106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a:solidFill>
                    <a:srgbClr val="000000"/>
                  </a:solidFill>
                  <a:latin typeface="Arial" panose="020B0604020202020204" pitchFamily="34" charset="0"/>
                  <a:ea typeface="宋体" panose="02010600030101010101" pitchFamily="2" charset="-122"/>
                </a:rPr>
                <a:t>左偏度</a:t>
              </a:r>
              <a:endParaRPr lang="zh-CN" altLang="en-US">
                <a:solidFill>
                  <a:srgbClr val="000000"/>
                </a:solidFill>
                <a:latin typeface="Arial" panose="020B0604020202020204" pitchFamily="34" charset="0"/>
                <a:ea typeface="宋体" panose="02010600030101010101" pitchFamily="2" charset="-122"/>
              </a:endParaRPr>
            </a:p>
          </p:txBody>
        </p:sp>
        <p:pic>
          <p:nvPicPr>
            <p:cNvPr id="61581" name="图片 38029" descr="772672011599701461492.wmf"/>
            <p:cNvPicPr>
              <a:picLocks noChangeAspect="1"/>
            </p:cNvPicPr>
            <p:nvPr/>
          </p:nvPicPr>
          <p:blipFill>
            <a:blip r:embed="rId5"/>
            <a:stretch>
              <a:fillRect/>
            </a:stretch>
          </p:blipFill>
          <p:spPr>
            <a:xfrm>
              <a:off x="3684" y="3838"/>
              <a:ext cx="476" cy="251"/>
            </a:xfrm>
            <a:prstGeom prst="rect">
              <a:avLst/>
            </a:prstGeom>
            <a:noFill/>
            <a:ln w="9525">
              <a:noFill/>
            </a:ln>
          </p:spPr>
        </p:pic>
      </p:grpSp>
      <p:sp>
        <p:nvSpPr>
          <p:cNvPr id="61582" name="矩形 38030"/>
          <p:cNvSpPr>
            <a:spLocks noChangeAspect="1"/>
          </p:cNvSpPr>
          <p:nvPr/>
        </p:nvSpPr>
        <p:spPr>
          <a:xfrm>
            <a:off x="5580063" y="3933825"/>
            <a:ext cx="2595562" cy="1870075"/>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grpSp>
        <p:nvGrpSpPr>
          <p:cNvPr id="61583" name="组合 38031"/>
          <p:cNvGrpSpPr/>
          <p:nvPr/>
        </p:nvGrpSpPr>
        <p:grpSpPr>
          <a:xfrm>
            <a:off x="5867400" y="4149725"/>
            <a:ext cx="2414588" cy="1295400"/>
            <a:chOff x="3696" y="2614"/>
            <a:chExt cx="1521" cy="816"/>
          </a:xfrm>
        </p:grpSpPr>
        <p:grpSp>
          <p:nvGrpSpPr>
            <p:cNvPr id="61584" name="组合 38032"/>
            <p:cNvGrpSpPr/>
            <p:nvPr/>
          </p:nvGrpSpPr>
          <p:grpSpPr>
            <a:xfrm>
              <a:off x="3696" y="2614"/>
              <a:ext cx="1256" cy="816"/>
              <a:chOff x="3696" y="2614"/>
              <a:chExt cx="1256" cy="816"/>
            </a:xfrm>
          </p:grpSpPr>
          <p:sp>
            <p:nvSpPr>
              <p:cNvPr id="61585" name="矩形 38033"/>
              <p:cNvSpPr/>
              <p:nvPr/>
            </p:nvSpPr>
            <p:spPr>
              <a:xfrm>
                <a:off x="3696" y="2614"/>
                <a:ext cx="1256" cy="806"/>
              </a:xfrm>
              <a:prstGeom prst="rect">
                <a:avLst/>
              </a:prstGeom>
              <a:solidFill>
                <a:srgbClr val="C0C0C0"/>
              </a:solidFill>
              <a:ln w="9525">
                <a:noFill/>
              </a:ln>
            </p:spPr>
            <p:txBody>
              <a:bodyPr anchor="t" anchorCtr="0"/>
              <a:p>
                <a:endParaRPr lang="zh-CN" altLang="zh-CN">
                  <a:latin typeface="Arial" panose="020B0604020202020204" pitchFamily="34" charset="0"/>
                  <a:ea typeface="宋体" panose="02010600030101010101" pitchFamily="2" charset="-122"/>
                </a:endParaRPr>
              </a:p>
            </p:txBody>
          </p:sp>
          <p:sp>
            <p:nvSpPr>
              <p:cNvPr id="61586" name="矩形 38034"/>
              <p:cNvSpPr/>
              <p:nvPr/>
            </p:nvSpPr>
            <p:spPr>
              <a:xfrm>
                <a:off x="3696" y="2614"/>
                <a:ext cx="1256" cy="806"/>
              </a:xfrm>
              <a:prstGeom prst="rect">
                <a:avLst/>
              </a:prstGeom>
              <a:noFill/>
              <a:ln w="12700" cap="flat" cmpd="sng">
                <a:solidFill>
                  <a:srgbClr val="808080"/>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87" name="矩形 38035"/>
              <p:cNvSpPr/>
              <p:nvPr/>
            </p:nvSpPr>
            <p:spPr>
              <a:xfrm>
                <a:off x="3696" y="3396"/>
                <a:ext cx="73" cy="24"/>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88" name="矩形 38036"/>
              <p:cNvSpPr/>
              <p:nvPr/>
            </p:nvSpPr>
            <p:spPr>
              <a:xfrm>
                <a:off x="3835" y="3381"/>
                <a:ext cx="74" cy="39"/>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89" name="矩形 38037"/>
              <p:cNvSpPr/>
              <p:nvPr/>
            </p:nvSpPr>
            <p:spPr>
              <a:xfrm>
                <a:off x="3975" y="3350"/>
                <a:ext cx="73" cy="70"/>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0" name="矩形 38038"/>
              <p:cNvSpPr/>
              <p:nvPr/>
            </p:nvSpPr>
            <p:spPr>
              <a:xfrm>
                <a:off x="4114" y="3294"/>
                <a:ext cx="74" cy="12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1" name="矩形 38039"/>
              <p:cNvSpPr/>
              <p:nvPr/>
            </p:nvSpPr>
            <p:spPr>
              <a:xfrm>
                <a:off x="4254" y="3231"/>
                <a:ext cx="74" cy="189"/>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2" name="矩形 38040"/>
              <p:cNvSpPr/>
              <p:nvPr/>
            </p:nvSpPr>
            <p:spPr>
              <a:xfrm>
                <a:off x="4393" y="3112"/>
                <a:ext cx="74" cy="308"/>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3" name="矩形 38041"/>
              <p:cNvSpPr/>
              <p:nvPr/>
            </p:nvSpPr>
            <p:spPr>
              <a:xfrm>
                <a:off x="4533" y="2954"/>
                <a:ext cx="74" cy="46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4" name="矩形 38042"/>
              <p:cNvSpPr/>
              <p:nvPr/>
            </p:nvSpPr>
            <p:spPr>
              <a:xfrm>
                <a:off x="4673" y="2812"/>
                <a:ext cx="73" cy="608"/>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5" name="矩形 38043"/>
              <p:cNvSpPr/>
              <p:nvPr/>
            </p:nvSpPr>
            <p:spPr>
              <a:xfrm>
                <a:off x="4812" y="2954"/>
                <a:ext cx="73" cy="466"/>
              </a:xfrm>
              <a:prstGeom prst="rect">
                <a:avLst/>
              </a:prstGeom>
              <a:solidFill>
                <a:srgbClr val="00FF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6" name="矩形 38044"/>
              <p:cNvSpPr/>
              <p:nvPr/>
            </p:nvSpPr>
            <p:spPr>
              <a:xfrm>
                <a:off x="3769" y="3396"/>
                <a:ext cx="66" cy="24"/>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7" name="矩形 38045"/>
              <p:cNvSpPr/>
              <p:nvPr/>
            </p:nvSpPr>
            <p:spPr>
              <a:xfrm>
                <a:off x="3909" y="3373"/>
                <a:ext cx="66" cy="47"/>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8" name="矩形 38046"/>
              <p:cNvSpPr/>
              <p:nvPr/>
            </p:nvSpPr>
            <p:spPr>
              <a:xfrm>
                <a:off x="4048" y="3325"/>
                <a:ext cx="66" cy="95"/>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599" name="矩形 38047"/>
              <p:cNvSpPr/>
              <p:nvPr/>
            </p:nvSpPr>
            <p:spPr>
              <a:xfrm>
                <a:off x="4188" y="3270"/>
                <a:ext cx="66" cy="150"/>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0" name="矩形 38048"/>
              <p:cNvSpPr/>
              <p:nvPr/>
            </p:nvSpPr>
            <p:spPr>
              <a:xfrm>
                <a:off x="4328" y="3168"/>
                <a:ext cx="65" cy="252"/>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1" name="矩形 38049"/>
              <p:cNvSpPr/>
              <p:nvPr/>
            </p:nvSpPr>
            <p:spPr>
              <a:xfrm>
                <a:off x="4467" y="3033"/>
                <a:ext cx="66" cy="387"/>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2" name="矩形 38050"/>
              <p:cNvSpPr/>
              <p:nvPr/>
            </p:nvSpPr>
            <p:spPr>
              <a:xfrm>
                <a:off x="4607" y="2868"/>
                <a:ext cx="66" cy="552"/>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3" name="矩形 38051"/>
              <p:cNvSpPr/>
              <p:nvPr/>
            </p:nvSpPr>
            <p:spPr>
              <a:xfrm>
                <a:off x="4746" y="2891"/>
                <a:ext cx="66" cy="529"/>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4" name="矩形 38052"/>
              <p:cNvSpPr/>
              <p:nvPr/>
            </p:nvSpPr>
            <p:spPr>
              <a:xfrm>
                <a:off x="4885" y="3025"/>
                <a:ext cx="67" cy="395"/>
              </a:xfrm>
              <a:prstGeom prst="rect">
                <a:avLst/>
              </a:prstGeom>
              <a:solidFill>
                <a:srgbClr val="CCECFF"/>
              </a:solidFill>
              <a:ln w="12700" cap="flat" cmpd="sng">
                <a:solidFill>
                  <a:srgbClr val="0033CC"/>
                </a:solidFill>
                <a:prstDash val="solid"/>
                <a:miter/>
                <a:headEnd type="none" w="med" len="med"/>
                <a:tailEnd type="none" w="med" len="med"/>
              </a:ln>
            </p:spPr>
            <p:txBody>
              <a:bodyPr anchor="t" anchorCtr="0"/>
              <a:p>
                <a:endParaRPr lang="zh-CN" altLang="zh-CN">
                  <a:latin typeface="Arial" panose="020B0604020202020204" pitchFamily="34" charset="0"/>
                  <a:ea typeface="宋体" panose="02010600030101010101" pitchFamily="2" charset="-122"/>
                </a:endParaRPr>
              </a:p>
            </p:txBody>
          </p:sp>
          <p:sp>
            <p:nvSpPr>
              <p:cNvPr id="61605" name="流程图: 联系 38053"/>
              <p:cNvSpPr/>
              <p:nvPr/>
            </p:nvSpPr>
            <p:spPr>
              <a:xfrm>
                <a:off x="4297" y="3391"/>
                <a:ext cx="41" cy="39"/>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sp>
            <p:nvSpPr>
              <p:cNvPr id="61606" name="流程图: 联系 38054"/>
              <p:cNvSpPr/>
              <p:nvPr/>
            </p:nvSpPr>
            <p:spPr>
              <a:xfrm>
                <a:off x="4459" y="3391"/>
                <a:ext cx="40" cy="39"/>
              </a:xfrm>
              <a:prstGeom prst="flowChartConnector">
                <a:avLst/>
              </a:prstGeom>
              <a:solidFill>
                <a:srgbClr val="000000"/>
              </a:solidFill>
              <a:ln w="9525" cap="flat" cmpd="sng">
                <a:solidFill>
                  <a:schemeClr val="tx1"/>
                </a:solidFill>
                <a:prstDash val="solid"/>
                <a:round/>
                <a:headEnd type="none" w="med" len="med"/>
                <a:tailEnd type="none" w="med" len="med"/>
              </a:ln>
            </p:spPr>
            <p:txBody>
              <a:bodyPr wrap="none" anchor="ctr" anchorCtr="0"/>
              <a:p>
                <a:endParaRPr lang="zh-CN" altLang="zh-CN">
                  <a:latin typeface="Arial" panose="020B0604020202020204" pitchFamily="34" charset="0"/>
                  <a:ea typeface="宋体" panose="02010600030101010101" pitchFamily="2" charset="-122"/>
                </a:endParaRPr>
              </a:p>
            </p:txBody>
          </p:sp>
        </p:grpSp>
        <p:sp>
          <p:nvSpPr>
            <p:cNvPr id="61607" name="文本框 38055"/>
            <p:cNvSpPr txBox="1"/>
            <p:nvPr/>
          </p:nvSpPr>
          <p:spPr>
            <a:xfrm>
              <a:off x="4967" y="2849"/>
              <a:ext cx="250" cy="314"/>
            </a:xfrm>
            <a:prstGeom prst="rect">
              <a:avLst/>
            </a:prstGeom>
            <a:noFill/>
            <a:ln w="9525">
              <a:noFill/>
            </a:ln>
          </p:spPr>
          <p:txBody>
            <a:bodyPr vert="eaVert" anchor="t" anchorCtr="0">
              <a:spAutoFit/>
            </a:bodyPr>
            <a:p>
              <a:pPr>
                <a:spcBef>
                  <a:spcPct val="50000"/>
                </a:spcBef>
              </a:pPr>
              <a:r>
                <a:rPr lang="zh-CN" altLang="en-US" sz="1400" b="1">
                  <a:solidFill>
                    <a:srgbClr val="000000"/>
                  </a:solidFill>
                  <a:latin typeface="Arial" panose="020B0604020202020204" pitchFamily="34" charset="0"/>
                  <a:ea typeface="宋体" panose="02010600030101010101" pitchFamily="2" charset="-122"/>
                </a:rPr>
                <a:t>频数</a:t>
              </a:r>
              <a:endParaRPr lang="zh-CN" altLang="en-US" sz="1400" b="1">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716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3314" name="日期占位符 717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3315" name="标题 7171"/>
          <p:cNvSpPr>
            <a:spLocks noGrp="1"/>
          </p:cNvSpPr>
          <p:nvPr>
            <p:ph type="title"/>
          </p:nvPr>
        </p:nvSpPr>
        <p:spPr>
          <a:xfrm>
            <a:off x="323850" y="333375"/>
            <a:ext cx="7543800" cy="765175"/>
          </a:xfrm>
        </p:spPr>
        <p:txBody>
          <a:bodyPr wrap="square" lIns="91440" tIns="45720" rIns="91440" bIns="45720" anchor="ctr" anchorCtr="0"/>
          <a:p>
            <a:pPr eaLnBrk="1" hangingPunct="1"/>
            <a:r>
              <a:rPr lang="zh-CN" altLang="en-US" sz="4000" b="1">
                <a:solidFill>
                  <a:srgbClr val="000000"/>
                </a:solidFill>
              </a:rPr>
              <a:t>考核方式</a:t>
            </a:r>
            <a:endParaRPr lang="zh-CN" altLang="en-US" sz="4000" b="1">
              <a:solidFill>
                <a:srgbClr val="000000"/>
              </a:solidFill>
            </a:endParaRPr>
          </a:p>
        </p:txBody>
      </p:sp>
      <p:sp>
        <p:nvSpPr>
          <p:cNvPr id="13316" name="内容占位符 7172"/>
          <p:cNvSpPr>
            <a:spLocks noGrp="1"/>
          </p:cNvSpPr>
          <p:nvPr>
            <p:ph idx="4294967295"/>
          </p:nvPr>
        </p:nvSpPr>
        <p:spPr>
          <a:xfrm>
            <a:off x="285750" y="1428750"/>
            <a:ext cx="8137525" cy="3089275"/>
          </a:xfrm>
        </p:spPr>
        <p:txBody>
          <a:bodyPr anchor="t" anchorCtr="0"/>
          <a:p>
            <a:pPr eaLnBrk="1" hangingPunct="1">
              <a:lnSpc>
                <a:spcPct val="90000"/>
              </a:lnSpc>
              <a:spcBef>
                <a:spcPct val="40000"/>
              </a:spcBef>
              <a:spcAft>
                <a:spcPct val="40000"/>
              </a:spcAft>
            </a:pPr>
            <a:r>
              <a:rPr lang="zh-CN" altLang="en-US" sz="2800" b="1">
                <a:ea typeface="黑体" panose="02010609060101010101" pitchFamily="49" charset="-122"/>
              </a:rPr>
              <a:t>考核</a:t>
            </a:r>
            <a:r>
              <a:rPr lang="zh-CN" altLang="en-US" sz="2800" b="1"/>
              <a:t>：</a:t>
            </a:r>
            <a:r>
              <a:rPr lang="zh-CN" altLang="en-US" sz="2800"/>
              <a:t>本门课程考核包括</a:t>
            </a:r>
            <a:r>
              <a:rPr lang="en-US" altLang="zh-CN" sz="2800"/>
              <a:t>4</a:t>
            </a:r>
            <a:r>
              <a:rPr lang="zh-CN" altLang="en-US" sz="2800"/>
              <a:t>个部分包括：作业、汇报展示、实验、和期末考试。</a:t>
            </a:r>
            <a:endParaRPr lang="zh-CN" altLang="en-US" sz="2800" b="1"/>
          </a:p>
          <a:p>
            <a:pPr lvl="1" eaLnBrk="1" hangingPunct="1">
              <a:buNone/>
            </a:pPr>
            <a:r>
              <a:rPr lang="zh-CN" altLang="en-US" b="1">
                <a:solidFill>
                  <a:srgbClr val="000000"/>
                </a:solidFill>
              </a:rPr>
              <a:t>期末成绩（闭卷考试）：</a:t>
            </a:r>
            <a:r>
              <a:rPr lang="en-US" altLang="zh-CN" b="1">
                <a:solidFill>
                  <a:srgbClr val="000000"/>
                </a:solidFill>
              </a:rPr>
              <a:t>60%</a:t>
            </a:r>
            <a:r>
              <a:rPr lang="zh-CN" altLang="en-US" b="1">
                <a:solidFill>
                  <a:srgbClr val="000000"/>
                </a:solidFill>
              </a:rPr>
              <a:t>。</a:t>
            </a:r>
            <a:endParaRPr lang="zh-CN" altLang="en-US" b="1">
              <a:solidFill>
                <a:srgbClr val="000000"/>
              </a:solidFill>
            </a:endParaRPr>
          </a:p>
          <a:p>
            <a:pPr lvl="1" eaLnBrk="1" hangingPunct="1">
              <a:buNone/>
            </a:pPr>
            <a:r>
              <a:rPr lang="zh-CN" altLang="en-US" b="1">
                <a:solidFill>
                  <a:srgbClr val="000000"/>
                </a:solidFill>
              </a:rPr>
              <a:t>平时成绩（平时作业</a:t>
            </a:r>
            <a:r>
              <a:rPr lang="en-US" altLang="zh-CN" b="1">
                <a:solidFill>
                  <a:srgbClr val="000000"/>
                </a:solidFill>
              </a:rPr>
              <a:t>+</a:t>
            </a:r>
            <a:r>
              <a:rPr lang="zh-CN" altLang="en-US" b="1">
                <a:solidFill>
                  <a:srgbClr val="000000"/>
                </a:solidFill>
              </a:rPr>
              <a:t>考勤</a:t>
            </a:r>
            <a:r>
              <a:rPr lang="en-US" altLang="zh-CN" b="1">
                <a:solidFill>
                  <a:srgbClr val="000000"/>
                </a:solidFill>
              </a:rPr>
              <a:t>+</a:t>
            </a:r>
            <a:r>
              <a:rPr lang="zh-CN" altLang="en-US" b="1">
                <a:solidFill>
                  <a:srgbClr val="000000"/>
                </a:solidFill>
              </a:rPr>
              <a:t>大报告）：</a:t>
            </a:r>
            <a:r>
              <a:rPr lang="en-US" altLang="zh-CN" b="1">
                <a:solidFill>
                  <a:srgbClr val="000000"/>
                </a:solidFill>
              </a:rPr>
              <a:t>40%</a:t>
            </a:r>
            <a:r>
              <a:rPr lang="zh-CN" altLang="en-US" b="1">
                <a:solidFill>
                  <a:srgbClr val="000000"/>
                </a:solidFill>
              </a:rPr>
              <a:t>。</a:t>
            </a:r>
            <a:endParaRPr lang="zh-CN" altLang="en-US" b="1">
              <a:solidFill>
                <a:srgbClr val="00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3891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62466" name="日期占位符 3891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62467" name="矩形 38915"/>
          <p:cNvSpPr/>
          <p:nvPr/>
        </p:nvSpPr>
        <p:spPr>
          <a:xfrm>
            <a:off x="3132138" y="692150"/>
            <a:ext cx="1944687" cy="519113"/>
          </a:xfrm>
          <a:prstGeom prst="rect">
            <a:avLst/>
          </a:prstGeom>
          <a:noFill/>
          <a:ln w="9525">
            <a:noFill/>
          </a:ln>
        </p:spPr>
        <p:txBody>
          <a:bodyPr anchor="ctr" anchorCtr="0">
            <a:spAutoFit/>
          </a:bodyPr>
          <a:p>
            <a:r>
              <a:rPr lang="en-US" altLang="zh-CN" sz="2800" b="1">
                <a:solidFill>
                  <a:srgbClr val="000000"/>
                </a:solidFill>
                <a:latin typeface="黑体" panose="02010609060101010101" pitchFamily="49" charset="-122"/>
                <a:ea typeface="黑体" panose="02010609060101010101" pitchFamily="49" charset="-122"/>
              </a:rPr>
              <a:t>2</a:t>
            </a:r>
            <a:r>
              <a:rPr lang="zh-CN" altLang="en-US" sz="2800" b="1">
                <a:solidFill>
                  <a:srgbClr val="000000"/>
                </a:solidFill>
                <a:latin typeface="黑体" panose="02010609060101010101" pitchFamily="49" charset="-122"/>
                <a:ea typeface="黑体" panose="02010609060101010101" pitchFamily="49" charset="-122"/>
              </a:rPr>
              <a:t>．峰度</a:t>
            </a:r>
            <a:endParaRPr lang="zh-CN" altLang="en-US" sz="2800" b="1">
              <a:solidFill>
                <a:srgbClr val="000000"/>
              </a:solidFill>
              <a:latin typeface="黑体" panose="02010609060101010101" pitchFamily="49" charset="-122"/>
              <a:ea typeface="黑体" panose="02010609060101010101" pitchFamily="49" charset="-122"/>
            </a:endParaRPr>
          </a:p>
        </p:txBody>
      </p:sp>
      <p:sp>
        <p:nvSpPr>
          <p:cNvPr id="62468" name="矩形 38916"/>
          <p:cNvSpPr/>
          <p:nvPr/>
        </p:nvSpPr>
        <p:spPr>
          <a:xfrm>
            <a:off x="0" y="3078163"/>
            <a:ext cx="9144000" cy="0"/>
          </a:xfrm>
          <a:prstGeom prst="rect">
            <a:avLst/>
          </a:prstGeom>
          <a:noFill/>
          <a:ln w="9525">
            <a:noFill/>
          </a:ln>
        </p:spPr>
        <p:txBody>
          <a:bodyPr wrap="none" anchor="ctr" anchorCtr="0">
            <a:spAutoFit/>
          </a:bodyPr>
          <a:p>
            <a:endParaRPr lang="zh-CN" altLang="zh-CN">
              <a:latin typeface="Arial" panose="020B0604020202020204" pitchFamily="34" charset="0"/>
              <a:ea typeface="宋体" panose="02010600030101010101" pitchFamily="2" charset="-122"/>
            </a:endParaRPr>
          </a:p>
        </p:txBody>
      </p:sp>
      <p:grpSp>
        <p:nvGrpSpPr>
          <p:cNvPr id="62469" name="组合 38917"/>
          <p:cNvGrpSpPr/>
          <p:nvPr/>
        </p:nvGrpSpPr>
        <p:grpSpPr>
          <a:xfrm>
            <a:off x="1187450" y="3357563"/>
            <a:ext cx="6264275" cy="792162"/>
            <a:chOff x="748" y="2115"/>
            <a:chExt cx="3946" cy="499"/>
          </a:xfrm>
        </p:grpSpPr>
        <p:pic>
          <p:nvPicPr>
            <p:cNvPr id="62470" name="图片 38918" descr="3044661321599701461492.wmf"/>
            <p:cNvPicPr>
              <a:picLocks noChangeAspect="1"/>
            </p:cNvPicPr>
            <p:nvPr/>
          </p:nvPicPr>
          <p:blipFill>
            <a:blip r:embed="rId1"/>
            <a:stretch>
              <a:fillRect/>
            </a:stretch>
          </p:blipFill>
          <p:spPr>
            <a:xfrm>
              <a:off x="748" y="2115"/>
              <a:ext cx="3025" cy="499"/>
            </a:xfrm>
            <a:prstGeom prst="rect">
              <a:avLst/>
            </a:prstGeom>
            <a:solidFill>
              <a:srgbClr val="D9ECFF"/>
            </a:solidFill>
            <a:ln w="9525">
              <a:noFill/>
            </a:ln>
          </p:spPr>
        </p:pic>
        <p:sp>
          <p:nvSpPr>
            <p:cNvPr id="62471" name="矩形 38919"/>
            <p:cNvSpPr/>
            <p:nvPr/>
          </p:nvSpPr>
          <p:spPr>
            <a:xfrm>
              <a:off x="3904" y="2228"/>
              <a:ext cx="790" cy="212"/>
            </a:xfrm>
            <a:prstGeom prst="rect">
              <a:avLst/>
            </a:prstGeom>
            <a:solidFill>
              <a:srgbClr val="D9ECFF"/>
            </a:solidFill>
            <a:ln w="9525">
              <a:noFill/>
            </a:ln>
          </p:spPr>
          <p:txBody>
            <a:bodyPr anchor="ctr" anchorCtr="0">
              <a:spAutoFit/>
            </a:bodyPr>
            <a:p>
              <a:r>
                <a:rPr lang="en-US" altLang="zh-CN" sz="1000">
                  <a:latin typeface="Times New Roman" panose="02020603050405020304" pitchFamily="18" charset="0"/>
                  <a:ea typeface="宋体" panose="02010600030101010101" pitchFamily="2" charset="-122"/>
                </a:rPr>
                <a:t> </a:t>
              </a:r>
              <a:r>
                <a:rPr lang="en-US" altLang="zh-CN" sz="1600" b="1">
                  <a:latin typeface="Times New Roman" panose="02020603050405020304" pitchFamily="18" charset="0"/>
                  <a:ea typeface="宋体" panose="02010600030101010101" pitchFamily="2" charset="-122"/>
                </a:rPr>
                <a:t>—</a:t>
              </a:r>
              <a:r>
                <a:rPr lang="zh-CN" altLang="en-US" sz="1600" b="1">
                  <a:latin typeface="宋体" panose="02010600030101010101" pitchFamily="2" charset="-122"/>
                  <a:ea typeface="宋体" panose="02010600030101010101" pitchFamily="2" charset="-122"/>
                </a:rPr>
                <a:t>样本峰度</a:t>
              </a:r>
              <a:endParaRPr lang="zh-CN" altLang="en-US" sz="1600" b="1">
                <a:latin typeface="Times New Roman" panose="02020603050405020304" pitchFamily="18" charset="0"/>
                <a:ea typeface="宋体" panose="02010600030101010101" pitchFamily="2" charset="-122"/>
              </a:endParaRPr>
            </a:p>
          </p:txBody>
        </p:sp>
      </p:grpSp>
      <p:sp>
        <p:nvSpPr>
          <p:cNvPr id="62472" name="矩形 38920"/>
          <p:cNvSpPr/>
          <p:nvPr/>
        </p:nvSpPr>
        <p:spPr>
          <a:xfrm>
            <a:off x="827088" y="6165850"/>
            <a:ext cx="7705725" cy="366713"/>
          </a:xfrm>
          <a:prstGeom prst="rect">
            <a:avLst/>
          </a:prstGeom>
          <a:noFill/>
          <a:ln w="9525">
            <a:noFill/>
          </a:ln>
        </p:spPr>
        <p:txBody>
          <a:bodyPr anchor="ctr" anchorCtr="0">
            <a:spAutoFit/>
          </a:bodyPr>
          <a:p>
            <a:r>
              <a:rPr lang="zh-CN" altLang="en-US" b="1">
                <a:latin typeface="Times New Roman" panose="02020603050405020304" pitchFamily="18" charset="0"/>
                <a:ea typeface="宋体" panose="02010600030101010101" pitchFamily="2" charset="-122"/>
              </a:rPr>
              <a:t>相对尖锐的分布</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尾部粗</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异常数值多；            负峰则相对平坦</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尾部细</a:t>
            </a:r>
            <a:endParaRPr lang="zh-CN" altLang="en-US" b="1">
              <a:latin typeface="Times New Roman" panose="02020603050405020304" pitchFamily="18" charset="0"/>
              <a:ea typeface="宋体" panose="02010600030101010101" pitchFamily="2" charset="-122"/>
            </a:endParaRPr>
          </a:p>
        </p:txBody>
      </p:sp>
      <p:sp>
        <p:nvSpPr>
          <p:cNvPr id="62473" name="云形标注 38921"/>
          <p:cNvSpPr/>
          <p:nvPr/>
        </p:nvSpPr>
        <p:spPr>
          <a:xfrm>
            <a:off x="5508625" y="908050"/>
            <a:ext cx="3422650" cy="1800225"/>
          </a:xfrm>
          <a:prstGeom prst="cloudCallout">
            <a:avLst>
              <a:gd name="adj1" fmla="val -80519"/>
              <a:gd name="adj2" fmla="val 88977"/>
            </a:avLst>
          </a:prstGeom>
          <a:solidFill>
            <a:schemeClr val="bg1"/>
          </a:solidFill>
          <a:ln w="9525" cap="flat" cmpd="sng">
            <a:solidFill>
              <a:schemeClr val="tx1"/>
            </a:solidFill>
            <a:prstDash val="solid"/>
            <a:round/>
            <a:headEnd type="none" w="med" len="med"/>
            <a:tailEnd type="none" w="med" len="med"/>
          </a:ln>
        </p:spPr>
        <p:txBody>
          <a:bodyPr anchor="t" anchorCtr="0"/>
          <a:p>
            <a:r>
              <a:rPr lang="zh-CN" altLang="en-US" sz="1600" b="1">
                <a:solidFill>
                  <a:srgbClr val="FF0000"/>
                </a:solidFill>
                <a:latin typeface="仿宋_GB2312" pitchFamily="49" charset="-122"/>
                <a:ea typeface="仿宋_GB2312" pitchFamily="49" charset="-122"/>
              </a:rPr>
              <a:t>与正态分布相比某分布的尖锐或平坦度</a:t>
            </a:r>
            <a:r>
              <a:rPr lang="en-US" altLang="zh-CN" sz="1600" b="1">
                <a:solidFill>
                  <a:srgbClr val="FF0000"/>
                </a:solidFill>
                <a:latin typeface="仿宋_GB2312" pitchFamily="49" charset="-122"/>
                <a:ea typeface="仿宋_GB2312" pitchFamily="49" charset="-122"/>
              </a:rPr>
              <a:t>.</a:t>
            </a:r>
            <a:r>
              <a:rPr lang="zh-CN" altLang="en-US" sz="1600" b="1">
                <a:solidFill>
                  <a:srgbClr val="FF0000"/>
                </a:solidFill>
                <a:latin typeface="仿宋_GB2312" pitchFamily="49" charset="-122"/>
                <a:ea typeface="仿宋_GB2312" pitchFamily="49" charset="-122"/>
              </a:rPr>
              <a:t>为样本观察值消除量纲影响的四阶中心矩减去</a:t>
            </a:r>
            <a:r>
              <a:rPr lang="en-US" altLang="zh-CN" sz="1600" b="1">
                <a:solidFill>
                  <a:srgbClr val="FF0000"/>
                </a:solidFill>
                <a:latin typeface="仿宋_GB2312" pitchFamily="49" charset="-122"/>
                <a:ea typeface="仿宋_GB2312" pitchFamily="49" charset="-122"/>
              </a:rPr>
              <a:t>3,</a:t>
            </a:r>
            <a:r>
              <a:rPr lang="zh-CN" altLang="en-US" sz="1600" b="1">
                <a:solidFill>
                  <a:srgbClr val="FF0000"/>
                </a:solidFill>
                <a:latin typeface="仿宋_GB2312" pitchFamily="49" charset="-122"/>
                <a:ea typeface="仿宋_GB2312" pitchFamily="49" charset="-122"/>
              </a:rPr>
              <a:t>再按样本数进行无偏修正</a:t>
            </a:r>
            <a:endParaRPr lang="zh-CN" altLang="en-US" sz="1600" b="1">
              <a:solidFill>
                <a:srgbClr val="FF0000"/>
              </a:solidFill>
              <a:latin typeface="方正舒体" panose="02010601030101010101" pitchFamily="2" charset="-122"/>
              <a:ea typeface="方正舒体" panose="02010601030101010101" pitchFamily="2" charset="-122"/>
            </a:endParaRPr>
          </a:p>
        </p:txBody>
      </p:sp>
      <p:pic>
        <p:nvPicPr>
          <p:cNvPr id="62474" name="图片 38922" descr="995682961599701461492.wmf"/>
          <p:cNvPicPr>
            <a:picLocks noChangeAspect="1"/>
          </p:cNvPicPr>
          <p:nvPr/>
        </p:nvPicPr>
        <p:blipFill>
          <a:blip r:embed="rId2"/>
          <a:stretch>
            <a:fillRect/>
          </a:stretch>
        </p:blipFill>
        <p:spPr>
          <a:xfrm>
            <a:off x="323850" y="1196975"/>
            <a:ext cx="3600450" cy="1046163"/>
          </a:xfrm>
          <a:prstGeom prst="rect">
            <a:avLst/>
          </a:prstGeom>
          <a:noFill/>
          <a:ln w="9525">
            <a:noFill/>
          </a:ln>
        </p:spPr>
      </p:pic>
      <p:pic>
        <p:nvPicPr>
          <p:cNvPr id="62475" name="图片 38923" descr="75982931599701461492.wmf"/>
          <p:cNvPicPr>
            <a:picLocks noChangeAspect="1"/>
          </p:cNvPicPr>
          <p:nvPr/>
        </p:nvPicPr>
        <p:blipFill>
          <a:blip r:embed="rId3"/>
          <a:stretch>
            <a:fillRect/>
          </a:stretch>
        </p:blipFill>
        <p:spPr>
          <a:xfrm>
            <a:off x="3635375" y="4941888"/>
            <a:ext cx="1843088" cy="398462"/>
          </a:xfrm>
          <a:prstGeom prst="rect">
            <a:avLst/>
          </a:prstGeom>
          <a:noFill/>
          <a:ln w="9525">
            <a:noFill/>
          </a:ln>
        </p:spPr>
      </p:pic>
      <p:grpSp>
        <p:nvGrpSpPr>
          <p:cNvPr id="62476" name="组合 38924"/>
          <p:cNvGrpSpPr/>
          <p:nvPr/>
        </p:nvGrpSpPr>
        <p:grpSpPr>
          <a:xfrm>
            <a:off x="1258888" y="4437063"/>
            <a:ext cx="2232025" cy="1822450"/>
            <a:chOff x="793" y="2795"/>
            <a:chExt cx="1406" cy="1148"/>
          </a:xfrm>
        </p:grpSpPr>
        <p:sp>
          <p:nvSpPr>
            <p:cNvPr id="62477" name="矩形 38925"/>
            <p:cNvSpPr/>
            <p:nvPr/>
          </p:nvSpPr>
          <p:spPr>
            <a:xfrm>
              <a:off x="943" y="3712"/>
              <a:ext cx="1179" cy="231"/>
            </a:xfrm>
            <a:prstGeom prst="rect">
              <a:avLst/>
            </a:prstGeom>
            <a:noFill/>
            <a:ln w="9525">
              <a:noFill/>
            </a:ln>
          </p:spPr>
          <p:txBody>
            <a:bodyPr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sz="1600">
                  <a:solidFill>
                    <a:srgbClr val="000000"/>
                  </a:solidFill>
                  <a:latin typeface="Arial" panose="020B0604020202020204" pitchFamily="34" charset="0"/>
                  <a:ea typeface="宋体" panose="02010600030101010101" pitchFamily="2" charset="-122"/>
                </a:rPr>
                <a:t>尖峰粗尾</a:t>
              </a:r>
              <a:endParaRPr lang="zh-CN" altLang="en-US" sz="1600">
                <a:solidFill>
                  <a:srgbClr val="000000"/>
                </a:solidFill>
                <a:latin typeface="Arial" panose="020B0604020202020204" pitchFamily="34" charset="0"/>
                <a:ea typeface="宋体" panose="02010600030101010101" pitchFamily="2" charset="-122"/>
              </a:endParaRPr>
            </a:p>
          </p:txBody>
        </p:sp>
        <p:pic>
          <p:nvPicPr>
            <p:cNvPr id="62478" name="图片 38926" descr="4624076431599701461492.wmf"/>
            <p:cNvPicPr>
              <a:picLocks noChangeAspect="1"/>
            </p:cNvPicPr>
            <p:nvPr/>
          </p:nvPicPr>
          <p:blipFill>
            <a:blip r:embed="rId4"/>
            <a:stretch>
              <a:fillRect/>
            </a:stretch>
          </p:blipFill>
          <p:spPr>
            <a:xfrm>
              <a:off x="1020" y="3702"/>
              <a:ext cx="423" cy="229"/>
            </a:xfrm>
            <a:prstGeom prst="rect">
              <a:avLst/>
            </a:prstGeom>
            <a:noFill/>
            <a:ln w="9525">
              <a:noFill/>
            </a:ln>
          </p:spPr>
        </p:pic>
        <p:pic>
          <p:nvPicPr>
            <p:cNvPr id="62479" name="图片 38927" descr="7896087281599701461492.emf"/>
            <p:cNvPicPr>
              <a:picLocks noChangeAspect="1"/>
            </p:cNvPicPr>
            <p:nvPr/>
          </p:nvPicPr>
          <p:blipFill>
            <a:blip r:embed="rId5"/>
            <a:stretch>
              <a:fillRect/>
            </a:stretch>
          </p:blipFill>
          <p:spPr>
            <a:xfrm>
              <a:off x="793" y="2795"/>
              <a:ext cx="1406" cy="969"/>
            </a:xfrm>
            <a:prstGeom prst="rect">
              <a:avLst/>
            </a:prstGeom>
            <a:noFill/>
            <a:ln w="9525">
              <a:noFill/>
            </a:ln>
          </p:spPr>
        </p:pic>
      </p:grpSp>
      <p:grpSp>
        <p:nvGrpSpPr>
          <p:cNvPr id="62480" name="组合 38928"/>
          <p:cNvGrpSpPr/>
          <p:nvPr/>
        </p:nvGrpSpPr>
        <p:grpSpPr>
          <a:xfrm>
            <a:off x="5651500" y="4221163"/>
            <a:ext cx="2232025" cy="1806575"/>
            <a:chOff x="3560" y="2659"/>
            <a:chExt cx="1406" cy="1138"/>
          </a:xfrm>
        </p:grpSpPr>
        <p:sp>
          <p:nvSpPr>
            <p:cNvPr id="62481" name="矩形 38929"/>
            <p:cNvSpPr/>
            <p:nvPr/>
          </p:nvSpPr>
          <p:spPr>
            <a:xfrm>
              <a:off x="3786" y="3566"/>
              <a:ext cx="1068" cy="231"/>
            </a:xfrm>
            <a:prstGeom prst="rect">
              <a:avLst/>
            </a:prstGeom>
            <a:noFill/>
            <a:ln w="9525">
              <a:noFill/>
            </a:ln>
          </p:spPr>
          <p:txBody>
            <a:bodyPr wrap="none" anchor="t" anchorCtr="0">
              <a:spAutoFit/>
            </a:bodyPr>
            <a:p>
              <a:pPr algn="ctr"/>
              <a:r>
                <a:rPr lang="en-US" altLang="zh-CN">
                  <a:solidFill>
                    <a:srgbClr val="000000"/>
                  </a:solidFill>
                  <a:latin typeface="Arial" panose="020B0604020202020204" pitchFamily="34" charset="0"/>
                  <a:ea typeface="宋体" panose="02010600030101010101" pitchFamily="2" charset="-122"/>
                </a:rPr>
                <a:t>           </a:t>
              </a:r>
              <a:r>
                <a:rPr lang="zh-CN" altLang="en-US" sz="1600">
                  <a:solidFill>
                    <a:srgbClr val="000000"/>
                  </a:solidFill>
                  <a:latin typeface="Arial" panose="020B0604020202020204" pitchFamily="34" charset="0"/>
                  <a:ea typeface="宋体" panose="02010600030101010101" pitchFamily="2" charset="-122"/>
                </a:rPr>
                <a:t>平峰细尾</a:t>
              </a:r>
              <a:endParaRPr lang="zh-CN" altLang="en-US" sz="1600">
                <a:solidFill>
                  <a:srgbClr val="000000"/>
                </a:solidFill>
                <a:latin typeface="Arial" panose="020B0604020202020204" pitchFamily="34" charset="0"/>
                <a:ea typeface="宋体" panose="02010600030101010101" pitchFamily="2" charset="-122"/>
              </a:endParaRPr>
            </a:p>
          </p:txBody>
        </p:sp>
        <p:pic>
          <p:nvPicPr>
            <p:cNvPr id="62482" name="图片 38930" descr="670739061599701461502.wmf"/>
            <p:cNvPicPr>
              <a:picLocks noChangeAspect="1"/>
            </p:cNvPicPr>
            <p:nvPr/>
          </p:nvPicPr>
          <p:blipFill>
            <a:blip r:embed="rId6"/>
            <a:stretch>
              <a:fillRect/>
            </a:stretch>
          </p:blipFill>
          <p:spPr>
            <a:xfrm>
              <a:off x="3851" y="3566"/>
              <a:ext cx="384" cy="212"/>
            </a:xfrm>
            <a:prstGeom prst="rect">
              <a:avLst/>
            </a:prstGeom>
            <a:noFill/>
            <a:ln w="9525">
              <a:noFill/>
            </a:ln>
          </p:spPr>
        </p:pic>
        <p:pic>
          <p:nvPicPr>
            <p:cNvPr id="62483" name="图片 38931" descr="1018241561599701461502.emf"/>
            <p:cNvPicPr>
              <a:picLocks noChangeAspect="1"/>
            </p:cNvPicPr>
            <p:nvPr/>
          </p:nvPicPr>
          <p:blipFill>
            <a:blip r:embed="rId7"/>
            <a:stretch>
              <a:fillRect/>
            </a:stretch>
          </p:blipFill>
          <p:spPr>
            <a:xfrm>
              <a:off x="3560" y="2659"/>
              <a:ext cx="1406" cy="969"/>
            </a:xfrm>
            <a:prstGeom prst="rect">
              <a:avLst/>
            </a:prstGeom>
            <a:noFill/>
            <a:ln w="9525">
              <a:noFill/>
            </a:ln>
          </p:spPr>
        </p:pic>
      </p:grpSp>
      <p:sp>
        <p:nvSpPr>
          <p:cNvPr id="62484" name="矩形 38932"/>
          <p:cNvSpPr/>
          <p:nvPr/>
        </p:nvSpPr>
        <p:spPr>
          <a:xfrm>
            <a:off x="1403350" y="2852738"/>
            <a:ext cx="3673475" cy="366712"/>
          </a:xfrm>
          <a:prstGeom prst="rect">
            <a:avLst/>
          </a:prstGeom>
          <a:noFill/>
          <a:ln w="9525">
            <a:noFill/>
          </a:ln>
        </p:spPr>
        <p:txBody>
          <a:bodyPr anchor="t" anchorCtr="0">
            <a:spAutoFit/>
          </a:bodyPr>
          <a:p>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总体峰度</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度量总体扁平程度</a:t>
            </a:r>
            <a:endParaRPr lang="zh-CN" altLang="en-US" b="1">
              <a:latin typeface="宋体" panose="02010600030101010101" pitchFamily="2" charset="-122"/>
              <a:ea typeface="宋体" panose="02010600030101010101" pitchFamily="2" charset="-122"/>
            </a:endParaRPr>
          </a:p>
        </p:txBody>
      </p:sp>
      <p:pic>
        <p:nvPicPr>
          <p:cNvPr id="62485" name="图片 38933" descr="3166509111599701461502.wmf"/>
          <p:cNvPicPr>
            <a:picLocks noChangeAspect="1"/>
          </p:cNvPicPr>
          <p:nvPr/>
        </p:nvPicPr>
        <p:blipFill>
          <a:blip r:embed="rId8"/>
          <a:stretch>
            <a:fillRect/>
          </a:stretch>
        </p:blipFill>
        <p:spPr>
          <a:xfrm>
            <a:off x="2195513" y="2205038"/>
            <a:ext cx="2736850" cy="636587"/>
          </a:xfrm>
          <a:prstGeom prst="rect">
            <a:avLst/>
          </a:prstGeom>
          <a:solidFill>
            <a:srgbClr val="D9ECFF"/>
          </a:solidFill>
          <a:ln w="9525">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sp>
        <p:nvSpPr>
          <p:cNvPr id="63490" name="文本框 2"/>
          <p:cNvSpPr txBox="1"/>
          <p:nvPr/>
        </p:nvSpPr>
        <p:spPr>
          <a:xfrm>
            <a:off x="539750" y="476250"/>
            <a:ext cx="7835900" cy="646113"/>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例</a:t>
            </a:r>
            <a:r>
              <a:rPr lang="en-US" altLang="zh-CN">
                <a:latin typeface="Arial" panose="020B0604020202020204" pitchFamily="34" charset="0"/>
                <a:ea typeface="宋体" panose="02010600030101010101" pitchFamily="2" charset="-122"/>
              </a:rPr>
              <a:t>1.2</a:t>
            </a:r>
            <a:r>
              <a:rPr lang="zh-CN" altLang="en-US">
                <a:latin typeface="Arial" panose="020B0604020202020204" pitchFamily="34" charset="0"/>
                <a:ea typeface="宋体" panose="02010600030101010101" pitchFamily="2" charset="-122"/>
              </a:rPr>
              <a:t>（续例</a:t>
            </a:r>
            <a:r>
              <a:rPr lang="en-US" altLang="zh-CN">
                <a:latin typeface="Arial" panose="020B0604020202020204" pitchFamily="34" charset="0"/>
                <a:ea typeface="宋体" panose="02010600030101010101" pitchFamily="2" charset="-122"/>
              </a:rPr>
              <a:t>1.1</a:t>
            </a:r>
            <a:r>
              <a:rPr lang="zh-CN" altLang="en-US">
                <a:latin typeface="Arial" panose="020B0604020202020204" pitchFamily="34" charset="0"/>
                <a:ea typeface="宋体" panose="02010600030101010101" pitchFamily="2" charset="-122"/>
              </a:rPr>
              <a:t>）求例</a:t>
            </a:r>
            <a:r>
              <a:rPr lang="en-US" altLang="zh-CN">
                <a:latin typeface="Arial" panose="020B0604020202020204" pitchFamily="34" charset="0"/>
                <a:ea typeface="宋体" panose="02010600030101010101" pitchFamily="2" charset="-122"/>
              </a:rPr>
              <a:t>1.1</a:t>
            </a:r>
            <a:r>
              <a:rPr lang="zh-CN" altLang="en-US">
                <a:latin typeface="Arial" panose="020B0604020202020204" pitchFamily="34" charset="0"/>
                <a:ea typeface="宋体" panose="02010600030101010101" pitchFamily="2" charset="-122"/>
              </a:rPr>
              <a:t>当中血清蛋白含量数据的方差、标准差、变异系数、极差、四分位极差、四分位标准差、并分析是否有异常值。</a:t>
            </a:r>
            <a:endParaRPr lang="en-US" altLang="zh-CN">
              <a:latin typeface="Arial" panose="020B0604020202020204" pitchFamily="34" charset="0"/>
              <a:ea typeface="宋体" panose="02010600030101010101" pitchFamily="2" charset="-122"/>
            </a:endParaRPr>
          </a:p>
        </p:txBody>
      </p:sp>
      <p:sp>
        <p:nvSpPr>
          <p:cNvPr id="63491" name="文本框 3"/>
          <p:cNvSpPr txBox="1"/>
          <p:nvPr/>
        </p:nvSpPr>
        <p:spPr>
          <a:xfrm>
            <a:off x="1547813" y="1227138"/>
            <a:ext cx="6296025" cy="5630862"/>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import numpy as np</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import pandas as pd</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a=np.loadtxt("E:\\t1.txt")</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with open(r"E:\\t1.txt","r") as f:</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s=f.read()</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w=s.split()</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p=list(map(eval,w))</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arr=p</a:t>
            </a:r>
            <a:endParaRPr lang="zh-CN" altLang="en-US">
              <a:latin typeface="Arial" panose="020B0604020202020204" pitchFamily="34" charset="0"/>
              <a:ea typeface="宋体" panose="02010600030101010101" pitchFamily="2" charset="-122"/>
            </a:endParaRPr>
          </a:p>
          <a:p>
            <a:r>
              <a:rPr lang="zh-CN" altLang="en-US">
                <a:solidFill>
                  <a:srgbClr val="FF0000"/>
                </a:solidFill>
                <a:latin typeface="Arial" panose="020B0604020202020204" pitchFamily="34" charset="0"/>
                <a:ea typeface="宋体" panose="02010600030101010101" pitchFamily="2" charset="-122"/>
              </a:rPr>
              <a:t>#求均值</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arr_mean = np.mean(arr)</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a:t>
            </a:r>
            <a:r>
              <a:rPr lang="zh-CN" altLang="en-US">
                <a:solidFill>
                  <a:srgbClr val="FF0000"/>
                </a:solidFill>
                <a:latin typeface="Arial" panose="020B0604020202020204" pitchFamily="34" charset="0"/>
                <a:ea typeface="宋体" panose="02010600030101010101" pitchFamily="2" charset="-122"/>
              </a:rPr>
              <a:t>#求方差</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arr_var = np.var(arr)</a:t>
            </a:r>
            <a:endParaRPr lang="zh-CN" altLang="en-US">
              <a:latin typeface="Arial" panose="020B0604020202020204" pitchFamily="34" charset="0"/>
              <a:ea typeface="宋体" panose="02010600030101010101" pitchFamily="2" charset="-122"/>
            </a:endParaRPr>
          </a:p>
          <a:p>
            <a:r>
              <a:rPr lang="zh-CN" altLang="en-US">
                <a:solidFill>
                  <a:srgbClr val="FF0000"/>
                </a:solidFill>
                <a:latin typeface="Arial" panose="020B0604020202020204" pitchFamily="34" charset="0"/>
                <a:ea typeface="宋体" panose="02010600030101010101" pitchFamily="2" charset="-122"/>
              </a:rPr>
              <a:t>#求标准差</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arr_std = np.std(arr,ddof=1)</a:t>
            </a:r>
            <a:endParaRPr lang="zh-CN" altLang="en-US">
              <a:latin typeface="Arial" panose="020B0604020202020204" pitchFamily="34" charset="0"/>
              <a:ea typeface="宋体" panose="02010600030101010101" pitchFamily="2" charset="-122"/>
            </a:endParaRPr>
          </a:p>
          <a:p>
            <a:r>
              <a:rPr lang="zh-CN" altLang="en-US">
                <a:solidFill>
                  <a:srgbClr val="FF0000"/>
                </a:solidFill>
                <a:latin typeface="Arial" panose="020B0604020202020204" pitchFamily="34" charset="0"/>
                <a:ea typeface="宋体" panose="02010600030101010101" pitchFamily="2" charset="-122"/>
              </a:rPr>
              <a:t>#求变异系数</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arr_by=arr_std/arr_mean*100</a:t>
            </a:r>
            <a:endParaRPr lang="zh-CN" altLang="en-US">
              <a:latin typeface="Arial" panose="020B0604020202020204" pitchFamily="34" charset="0"/>
              <a:ea typeface="宋体" panose="02010600030101010101" pitchFamily="2" charset="-122"/>
            </a:endParaRPr>
          </a:p>
          <a:p>
            <a:r>
              <a:rPr lang="zh-CN" altLang="en-US">
                <a:solidFill>
                  <a:srgbClr val="FF0000"/>
                </a:solidFill>
                <a:latin typeface="Arial" panose="020B0604020202020204" pitchFamily="34" charset="0"/>
                <a:ea typeface="宋体" panose="02010600030101010101" pitchFamily="2" charset="-122"/>
              </a:rPr>
              <a:t>#求极差</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R=np.max(arr)-np.min(arr)</a:t>
            </a:r>
            <a:endParaRPr lang="zh-CN" altLang="en-US">
              <a:latin typeface="Arial" panose="020B0604020202020204" pitchFamily="34" charset="0"/>
              <a:ea typeface="宋体" panose="02010600030101010101" pitchFamily="2" charset="-122"/>
            </a:endParaRPr>
          </a:p>
          <a:p>
            <a:r>
              <a:rPr lang="zh-CN" altLang="en-US">
                <a:solidFill>
                  <a:srgbClr val="FF0000"/>
                </a:solidFill>
                <a:latin typeface="Arial" panose="020B0604020202020204" pitchFamily="34" charset="0"/>
                <a:ea typeface="宋体" panose="02010600030101010101" pitchFamily="2" charset="-122"/>
              </a:rPr>
              <a:t>#求四分位极差R1</a:t>
            </a:r>
            <a:endParaRPr lang="zh-CN" altLang="en-US">
              <a:solidFill>
                <a:srgbClr val="FF0000"/>
              </a:solidFill>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R1=np.percentile(arr,75)-np.percentile(arr,25)</a:t>
            </a:r>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sp>
        <p:nvSpPr>
          <p:cNvPr id="64514" name="文本框 2"/>
          <p:cNvSpPr txBox="1"/>
          <p:nvPr/>
        </p:nvSpPr>
        <p:spPr>
          <a:xfrm>
            <a:off x="971550" y="1268413"/>
            <a:ext cx="6756400" cy="4246562"/>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#求四分位标准差sigma</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sigma=R1/1.349</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#求上截断点S1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S1=np.percentile(arr,75)+1.5*R1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#求下截断点S2</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S2=np.percentile(arr,25)-1.5*R1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print("平均值为：%f" % arr_mean)</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print("方差s^2为：%f" % arr_var)</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print("标准差s为:%f" % arr_std)</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print("变异系数CV为:%f" % arr_by)</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print("极差R为：%f" % R)</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print("四分位极差R1为：%f" % R1)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print("四分位标准差sigma为：%f" % sigma)</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print("上截断点S1为：%f" % S1)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print("下截断点S2为：%f" % S2)</a:t>
            </a:r>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graphicFrame>
        <p:nvGraphicFramePr>
          <p:cNvPr id="65538" name="对象 3"/>
          <p:cNvGraphicFramePr/>
          <p:nvPr/>
        </p:nvGraphicFramePr>
        <p:xfrm>
          <a:off x="755650" y="655638"/>
          <a:ext cx="5622925" cy="5035550"/>
        </p:xfrm>
        <a:graphic>
          <a:graphicData uri="http://schemas.openxmlformats.org/presentationml/2006/ole">
            <mc:AlternateContent xmlns:mc="http://schemas.openxmlformats.org/markup-compatibility/2006">
              <mc:Choice xmlns:v="urn:schemas-microsoft-com:vml" Requires="v">
                <p:oleObj spid="_x0000_s3078" name="" r:id="rId1" imgW="4819650" imgH="4105275" progId="Paint.Picture">
                  <p:embed/>
                </p:oleObj>
              </mc:Choice>
              <mc:Fallback>
                <p:oleObj name="" r:id="rId1" imgW="4819650" imgH="4105275" progId="Paint.Picture">
                  <p:embed/>
                  <p:pic>
                    <p:nvPicPr>
                      <p:cNvPr id="0" name="图片 3077"/>
                      <p:cNvPicPr/>
                      <p:nvPr/>
                    </p:nvPicPr>
                    <p:blipFill>
                      <a:blip r:embed="rId2"/>
                      <a:stretch>
                        <a:fillRect/>
                      </a:stretch>
                    </p:blipFill>
                    <p:spPr>
                      <a:xfrm>
                        <a:off x="755650" y="655638"/>
                        <a:ext cx="5622925" cy="5035550"/>
                      </a:xfrm>
                      <a:prstGeom prst="rect">
                        <a:avLst/>
                      </a:prstGeom>
                      <a:noFill/>
                      <a:ln w="38100">
                        <a:noFill/>
                        <a:miter/>
                      </a:ln>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graphicFrame>
        <p:nvGraphicFramePr>
          <p:cNvPr id="66562" name="对象 2"/>
          <p:cNvGraphicFramePr/>
          <p:nvPr/>
        </p:nvGraphicFramePr>
        <p:xfrm>
          <a:off x="827088" y="1052513"/>
          <a:ext cx="7369175" cy="5087937"/>
        </p:xfrm>
        <a:graphic>
          <a:graphicData uri="http://schemas.openxmlformats.org/presentationml/2006/ole">
            <mc:AlternateContent xmlns:mc="http://schemas.openxmlformats.org/markup-compatibility/2006">
              <mc:Choice xmlns:v="urn:schemas-microsoft-com:vml" Requires="v">
                <p:oleObj spid="_x0000_s3079" name="" r:id="rId1" imgW="6276975" imgH="4905375" progId="Paint.Picture">
                  <p:embed/>
                </p:oleObj>
              </mc:Choice>
              <mc:Fallback>
                <p:oleObj name="" r:id="rId1" imgW="6276975" imgH="4905375" progId="Paint.Picture">
                  <p:embed/>
                  <p:pic>
                    <p:nvPicPr>
                      <p:cNvPr id="0" name="图片 3078"/>
                      <p:cNvPicPr/>
                      <p:nvPr/>
                    </p:nvPicPr>
                    <p:blipFill>
                      <a:blip r:embed="rId2"/>
                      <a:stretch>
                        <a:fillRect/>
                      </a:stretch>
                    </p:blipFill>
                    <p:spPr>
                      <a:xfrm>
                        <a:off x="827088" y="1052513"/>
                        <a:ext cx="7369175" cy="5087937"/>
                      </a:xfrm>
                      <a:prstGeom prst="rect">
                        <a:avLst/>
                      </a:prstGeom>
                      <a:noFill/>
                      <a:ln w="38100">
                        <a:noFill/>
                        <a:miter/>
                      </a:ln>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graphicFrame>
        <p:nvGraphicFramePr>
          <p:cNvPr id="67586" name="对象 2"/>
          <p:cNvGraphicFramePr/>
          <p:nvPr/>
        </p:nvGraphicFramePr>
        <p:xfrm>
          <a:off x="1042988" y="765175"/>
          <a:ext cx="4668837" cy="3275013"/>
        </p:xfrm>
        <a:graphic>
          <a:graphicData uri="http://schemas.openxmlformats.org/presentationml/2006/ole">
            <mc:AlternateContent xmlns:mc="http://schemas.openxmlformats.org/markup-compatibility/2006">
              <mc:Choice xmlns:v="urn:schemas-microsoft-com:vml" Requires="v">
                <p:oleObj spid="_x0000_s3080" name="" r:id="rId1" imgW="3933825" imgH="2828925" progId="Paint.Picture">
                  <p:embed/>
                </p:oleObj>
              </mc:Choice>
              <mc:Fallback>
                <p:oleObj name="" r:id="rId1" imgW="3933825" imgH="2828925" progId="Paint.Picture">
                  <p:embed/>
                  <p:pic>
                    <p:nvPicPr>
                      <p:cNvPr id="0" name="图片 3079"/>
                      <p:cNvPicPr/>
                      <p:nvPr/>
                    </p:nvPicPr>
                    <p:blipFill>
                      <a:blip r:embed="rId2"/>
                      <a:stretch>
                        <a:fillRect/>
                      </a:stretch>
                    </p:blipFill>
                    <p:spPr>
                      <a:xfrm>
                        <a:off x="1042988" y="765175"/>
                        <a:ext cx="4668837" cy="3275013"/>
                      </a:xfrm>
                      <a:prstGeom prst="rect">
                        <a:avLst/>
                      </a:prstGeom>
                      <a:noFill/>
                      <a:ln w="38100">
                        <a:noFill/>
                        <a:miter/>
                      </a:ln>
                    </p:spPr>
                  </p:pic>
                </p:oleObj>
              </mc:Fallback>
            </mc:AlternateContent>
          </a:graphicData>
        </a:graphic>
      </p:graphicFrame>
      <p:sp>
        <p:nvSpPr>
          <p:cNvPr id="67587" name="文本框 4"/>
          <p:cNvSpPr txBox="1"/>
          <p:nvPr/>
        </p:nvSpPr>
        <p:spPr>
          <a:xfrm>
            <a:off x="676275" y="4119563"/>
            <a:ext cx="8101013" cy="1568450"/>
          </a:xfrm>
          <a:prstGeom prst="rect">
            <a:avLst/>
          </a:prstGeom>
          <a:noFill/>
          <a:ln w="9525">
            <a:noFill/>
          </a:ln>
        </p:spPr>
        <p:txBody>
          <a:bodyPr wrap="square" anchor="t" anchorCtr="0">
            <a:spAutoFit/>
          </a:bodyPr>
          <a:p>
            <a:r>
              <a:rPr lang="zh-CN" altLang="en-US" sz="2400">
                <a:latin typeface="Arial" panose="020B0604020202020204" pitchFamily="34" charset="0"/>
                <a:ea typeface="宋体" panose="02010600030101010101" pitchFamily="2" charset="-122"/>
              </a:rPr>
              <a:t>由于数据</a:t>
            </a:r>
            <a:r>
              <a:rPr lang="en-US" altLang="zh-CN" sz="2400">
                <a:latin typeface="Arial" panose="020B0604020202020204" pitchFamily="34" charset="0"/>
                <a:ea typeface="宋体" panose="02010600030101010101" pitchFamily="2" charset="-122"/>
              </a:rPr>
              <a:t>84.3</a:t>
            </a:r>
            <a:r>
              <a:rPr lang="zh-CN" altLang="en-US" sz="2400">
                <a:latin typeface="Arial" panose="020B0604020202020204" pitchFamily="34" charset="0"/>
                <a:ea typeface="宋体" panose="02010600030101010101" pitchFamily="2" charset="-122"/>
              </a:rPr>
              <a:t>大于上截断点</a:t>
            </a:r>
            <a:r>
              <a:rPr lang="en-US" altLang="zh-CN" sz="2400">
                <a:latin typeface="Arial" panose="020B0604020202020204" pitchFamily="34" charset="0"/>
                <a:ea typeface="宋体" panose="02010600030101010101" pitchFamily="2" charset="-122"/>
              </a:rPr>
              <a:t>82.7</a:t>
            </a:r>
            <a:r>
              <a:rPr lang="zh-CN" altLang="en-US" sz="2400">
                <a:latin typeface="Arial" panose="020B0604020202020204" pitchFamily="34" charset="0"/>
                <a:ea typeface="宋体" panose="02010600030101010101" pitchFamily="2" charset="-122"/>
              </a:rPr>
              <a:t>，所以这数据为异常值。</a:t>
            </a:r>
            <a:endParaRPr lang="zh-CN" altLang="en-US" sz="2400">
              <a:latin typeface="Arial" panose="020B0604020202020204" pitchFamily="34" charset="0"/>
              <a:ea typeface="宋体" panose="02010600030101010101" pitchFamily="2" charset="-122"/>
            </a:endParaRPr>
          </a:p>
          <a:p>
            <a:endParaRPr lang="zh-CN" altLang="en-US" sz="2400">
              <a:solidFill>
                <a:srgbClr val="FF0000"/>
              </a:solidFill>
              <a:latin typeface="Arial" panose="020B0604020202020204" pitchFamily="34" charset="0"/>
              <a:ea typeface="宋体" panose="02010600030101010101" pitchFamily="2" charset="-122"/>
            </a:endParaRPr>
          </a:p>
          <a:p>
            <a:r>
              <a:rPr lang="zh-CN" altLang="en-US" sz="2400">
                <a:solidFill>
                  <a:srgbClr val="FF0000"/>
                </a:solidFill>
                <a:latin typeface="Arial" panose="020B0604020202020204" pitchFamily="34" charset="0"/>
                <a:ea typeface="宋体" panose="02010600030101010101" pitchFamily="2" charset="-122"/>
              </a:rPr>
              <a:t>课后作业：在原数据文件中去掉</a:t>
            </a:r>
            <a:r>
              <a:rPr lang="en-US" altLang="zh-CN" sz="2400">
                <a:solidFill>
                  <a:srgbClr val="FF0000"/>
                </a:solidFill>
                <a:latin typeface="Arial" panose="020B0604020202020204" pitchFamily="34" charset="0"/>
                <a:ea typeface="宋体" panose="02010600030101010101" pitchFamily="2" charset="-122"/>
              </a:rPr>
              <a:t>84</a:t>
            </a:r>
            <a:r>
              <a:rPr lang="zh-CN" altLang="en-US" sz="2400">
                <a:solidFill>
                  <a:srgbClr val="FF0000"/>
                </a:solidFill>
                <a:latin typeface="Arial" panose="020B0604020202020204" pitchFamily="34" charset="0"/>
                <a:ea typeface="宋体" panose="02010600030101010101" pitchFamily="2" charset="-122"/>
              </a:rPr>
              <a:t>，</a:t>
            </a:r>
            <a:r>
              <a:rPr lang="en-US" altLang="zh-CN" sz="2400">
                <a:solidFill>
                  <a:srgbClr val="FF0000"/>
                </a:solidFill>
                <a:latin typeface="Arial" panose="020B0604020202020204" pitchFamily="34" charset="0"/>
                <a:ea typeface="宋体" panose="02010600030101010101" pitchFamily="2" charset="-122"/>
              </a:rPr>
              <a:t>3</a:t>
            </a:r>
            <a:r>
              <a:rPr lang="zh-CN" altLang="en-US" sz="2400">
                <a:solidFill>
                  <a:srgbClr val="FF0000"/>
                </a:solidFill>
                <a:latin typeface="Arial" panose="020B0604020202020204" pitchFamily="34" charset="0"/>
                <a:ea typeface="宋体" panose="02010600030101010101" pitchFamily="2" charset="-122"/>
              </a:rPr>
              <a:t>，再求以上各值，并进行分析。</a:t>
            </a:r>
            <a:endParaRPr lang="zh-CN" altLang="en-US" sz="2400">
              <a:solidFill>
                <a:srgbClr val="FF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sp>
        <p:nvSpPr>
          <p:cNvPr id="39940" name="矩形 39939"/>
          <p:cNvSpPr/>
          <p:nvPr/>
        </p:nvSpPr>
        <p:spPr>
          <a:xfrm>
            <a:off x="1042988" y="908050"/>
            <a:ext cx="6770687" cy="120015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例</a:t>
            </a:r>
            <a:r>
              <a:rPr lang="en-US" altLang="zh-CN" sz="2400" b="1">
                <a:latin typeface="Arial" panose="020B0604020202020204" pitchFamily="34" charset="0"/>
                <a:ea typeface="宋体" panose="02010600030101010101" pitchFamily="2" charset="-122"/>
              </a:rPr>
              <a:t>1.3</a:t>
            </a:r>
            <a:r>
              <a:rPr lang="zh-CN" altLang="en-US" sz="2400" b="1">
                <a:solidFill>
                  <a:schemeClr val="tx2"/>
                </a:solidFill>
                <a:latin typeface="Arial" panose="020B0604020202020204" pitchFamily="34" charset="0"/>
                <a:ea typeface="宋体" panose="02010600030101010101" pitchFamily="2" charset="-122"/>
              </a:rPr>
              <a:t>从</a:t>
            </a:r>
            <a:r>
              <a:rPr lang="en-US" altLang="zh-CN" sz="2400" b="1">
                <a:solidFill>
                  <a:schemeClr val="tx2"/>
                </a:solidFill>
                <a:latin typeface="Arial" panose="020B0604020202020204" pitchFamily="34" charset="0"/>
                <a:ea typeface="宋体" panose="02010600030101010101" pitchFamily="2" charset="-122"/>
              </a:rPr>
              <a:t>1952-2001</a:t>
            </a:r>
            <a:r>
              <a:rPr lang="zh-CN" altLang="en-US" sz="2400" b="1">
                <a:solidFill>
                  <a:schemeClr val="tx2"/>
                </a:solidFill>
                <a:latin typeface="Arial" panose="020B0604020202020204" pitchFamily="34" charset="0"/>
                <a:ea typeface="宋体" panose="02010600030101010101" pitchFamily="2" charset="-122"/>
              </a:rPr>
              <a:t>年我国国民生产总值第一、二、三产业产值数据</a:t>
            </a:r>
            <a:r>
              <a:rPr lang="en-US" altLang="zh-CN" sz="2400" b="1">
                <a:solidFill>
                  <a:schemeClr val="tx2"/>
                </a:solidFill>
                <a:latin typeface="Arial" panose="020B0604020202020204" pitchFamily="34" charset="0"/>
                <a:ea typeface="宋体" panose="02010600030101010101" pitchFamily="2" charset="-122"/>
              </a:rPr>
              <a:t>(</a:t>
            </a:r>
            <a:r>
              <a:rPr lang="zh-CN" altLang="en-US" sz="2400" b="1">
                <a:solidFill>
                  <a:schemeClr val="tx2"/>
                </a:solidFill>
                <a:latin typeface="Arial" panose="020B0604020202020204" pitchFamily="34" charset="0"/>
                <a:ea typeface="宋体" panose="02010600030101010101" pitchFamily="2" charset="-122"/>
              </a:rPr>
              <a:t>见书例</a:t>
            </a:r>
            <a:r>
              <a:rPr lang="en-US" altLang="zh-CN" sz="2400" b="1">
                <a:solidFill>
                  <a:schemeClr val="tx2"/>
                </a:solidFill>
                <a:latin typeface="Arial" panose="020B0604020202020204" pitchFamily="34" charset="0"/>
                <a:ea typeface="宋体" panose="02010600030101010101" pitchFamily="2" charset="-122"/>
              </a:rPr>
              <a:t>1.3).</a:t>
            </a:r>
            <a:r>
              <a:rPr lang="zh-CN" altLang="en-US" sz="2400" b="1">
                <a:solidFill>
                  <a:schemeClr val="tx2"/>
                </a:solidFill>
                <a:latin typeface="Arial" panose="020B0604020202020204" pitchFamily="34" charset="0"/>
                <a:ea typeface="宋体" panose="02010600030101010101" pitchFamily="2" charset="-122"/>
              </a:rPr>
              <a:t>计算总值、第一、二、三产业产值主要数字特征</a:t>
            </a:r>
            <a:r>
              <a:rPr lang="en-US" altLang="zh-CN" sz="2400" b="1">
                <a:solidFill>
                  <a:schemeClr val="tx2"/>
                </a:solidFill>
                <a:latin typeface="Arial" panose="020B0604020202020204" pitchFamily="34" charset="0"/>
                <a:ea typeface="宋体" panose="02010600030101010101" pitchFamily="2" charset="-122"/>
              </a:rPr>
              <a:t>,</a:t>
            </a:r>
            <a:r>
              <a:rPr lang="zh-CN" altLang="en-US" sz="2400" b="1">
                <a:solidFill>
                  <a:schemeClr val="tx2"/>
                </a:solidFill>
                <a:latin typeface="Arial" panose="020B0604020202020204" pitchFamily="34" charset="0"/>
                <a:ea typeface="宋体" panose="02010600030101010101" pitchFamily="2" charset="-122"/>
              </a:rPr>
              <a:t>考察异常情况</a:t>
            </a:r>
            <a:r>
              <a:rPr lang="en-US" altLang="zh-CN" sz="2400" b="1">
                <a:solidFill>
                  <a:schemeClr val="tx2"/>
                </a:solidFill>
                <a:latin typeface="Arial" panose="020B0604020202020204" pitchFamily="34" charset="0"/>
                <a:ea typeface="宋体" panose="02010600030101010101" pitchFamily="2" charset="-122"/>
              </a:rPr>
              <a:t>.</a:t>
            </a:r>
            <a:endParaRPr lang="en-US" altLang="zh-CN" sz="2400" b="1">
              <a:solidFill>
                <a:schemeClr val="tx2"/>
              </a:solidFill>
              <a:latin typeface="方正舒体" panose="02010601030101010101" pitchFamily="2" charset="-122"/>
              <a:ea typeface="方正舒体" panose="02010601030101010101" pitchFamily="2" charset="-122"/>
            </a:endParaRPr>
          </a:p>
        </p:txBody>
      </p:sp>
      <p:sp>
        <p:nvSpPr>
          <p:cNvPr id="39945" name="矩形 39944"/>
          <p:cNvSpPr/>
          <p:nvPr/>
        </p:nvSpPr>
        <p:spPr>
          <a:xfrm>
            <a:off x="1403350" y="2636838"/>
            <a:ext cx="5537200" cy="1616075"/>
          </a:xfrm>
          <a:prstGeom prst="rect">
            <a:avLst/>
          </a:prstGeom>
          <a:noFill/>
          <a:ln w="9525">
            <a:noFill/>
          </a:ln>
        </p:spPr>
        <p:txBody>
          <a:bodyPr wrap="none" anchor="ctr" anchorCtr="0">
            <a:spAutoFit/>
          </a:bodyPr>
          <a:p>
            <a:r>
              <a:rPr lang="en-US" altLang="zh-CN" sz="2000" b="1">
                <a:solidFill>
                  <a:srgbClr val="000000"/>
                </a:solidFill>
                <a:latin typeface="Arial" panose="020B0604020202020204" pitchFamily="34" charset="0"/>
                <a:ea typeface="宋体" panose="02010600030101010101" pitchFamily="2" charset="-122"/>
              </a:rPr>
              <a:t>1952      679.0      342.9      141.8      194.3</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1953      824.0      378.0      192.5      253.5</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2001    95933.3    14609.9    49069.1    32254.3</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a:t>
            </a:r>
            <a:endParaRPr lang="en-US" altLang="zh-CN" sz="2000" b="1">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40">
                                            <p:txEl>
                                              <p:charRg st="0" end="74"/>
                                            </p:txEl>
                                          </p:spTgt>
                                        </p:tgtEl>
                                        <p:attrNameLst>
                                          <p:attrName>style.visibility</p:attrName>
                                        </p:attrNameLst>
                                      </p:cBhvr>
                                      <p:to>
                                        <p:strVal val="visible"/>
                                      </p:to>
                                    </p:set>
                                    <p:animEffect transition="in" filter="fade">
                                      <p:cBhvr>
                                        <p:cTn id="7" dur="2000"/>
                                        <p:tgtEl>
                                          <p:spTgt spid="39940">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fade">
                                      <p:cBhvr>
                                        <p:cTn id="12" dur="20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1"/>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1">
              <a:rPr lang="zh-CN" altLang="x-none" sz="1200"/>
            </a:fld>
            <a:endParaRPr lang="zh-CN" altLang="x-none" sz="1200"/>
          </a:p>
        </p:txBody>
      </p:sp>
      <p:sp>
        <p:nvSpPr>
          <p:cNvPr id="69634" name="文本框 2"/>
          <p:cNvSpPr txBox="1"/>
          <p:nvPr/>
        </p:nvSpPr>
        <p:spPr>
          <a:xfrm>
            <a:off x="827405" y="548640"/>
            <a:ext cx="6924040"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此数据文件存放在</a:t>
            </a:r>
            <a:r>
              <a:rPr lang="en-US" altLang="zh-CN">
                <a:latin typeface="Arial" panose="020B0604020202020204" pitchFamily="34" charset="0"/>
                <a:ea typeface="宋体" panose="02010600030101010101" pitchFamily="2" charset="-122"/>
              </a:rPr>
              <a:t>E:\\t3.txt</a:t>
            </a:r>
            <a:r>
              <a:rPr lang="zh-CN" altLang="en-US">
                <a:latin typeface="Arial" panose="020B0604020202020204" pitchFamily="34" charset="0"/>
                <a:ea typeface="宋体" panose="02010600030101010101" pitchFamily="2" charset="-122"/>
              </a:rPr>
              <a:t>中。</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先取出该文件的第二列数据</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国民生产总值。</a:t>
            </a:r>
            <a:endParaRPr lang="zh-CN" altLang="en-US">
              <a:latin typeface="Arial" panose="020B0604020202020204" pitchFamily="34" charset="0"/>
              <a:ea typeface="宋体" panose="02010600030101010101" pitchFamily="2" charset="-122"/>
            </a:endParaRPr>
          </a:p>
        </p:txBody>
      </p:sp>
      <p:sp>
        <p:nvSpPr>
          <p:cNvPr id="69635" name="文本框 3"/>
          <p:cNvSpPr txBox="1"/>
          <p:nvPr/>
        </p:nvSpPr>
        <p:spPr>
          <a:xfrm>
            <a:off x="395605" y="1844675"/>
            <a:ext cx="8081010" cy="3969385"/>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import numpy as np</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import codecs</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from scipy.stats import skew</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from scipy.stats import kurtosis</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 = codecs.open('E:\\t3.txt', mode='r', encoding='utf-8')</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打开txt文件，以‘utf-8’编码读取</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line = f.readline()   # 以行的形式进行读取文件</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list1 = []</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
        <p:nvSpPr>
          <p:cNvPr id="3" name="文本框 2"/>
          <p:cNvSpPr txBox="1"/>
          <p:nvPr/>
        </p:nvSpPr>
        <p:spPr>
          <a:xfrm>
            <a:off x="899160" y="620395"/>
            <a:ext cx="6743700" cy="6369685"/>
          </a:xfrm>
          <a:prstGeom prst="rect">
            <a:avLst/>
          </a:prstGeom>
          <a:noFill/>
        </p:spPr>
        <p:txBody>
          <a:bodyPr wrap="square" rtlCol="0" anchor="t">
            <a:spAutoFit/>
          </a:bodyPr>
          <a:p>
            <a:r>
              <a:rPr lang="zh-CN" altLang="en-US" sz="2400">
                <a:sym typeface="+mn-ea"/>
              </a:rPr>
              <a:t>while line:</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sym typeface="+mn-ea"/>
              </a:rPr>
              <a:t>   </a:t>
            </a:r>
            <a:r>
              <a:rPr lang="en-US" altLang="zh-CN" sz="2400">
                <a:sym typeface="+mn-ea"/>
              </a:rPr>
              <a:t>   </a:t>
            </a:r>
            <a:r>
              <a:rPr lang="zh-CN" altLang="en-US" sz="2400">
                <a:sym typeface="+mn-ea"/>
              </a:rPr>
              <a:t>a = line.split()</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sym typeface="+mn-ea"/>
              </a:rPr>
              <a:t>  </a:t>
            </a:r>
            <a:r>
              <a:rPr lang="en-US" altLang="zh-CN" sz="2400">
                <a:sym typeface="+mn-ea"/>
              </a:rPr>
              <a:t>   </a:t>
            </a:r>
            <a:r>
              <a:rPr lang="zh-CN" altLang="en-US" sz="2400">
                <a:sym typeface="+mn-ea"/>
              </a:rPr>
              <a:t> b = a[1:2]   # 这是选取需要读取的位数</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sym typeface="+mn-ea"/>
              </a:rPr>
              <a:t>   </a:t>
            </a:r>
            <a:r>
              <a:rPr lang="en-US" altLang="zh-CN" sz="2400">
                <a:sym typeface="+mn-ea"/>
              </a:rPr>
              <a:t>   </a:t>
            </a:r>
            <a:r>
              <a:rPr lang="zh-CN" altLang="en-US" sz="2400">
                <a:sym typeface="+mn-ea"/>
              </a:rPr>
              <a:t>list1.append(b)  # 将其添加在列表之中</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sym typeface="+mn-ea"/>
              </a:rPr>
              <a:t>   </a:t>
            </a:r>
            <a:r>
              <a:rPr lang="en-US" altLang="zh-CN" sz="2400">
                <a:sym typeface="+mn-ea"/>
              </a:rPr>
              <a:t>   </a:t>
            </a:r>
            <a:r>
              <a:rPr lang="zh-CN" altLang="en-US" sz="2400">
                <a:sym typeface="+mn-ea"/>
              </a:rPr>
              <a:t>line = f.readline()</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r>
              <a:rPr lang="zh-CN" altLang="en-US" sz="2400">
                <a:sym typeface="+mn-ea"/>
              </a:rPr>
              <a:t>f.close()</a:t>
            </a:r>
            <a:endParaRPr lang="zh-CN" altLang="en-US" sz="2400">
              <a:sym typeface="+mn-ea"/>
            </a:endParaRPr>
          </a:p>
          <a:p>
            <a:r>
              <a:rPr lang="zh-CN" altLang="en-US" sz="2400"/>
              <a:t>i=0</a:t>
            </a:r>
            <a:endParaRPr lang="zh-CN" altLang="en-US" sz="2400"/>
          </a:p>
          <a:p>
            <a:r>
              <a:rPr lang="zh-CN" altLang="en-US" sz="2400"/>
              <a:t>while i&lt;len(list1):</a:t>
            </a:r>
            <a:endParaRPr lang="zh-CN" altLang="en-US" sz="2400"/>
          </a:p>
          <a:p>
            <a:r>
              <a:rPr lang="zh-CN" altLang="en-US" sz="2400"/>
              <a:t>    list1[i]=eval(list1[i][0])</a:t>
            </a:r>
            <a:endParaRPr lang="zh-CN" altLang="en-US" sz="2400"/>
          </a:p>
          <a:p>
            <a:r>
              <a:rPr lang="zh-CN" altLang="en-US" sz="2400"/>
              <a:t>    i=i+1</a:t>
            </a:r>
            <a:endParaRPr lang="zh-CN" altLang="en-US" sz="2400"/>
          </a:p>
          <a:p>
            <a:r>
              <a:rPr lang="zh-CN" altLang="en-US" sz="2400"/>
              <a:t>#print(list1)</a:t>
            </a:r>
            <a:endParaRPr lang="zh-CN" altLang="en-US" sz="2400"/>
          </a:p>
          <a:p>
            <a:endParaRPr lang="zh-CN" altLang="en-US" sz="24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
        <p:nvSpPr>
          <p:cNvPr id="3" name="文本框 2"/>
          <p:cNvSpPr txBox="1"/>
          <p:nvPr/>
        </p:nvSpPr>
        <p:spPr>
          <a:xfrm>
            <a:off x="1187450" y="476885"/>
            <a:ext cx="6464300" cy="6000750"/>
          </a:xfrm>
          <a:prstGeom prst="rect">
            <a:avLst/>
          </a:prstGeom>
          <a:noFill/>
        </p:spPr>
        <p:txBody>
          <a:bodyPr wrap="square" rtlCol="0" anchor="t">
            <a:spAutoFit/>
          </a:bodyPr>
          <a:p>
            <a:r>
              <a:rPr lang="zh-CN" altLang="en-US" sz="2400"/>
              <a:t>arr=list1</a:t>
            </a:r>
            <a:endParaRPr lang="zh-CN" altLang="en-US" sz="2400"/>
          </a:p>
          <a:p>
            <a:r>
              <a:rPr lang="zh-CN" altLang="en-US" sz="2400">
                <a:solidFill>
                  <a:srgbClr val="FF0000"/>
                </a:solidFill>
              </a:rPr>
              <a:t>#print(arr)</a:t>
            </a:r>
            <a:endParaRPr lang="zh-CN" altLang="en-US" sz="2400">
              <a:solidFill>
                <a:srgbClr val="FF0000"/>
              </a:solidFill>
            </a:endParaRPr>
          </a:p>
          <a:p>
            <a:r>
              <a:rPr lang="zh-CN" altLang="en-US" sz="2400">
                <a:solidFill>
                  <a:srgbClr val="FF0000"/>
                </a:solidFill>
              </a:rPr>
              <a:t>#求均值</a:t>
            </a:r>
            <a:endParaRPr lang="zh-CN" altLang="en-US" sz="2400"/>
          </a:p>
          <a:p>
            <a:r>
              <a:rPr lang="zh-CN" altLang="en-US" sz="2400"/>
              <a:t>arr_mean = np.mean(arr)</a:t>
            </a:r>
            <a:endParaRPr lang="zh-CN" altLang="en-US" sz="2400"/>
          </a:p>
          <a:p>
            <a:r>
              <a:rPr lang="zh-CN" altLang="en-US" sz="2400"/>
              <a:t> </a:t>
            </a:r>
            <a:r>
              <a:rPr lang="zh-CN" altLang="en-US" sz="2400">
                <a:solidFill>
                  <a:srgbClr val="FF0000"/>
                </a:solidFill>
              </a:rPr>
              <a:t>#求方差</a:t>
            </a:r>
            <a:endParaRPr lang="zh-CN" altLang="en-US" sz="2400">
              <a:solidFill>
                <a:srgbClr val="FF0000"/>
              </a:solidFill>
            </a:endParaRPr>
          </a:p>
          <a:p>
            <a:r>
              <a:rPr lang="zh-CN" altLang="en-US" sz="2400"/>
              <a:t>arr_var = np.var(arr)</a:t>
            </a:r>
            <a:endParaRPr lang="zh-CN" altLang="en-US" sz="2400"/>
          </a:p>
          <a:p>
            <a:r>
              <a:rPr lang="zh-CN" altLang="en-US" sz="2400">
                <a:solidFill>
                  <a:srgbClr val="FF0000"/>
                </a:solidFill>
              </a:rPr>
              <a:t>#求标准差</a:t>
            </a:r>
            <a:endParaRPr lang="zh-CN" altLang="en-US" sz="2400">
              <a:solidFill>
                <a:srgbClr val="FF0000"/>
              </a:solidFill>
            </a:endParaRPr>
          </a:p>
          <a:p>
            <a:r>
              <a:rPr lang="zh-CN" altLang="en-US" sz="2400"/>
              <a:t>arr_std = np.std(arr,ddof=1)</a:t>
            </a:r>
            <a:endParaRPr lang="zh-CN" altLang="en-US" sz="2400"/>
          </a:p>
          <a:p>
            <a:r>
              <a:rPr lang="zh-CN" altLang="en-US" sz="2400">
                <a:solidFill>
                  <a:srgbClr val="FF0000"/>
                </a:solidFill>
              </a:rPr>
              <a:t>#求变异系数</a:t>
            </a:r>
            <a:endParaRPr lang="zh-CN" altLang="en-US" sz="2400">
              <a:solidFill>
                <a:srgbClr val="FF0000"/>
              </a:solidFill>
            </a:endParaRPr>
          </a:p>
          <a:p>
            <a:r>
              <a:rPr lang="zh-CN" altLang="en-US" sz="2400"/>
              <a:t>arr_by=arr_std/arr_mean*100</a:t>
            </a:r>
            <a:endParaRPr lang="zh-CN" altLang="en-US" sz="2400"/>
          </a:p>
          <a:p>
            <a:r>
              <a:rPr lang="zh-CN" altLang="en-US" sz="2400">
                <a:solidFill>
                  <a:srgbClr val="FF0000"/>
                </a:solidFill>
              </a:rPr>
              <a:t>#求极差</a:t>
            </a:r>
            <a:endParaRPr lang="zh-CN" altLang="en-US" sz="2400">
              <a:solidFill>
                <a:srgbClr val="FF0000"/>
              </a:solidFill>
            </a:endParaRPr>
          </a:p>
          <a:p>
            <a:r>
              <a:rPr lang="zh-CN" altLang="en-US" sz="2400"/>
              <a:t>R=np.max(arr)-np.min(arr)</a:t>
            </a:r>
            <a:endParaRPr lang="zh-CN" altLang="en-US" sz="2400"/>
          </a:p>
          <a:p>
            <a:r>
              <a:rPr lang="zh-CN" altLang="en-US" sz="2400">
                <a:solidFill>
                  <a:srgbClr val="FF0000"/>
                </a:solidFill>
              </a:rPr>
              <a:t>#求四分位极差R1</a:t>
            </a:r>
            <a:endParaRPr lang="zh-CN" altLang="en-US" sz="2400">
              <a:solidFill>
                <a:srgbClr val="FF0000"/>
              </a:solidFill>
            </a:endParaRPr>
          </a:p>
          <a:p>
            <a:r>
              <a:rPr lang="zh-CN" altLang="en-US" sz="2400"/>
              <a:t>R1=np.percentile(arr,75)-np.percentile(arr,25)</a:t>
            </a:r>
            <a:endParaRPr lang="zh-CN" altLang="en-US" sz="2400"/>
          </a:p>
          <a:p>
            <a:r>
              <a:rPr lang="zh-CN" altLang="en-US" sz="2400">
                <a:solidFill>
                  <a:srgbClr val="FF0000"/>
                </a:solidFill>
              </a:rPr>
              <a:t>#求四分位标准差sigma</a:t>
            </a:r>
            <a:endParaRPr lang="zh-CN" altLang="en-US" sz="2400">
              <a:solidFill>
                <a:srgbClr val="FF0000"/>
              </a:solidFill>
            </a:endParaRPr>
          </a:p>
          <a:p>
            <a:r>
              <a:rPr lang="zh-CN" altLang="en-US" sz="2400">
                <a:solidFill>
                  <a:schemeClr val="tx1"/>
                </a:solidFill>
              </a:rPr>
              <a:t>sigma=R1/1.349</a:t>
            </a:r>
            <a:endParaRPr lang="zh-CN" altLang="en-US" sz="2400">
              <a:solidFill>
                <a:schemeClr val="tx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8193"/>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5362" name="日期占位符 8194"/>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5363" name="内容占位符 8195"/>
          <p:cNvSpPr>
            <a:spLocks noGrp="1"/>
          </p:cNvSpPr>
          <p:nvPr>
            <p:ph idx="4294967295"/>
          </p:nvPr>
        </p:nvSpPr>
        <p:spPr>
          <a:xfrm>
            <a:off x="395288" y="549275"/>
            <a:ext cx="7561262" cy="4608513"/>
          </a:xfrm>
        </p:spPr>
        <p:txBody>
          <a:bodyPr anchor="t" anchorCtr="0"/>
          <a:p>
            <a:pPr eaLnBrk="1" hangingPunct="1">
              <a:lnSpc>
                <a:spcPct val="90000"/>
              </a:lnSpc>
            </a:pPr>
            <a:r>
              <a:rPr lang="zh-CN" altLang="en-US" b="1">
                <a:ea typeface="黑体" panose="02010609060101010101" pitchFamily="49" charset="-122"/>
              </a:rPr>
              <a:t>大报告</a:t>
            </a:r>
            <a:r>
              <a:rPr lang="zh-CN" altLang="en-US" sz="2400" b="1">
                <a:solidFill>
                  <a:srgbClr val="000000"/>
                </a:solidFill>
              </a:rPr>
              <a:t>：</a:t>
            </a:r>
            <a:r>
              <a:rPr lang="zh-CN" altLang="en-US" sz="2400" b="1">
                <a:solidFill>
                  <a:srgbClr val="0000FF"/>
                </a:solidFill>
              </a:rPr>
              <a:t>要求：</a:t>
            </a:r>
            <a:endParaRPr lang="zh-CN" altLang="en-US" sz="2400" b="1">
              <a:solidFill>
                <a:srgbClr val="0000FF"/>
              </a:solidFill>
            </a:endParaRPr>
          </a:p>
          <a:p>
            <a:pPr eaLnBrk="1" hangingPunct="1">
              <a:spcBef>
                <a:spcPct val="100000"/>
              </a:spcBef>
              <a:spcAft>
                <a:spcPct val="10000"/>
              </a:spcAft>
              <a:buNone/>
            </a:pPr>
            <a:r>
              <a:rPr lang="zh-CN" altLang="en-US" sz="2800" b="1">
                <a:solidFill>
                  <a:srgbClr val="000000"/>
                </a:solidFill>
              </a:rPr>
              <a:t>（</a:t>
            </a:r>
            <a:r>
              <a:rPr lang="en-US" altLang="zh-CN" sz="2800" b="1">
                <a:solidFill>
                  <a:srgbClr val="000000"/>
                </a:solidFill>
              </a:rPr>
              <a:t>1</a:t>
            </a:r>
            <a:r>
              <a:rPr lang="zh-CN" altLang="en-US" sz="2800" b="1">
                <a:solidFill>
                  <a:srgbClr val="000000"/>
                </a:solidFill>
              </a:rPr>
              <a:t>）调研，收集数据；</a:t>
            </a:r>
            <a:endParaRPr lang="zh-CN" altLang="en-US" sz="2800" b="1">
              <a:solidFill>
                <a:srgbClr val="000000"/>
              </a:solidFill>
            </a:endParaRPr>
          </a:p>
          <a:p>
            <a:pPr eaLnBrk="1" hangingPunct="1">
              <a:spcBef>
                <a:spcPct val="30000"/>
              </a:spcBef>
              <a:spcAft>
                <a:spcPct val="10000"/>
              </a:spcAft>
              <a:buNone/>
            </a:pPr>
            <a:r>
              <a:rPr lang="zh-CN" altLang="en-US" sz="2800" b="1">
                <a:solidFill>
                  <a:srgbClr val="000000"/>
                </a:solidFill>
              </a:rPr>
              <a:t>（</a:t>
            </a:r>
            <a:r>
              <a:rPr lang="en-US" altLang="zh-CN" sz="2800" b="1">
                <a:solidFill>
                  <a:srgbClr val="000000"/>
                </a:solidFill>
              </a:rPr>
              <a:t>2</a:t>
            </a:r>
            <a:r>
              <a:rPr lang="zh-CN" altLang="en-US" sz="2800" b="1">
                <a:solidFill>
                  <a:srgbClr val="000000"/>
                </a:solidFill>
              </a:rPr>
              <a:t>）数据处理；</a:t>
            </a:r>
            <a:endParaRPr lang="zh-CN" altLang="en-US" sz="2800" b="1">
              <a:solidFill>
                <a:srgbClr val="000000"/>
              </a:solidFill>
            </a:endParaRPr>
          </a:p>
          <a:p>
            <a:pPr eaLnBrk="1" hangingPunct="1">
              <a:spcBef>
                <a:spcPct val="30000"/>
              </a:spcBef>
              <a:spcAft>
                <a:spcPct val="10000"/>
              </a:spcAft>
              <a:buNone/>
            </a:pPr>
            <a:r>
              <a:rPr lang="zh-CN" altLang="en-US" sz="2800" b="1">
                <a:solidFill>
                  <a:srgbClr val="000000"/>
                </a:solidFill>
              </a:rPr>
              <a:t>（</a:t>
            </a:r>
            <a:r>
              <a:rPr lang="en-US" altLang="zh-CN" sz="2800" b="1">
                <a:solidFill>
                  <a:srgbClr val="000000"/>
                </a:solidFill>
              </a:rPr>
              <a:t>3</a:t>
            </a:r>
            <a:r>
              <a:rPr lang="zh-CN" altLang="en-US" sz="2800" b="1">
                <a:solidFill>
                  <a:srgbClr val="000000"/>
                </a:solidFill>
              </a:rPr>
              <a:t>）选合适的统计模型建模；</a:t>
            </a:r>
            <a:endParaRPr lang="zh-CN" altLang="en-US" sz="2800" b="1">
              <a:solidFill>
                <a:srgbClr val="000000"/>
              </a:solidFill>
            </a:endParaRPr>
          </a:p>
          <a:p>
            <a:pPr eaLnBrk="1" hangingPunct="1">
              <a:spcBef>
                <a:spcPct val="30000"/>
              </a:spcBef>
              <a:spcAft>
                <a:spcPct val="10000"/>
              </a:spcAft>
              <a:buNone/>
            </a:pPr>
            <a:r>
              <a:rPr lang="zh-CN" altLang="en-US" sz="2800" b="1">
                <a:solidFill>
                  <a:srgbClr val="000000"/>
                </a:solidFill>
              </a:rPr>
              <a:t>（</a:t>
            </a:r>
            <a:r>
              <a:rPr lang="en-US" altLang="zh-CN" sz="2800" b="1">
                <a:solidFill>
                  <a:srgbClr val="000000"/>
                </a:solidFill>
              </a:rPr>
              <a:t>4</a:t>
            </a:r>
            <a:r>
              <a:rPr lang="zh-CN" altLang="en-US" sz="2800" b="1">
                <a:solidFill>
                  <a:srgbClr val="000000"/>
                </a:solidFill>
              </a:rPr>
              <a:t>）</a:t>
            </a:r>
            <a:r>
              <a:rPr lang="en-US" altLang="zh-CN" sz="2800" b="1">
                <a:solidFill>
                  <a:srgbClr val="000000"/>
                </a:solidFill>
              </a:rPr>
              <a:t>2-3</a:t>
            </a:r>
            <a:r>
              <a:rPr lang="zh-CN" altLang="en-US" sz="2800" b="1">
                <a:solidFill>
                  <a:srgbClr val="000000"/>
                </a:solidFill>
              </a:rPr>
              <a:t>人一组，写一篇大论文上交。做</a:t>
            </a:r>
            <a:r>
              <a:rPr lang="en-US" altLang="zh-CN" sz="2800" b="1">
                <a:solidFill>
                  <a:srgbClr val="000000"/>
                </a:solidFill>
              </a:rPr>
              <a:t>PPT</a:t>
            </a:r>
            <a:r>
              <a:rPr lang="zh-CN" altLang="en-US" sz="2800" b="1">
                <a:solidFill>
                  <a:srgbClr val="000000"/>
                </a:solidFill>
              </a:rPr>
              <a:t>汇报，</a:t>
            </a:r>
            <a:r>
              <a:rPr lang="en-US" altLang="zh-CN" sz="2800" b="1">
                <a:solidFill>
                  <a:srgbClr val="000000"/>
                </a:solidFill>
              </a:rPr>
              <a:t>10-20</a:t>
            </a:r>
            <a:r>
              <a:rPr lang="zh-CN" altLang="en-US" sz="2800" b="1">
                <a:solidFill>
                  <a:srgbClr val="000000"/>
                </a:solidFill>
              </a:rPr>
              <a:t>分钟，提问</a:t>
            </a:r>
            <a:r>
              <a:rPr lang="en-US" altLang="zh-CN" sz="2800" b="1">
                <a:solidFill>
                  <a:srgbClr val="000000"/>
                </a:solidFill>
              </a:rPr>
              <a:t>2-3</a:t>
            </a:r>
            <a:r>
              <a:rPr lang="zh-CN" altLang="en-US" sz="2800" b="1">
                <a:solidFill>
                  <a:srgbClr val="000000"/>
                </a:solidFill>
              </a:rPr>
              <a:t>个问题。论文和答辩各占</a:t>
            </a:r>
            <a:r>
              <a:rPr lang="en-US" altLang="zh-CN" sz="2800" b="1">
                <a:solidFill>
                  <a:srgbClr val="000000"/>
                </a:solidFill>
              </a:rPr>
              <a:t>60</a:t>
            </a:r>
            <a:r>
              <a:rPr lang="zh-CN" altLang="en-US" sz="2800" b="1">
                <a:solidFill>
                  <a:srgbClr val="000000"/>
                </a:solidFill>
              </a:rPr>
              <a:t>、</a:t>
            </a:r>
            <a:r>
              <a:rPr lang="en-US" altLang="zh-CN" sz="2800" b="1">
                <a:solidFill>
                  <a:srgbClr val="000000"/>
                </a:solidFill>
              </a:rPr>
              <a:t>40</a:t>
            </a:r>
            <a:r>
              <a:rPr lang="zh-CN" altLang="en-US" sz="2800" b="1">
                <a:solidFill>
                  <a:srgbClr val="000000"/>
                </a:solidFill>
              </a:rPr>
              <a:t>分。老师占</a:t>
            </a:r>
            <a:r>
              <a:rPr lang="en-US" altLang="zh-CN" sz="2800" b="1">
                <a:solidFill>
                  <a:srgbClr val="000000"/>
                </a:solidFill>
              </a:rPr>
              <a:t>70%</a:t>
            </a:r>
            <a:r>
              <a:rPr lang="zh-CN" altLang="en-US" sz="2800" b="1">
                <a:solidFill>
                  <a:srgbClr val="000000"/>
                </a:solidFill>
              </a:rPr>
              <a:t>，学生</a:t>
            </a:r>
            <a:r>
              <a:rPr lang="en-US" altLang="zh-CN" sz="2800" b="1">
                <a:solidFill>
                  <a:srgbClr val="000000"/>
                </a:solidFill>
              </a:rPr>
              <a:t>30%</a:t>
            </a:r>
            <a:r>
              <a:rPr lang="zh-CN" altLang="en-US" sz="2800" b="1">
                <a:solidFill>
                  <a:srgbClr val="000000"/>
                </a:solidFill>
              </a:rPr>
              <a:t>。</a:t>
            </a:r>
            <a:endParaRPr lang="zh-CN" altLang="en-US" sz="2800" b="1">
              <a:solidFill>
                <a:srgbClr val="000000"/>
              </a:solidFill>
            </a:endParaRPr>
          </a:p>
          <a:p>
            <a:pPr eaLnBrk="1" hangingPunct="1">
              <a:spcBef>
                <a:spcPct val="30000"/>
              </a:spcBef>
              <a:spcAft>
                <a:spcPct val="10000"/>
              </a:spcAft>
              <a:buNone/>
            </a:pPr>
            <a:r>
              <a:rPr lang="zh-CN" altLang="en-US" sz="2400" b="1">
                <a:solidFill>
                  <a:srgbClr val="000000"/>
                </a:solidFill>
              </a:rPr>
              <a:t>          </a:t>
            </a:r>
            <a:endParaRPr lang="zh-CN" altLang="en-US" sz="2400" b="1">
              <a:solidFill>
                <a:srgbClr val="00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
        <p:nvSpPr>
          <p:cNvPr id="3" name="文本框 2"/>
          <p:cNvSpPr txBox="1"/>
          <p:nvPr/>
        </p:nvSpPr>
        <p:spPr>
          <a:xfrm>
            <a:off x="899160" y="404495"/>
            <a:ext cx="6894830" cy="6247130"/>
          </a:xfrm>
          <a:prstGeom prst="rect">
            <a:avLst/>
          </a:prstGeom>
          <a:noFill/>
        </p:spPr>
        <p:txBody>
          <a:bodyPr wrap="square" rtlCol="0" anchor="t">
            <a:spAutoFit/>
          </a:bodyPr>
          <a:p>
            <a:r>
              <a:rPr lang="zh-CN" altLang="en-US" sz="2000">
                <a:solidFill>
                  <a:srgbClr val="FF0000"/>
                </a:solidFill>
              </a:rPr>
              <a:t>#求上截断点S1</a:t>
            </a:r>
            <a:endParaRPr lang="zh-CN" altLang="en-US" sz="2000">
              <a:solidFill>
                <a:srgbClr val="FF0000"/>
              </a:solidFill>
            </a:endParaRPr>
          </a:p>
          <a:p>
            <a:r>
              <a:rPr lang="zh-CN" altLang="en-US" sz="2000"/>
              <a:t>S1=np.percentile(arr,75)+1.5*R1</a:t>
            </a:r>
            <a:endParaRPr lang="zh-CN" altLang="en-US" sz="2000"/>
          </a:p>
          <a:p>
            <a:r>
              <a:rPr lang="zh-CN" altLang="en-US" sz="2000">
                <a:solidFill>
                  <a:srgbClr val="FF0000"/>
                </a:solidFill>
              </a:rPr>
              <a:t>#求下截断点S2</a:t>
            </a:r>
            <a:endParaRPr lang="zh-CN" altLang="en-US" sz="2000">
              <a:solidFill>
                <a:srgbClr val="FF0000"/>
              </a:solidFill>
            </a:endParaRPr>
          </a:p>
          <a:p>
            <a:r>
              <a:rPr lang="zh-CN" altLang="en-US" sz="2000"/>
              <a:t>S2=np.percentile(arr,25)-1.5*R1</a:t>
            </a:r>
            <a:endParaRPr lang="zh-CN" altLang="en-US" sz="2000"/>
          </a:p>
          <a:p>
            <a:r>
              <a:rPr lang="zh-CN" altLang="en-US" sz="2000"/>
              <a:t> </a:t>
            </a:r>
            <a:r>
              <a:rPr lang="zh-CN" altLang="en-US" sz="2000">
                <a:solidFill>
                  <a:srgbClr val="FF0000"/>
                </a:solidFill>
              </a:rPr>
              <a:t>#求偏度</a:t>
            </a:r>
            <a:endParaRPr lang="zh-CN" altLang="en-US" sz="2000"/>
          </a:p>
          <a:p>
            <a:r>
              <a:rPr lang="zh-CN" altLang="en-US" sz="2000"/>
              <a:t>arr_skew=skew(arr)</a:t>
            </a:r>
            <a:endParaRPr lang="zh-CN" altLang="en-US" sz="2000"/>
          </a:p>
          <a:p>
            <a:r>
              <a:rPr lang="zh-CN" altLang="en-US" sz="2000">
                <a:solidFill>
                  <a:srgbClr val="FF0000"/>
                </a:solidFill>
              </a:rPr>
              <a:t>#求峰度</a:t>
            </a:r>
            <a:endParaRPr lang="zh-CN" altLang="en-US" sz="2000">
              <a:solidFill>
                <a:srgbClr val="FF0000"/>
              </a:solidFill>
            </a:endParaRPr>
          </a:p>
          <a:p>
            <a:r>
              <a:rPr lang="zh-CN" altLang="en-US" sz="2000"/>
              <a:t>arr_kurtosis=kurtosis(arr)</a:t>
            </a:r>
            <a:endParaRPr lang="zh-CN" altLang="en-US" sz="2000"/>
          </a:p>
          <a:p>
            <a:endParaRPr lang="zh-CN" altLang="en-US" sz="2000"/>
          </a:p>
          <a:p>
            <a:r>
              <a:rPr lang="zh-CN" altLang="en-US" sz="2000"/>
              <a:t>print("平均值为：%f" % arr_mean)</a:t>
            </a:r>
            <a:endParaRPr lang="zh-CN" altLang="en-US" sz="2000"/>
          </a:p>
          <a:p>
            <a:r>
              <a:rPr lang="zh-CN" altLang="en-US" sz="2000"/>
              <a:t>print("方差s^2为：%f" % arr_var)</a:t>
            </a:r>
            <a:endParaRPr lang="zh-CN" altLang="en-US" sz="2000"/>
          </a:p>
          <a:p>
            <a:r>
              <a:rPr lang="zh-CN" altLang="en-US" sz="2000"/>
              <a:t>print("标准差s为:%f" % arr_std)</a:t>
            </a:r>
            <a:endParaRPr lang="zh-CN" altLang="en-US" sz="2000"/>
          </a:p>
          <a:p>
            <a:r>
              <a:rPr lang="zh-CN" altLang="en-US" sz="2000"/>
              <a:t>print("变异系数CV为:%f" % arr_by)</a:t>
            </a:r>
            <a:endParaRPr lang="zh-CN" altLang="en-US" sz="2000"/>
          </a:p>
          <a:p>
            <a:r>
              <a:rPr lang="zh-CN" altLang="en-US" sz="2000"/>
              <a:t>print("极差R为：%f" % R)</a:t>
            </a:r>
            <a:endParaRPr lang="zh-CN" altLang="en-US" sz="2000"/>
          </a:p>
          <a:p>
            <a:r>
              <a:rPr lang="zh-CN" altLang="en-US" sz="2000"/>
              <a:t>print("四分位极差R1为：%f" % R1)</a:t>
            </a:r>
            <a:endParaRPr lang="zh-CN" altLang="en-US" sz="2000"/>
          </a:p>
          <a:p>
            <a:r>
              <a:rPr lang="zh-CN" altLang="en-US" sz="2000"/>
              <a:t>print("四分位标准差sigma为：%f" % sigma)</a:t>
            </a:r>
            <a:endParaRPr lang="zh-CN" altLang="en-US" sz="2000"/>
          </a:p>
          <a:p>
            <a:r>
              <a:rPr lang="zh-CN" altLang="en-US" sz="2000"/>
              <a:t>print("上截断点S1为：%f" % S1)</a:t>
            </a:r>
            <a:endParaRPr lang="zh-CN" altLang="en-US" sz="2000"/>
          </a:p>
          <a:p>
            <a:r>
              <a:rPr lang="zh-CN" altLang="en-US" sz="2000"/>
              <a:t>print("下截断点S2为：%f" % S2)</a:t>
            </a:r>
            <a:endParaRPr lang="zh-CN" altLang="en-US" sz="2000"/>
          </a:p>
          <a:p>
            <a:r>
              <a:rPr lang="zh-CN" altLang="en-US" sz="2000"/>
              <a:t>print("偏度为：%f" %  arr_skew)</a:t>
            </a:r>
            <a:endParaRPr lang="zh-CN" altLang="en-US" sz="2000"/>
          </a:p>
          <a:p>
            <a:r>
              <a:rPr lang="zh-CN" altLang="en-US" sz="2000"/>
              <a:t>print("峰度为：%f" %  arr_kurtosis)</a:t>
            </a:r>
            <a:endParaRPr lang="zh-CN" altLang="en-US" sz="20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pic>
        <p:nvPicPr>
          <p:cNvPr id="3" name="图片 2"/>
          <p:cNvPicPr>
            <a:picLocks noChangeAspect="1"/>
          </p:cNvPicPr>
          <p:nvPr/>
        </p:nvPicPr>
        <p:blipFill>
          <a:blip r:embed="rId1"/>
          <a:stretch>
            <a:fillRect/>
          </a:stretch>
        </p:blipFill>
        <p:spPr>
          <a:xfrm>
            <a:off x="1908175" y="-99060"/>
            <a:ext cx="13011150" cy="731520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2"/>
          </p:nvPr>
        </p:nvSpPr>
        <p:spPr/>
        <p:txBody>
          <a:bodyPr/>
          <a:p>
            <a:pPr lvl="0" eaLnBrk="1" fontAlgn="base" latinLnBrk="0" hangingPunct="1">
              <a:buNone/>
            </a:pPr>
            <a:fld id="{BB962C8B-B14F-4D97-AF65-F5344CB8AC3E}" type="datetime1">
              <a:rPr lang="zh-CN" altLang="x-none" strike="noStrike" noProof="1">
                <a:latin typeface="Arial" panose="020B0604020202020204" pitchFamily="34" charset="0"/>
                <a:ea typeface="宋体" panose="02010600030101010101" pitchFamily="2" charset="-122"/>
                <a:cs typeface="+mn-cs"/>
              </a:rPr>
            </a:fld>
            <a:endParaRPr lang="zh-CN" altLang="x-none" strike="noStrike" noProof="1"/>
          </a:p>
        </p:txBody>
      </p:sp>
      <p:sp>
        <p:nvSpPr>
          <p:cNvPr id="3" name="文本框 2"/>
          <p:cNvSpPr txBox="1"/>
          <p:nvPr/>
        </p:nvSpPr>
        <p:spPr>
          <a:xfrm>
            <a:off x="539115" y="1700530"/>
            <a:ext cx="7476490" cy="2553335"/>
          </a:xfrm>
          <a:prstGeom prst="rect">
            <a:avLst/>
          </a:prstGeom>
          <a:noFill/>
        </p:spPr>
        <p:txBody>
          <a:bodyPr wrap="square" rtlCol="0">
            <a:spAutoFit/>
          </a:bodyPr>
          <a:p>
            <a:r>
              <a:rPr lang="zh-CN" altLang="en-US" sz="3200">
                <a:solidFill>
                  <a:srgbClr val="FF0000"/>
                </a:solidFill>
                <a:latin typeface="仿宋" panose="02010609060101010101" pitchFamily="49" charset="-122"/>
                <a:ea typeface="仿宋" panose="02010609060101010101" pitchFamily="49" charset="-122"/>
                <a:cs typeface="仿宋" panose="02010609060101010101" pitchFamily="49" charset="-122"/>
              </a:rPr>
              <a:t>课后作业：</a:t>
            </a:r>
            <a:r>
              <a:rPr lang="zh-CN" altLang="en-US" sz="3200">
                <a:solidFill>
                  <a:schemeClr val="tx1"/>
                </a:solidFill>
                <a:latin typeface="仿宋" panose="02010609060101010101" pitchFamily="49" charset="-122"/>
                <a:ea typeface="仿宋" panose="02010609060101010101" pitchFamily="49" charset="-122"/>
                <a:cs typeface="仿宋" panose="02010609060101010101" pitchFamily="49" charset="-122"/>
              </a:rPr>
              <a:t>同学们课后去编写程序求出第一产业，第二产业，第三产业的上述数据并与书本上的结果进行对比。作业完成后由学习委员统一收齐，压缩之后发到我的</a:t>
            </a:r>
            <a:r>
              <a:rPr lang="en-US" altLang="zh-CN" sz="3200">
                <a:solidFill>
                  <a:schemeClr val="tx1"/>
                </a:solidFill>
                <a:latin typeface="仿宋" panose="02010609060101010101" pitchFamily="49" charset="-122"/>
                <a:ea typeface="仿宋" panose="02010609060101010101" pitchFamily="49" charset="-122"/>
                <a:cs typeface="仿宋" panose="02010609060101010101" pitchFamily="49" charset="-122"/>
              </a:rPr>
              <a:t>QQ</a:t>
            </a:r>
            <a:r>
              <a:rPr lang="zh-CN" altLang="en-US" sz="3200">
                <a:solidFill>
                  <a:schemeClr val="tx1"/>
                </a:solidFill>
                <a:latin typeface="仿宋" panose="02010609060101010101" pitchFamily="49" charset="-122"/>
                <a:ea typeface="仿宋" panose="02010609060101010101" pitchFamily="49" charset="-122"/>
                <a:cs typeface="仿宋" panose="02010609060101010101" pitchFamily="49" charset="-122"/>
              </a:rPr>
              <a:t>邮箱：</a:t>
            </a:r>
            <a:r>
              <a:rPr lang="en-US" altLang="zh-CN" sz="3200">
                <a:solidFill>
                  <a:srgbClr val="FF0000"/>
                </a:solidFill>
                <a:latin typeface="仿宋" panose="02010609060101010101" pitchFamily="49" charset="-122"/>
                <a:ea typeface="仿宋" panose="02010609060101010101" pitchFamily="49" charset="-122"/>
                <a:cs typeface="仿宋" panose="02010609060101010101" pitchFamily="49" charset="-122"/>
              </a:rPr>
              <a:t>523198781@qq.com</a:t>
            </a:r>
            <a:endParaRPr lang="en-US" altLang="zh-CN" sz="3200">
              <a:solidFill>
                <a:srgbClr val="FF0000"/>
              </a:solidFill>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3993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70658" name="日期占位符 3993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39940" name="矩形 39939"/>
          <p:cNvSpPr/>
          <p:nvPr/>
        </p:nvSpPr>
        <p:spPr>
          <a:xfrm>
            <a:off x="1258888" y="260350"/>
            <a:ext cx="6770687" cy="120015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例</a:t>
            </a:r>
            <a:r>
              <a:rPr lang="en-US" altLang="zh-CN" sz="2400" b="1">
                <a:latin typeface="Arial" panose="020B0604020202020204" pitchFamily="34" charset="0"/>
                <a:ea typeface="宋体" panose="02010600030101010101" pitchFamily="2" charset="-122"/>
              </a:rPr>
              <a:t>1.3</a:t>
            </a:r>
            <a:r>
              <a:rPr lang="zh-CN" altLang="en-US" sz="2400" b="1">
                <a:solidFill>
                  <a:schemeClr val="tx2"/>
                </a:solidFill>
                <a:latin typeface="Arial" panose="020B0604020202020204" pitchFamily="34" charset="0"/>
                <a:ea typeface="宋体" panose="02010600030101010101" pitchFamily="2" charset="-122"/>
              </a:rPr>
              <a:t>从</a:t>
            </a:r>
            <a:r>
              <a:rPr lang="en-US" altLang="zh-CN" sz="2400" b="1">
                <a:solidFill>
                  <a:schemeClr val="tx2"/>
                </a:solidFill>
                <a:latin typeface="Arial" panose="020B0604020202020204" pitchFamily="34" charset="0"/>
                <a:ea typeface="宋体" panose="02010600030101010101" pitchFamily="2" charset="-122"/>
              </a:rPr>
              <a:t>1952-2001</a:t>
            </a:r>
            <a:r>
              <a:rPr lang="zh-CN" altLang="en-US" sz="2400" b="1">
                <a:solidFill>
                  <a:schemeClr val="tx2"/>
                </a:solidFill>
                <a:latin typeface="Arial" panose="020B0604020202020204" pitchFamily="34" charset="0"/>
                <a:ea typeface="宋体" panose="02010600030101010101" pitchFamily="2" charset="-122"/>
              </a:rPr>
              <a:t>年我国国民生产总值第一、二、三产业产值数据</a:t>
            </a:r>
            <a:r>
              <a:rPr lang="en-US" altLang="zh-CN" sz="2400" b="1">
                <a:solidFill>
                  <a:schemeClr val="tx2"/>
                </a:solidFill>
                <a:latin typeface="Arial" panose="020B0604020202020204" pitchFamily="34" charset="0"/>
                <a:ea typeface="宋体" panose="02010600030101010101" pitchFamily="2" charset="-122"/>
              </a:rPr>
              <a:t>(</a:t>
            </a:r>
            <a:r>
              <a:rPr lang="zh-CN" altLang="en-US" sz="2400" b="1">
                <a:solidFill>
                  <a:schemeClr val="tx2"/>
                </a:solidFill>
                <a:latin typeface="Arial" panose="020B0604020202020204" pitchFamily="34" charset="0"/>
                <a:ea typeface="宋体" panose="02010600030101010101" pitchFamily="2" charset="-122"/>
              </a:rPr>
              <a:t>见书例</a:t>
            </a:r>
            <a:r>
              <a:rPr lang="en-US" altLang="zh-CN" sz="2400" b="1">
                <a:solidFill>
                  <a:schemeClr val="tx2"/>
                </a:solidFill>
                <a:latin typeface="Arial" panose="020B0604020202020204" pitchFamily="34" charset="0"/>
                <a:ea typeface="宋体" panose="02010600030101010101" pitchFamily="2" charset="-122"/>
              </a:rPr>
              <a:t>1.3).</a:t>
            </a:r>
            <a:r>
              <a:rPr lang="zh-CN" altLang="en-US" sz="2400" b="1">
                <a:solidFill>
                  <a:schemeClr val="tx2"/>
                </a:solidFill>
                <a:latin typeface="Arial" panose="020B0604020202020204" pitchFamily="34" charset="0"/>
                <a:ea typeface="宋体" panose="02010600030101010101" pitchFamily="2" charset="-122"/>
              </a:rPr>
              <a:t>计算总值、第一、二、三产业产值主要数字特征</a:t>
            </a:r>
            <a:r>
              <a:rPr lang="en-US" altLang="zh-CN" sz="2400" b="1">
                <a:solidFill>
                  <a:schemeClr val="tx2"/>
                </a:solidFill>
                <a:latin typeface="Arial" panose="020B0604020202020204" pitchFamily="34" charset="0"/>
                <a:ea typeface="宋体" panose="02010600030101010101" pitchFamily="2" charset="-122"/>
              </a:rPr>
              <a:t>,</a:t>
            </a:r>
            <a:r>
              <a:rPr lang="zh-CN" altLang="en-US" sz="2400" b="1">
                <a:solidFill>
                  <a:schemeClr val="tx2"/>
                </a:solidFill>
                <a:latin typeface="Arial" panose="020B0604020202020204" pitchFamily="34" charset="0"/>
                <a:ea typeface="宋体" panose="02010600030101010101" pitchFamily="2" charset="-122"/>
              </a:rPr>
              <a:t>考察异常情况</a:t>
            </a:r>
            <a:r>
              <a:rPr lang="en-US" altLang="zh-CN" sz="2400" b="1">
                <a:solidFill>
                  <a:schemeClr val="tx2"/>
                </a:solidFill>
                <a:latin typeface="Arial" panose="020B0604020202020204" pitchFamily="34" charset="0"/>
                <a:ea typeface="宋体" panose="02010600030101010101" pitchFamily="2" charset="-122"/>
              </a:rPr>
              <a:t>.</a:t>
            </a:r>
            <a:endParaRPr lang="en-US" altLang="zh-CN" sz="2400" b="1">
              <a:solidFill>
                <a:schemeClr val="tx2"/>
              </a:solidFill>
              <a:latin typeface="方正舒体" panose="02010601030101010101" pitchFamily="2" charset="-122"/>
              <a:ea typeface="方正舒体" panose="02010601030101010101" pitchFamily="2" charset="-122"/>
            </a:endParaRPr>
          </a:p>
        </p:txBody>
      </p:sp>
      <p:sp>
        <p:nvSpPr>
          <p:cNvPr id="39941" name="矩形 39940"/>
          <p:cNvSpPr/>
          <p:nvPr/>
        </p:nvSpPr>
        <p:spPr>
          <a:xfrm>
            <a:off x="827088" y="1557338"/>
            <a:ext cx="2520950" cy="457200"/>
          </a:xfrm>
          <a:prstGeom prst="rect">
            <a:avLst/>
          </a:prstGeom>
          <a:noFill/>
          <a:ln w="9525">
            <a:noFill/>
          </a:ln>
        </p:spPr>
        <p:txBody>
          <a:bodyPr anchor="t" anchorCtr="0">
            <a:spAutoFit/>
          </a:bodyPr>
          <a:p>
            <a:pPr algn="ctr"/>
            <a:r>
              <a:rPr lang="zh-CN" altLang="en-US" sz="2400" b="1">
                <a:latin typeface="Arial" panose="020B0604020202020204" pitchFamily="34" charset="0"/>
                <a:ea typeface="宋体" panose="02010600030101010101" pitchFamily="2" charset="-122"/>
              </a:rPr>
              <a:t>解</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程序如下：</a:t>
            </a:r>
            <a:endParaRPr lang="zh-CN" altLang="en-US" sz="2400" b="1">
              <a:latin typeface="Arial" panose="020B0604020202020204" pitchFamily="34" charset="0"/>
              <a:ea typeface="宋体" panose="02010600030101010101" pitchFamily="2" charset="-122"/>
            </a:endParaRPr>
          </a:p>
        </p:txBody>
      </p:sp>
      <p:sp>
        <p:nvSpPr>
          <p:cNvPr id="39942" name="矩形 39941"/>
          <p:cNvSpPr/>
          <p:nvPr/>
        </p:nvSpPr>
        <p:spPr>
          <a:xfrm>
            <a:off x="1258888" y="1990725"/>
            <a:ext cx="2016125" cy="396875"/>
          </a:xfrm>
          <a:prstGeom prst="rect">
            <a:avLst/>
          </a:prstGeom>
          <a:noFill/>
          <a:ln w="9525">
            <a:noFill/>
          </a:ln>
        </p:spPr>
        <p:txBody>
          <a:bodyPr anchor="t" anchorCtr="0">
            <a:spAutoFit/>
          </a:bodyPr>
          <a:p>
            <a:pPr algn="ctr"/>
            <a:r>
              <a:rPr lang="en-US" altLang="zh-CN" sz="2000" b="1">
                <a:solidFill>
                  <a:srgbClr val="000000"/>
                </a:solidFill>
                <a:latin typeface="Arial" panose="020B0604020202020204" pitchFamily="34" charset="0"/>
                <a:ea typeface="宋体" panose="02010600030101010101" pitchFamily="2" charset="-122"/>
              </a:rPr>
              <a:t>data examp1_4;</a:t>
            </a:r>
            <a:endParaRPr lang="en-US" altLang="zh-CN" sz="2000" b="1">
              <a:solidFill>
                <a:srgbClr val="000000"/>
              </a:solidFill>
              <a:latin typeface="Arial" panose="020B0604020202020204" pitchFamily="34" charset="0"/>
              <a:ea typeface="宋体" panose="02010600030101010101" pitchFamily="2" charset="-122"/>
            </a:endParaRPr>
          </a:p>
        </p:txBody>
      </p:sp>
      <p:sp>
        <p:nvSpPr>
          <p:cNvPr id="39943" name="矩形 39942"/>
          <p:cNvSpPr/>
          <p:nvPr/>
        </p:nvSpPr>
        <p:spPr>
          <a:xfrm>
            <a:off x="1258888" y="2349500"/>
            <a:ext cx="3095625" cy="396875"/>
          </a:xfrm>
          <a:prstGeom prst="rect">
            <a:avLst/>
          </a:prstGeom>
          <a:noFill/>
          <a:ln w="9525">
            <a:noFill/>
          </a:ln>
        </p:spPr>
        <p:txBody>
          <a:bodyPr anchor="t" anchorCtr="0">
            <a:spAutoFit/>
          </a:bodyPr>
          <a:p>
            <a:r>
              <a:rPr lang="en-US" altLang="zh-CN" sz="2000" b="1">
                <a:solidFill>
                  <a:srgbClr val="000000"/>
                </a:solidFill>
                <a:latin typeface="Arial" panose="020B0604020202020204" pitchFamily="34" charset="0"/>
                <a:ea typeface="宋体" panose="02010600030101010101" pitchFamily="2" charset="-122"/>
              </a:rPr>
              <a:t>input year x x1 x2 x3;</a:t>
            </a:r>
            <a:endParaRPr lang="en-US" altLang="zh-CN" sz="2000" b="1">
              <a:solidFill>
                <a:srgbClr val="000000"/>
              </a:solidFill>
              <a:latin typeface="Arial" panose="020B0604020202020204" pitchFamily="34" charset="0"/>
              <a:ea typeface="宋体" panose="02010600030101010101" pitchFamily="2" charset="-122"/>
            </a:endParaRPr>
          </a:p>
        </p:txBody>
      </p:sp>
      <p:sp>
        <p:nvSpPr>
          <p:cNvPr id="39944" name="矩形 39943"/>
          <p:cNvSpPr/>
          <p:nvPr/>
        </p:nvSpPr>
        <p:spPr>
          <a:xfrm>
            <a:off x="1258888" y="2709863"/>
            <a:ext cx="946150" cy="396875"/>
          </a:xfrm>
          <a:prstGeom prst="rect">
            <a:avLst/>
          </a:prstGeom>
          <a:noFill/>
          <a:ln w="9525">
            <a:noFill/>
          </a:ln>
        </p:spPr>
        <p:txBody>
          <a:bodyPr wrap="none" anchor="ctr" anchorCtr="0">
            <a:spAutoFit/>
          </a:bodyPr>
          <a:p>
            <a:r>
              <a:rPr lang="en-US" altLang="zh-CN" sz="2000" b="1">
                <a:solidFill>
                  <a:srgbClr val="000000"/>
                </a:solidFill>
                <a:latin typeface="Arial" panose="020B0604020202020204" pitchFamily="34" charset="0"/>
                <a:ea typeface="宋体" panose="02010600030101010101" pitchFamily="2" charset="-122"/>
              </a:rPr>
              <a:t>cards;</a:t>
            </a:r>
            <a:endParaRPr lang="en-US" altLang="zh-CN" sz="2000" b="1">
              <a:solidFill>
                <a:srgbClr val="000000"/>
              </a:solidFill>
              <a:latin typeface="Arial" panose="020B0604020202020204" pitchFamily="34" charset="0"/>
              <a:ea typeface="宋体" panose="02010600030101010101" pitchFamily="2" charset="-122"/>
            </a:endParaRPr>
          </a:p>
        </p:txBody>
      </p:sp>
      <p:sp>
        <p:nvSpPr>
          <p:cNvPr id="39945" name="矩形 39944"/>
          <p:cNvSpPr/>
          <p:nvPr/>
        </p:nvSpPr>
        <p:spPr>
          <a:xfrm>
            <a:off x="1258888" y="3068638"/>
            <a:ext cx="5537200" cy="1616075"/>
          </a:xfrm>
          <a:prstGeom prst="rect">
            <a:avLst/>
          </a:prstGeom>
          <a:noFill/>
          <a:ln w="9525">
            <a:noFill/>
          </a:ln>
        </p:spPr>
        <p:txBody>
          <a:bodyPr wrap="none" anchor="ctr" anchorCtr="0">
            <a:spAutoFit/>
          </a:bodyPr>
          <a:p>
            <a:r>
              <a:rPr lang="en-US" altLang="zh-CN" sz="2000" b="1">
                <a:solidFill>
                  <a:srgbClr val="000000"/>
                </a:solidFill>
                <a:latin typeface="Arial" panose="020B0604020202020204" pitchFamily="34" charset="0"/>
                <a:ea typeface="宋体" panose="02010600030101010101" pitchFamily="2" charset="-122"/>
              </a:rPr>
              <a:t>1952      679.0      342.9      141.8      194.3</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1953      824.0      378.0      192.5      253.5</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2001    95933.3    14609.9    49069.1    32254.3</a:t>
            </a:r>
            <a:endParaRPr lang="en-US" altLang="zh-CN"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a:t>
            </a:r>
            <a:endParaRPr lang="en-US" altLang="zh-CN" sz="2000" b="1">
              <a:solidFill>
                <a:srgbClr val="000000"/>
              </a:solidFill>
              <a:latin typeface="Arial" panose="020B0604020202020204" pitchFamily="34" charset="0"/>
              <a:ea typeface="宋体" panose="02010600030101010101" pitchFamily="2" charset="-122"/>
            </a:endParaRPr>
          </a:p>
        </p:txBody>
      </p:sp>
      <p:sp>
        <p:nvSpPr>
          <p:cNvPr id="39946" name="矩形 39945"/>
          <p:cNvSpPr/>
          <p:nvPr/>
        </p:nvSpPr>
        <p:spPr>
          <a:xfrm>
            <a:off x="1258888" y="4652963"/>
            <a:ext cx="663575" cy="396875"/>
          </a:xfrm>
          <a:prstGeom prst="rect">
            <a:avLst/>
          </a:prstGeom>
          <a:noFill/>
          <a:ln w="9525">
            <a:noFill/>
          </a:ln>
        </p:spPr>
        <p:txBody>
          <a:bodyPr wrap="none" anchor="ctr" anchorCtr="0">
            <a:spAutoFit/>
          </a:bodyPr>
          <a:p>
            <a:r>
              <a:rPr lang="en-US" altLang="zh-CN" sz="2000" b="1">
                <a:solidFill>
                  <a:srgbClr val="000000"/>
                </a:solidFill>
                <a:latin typeface="Arial" panose="020B0604020202020204" pitchFamily="34" charset="0"/>
                <a:ea typeface="宋体" panose="02010600030101010101" pitchFamily="2" charset="-122"/>
              </a:rPr>
              <a:t>run</a:t>
            </a:r>
            <a:r>
              <a:rPr lang="en-US" altLang="zh-CN" sz="2000">
                <a:solidFill>
                  <a:srgbClr val="000000"/>
                </a:solidFill>
                <a:latin typeface="Arial" panose="020B0604020202020204" pitchFamily="34" charset="0"/>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39947" name="矩形 39946"/>
          <p:cNvSpPr/>
          <p:nvPr/>
        </p:nvSpPr>
        <p:spPr>
          <a:xfrm>
            <a:off x="1258888" y="5013325"/>
            <a:ext cx="4056062" cy="396875"/>
          </a:xfrm>
          <a:prstGeom prst="rect">
            <a:avLst/>
          </a:prstGeom>
          <a:noFill/>
          <a:ln w="9525">
            <a:noFill/>
          </a:ln>
        </p:spPr>
        <p:txBody>
          <a:bodyPr wrap="none" anchor="ctr" anchorCtr="0">
            <a:spAutoFit/>
          </a:bodyPr>
          <a:p>
            <a:r>
              <a:rPr lang="en-US" altLang="zh-CN" sz="2000" b="1">
                <a:latin typeface="Arial" panose="020B0604020202020204" pitchFamily="34" charset="0"/>
                <a:ea typeface="宋体" panose="02010600030101010101" pitchFamily="2" charset="-122"/>
              </a:rPr>
              <a:t>proc</a:t>
            </a:r>
            <a:r>
              <a:rPr lang="en-US" altLang="zh-CN" sz="2000">
                <a:latin typeface="Arial" panose="020B0604020202020204" pitchFamily="34"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univariate</a:t>
            </a:r>
            <a:r>
              <a:rPr lang="en-US" altLang="zh-CN" sz="2000">
                <a:latin typeface="Arial" panose="020B0604020202020204" pitchFamily="34" charset="0"/>
                <a:ea typeface="宋体" panose="02010600030101010101" pitchFamily="2" charset="-122"/>
              </a:rPr>
              <a:t> </a:t>
            </a:r>
            <a:r>
              <a:rPr lang="en-US" altLang="zh-CN" sz="2000" b="1">
                <a:latin typeface="Arial" panose="020B0604020202020204" pitchFamily="34" charset="0"/>
                <a:ea typeface="宋体" panose="02010600030101010101" pitchFamily="2" charset="-122"/>
              </a:rPr>
              <a:t>data=examp1_4;</a:t>
            </a:r>
            <a:endParaRPr lang="en-US" altLang="zh-CN" sz="2000" b="1">
              <a:latin typeface="Arial" panose="020B0604020202020204" pitchFamily="34" charset="0"/>
              <a:ea typeface="宋体" panose="02010600030101010101" pitchFamily="2" charset="-122"/>
            </a:endParaRPr>
          </a:p>
        </p:txBody>
      </p:sp>
      <p:sp>
        <p:nvSpPr>
          <p:cNvPr id="39948" name="矩形 39947"/>
          <p:cNvSpPr/>
          <p:nvPr/>
        </p:nvSpPr>
        <p:spPr>
          <a:xfrm>
            <a:off x="1258888" y="5445125"/>
            <a:ext cx="6553200" cy="701675"/>
          </a:xfrm>
          <a:prstGeom prst="rect">
            <a:avLst/>
          </a:prstGeom>
          <a:noFill/>
          <a:ln w="9525">
            <a:noFill/>
          </a:ln>
        </p:spPr>
        <p:txBody>
          <a:bodyPr anchor="ctr" anchorCtr="0">
            <a:spAutoFit/>
          </a:bodyPr>
          <a:p>
            <a:r>
              <a:rPr lang="en-US" altLang="zh-CN" sz="2000" b="1">
                <a:latin typeface="Arial" panose="020B0604020202020204" pitchFamily="34" charset="0"/>
                <a:ea typeface="宋体" panose="02010600030101010101" pitchFamily="2" charset="-122"/>
              </a:rPr>
              <a:t>var x x1 x2 x3;</a:t>
            </a:r>
            <a:r>
              <a:rPr lang="en-US" altLang="zh-CN" sz="2000" b="1">
                <a:solidFill>
                  <a:srgbClr val="000000"/>
                </a:solidFill>
                <a:latin typeface="Arial" panose="020B0604020202020204" pitchFamily="34" charset="0"/>
                <a:ea typeface="宋体" panose="02010600030101010101" pitchFamily="2" charset="-122"/>
              </a:rPr>
              <a:t>     </a:t>
            </a:r>
            <a:r>
              <a:rPr lang="en-US" altLang="zh-CN" sz="2000" b="1">
                <a:solidFill>
                  <a:srgbClr val="FF0000"/>
                </a:solidFill>
                <a:latin typeface="Arial" panose="020B0604020202020204" pitchFamily="34" charset="0"/>
                <a:ea typeface="宋体" panose="02010600030101010101" pitchFamily="2" charset="-122"/>
              </a:rPr>
              <a:t>/* </a:t>
            </a:r>
            <a:r>
              <a:rPr lang="zh-CN" altLang="en-US" sz="2000" b="1">
                <a:solidFill>
                  <a:srgbClr val="FF0000"/>
                </a:solidFill>
                <a:latin typeface="Arial" panose="020B0604020202020204" pitchFamily="34" charset="0"/>
                <a:ea typeface="宋体" panose="02010600030101010101" pitchFamily="2" charset="-122"/>
              </a:rPr>
              <a:t>对</a:t>
            </a:r>
            <a:r>
              <a:rPr lang="en-US" altLang="zh-CN" sz="2000" b="1">
                <a:solidFill>
                  <a:srgbClr val="FF0000"/>
                </a:solidFill>
                <a:latin typeface="Arial" panose="020B0604020202020204" pitchFamily="34" charset="0"/>
                <a:ea typeface="宋体" panose="02010600030101010101" pitchFamily="2" charset="-122"/>
              </a:rPr>
              <a:t>x x1 x2 x3</a:t>
            </a:r>
            <a:r>
              <a:rPr lang="zh-CN" altLang="en-US" sz="2000" b="1">
                <a:solidFill>
                  <a:srgbClr val="FF0000"/>
                </a:solidFill>
                <a:latin typeface="Arial" panose="020B0604020202020204" pitchFamily="34" charset="0"/>
                <a:ea typeface="宋体" panose="02010600030101010101" pitchFamily="2" charset="-122"/>
              </a:rPr>
              <a:t>进行</a:t>
            </a:r>
            <a:r>
              <a:rPr lang="en-US" altLang="zh-CN" sz="2000" b="1">
                <a:solidFill>
                  <a:srgbClr val="FF0000"/>
                </a:solidFill>
                <a:latin typeface="Arial" panose="020B0604020202020204" pitchFamily="34" charset="0"/>
                <a:ea typeface="宋体" panose="02010600030101010101" pitchFamily="2" charset="-122"/>
              </a:rPr>
              <a:t>univariate</a:t>
            </a:r>
            <a:r>
              <a:rPr lang="zh-CN" altLang="en-US" sz="2000" b="1">
                <a:solidFill>
                  <a:srgbClr val="FF0000"/>
                </a:solidFill>
                <a:latin typeface="Arial" panose="020B0604020202020204" pitchFamily="34" charset="0"/>
                <a:ea typeface="宋体" panose="02010600030101010101" pitchFamily="2" charset="-122"/>
              </a:rPr>
              <a:t>过程分析</a:t>
            </a:r>
            <a:r>
              <a:rPr lang="en-US" altLang="zh-CN" sz="2000" b="1">
                <a:solidFill>
                  <a:srgbClr val="FF0000"/>
                </a:solidFill>
                <a:latin typeface="Arial" panose="020B0604020202020204" pitchFamily="34" charset="0"/>
                <a:ea typeface="宋体" panose="02010600030101010101" pitchFamily="2" charset="-122"/>
              </a:rPr>
              <a:t>,</a:t>
            </a:r>
            <a:r>
              <a:rPr lang="zh-CN" altLang="en-US" sz="2000" b="1">
                <a:solidFill>
                  <a:srgbClr val="FF0000"/>
                </a:solidFill>
                <a:latin typeface="Arial" panose="020B0604020202020204" pitchFamily="34" charset="0"/>
                <a:ea typeface="宋体" panose="02010600030101010101" pitchFamily="2" charset="-122"/>
              </a:rPr>
              <a:t>输出变量的结果</a:t>
            </a:r>
            <a:r>
              <a:rPr lang="en-US" altLang="zh-CN" sz="2000" b="1">
                <a:solidFill>
                  <a:srgbClr val="FF0000"/>
                </a:solidFill>
                <a:latin typeface="Arial" panose="020B0604020202020204" pitchFamily="34" charset="0"/>
                <a:ea typeface="宋体" panose="02010600030101010101" pitchFamily="2" charset="-122"/>
              </a:rPr>
              <a:t>*/</a:t>
            </a:r>
            <a:endParaRPr lang="en-US" altLang="zh-CN" sz="2000" b="1">
              <a:solidFill>
                <a:srgbClr val="FF0000"/>
              </a:solidFill>
              <a:latin typeface="Arial" panose="020B0604020202020204" pitchFamily="34" charset="0"/>
              <a:ea typeface="宋体" panose="02010600030101010101" pitchFamily="2" charset="-122"/>
            </a:endParaRPr>
          </a:p>
        </p:txBody>
      </p:sp>
      <p:sp>
        <p:nvSpPr>
          <p:cNvPr id="39949" name="矩形 39948"/>
          <p:cNvSpPr/>
          <p:nvPr/>
        </p:nvSpPr>
        <p:spPr>
          <a:xfrm>
            <a:off x="1258888" y="6165850"/>
            <a:ext cx="663575" cy="396875"/>
          </a:xfrm>
          <a:prstGeom prst="rect">
            <a:avLst/>
          </a:prstGeom>
          <a:noFill/>
          <a:ln w="9525">
            <a:noFill/>
          </a:ln>
        </p:spPr>
        <p:txBody>
          <a:bodyPr wrap="none" anchor="ctr" anchorCtr="0">
            <a:spAutoFit/>
          </a:bodyPr>
          <a:p>
            <a:r>
              <a:rPr lang="en-US" altLang="zh-CN" sz="2000" b="1">
                <a:latin typeface="Arial" panose="020B0604020202020204" pitchFamily="34" charset="0"/>
                <a:ea typeface="宋体" panose="02010600030101010101" pitchFamily="2" charset="-122"/>
              </a:rPr>
              <a:t>run</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sp>
        <p:nvSpPr>
          <p:cNvPr id="39950" name="动作按钮: 开始 39949">
            <a:hlinkClick r:id="" action="ppaction://hlinkfile"/>
          </p:cNvPr>
          <p:cNvSpPr/>
          <p:nvPr/>
        </p:nvSpPr>
        <p:spPr>
          <a:xfrm>
            <a:off x="6227763" y="6165850"/>
            <a:ext cx="431800" cy="287338"/>
          </a:xfrm>
          <a:prstGeom prst="actionButtonBeginning">
            <a:avLst/>
          </a:prstGeom>
          <a:solidFill>
            <a:schemeClr val="bg1"/>
          </a:solidFill>
          <a:ln w="9525">
            <a:noFill/>
          </a:ln>
        </p:spPr>
        <p:txBody>
          <a:bodyPr wrap="none" anchor="ctr" anchorCtr="0"/>
          <a:p>
            <a:endParaRPr lang="zh-CN" altLang="zh-CN">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40">
                                            <p:txEl>
                                              <p:charRg st="0" end="74"/>
                                            </p:txEl>
                                          </p:spTgt>
                                        </p:tgtEl>
                                        <p:attrNameLst>
                                          <p:attrName>style.visibility</p:attrName>
                                        </p:attrNameLst>
                                      </p:cBhvr>
                                      <p:to>
                                        <p:strVal val="visible"/>
                                      </p:to>
                                    </p:set>
                                    <p:animEffect transition="in" filter="fade">
                                      <p:cBhvr>
                                        <p:cTn id="7" dur="2000"/>
                                        <p:tgtEl>
                                          <p:spTgt spid="39940">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linds(horizontal)">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fade">
                                      <p:cBhvr>
                                        <p:cTn id="17" dur="2000"/>
                                        <p:tgtEl>
                                          <p:spTgt spid="399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blinds(horizontal)">
                                      <p:cBhvr>
                                        <p:cTn id="22" dur="500"/>
                                        <p:tgtEl>
                                          <p:spTgt spid="3994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blinds(horizontal)">
                                      <p:cBhvr>
                                        <p:cTn id="27" dur="500"/>
                                        <p:tgtEl>
                                          <p:spTgt spid="399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945"/>
                                        </p:tgtEl>
                                        <p:attrNameLst>
                                          <p:attrName>style.visibility</p:attrName>
                                        </p:attrNameLst>
                                      </p:cBhvr>
                                      <p:to>
                                        <p:strVal val="visible"/>
                                      </p:to>
                                    </p:set>
                                    <p:animEffect transition="in" filter="fade">
                                      <p:cBhvr>
                                        <p:cTn id="32" dur="2000"/>
                                        <p:tgtEl>
                                          <p:spTgt spid="399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946"/>
                                        </p:tgtEl>
                                        <p:attrNameLst>
                                          <p:attrName>style.visibility</p:attrName>
                                        </p:attrNameLst>
                                      </p:cBhvr>
                                      <p:to>
                                        <p:strVal val="visible"/>
                                      </p:to>
                                    </p:set>
                                    <p:animEffect transition="in" filter="fade">
                                      <p:cBhvr>
                                        <p:cTn id="37" dur="2000"/>
                                        <p:tgtEl>
                                          <p:spTgt spid="3994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9947"/>
                                        </p:tgtEl>
                                        <p:attrNameLst>
                                          <p:attrName>style.visibility</p:attrName>
                                        </p:attrNameLst>
                                      </p:cBhvr>
                                      <p:to>
                                        <p:strVal val="visible"/>
                                      </p:to>
                                    </p:set>
                                    <p:anim calcmode="lin" valueType="num">
                                      <p:cBhvr additive="base">
                                        <p:cTn id="42" dur="1000" fill="hold"/>
                                        <p:tgtEl>
                                          <p:spTgt spid="39947"/>
                                        </p:tgtEl>
                                        <p:attrNameLst>
                                          <p:attrName>ppt_x</p:attrName>
                                        </p:attrNameLst>
                                      </p:cBhvr>
                                      <p:tavLst>
                                        <p:tav tm="0">
                                          <p:val>
                                            <p:strVal val="0-#ppt_w/2"/>
                                          </p:val>
                                        </p:tav>
                                        <p:tav tm="100000">
                                          <p:val>
                                            <p:strVal val="ppt_x"/>
                                          </p:val>
                                        </p:tav>
                                      </p:tavLst>
                                    </p:anim>
                                    <p:anim calcmode="lin" valueType="num">
                                      <p:cBhvr additive="base">
                                        <p:cTn id="43" dur="1000" fill="hold"/>
                                        <p:tgtEl>
                                          <p:spTgt spid="3994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9948"/>
                                        </p:tgtEl>
                                        <p:attrNameLst>
                                          <p:attrName>style.visibility</p:attrName>
                                        </p:attrNameLst>
                                      </p:cBhvr>
                                      <p:to>
                                        <p:strVal val="visible"/>
                                      </p:to>
                                    </p:set>
                                    <p:animEffect transition="in" filter="blinds(horizontal)">
                                      <p:cBhvr>
                                        <p:cTn id="48" dur="500"/>
                                        <p:tgtEl>
                                          <p:spTgt spid="399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9949"/>
                                        </p:tgtEl>
                                        <p:attrNameLst>
                                          <p:attrName>style.visibility</p:attrName>
                                        </p:attrNameLst>
                                      </p:cBhvr>
                                      <p:to>
                                        <p:strVal val="visible"/>
                                      </p:to>
                                    </p:set>
                                    <p:animEffect transition="in" filter="fade">
                                      <p:cBhvr>
                                        <p:cTn id="53" dur="2000"/>
                                        <p:tgtEl>
                                          <p:spTgt spid="3994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9950"/>
                                        </p:tgtEl>
                                        <p:attrNameLst>
                                          <p:attrName>style.visibility</p:attrName>
                                        </p:attrNameLst>
                                      </p:cBhvr>
                                      <p:to>
                                        <p:strVal val="visible"/>
                                      </p:to>
                                    </p:set>
                                    <p:animEffect transition="in" filter="blinds(horizontal)">
                                      <p:cBhvr>
                                        <p:cTn id="58" dur="500"/>
                                        <p:tgtEl>
                                          <p:spTgt spid="3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3" grpId="0" animBg="1"/>
      <p:bldP spid="39944" grpId="0" animBg="1"/>
      <p:bldP spid="39945" grpId="0" animBg="1"/>
      <p:bldP spid="39946" grpId="0" animBg="1"/>
      <p:bldP spid="39947" grpId="0" animBg="1"/>
      <p:bldP spid="39948" grpId="0" animBg="1"/>
      <p:bldP spid="39949" grpId="0" animBg="1"/>
      <p:bldP spid="399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4096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71682" name="日期占位符 4096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71683" name="标题 40963"/>
          <p:cNvSpPr>
            <a:spLocks noGrp="1"/>
          </p:cNvSpPr>
          <p:nvPr>
            <p:ph type="title"/>
          </p:nvPr>
        </p:nvSpPr>
        <p:spPr>
          <a:xfrm>
            <a:off x="477838" y="552450"/>
            <a:ext cx="1538287" cy="344488"/>
          </a:xfrm>
        </p:spPr>
        <p:txBody>
          <a:bodyPr wrap="square" lIns="91440" tIns="45720" rIns="91440" bIns="45720" anchor="ctr" anchorCtr="0"/>
          <a:p>
            <a:pPr eaLnBrk="1" hangingPunct="1"/>
            <a:r>
              <a:rPr lang="zh-CN" altLang="en-US" sz="2800" b="1">
                <a:solidFill>
                  <a:srgbClr val="FF0000"/>
                </a:solidFill>
                <a:ea typeface="方正行楷简体" pitchFamily="2" charset="-122"/>
              </a:rPr>
              <a:t>结果</a:t>
            </a:r>
            <a:r>
              <a:rPr lang="zh-CN" altLang="en-US" sz="2800">
                <a:solidFill>
                  <a:srgbClr val="FF0000"/>
                </a:solidFill>
                <a:ea typeface="方正行楷简体" pitchFamily="2" charset="-122"/>
              </a:rPr>
              <a:t>：</a:t>
            </a:r>
            <a:endParaRPr lang="zh-CN" altLang="en-US" sz="2800">
              <a:solidFill>
                <a:srgbClr val="FF0000"/>
              </a:solidFill>
              <a:ea typeface="方正行楷简体" pitchFamily="2" charset="-122"/>
            </a:endParaRPr>
          </a:p>
        </p:txBody>
      </p:sp>
      <p:pic>
        <p:nvPicPr>
          <p:cNvPr id="40965" name="图片 40964" descr="6788493381599701461502.wmf"/>
          <p:cNvPicPr>
            <a:picLocks noChangeAspect="1"/>
          </p:cNvPicPr>
          <p:nvPr/>
        </p:nvPicPr>
        <p:blipFill>
          <a:blip r:embed="rId1"/>
          <a:stretch>
            <a:fillRect/>
          </a:stretch>
        </p:blipFill>
        <p:spPr>
          <a:xfrm>
            <a:off x="1476375" y="1196975"/>
            <a:ext cx="6624638" cy="358775"/>
          </a:xfrm>
          <a:prstGeom prst="rect">
            <a:avLst/>
          </a:prstGeom>
          <a:noFill/>
          <a:ln w="9525">
            <a:noFill/>
          </a:ln>
        </p:spPr>
      </p:pic>
      <p:pic>
        <p:nvPicPr>
          <p:cNvPr id="40966" name="图片 40965" descr="9236907591599701461502.wmf"/>
          <p:cNvPicPr>
            <a:picLocks noChangeAspect="1"/>
          </p:cNvPicPr>
          <p:nvPr/>
        </p:nvPicPr>
        <p:blipFill>
          <a:blip r:embed="rId2"/>
          <a:stretch>
            <a:fillRect/>
          </a:stretch>
        </p:blipFill>
        <p:spPr>
          <a:xfrm>
            <a:off x="1476375" y="765175"/>
            <a:ext cx="5903913" cy="398463"/>
          </a:xfrm>
          <a:prstGeom prst="rect">
            <a:avLst/>
          </a:prstGeom>
          <a:noFill/>
          <a:ln w="9525">
            <a:noFill/>
          </a:ln>
        </p:spPr>
      </p:pic>
      <p:sp>
        <p:nvSpPr>
          <p:cNvPr id="40967" name="矩形 40966"/>
          <p:cNvSpPr/>
          <p:nvPr/>
        </p:nvSpPr>
        <p:spPr>
          <a:xfrm>
            <a:off x="1692275" y="333375"/>
            <a:ext cx="3167063" cy="45720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rPr>
              <a:t>）国民生产总值</a:t>
            </a:r>
            <a:endParaRPr lang="zh-CN" altLang="en-US" sz="2400" b="1">
              <a:latin typeface="Arial" panose="020B0604020202020204" pitchFamily="34" charset="0"/>
              <a:ea typeface="宋体" panose="02010600030101010101" pitchFamily="2" charset="-122"/>
            </a:endParaRPr>
          </a:p>
        </p:txBody>
      </p:sp>
      <p:pic>
        <p:nvPicPr>
          <p:cNvPr id="40968" name="图片 40967" descr="1343132111599701461502.wmf"/>
          <p:cNvPicPr>
            <a:picLocks noChangeAspect="1"/>
          </p:cNvPicPr>
          <p:nvPr/>
        </p:nvPicPr>
        <p:blipFill>
          <a:blip r:embed="rId3"/>
          <a:stretch>
            <a:fillRect/>
          </a:stretch>
        </p:blipFill>
        <p:spPr>
          <a:xfrm>
            <a:off x="1547813" y="1628775"/>
            <a:ext cx="3182937" cy="317500"/>
          </a:xfrm>
          <a:prstGeom prst="rect">
            <a:avLst/>
          </a:prstGeom>
          <a:noFill/>
          <a:ln w="9525">
            <a:noFill/>
          </a:ln>
        </p:spPr>
      </p:pic>
      <p:sp>
        <p:nvSpPr>
          <p:cNvPr id="40969" name="矩形 40968"/>
          <p:cNvSpPr/>
          <p:nvPr/>
        </p:nvSpPr>
        <p:spPr>
          <a:xfrm>
            <a:off x="971550" y="2060575"/>
            <a:ext cx="6697663" cy="457200"/>
          </a:xfrm>
          <a:prstGeom prst="rect">
            <a:avLst/>
          </a:prstGeom>
          <a:noFill/>
          <a:ln w="9525">
            <a:noFill/>
          </a:ln>
        </p:spPr>
        <p:txBody>
          <a:bodyPr anchor="t" anchorCtr="0">
            <a:spAutoFit/>
          </a:bodyPr>
          <a:p>
            <a:r>
              <a:rPr lang="en-US" altLang="zh-CN" sz="2400" b="1">
                <a:latin typeface="Arial" panose="020B0604020202020204" pitchFamily="34" charset="0"/>
                <a:ea typeface="宋体" panose="02010600030101010101" pitchFamily="2" charset="-122"/>
              </a:rPr>
              <a:t>    </a:t>
            </a:r>
            <a:r>
              <a:rPr lang="zh-CN" altLang="en-US" sz="2400" b="1">
                <a:latin typeface="Arial" panose="020B0604020202020204" pitchFamily="34" charset="0"/>
                <a:ea typeface="宋体" panose="02010600030101010101" pitchFamily="2" charset="-122"/>
              </a:rPr>
              <a:t>数字特征特点：</a:t>
            </a:r>
            <a:endParaRPr lang="zh-CN" altLang="en-US" sz="2400" b="1">
              <a:latin typeface="Arial" panose="020B0604020202020204" pitchFamily="34" charset="0"/>
              <a:ea typeface="宋体" panose="02010600030101010101" pitchFamily="2" charset="-122"/>
            </a:endParaRPr>
          </a:p>
        </p:txBody>
      </p:sp>
      <p:sp>
        <p:nvSpPr>
          <p:cNvPr id="40970" name="矩形 40969"/>
          <p:cNvSpPr/>
          <p:nvPr/>
        </p:nvSpPr>
        <p:spPr>
          <a:xfrm>
            <a:off x="1331913" y="3716338"/>
            <a:ext cx="5111750" cy="45720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又上下截断点分别为</a:t>
            </a:r>
            <a:endParaRPr lang="zh-CN" altLang="en-US" sz="2400" b="1">
              <a:latin typeface="Arial" panose="020B0604020202020204" pitchFamily="34" charset="0"/>
              <a:ea typeface="宋体" panose="02010600030101010101" pitchFamily="2" charset="-122"/>
            </a:endParaRPr>
          </a:p>
        </p:txBody>
      </p:sp>
      <p:pic>
        <p:nvPicPr>
          <p:cNvPr id="40971" name="图片 40970" descr="9545116011599701461502.wmf"/>
          <p:cNvPicPr>
            <a:picLocks noChangeAspect="1"/>
          </p:cNvPicPr>
          <p:nvPr/>
        </p:nvPicPr>
        <p:blipFill>
          <a:blip r:embed="rId4"/>
          <a:stretch>
            <a:fillRect/>
          </a:stretch>
        </p:blipFill>
        <p:spPr>
          <a:xfrm>
            <a:off x="2016125" y="4221163"/>
            <a:ext cx="2449513" cy="428625"/>
          </a:xfrm>
          <a:prstGeom prst="rect">
            <a:avLst/>
          </a:prstGeom>
          <a:noFill/>
          <a:ln w="9525">
            <a:noFill/>
          </a:ln>
        </p:spPr>
      </p:pic>
      <p:pic>
        <p:nvPicPr>
          <p:cNvPr id="40972" name="图片 40971" descr="43244261599701461512.wmf"/>
          <p:cNvPicPr>
            <a:picLocks noChangeAspect="1"/>
          </p:cNvPicPr>
          <p:nvPr/>
        </p:nvPicPr>
        <p:blipFill>
          <a:blip r:embed="rId5"/>
          <a:stretch>
            <a:fillRect/>
          </a:stretch>
        </p:blipFill>
        <p:spPr>
          <a:xfrm>
            <a:off x="4994275" y="4221163"/>
            <a:ext cx="2328863" cy="407987"/>
          </a:xfrm>
          <a:prstGeom prst="rect">
            <a:avLst/>
          </a:prstGeom>
          <a:noFill/>
          <a:ln w="9525">
            <a:noFill/>
          </a:ln>
        </p:spPr>
      </p:pic>
      <p:sp>
        <p:nvSpPr>
          <p:cNvPr id="40973" name="矩形 40972"/>
          <p:cNvSpPr/>
          <p:nvPr/>
        </p:nvSpPr>
        <p:spPr>
          <a:xfrm>
            <a:off x="827088" y="4652963"/>
            <a:ext cx="7705725" cy="822325"/>
          </a:xfrm>
          <a:prstGeom prst="rect">
            <a:avLst/>
          </a:prstGeom>
          <a:noFill/>
          <a:ln w="9525">
            <a:noFill/>
          </a:ln>
        </p:spPr>
        <p:txBody>
          <a:bodyPr anchor="t" anchorCtr="0">
            <a:spAutoFit/>
          </a:bodyPr>
          <a:p>
            <a:r>
              <a:rPr lang="en-US" altLang="zh-CN" sz="2400" b="1">
                <a:solidFill>
                  <a:srgbClr val="000000"/>
                </a:solidFill>
                <a:latin typeface="Arial" panose="020B0604020202020204" pitchFamily="34" charset="0"/>
                <a:ea typeface="宋体" panose="02010600030101010101" pitchFamily="2" charset="-122"/>
              </a:rPr>
              <a:t>       94</a:t>
            </a:r>
            <a:r>
              <a:rPr lang="zh-CN" altLang="en-US" sz="2400" b="1">
                <a:solidFill>
                  <a:srgbClr val="000000"/>
                </a:solidFill>
                <a:latin typeface="Arial" panose="020B0604020202020204" pitchFamily="34" charset="0"/>
                <a:ea typeface="宋体" panose="02010600030101010101" pitchFamily="2" charset="-122"/>
              </a:rPr>
              <a:t>年以后数据均为特大值</a:t>
            </a:r>
            <a:r>
              <a:rPr lang="en-US" altLang="zh-CN" sz="2400" b="1">
                <a:solidFill>
                  <a:srgbClr val="000000"/>
                </a:solidFill>
                <a:latin typeface="Arial" panose="020B0604020202020204" pitchFamily="34" charset="0"/>
                <a:ea typeface="宋体" panose="02010600030101010101" pitchFamily="2" charset="-122"/>
              </a:rPr>
              <a:t>,</a:t>
            </a:r>
            <a:r>
              <a:rPr lang="zh-CN" altLang="en-US" sz="2400" b="1">
                <a:solidFill>
                  <a:srgbClr val="000000"/>
                </a:solidFill>
                <a:latin typeface="Arial" panose="020B0604020202020204" pitchFamily="34" charset="0"/>
                <a:ea typeface="宋体" panose="02010600030101010101" pitchFamily="2" charset="-122"/>
              </a:rPr>
              <a:t>从而说明从</a:t>
            </a:r>
            <a:r>
              <a:rPr lang="en-US" altLang="zh-CN" sz="2400" b="1">
                <a:solidFill>
                  <a:srgbClr val="000000"/>
                </a:solidFill>
                <a:latin typeface="Arial" panose="020B0604020202020204" pitchFamily="34" charset="0"/>
                <a:ea typeface="宋体" panose="02010600030101010101" pitchFamily="2" charset="-122"/>
              </a:rPr>
              <a:t>94</a:t>
            </a:r>
            <a:r>
              <a:rPr lang="zh-CN" altLang="en-US" sz="2400" b="1">
                <a:solidFill>
                  <a:srgbClr val="000000"/>
                </a:solidFill>
                <a:latin typeface="Arial" panose="020B0604020202020204" pitchFamily="34" charset="0"/>
                <a:ea typeface="宋体" panose="02010600030101010101" pitchFamily="2" charset="-122"/>
              </a:rPr>
              <a:t>年后，国民生产总值迅速增长。</a:t>
            </a:r>
            <a:r>
              <a:rPr lang="zh-CN" altLang="en-US" b="1">
                <a:solidFill>
                  <a:srgbClr val="000000"/>
                </a:solidFill>
                <a:latin typeface="Arial" panose="020B0604020202020204" pitchFamily="34" charset="0"/>
                <a:ea typeface="宋体" panose="02010600030101010101" pitchFamily="2" charset="-122"/>
              </a:rPr>
              <a:t>                              </a:t>
            </a:r>
            <a:endParaRPr lang="zh-CN" altLang="en-US" sz="2400" b="1">
              <a:solidFill>
                <a:srgbClr val="000000"/>
              </a:solidFill>
              <a:latin typeface="Arial" panose="020B0604020202020204" pitchFamily="34" charset="0"/>
              <a:ea typeface="宋体" panose="02010600030101010101" pitchFamily="2" charset="-122"/>
            </a:endParaRPr>
          </a:p>
        </p:txBody>
      </p:sp>
      <p:sp>
        <p:nvSpPr>
          <p:cNvPr id="40974" name="矩形 40973"/>
          <p:cNvSpPr/>
          <p:nvPr/>
        </p:nvSpPr>
        <p:spPr>
          <a:xfrm>
            <a:off x="684213" y="2492375"/>
            <a:ext cx="7920037" cy="1187450"/>
          </a:xfrm>
          <a:prstGeom prst="rect">
            <a:avLst/>
          </a:prstGeom>
          <a:noFill/>
          <a:ln w="9525">
            <a:noFill/>
          </a:ln>
        </p:spPr>
        <p:txBody>
          <a:bodyPr anchor="t" anchorCtr="0">
            <a:spAutoFit/>
          </a:bodyPr>
          <a:p>
            <a:r>
              <a:rPr lang="en-US" altLang="zh-CN" sz="2400" b="1">
                <a:solidFill>
                  <a:srgbClr val="000000"/>
                </a:solidFill>
                <a:latin typeface="Arial" panose="020B0604020202020204" pitchFamily="34" charset="0"/>
                <a:ea typeface="宋体" panose="02010600030101010101" pitchFamily="2" charset="-122"/>
              </a:rPr>
              <a:t>       </a:t>
            </a:r>
            <a:r>
              <a:rPr lang="zh-CN" altLang="en-US" sz="2400" b="1">
                <a:solidFill>
                  <a:srgbClr val="000000"/>
                </a:solidFill>
                <a:latin typeface="Arial" panose="020B0604020202020204" pitchFamily="34" charset="0"/>
                <a:ea typeface="宋体" panose="02010600030101010101" pitchFamily="2" charset="-122"/>
              </a:rPr>
              <a:t>均值与中位数</a:t>
            </a:r>
            <a:r>
              <a:rPr lang="en-US" altLang="zh-CN" sz="2400" b="1">
                <a:solidFill>
                  <a:srgbClr val="000000"/>
                </a:solidFill>
                <a:latin typeface="Arial" panose="020B0604020202020204" pitchFamily="34" charset="0"/>
                <a:ea typeface="宋体" panose="02010600030101010101" pitchFamily="2" charset="-122"/>
              </a:rPr>
              <a:t>M</a:t>
            </a:r>
            <a:r>
              <a:rPr lang="zh-CN" altLang="en-US" sz="2400" b="1">
                <a:solidFill>
                  <a:srgbClr val="000000"/>
                </a:solidFill>
                <a:latin typeface="Arial" panose="020B0604020202020204" pitchFamily="34" charset="0"/>
                <a:ea typeface="宋体" panose="02010600030101010101" pitchFamily="2" charset="-122"/>
              </a:rPr>
              <a:t>差距较大，均方差</a:t>
            </a:r>
            <a:r>
              <a:rPr lang="en-US" altLang="zh-CN" sz="2400" b="1">
                <a:solidFill>
                  <a:srgbClr val="000000"/>
                </a:solidFill>
                <a:latin typeface="Arial" panose="020B0604020202020204" pitchFamily="34" charset="0"/>
                <a:ea typeface="宋体" panose="02010600030101010101" pitchFamily="2" charset="-122"/>
              </a:rPr>
              <a:t>S</a:t>
            </a:r>
            <a:r>
              <a:rPr lang="zh-CN" altLang="en-US" sz="2400" b="1">
                <a:solidFill>
                  <a:srgbClr val="000000"/>
                </a:solidFill>
                <a:latin typeface="Arial" panose="020B0604020202020204" pitchFamily="34" charset="0"/>
                <a:ea typeface="宋体" panose="02010600030101010101" pitchFamily="2" charset="-122"/>
              </a:rPr>
              <a:t>、极差</a:t>
            </a:r>
            <a:r>
              <a:rPr lang="en-US" altLang="zh-CN" sz="2400" b="1">
                <a:solidFill>
                  <a:srgbClr val="000000"/>
                </a:solidFill>
                <a:latin typeface="Arial" panose="020B0604020202020204" pitchFamily="34" charset="0"/>
                <a:ea typeface="宋体" panose="02010600030101010101" pitchFamily="2" charset="-122"/>
              </a:rPr>
              <a:t>R</a:t>
            </a:r>
            <a:r>
              <a:rPr lang="zh-CN" altLang="en-US" sz="2400" b="1">
                <a:solidFill>
                  <a:srgbClr val="000000"/>
                </a:solidFill>
                <a:latin typeface="Arial" panose="020B0604020202020204" pitchFamily="34" charset="0"/>
                <a:ea typeface="宋体" panose="02010600030101010101" pitchFamily="2" charset="-122"/>
              </a:rPr>
              <a:t>都大，数据取值分散</a:t>
            </a:r>
            <a:r>
              <a:rPr lang="en-US" altLang="zh-CN" sz="2400" b="1">
                <a:solidFill>
                  <a:srgbClr val="000000"/>
                </a:solidFill>
                <a:latin typeface="Arial" panose="020B0604020202020204" pitchFamily="34" charset="0"/>
                <a:ea typeface="宋体" panose="02010600030101010101" pitchFamily="2" charset="-122"/>
              </a:rPr>
              <a:t>,</a:t>
            </a:r>
            <a:r>
              <a:rPr lang="zh-CN" altLang="en-US" sz="2400" b="1">
                <a:solidFill>
                  <a:srgbClr val="000000"/>
                </a:solidFill>
                <a:latin typeface="Arial" panose="020B0604020202020204" pitchFamily="34" charset="0"/>
                <a:ea typeface="宋体" panose="02010600030101010101" pitchFamily="2" charset="-122"/>
              </a:rPr>
              <a:t>偏度</a:t>
            </a:r>
            <a:r>
              <a:rPr lang="en-US" altLang="zh-CN" sz="2400" b="1">
                <a:solidFill>
                  <a:srgbClr val="000000"/>
                </a:solidFill>
                <a:latin typeface="Arial" panose="020B0604020202020204" pitchFamily="34" charset="0"/>
                <a:ea typeface="宋体" panose="02010600030101010101" pitchFamily="2" charset="-122"/>
              </a:rPr>
              <a:t>g1 </a:t>
            </a:r>
            <a:r>
              <a:rPr lang="zh-CN" altLang="en-US" sz="2400" b="1">
                <a:solidFill>
                  <a:srgbClr val="000000"/>
                </a:solidFill>
                <a:latin typeface="Arial" panose="020B0604020202020204" pitchFamily="34" charset="0"/>
                <a:ea typeface="宋体" panose="02010600030101010101" pitchFamily="2" charset="-122"/>
              </a:rPr>
              <a:t>及</a:t>
            </a:r>
            <a:r>
              <a:rPr lang="en-US" altLang="zh-CN" sz="2400" b="1">
                <a:solidFill>
                  <a:srgbClr val="000000"/>
                </a:solidFill>
                <a:latin typeface="Arial" panose="020B0604020202020204" pitchFamily="34" charset="0"/>
                <a:ea typeface="宋体" panose="02010600030101010101" pitchFamily="2" charset="-122"/>
              </a:rPr>
              <a:t>g2</a:t>
            </a:r>
            <a:r>
              <a:rPr lang="zh-CN" altLang="en-US" sz="2400" b="1">
                <a:solidFill>
                  <a:srgbClr val="000000"/>
                </a:solidFill>
                <a:latin typeface="Arial" panose="020B0604020202020204" pitchFamily="34" charset="0"/>
                <a:ea typeface="宋体" panose="02010600030101010101" pitchFamily="2" charset="-122"/>
              </a:rPr>
              <a:t>取较大正值</a:t>
            </a:r>
            <a:r>
              <a:rPr lang="en-US" altLang="zh-CN" sz="2400" b="1">
                <a:solidFill>
                  <a:srgbClr val="000000"/>
                </a:solidFill>
                <a:latin typeface="Arial" panose="020B0604020202020204" pitchFamily="34" charset="0"/>
                <a:ea typeface="宋体" panose="02010600030101010101" pitchFamily="2" charset="-122"/>
              </a:rPr>
              <a:t>,</a:t>
            </a:r>
            <a:r>
              <a:rPr lang="zh-CN" altLang="en-US" sz="2400" b="1">
                <a:solidFill>
                  <a:srgbClr val="000000"/>
                </a:solidFill>
                <a:latin typeface="Arial" panose="020B0604020202020204" pitchFamily="34" charset="0"/>
                <a:ea typeface="宋体" panose="02010600030101010101" pitchFamily="2" charset="-122"/>
              </a:rPr>
              <a:t>说明右偏态</a:t>
            </a:r>
            <a:r>
              <a:rPr lang="en-US" altLang="zh-CN" sz="2400" b="1">
                <a:solidFill>
                  <a:srgbClr val="000000"/>
                </a:solidFill>
                <a:latin typeface="Arial" panose="020B0604020202020204" pitchFamily="34" charset="0"/>
                <a:ea typeface="宋体" panose="02010600030101010101" pitchFamily="2" charset="-122"/>
              </a:rPr>
              <a:t>,</a:t>
            </a:r>
            <a:r>
              <a:rPr lang="zh-CN" altLang="en-US" sz="2400" b="1">
                <a:solidFill>
                  <a:srgbClr val="000000"/>
                </a:solidFill>
                <a:latin typeface="Arial" panose="020B0604020202020204" pitchFamily="34" charset="0"/>
                <a:ea typeface="宋体" panose="02010600030101010101" pitchFamily="2" charset="-122"/>
              </a:rPr>
              <a:t>数据</a:t>
            </a:r>
            <a:endParaRPr lang="zh-CN" altLang="en-US" sz="2400" b="1">
              <a:solidFill>
                <a:srgbClr val="000000"/>
              </a:solidFill>
              <a:latin typeface="Arial" panose="020B0604020202020204" pitchFamily="34" charset="0"/>
              <a:ea typeface="宋体" panose="02010600030101010101" pitchFamily="2" charset="-122"/>
            </a:endParaRPr>
          </a:p>
          <a:p>
            <a:r>
              <a:rPr lang="zh-CN" altLang="en-US" sz="2400" b="1">
                <a:solidFill>
                  <a:srgbClr val="000000"/>
                </a:solidFill>
                <a:latin typeface="Arial" panose="020B0604020202020204" pitchFamily="34" charset="0"/>
                <a:ea typeface="宋体" panose="02010600030101010101" pitchFamily="2" charset="-122"/>
              </a:rPr>
              <a:t>有较多的特大值。</a:t>
            </a:r>
            <a:endParaRPr lang="zh-CN" altLang="en-US" b="1">
              <a:solidFill>
                <a:srgbClr val="000000"/>
              </a:solidFill>
              <a:latin typeface="Arial" panose="020B0604020202020204" pitchFamily="34" charset="0"/>
              <a:ea typeface="宋体" panose="02010600030101010101" pitchFamily="2" charset="-122"/>
            </a:endParaRPr>
          </a:p>
        </p:txBody>
      </p:sp>
      <p:sp>
        <p:nvSpPr>
          <p:cNvPr id="40975" name="矩形 40974"/>
          <p:cNvSpPr/>
          <p:nvPr/>
        </p:nvSpPr>
        <p:spPr>
          <a:xfrm>
            <a:off x="1116013" y="5516563"/>
            <a:ext cx="6119812" cy="45720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4</a:t>
            </a:r>
            <a:r>
              <a:rPr lang="zh-CN" altLang="en-US" sz="2400" b="1">
                <a:latin typeface="Arial" panose="020B0604020202020204" pitchFamily="34" charset="0"/>
                <a:ea typeface="宋体" panose="02010600030101010101" pitchFamily="2" charset="-122"/>
              </a:rPr>
              <a:t>）第一、二、三产业结果类似</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7">
                                            <p:txEl>
                                              <p:charRg st="0" end="10"/>
                                            </p:txEl>
                                          </p:spTgt>
                                        </p:tgtEl>
                                        <p:attrNameLst>
                                          <p:attrName>style.visibility</p:attrName>
                                        </p:attrNameLst>
                                      </p:cBhvr>
                                      <p:to>
                                        <p:strVal val="visible"/>
                                      </p:to>
                                    </p:set>
                                    <p:animEffect transition="in" filter="fade">
                                      <p:cBhvr>
                                        <p:cTn id="7" dur="2000"/>
                                        <p:tgtEl>
                                          <p:spTgt spid="4096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dissolve">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wipe(down)">
                                      <p:cBhvr>
                                        <p:cTn id="17" dur="500"/>
                                        <p:tgtEl>
                                          <p:spTgt spid="4096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0968"/>
                                        </p:tgtEl>
                                        <p:attrNameLst>
                                          <p:attrName>style.visibility</p:attrName>
                                        </p:attrNameLst>
                                      </p:cBhvr>
                                      <p:to>
                                        <p:strVal val="visible"/>
                                      </p:to>
                                    </p:set>
                                    <p:animEffect transition="in" filter="barn(inHorizontal)">
                                      <p:cBhvr>
                                        <p:cTn id="22" dur="500"/>
                                        <p:tgtEl>
                                          <p:spTgt spid="409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69">
                                            <p:txEl>
                                              <p:charRg st="0" end="12"/>
                                            </p:txEl>
                                          </p:spTgt>
                                        </p:tgtEl>
                                        <p:attrNameLst>
                                          <p:attrName>style.visibility</p:attrName>
                                        </p:attrNameLst>
                                      </p:cBhvr>
                                      <p:to>
                                        <p:strVal val="visible"/>
                                      </p:to>
                                    </p:set>
                                    <p:animEffect transition="in" filter="fade">
                                      <p:cBhvr>
                                        <p:cTn id="27" dur="2000"/>
                                        <p:tgtEl>
                                          <p:spTgt spid="40969">
                                            <p:txEl>
                                              <p:charRg st="0"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0974"/>
                                        </p:tgtEl>
                                        <p:attrNameLst>
                                          <p:attrName>style.visibility</p:attrName>
                                        </p:attrNameLst>
                                      </p:cBhvr>
                                      <p:to>
                                        <p:strVal val="visible"/>
                                      </p:to>
                                    </p:set>
                                    <p:animEffect transition="in" filter="barn(inHorizontal)">
                                      <p:cBhvr>
                                        <p:cTn id="32" dur="500"/>
                                        <p:tgtEl>
                                          <p:spTgt spid="409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70"/>
                                        </p:tgtEl>
                                        <p:attrNameLst>
                                          <p:attrName>style.visibility</p:attrName>
                                        </p:attrNameLst>
                                      </p:cBhvr>
                                      <p:to>
                                        <p:strVal val="visible"/>
                                      </p:to>
                                    </p:set>
                                    <p:animEffect transition="in" filter="fade">
                                      <p:cBhvr>
                                        <p:cTn id="37" dur="2000"/>
                                        <p:tgtEl>
                                          <p:spTgt spid="4097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40971"/>
                                        </p:tgtEl>
                                        <p:attrNameLst>
                                          <p:attrName>style.visibility</p:attrName>
                                        </p:attrNameLst>
                                      </p:cBhvr>
                                      <p:to>
                                        <p:strVal val="visible"/>
                                      </p:to>
                                    </p:set>
                                    <p:animEffect transition="in" filter="barn(inHorizontal)">
                                      <p:cBhvr>
                                        <p:cTn id="42" dur="500"/>
                                        <p:tgtEl>
                                          <p:spTgt spid="4097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40972"/>
                                        </p:tgtEl>
                                        <p:attrNameLst>
                                          <p:attrName>style.visibility</p:attrName>
                                        </p:attrNameLst>
                                      </p:cBhvr>
                                      <p:to>
                                        <p:strVal val="visible"/>
                                      </p:to>
                                    </p:set>
                                    <p:animEffect transition="in" filter="barn(inHorizontal)">
                                      <p:cBhvr>
                                        <p:cTn id="47" dur="500"/>
                                        <p:tgtEl>
                                          <p:spTgt spid="4097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40973"/>
                                        </p:tgtEl>
                                        <p:attrNameLst>
                                          <p:attrName>style.visibility</p:attrName>
                                        </p:attrNameLst>
                                      </p:cBhvr>
                                      <p:to>
                                        <p:strVal val="visible"/>
                                      </p:to>
                                    </p:set>
                                    <p:animEffect transition="in" filter="barn(inHorizontal)">
                                      <p:cBhvr>
                                        <p:cTn id="52" dur="500"/>
                                        <p:tgtEl>
                                          <p:spTgt spid="40973"/>
                                        </p:tgtEl>
                                      </p:cBhvr>
                                    </p:animEffect>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40975"/>
                                        </p:tgtEl>
                                        <p:attrNameLst>
                                          <p:attrName>style.visibility</p:attrName>
                                        </p:attrNameLst>
                                      </p:cBhvr>
                                      <p:to>
                                        <p:strVal val="visible"/>
                                      </p:to>
                                    </p:set>
                                    <p:animEffect transition="in" filter="wedge">
                                      <p:cBhvr>
                                        <p:cTn id="57" dur="20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animBg="1"/>
      <p:bldP spid="40970" grpId="0" animBg="1"/>
      <p:bldP spid="40973" grpId="0" animBg="1"/>
      <p:bldP spid="409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4198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72706" name="日期占位符 4198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72707" name="矩形 41987"/>
          <p:cNvSpPr/>
          <p:nvPr/>
        </p:nvSpPr>
        <p:spPr>
          <a:xfrm>
            <a:off x="4479925" y="3048000"/>
            <a:ext cx="184150" cy="762000"/>
          </a:xfrm>
          <a:prstGeom prst="rect">
            <a:avLst/>
          </a:prstGeom>
          <a:noFill/>
          <a:ln w="9525">
            <a:noFill/>
          </a:ln>
        </p:spPr>
        <p:txBody>
          <a:bodyPr wrap="none" anchor="t" anchorCtr="0">
            <a:spAutoFit/>
          </a:bodyPr>
          <a:p>
            <a:endParaRPr lang="zh-CN" altLang="zh-CN" sz="4400">
              <a:solidFill>
                <a:schemeClr val="tx2"/>
              </a:solidFill>
              <a:latin typeface="Times New Roman" panose="02020603050405020304" pitchFamily="18" charset="0"/>
              <a:ea typeface="宋体" panose="02010600030101010101" pitchFamily="2" charset="-122"/>
            </a:endParaRPr>
          </a:p>
        </p:txBody>
      </p:sp>
      <p:sp>
        <p:nvSpPr>
          <p:cNvPr id="72708" name="矩形 41988"/>
          <p:cNvSpPr/>
          <p:nvPr/>
        </p:nvSpPr>
        <p:spPr>
          <a:xfrm>
            <a:off x="533400" y="1143000"/>
            <a:ext cx="8229600" cy="725488"/>
          </a:xfrm>
          <a:prstGeom prst="rect">
            <a:avLst/>
          </a:prstGeom>
          <a:noFill/>
          <a:ln w="9525">
            <a:noFill/>
          </a:ln>
        </p:spPr>
        <p:txBody>
          <a:bodyPr anchor="t" anchorCtr="0"/>
          <a:p>
            <a:endParaRPr lang="zh-CN" altLang="zh-CN" sz="3200">
              <a:latin typeface="Times New Roman" panose="02020603050405020304" pitchFamily="18" charset="0"/>
              <a:ea typeface="宋体" panose="02010600030101010101" pitchFamily="2" charset="-122"/>
            </a:endParaRPr>
          </a:p>
        </p:txBody>
      </p:sp>
      <p:sp>
        <p:nvSpPr>
          <p:cNvPr id="41990" name="标题 41989"/>
          <p:cNvSpPr>
            <a:spLocks noGrp="1"/>
          </p:cNvSpPr>
          <p:nvPr>
            <p:ph type="title"/>
          </p:nvPr>
        </p:nvSpPr>
        <p:spPr>
          <a:xfrm>
            <a:off x="1728788" y="465138"/>
            <a:ext cx="3814762" cy="690562"/>
          </a:xfrm>
        </p:spPr>
        <p:txBody>
          <a:bodyPr wrap="square" lIns="91440" tIns="45720" rIns="91440" bIns="45720" anchor="ctr" anchorCtr="0"/>
          <a:p>
            <a:pPr eaLnBrk="1" hangingPunct="1"/>
            <a:r>
              <a:rPr lang="zh-CN" altLang="en-US" sz="4000" b="1"/>
              <a:t>课堂总结</a:t>
            </a:r>
            <a:endParaRPr lang="zh-CN" altLang="en-US" sz="4000" b="1"/>
          </a:p>
        </p:txBody>
      </p:sp>
      <p:sp>
        <p:nvSpPr>
          <p:cNvPr id="41991" name="矩形 41990"/>
          <p:cNvSpPr/>
          <p:nvPr/>
        </p:nvSpPr>
        <p:spPr>
          <a:xfrm>
            <a:off x="611188" y="1849438"/>
            <a:ext cx="7929562" cy="1006475"/>
          </a:xfrm>
          <a:prstGeom prst="rect">
            <a:avLst/>
          </a:prstGeom>
          <a:noFill/>
          <a:ln w="9525">
            <a:noFill/>
          </a:ln>
        </p:spPr>
        <p:txBody>
          <a:bodyPr anchor="ctr" anchorCtr="0">
            <a:spAutoFit/>
          </a:bodyPr>
          <a:p>
            <a:pPr indent="276225"/>
            <a:r>
              <a:rPr lang="zh-CN" altLang="en-US" sz="2000" b="1">
                <a:solidFill>
                  <a:srgbClr val="000000"/>
                </a:solidFill>
                <a:latin typeface="Arial" panose="020B0604020202020204" pitchFamily="34" charset="0"/>
                <a:ea typeface="宋体" panose="02010600030101010101" pitchFamily="2" charset="-122"/>
              </a:rPr>
              <a:t>数据的位置特征</a:t>
            </a:r>
            <a:r>
              <a:rPr lang="en-US" altLang="zh-CN" sz="2000" b="1">
                <a:solidFill>
                  <a:srgbClr val="000000"/>
                </a:solidFill>
                <a:latin typeface="Arial" panose="020B0604020202020204" pitchFamily="34" charset="0"/>
                <a:ea typeface="宋体" panose="02010600030101010101" pitchFamily="2" charset="-122"/>
              </a:rPr>
              <a:t>——</a:t>
            </a:r>
            <a:r>
              <a:rPr lang="zh-CN" altLang="en-US" sz="2000" b="1">
                <a:solidFill>
                  <a:srgbClr val="000000"/>
                </a:solidFill>
                <a:latin typeface="Arial" panose="020B0604020202020204" pitchFamily="34" charset="0"/>
                <a:ea typeface="宋体" panose="02010600030101010101" pitchFamily="2" charset="-122"/>
              </a:rPr>
              <a:t>均值、中位数、分位数、三均值</a:t>
            </a:r>
            <a:endParaRPr lang="zh-CN" altLang="en-US" sz="2000" b="1">
              <a:solidFill>
                <a:srgbClr val="000000"/>
              </a:solidFill>
              <a:latin typeface="Arial" panose="020B0604020202020204" pitchFamily="34" charset="0"/>
              <a:ea typeface="宋体" panose="02010600030101010101" pitchFamily="2" charset="-122"/>
            </a:endParaRPr>
          </a:p>
          <a:p>
            <a:pPr indent="276225"/>
            <a:r>
              <a:rPr lang="zh-CN" altLang="en-US" sz="2000" b="1">
                <a:solidFill>
                  <a:srgbClr val="000000"/>
                </a:solidFill>
                <a:latin typeface="Arial" panose="020B0604020202020204" pitchFamily="34" charset="0"/>
                <a:ea typeface="宋体" panose="02010600030101010101" pitchFamily="2" charset="-122"/>
              </a:rPr>
              <a:t>数据的分散性特征</a:t>
            </a:r>
            <a:r>
              <a:rPr lang="en-US" altLang="zh-CN" sz="2000" b="1">
                <a:solidFill>
                  <a:srgbClr val="000000"/>
                </a:solidFill>
                <a:latin typeface="Arial" panose="020B0604020202020204" pitchFamily="34" charset="0"/>
                <a:ea typeface="宋体" panose="02010600030101010101" pitchFamily="2" charset="-122"/>
              </a:rPr>
              <a:t>——</a:t>
            </a:r>
            <a:r>
              <a:rPr lang="zh-CN" altLang="en-US" sz="2000" b="1">
                <a:solidFill>
                  <a:srgbClr val="000000"/>
                </a:solidFill>
                <a:latin typeface="Arial" panose="020B0604020202020204" pitchFamily="34" charset="0"/>
                <a:ea typeface="宋体" panose="02010600030101010101" pitchFamily="2" charset="-122"/>
              </a:rPr>
              <a:t>方差、标准差、极差及四分位极差</a:t>
            </a:r>
            <a:endParaRPr lang="zh-CN" altLang="en-US" sz="2000" b="1">
              <a:solidFill>
                <a:srgbClr val="000000"/>
              </a:solidFill>
              <a:latin typeface="Arial" panose="020B0604020202020204" pitchFamily="34" charset="0"/>
              <a:ea typeface="宋体" panose="02010600030101010101" pitchFamily="2" charset="-122"/>
            </a:endParaRPr>
          </a:p>
          <a:p>
            <a:pPr indent="276225"/>
            <a:r>
              <a:rPr lang="zh-CN" altLang="en-US" sz="2000" b="1">
                <a:solidFill>
                  <a:srgbClr val="000000"/>
                </a:solidFill>
                <a:latin typeface="Arial" panose="020B0604020202020204" pitchFamily="34" charset="0"/>
                <a:ea typeface="宋体" panose="02010600030101010101" pitchFamily="2" charset="-122"/>
              </a:rPr>
              <a:t>分布形状特征</a:t>
            </a:r>
            <a:r>
              <a:rPr lang="en-US" altLang="zh-CN" sz="2000" b="1">
                <a:solidFill>
                  <a:srgbClr val="000000"/>
                </a:solidFill>
                <a:latin typeface="Arial" panose="020B0604020202020204" pitchFamily="34" charset="0"/>
                <a:ea typeface="宋体" panose="02010600030101010101" pitchFamily="2" charset="-122"/>
              </a:rPr>
              <a:t>——</a:t>
            </a:r>
            <a:r>
              <a:rPr lang="zh-CN" altLang="en-US" sz="2000" b="1">
                <a:solidFill>
                  <a:srgbClr val="000000"/>
                </a:solidFill>
                <a:latin typeface="Arial" panose="020B0604020202020204" pitchFamily="34" charset="0"/>
                <a:ea typeface="宋体" panose="02010600030101010101" pitchFamily="2" charset="-122"/>
              </a:rPr>
              <a:t>偏度、峰度</a:t>
            </a:r>
            <a:endParaRPr lang="zh-CN" altLang="en-US" sz="2000" b="1">
              <a:solidFill>
                <a:srgbClr val="000000"/>
              </a:solidFill>
              <a:latin typeface="Arial" panose="020B0604020202020204" pitchFamily="34" charset="0"/>
              <a:ea typeface="宋体" panose="02010600030101010101" pitchFamily="2" charset="-122"/>
            </a:endParaRPr>
          </a:p>
        </p:txBody>
      </p:sp>
      <p:sp>
        <p:nvSpPr>
          <p:cNvPr id="41992" name="矩形 41991"/>
          <p:cNvSpPr/>
          <p:nvPr/>
        </p:nvSpPr>
        <p:spPr>
          <a:xfrm>
            <a:off x="755650" y="3573463"/>
            <a:ext cx="4572000" cy="701675"/>
          </a:xfrm>
          <a:prstGeom prst="rect">
            <a:avLst/>
          </a:prstGeom>
          <a:noFill/>
          <a:ln w="9525">
            <a:noFill/>
          </a:ln>
        </p:spPr>
        <p:txBody>
          <a:bodyPr anchor="t" anchorCtr="0">
            <a:spAutoFit/>
          </a:bodyPr>
          <a:p>
            <a:r>
              <a:rPr lang="en-US" altLang="zh-CN" sz="2000" b="1">
                <a:solidFill>
                  <a:srgbClr val="000000"/>
                </a:solidFill>
                <a:latin typeface="Arial" panose="020B0604020202020204" pitchFamily="34" charset="0"/>
                <a:ea typeface="宋体" panose="02010600030101010101" pitchFamily="2" charset="-122"/>
              </a:rPr>
              <a:t>1.</a:t>
            </a:r>
            <a:r>
              <a:rPr lang="zh-CN" altLang="en-US" sz="2000" b="1">
                <a:solidFill>
                  <a:srgbClr val="000000"/>
                </a:solidFill>
                <a:latin typeface="Arial" panose="020B0604020202020204" pitchFamily="34" charset="0"/>
                <a:ea typeface="宋体" panose="02010600030101010101" pitchFamily="2" charset="-122"/>
              </a:rPr>
              <a:t>掌握数据的数字特征</a:t>
            </a:r>
            <a:endParaRPr lang="zh-CN" altLang="en-US" sz="2000" b="1">
              <a:solidFill>
                <a:srgbClr val="000000"/>
              </a:solidFill>
              <a:latin typeface="Arial" panose="020B0604020202020204" pitchFamily="34" charset="0"/>
              <a:ea typeface="宋体" panose="02010600030101010101" pitchFamily="2" charset="-122"/>
            </a:endParaRPr>
          </a:p>
          <a:p>
            <a:r>
              <a:rPr lang="en-US" altLang="zh-CN" sz="2000" b="1">
                <a:solidFill>
                  <a:srgbClr val="000000"/>
                </a:solidFill>
                <a:latin typeface="Arial" panose="020B0604020202020204" pitchFamily="34" charset="0"/>
                <a:ea typeface="宋体" panose="02010600030101010101" pitchFamily="2" charset="-122"/>
              </a:rPr>
              <a:t>2.</a:t>
            </a:r>
            <a:r>
              <a:rPr lang="zh-CN" altLang="en-US" sz="2000" b="1">
                <a:solidFill>
                  <a:srgbClr val="000000"/>
                </a:solidFill>
                <a:latin typeface="Arial" panose="020B0604020202020204" pitchFamily="34" charset="0"/>
                <a:ea typeface="宋体" panose="02010600030101010101" pitchFamily="2" charset="-122"/>
              </a:rPr>
              <a:t>掌握运用</a:t>
            </a:r>
            <a:r>
              <a:rPr lang="en-US" altLang="zh-CN" sz="2000" b="1">
                <a:solidFill>
                  <a:srgbClr val="000000"/>
                </a:solidFill>
                <a:latin typeface="Arial" panose="020B0604020202020204" pitchFamily="34" charset="0"/>
                <a:ea typeface="宋体" panose="02010600030101010101" pitchFamily="2" charset="-122"/>
              </a:rPr>
              <a:t>SAS</a:t>
            </a:r>
            <a:r>
              <a:rPr lang="zh-CN" altLang="en-US" sz="2000" b="1">
                <a:solidFill>
                  <a:srgbClr val="000000"/>
                </a:solidFill>
                <a:latin typeface="Arial" panose="020B0604020202020204" pitchFamily="34" charset="0"/>
                <a:ea typeface="宋体" panose="02010600030101010101" pitchFamily="2" charset="-122"/>
              </a:rPr>
              <a:t>软件计算这些数字特征</a:t>
            </a:r>
            <a:r>
              <a:rPr lang="zh-CN" altLang="en-US" b="1">
                <a:solidFill>
                  <a:srgbClr val="000000"/>
                </a:solidFill>
                <a:latin typeface="Arial" panose="020B0604020202020204" pitchFamily="34" charset="0"/>
                <a:ea typeface="宋体" panose="02010600030101010101" pitchFamily="2" charset="-122"/>
              </a:rPr>
              <a:t> </a:t>
            </a:r>
            <a:endParaRPr lang="zh-CN" altLang="en-US" b="1">
              <a:solidFill>
                <a:srgbClr val="000000"/>
              </a:solidFill>
              <a:latin typeface="Arial" panose="020B0604020202020204" pitchFamily="34" charset="0"/>
              <a:ea typeface="宋体" panose="02010600030101010101" pitchFamily="2" charset="-122"/>
            </a:endParaRPr>
          </a:p>
        </p:txBody>
      </p:sp>
      <p:sp>
        <p:nvSpPr>
          <p:cNvPr id="41993" name="矩形 41992"/>
          <p:cNvSpPr/>
          <p:nvPr/>
        </p:nvSpPr>
        <p:spPr>
          <a:xfrm>
            <a:off x="971550" y="1341438"/>
            <a:ext cx="2447925" cy="45720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基本内容：</a:t>
            </a:r>
            <a:endParaRPr lang="zh-CN" altLang="en-US" sz="2400" b="1">
              <a:latin typeface="Arial" panose="020B0604020202020204" pitchFamily="34" charset="0"/>
              <a:ea typeface="宋体" panose="02010600030101010101" pitchFamily="2" charset="-122"/>
            </a:endParaRPr>
          </a:p>
        </p:txBody>
      </p:sp>
      <p:sp>
        <p:nvSpPr>
          <p:cNvPr id="41994" name="矩形 41993"/>
          <p:cNvSpPr/>
          <p:nvPr/>
        </p:nvSpPr>
        <p:spPr>
          <a:xfrm>
            <a:off x="900113" y="3068638"/>
            <a:ext cx="2232025" cy="457200"/>
          </a:xfrm>
          <a:prstGeom prst="rect">
            <a:avLst/>
          </a:prstGeom>
          <a:noFill/>
          <a:ln w="9525">
            <a:noFill/>
          </a:ln>
        </p:spPr>
        <p:txBody>
          <a:bodyPr anchor="t" anchorCtr="0">
            <a:spAutoFit/>
          </a:bodyPr>
          <a:p>
            <a:r>
              <a:rPr lang="zh-CN" altLang="en-US" sz="2400" b="1">
                <a:latin typeface="Arial" panose="020B0604020202020204" pitchFamily="34" charset="0"/>
                <a:ea typeface="宋体" panose="02010600030101010101" pitchFamily="2" charset="-122"/>
              </a:rPr>
              <a:t>目的要求：</a:t>
            </a:r>
            <a:endParaRPr lang="zh-CN" altLang="en-US" sz="2400" b="1">
              <a:latin typeface="Arial" panose="020B0604020202020204" pitchFamily="34" charset="0"/>
              <a:ea typeface="宋体" panose="02010600030101010101" pitchFamily="2" charset="-122"/>
            </a:endParaRPr>
          </a:p>
        </p:txBody>
      </p:sp>
      <p:sp>
        <p:nvSpPr>
          <p:cNvPr id="41995" name="矩形 41994"/>
          <p:cNvSpPr/>
          <p:nvPr/>
        </p:nvSpPr>
        <p:spPr>
          <a:xfrm>
            <a:off x="971550" y="4497388"/>
            <a:ext cx="3028950" cy="400050"/>
          </a:xfrm>
          <a:prstGeom prst="rect">
            <a:avLst/>
          </a:prstGeom>
          <a:noFill/>
          <a:ln w="9525">
            <a:noFill/>
          </a:ln>
        </p:spPr>
        <p:txBody>
          <a:bodyPr anchor="t" anchorCtr="0">
            <a:spAutoFit/>
          </a:bodyPr>
          <a:p>
            <a:r>
              <a:rPr lang="en-US" altLang="zh-CN"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作业：习 题</a:t>
            </a:r>
            <a:r>
              <a:rPr lang="en-US" altLang="zh-CN" sz="2000" b="1">
                <a:latin typeface="Arial" panose="020B0604020202020204" pitchFamily="34" charset="0"/>
                <a:ea typeface="宋体" panose="02010600030101010101" pitchFamily="2" charset="-122"/>
              </a:rPr>
              <a:t>1 </a:t>
            </a:r>
            <a:r>
              <a:rPr lang="zh-CN" altLang="en-US" sz="2000" b="1">
                <a:latin typeface="Arial" panose="020B0604020202020204" pitchFamily="34" charset="0"/>
                <a:ea typeface="宋体" panose="02010600030101010101" pitchFamily="2" charset="-122"/>
              </a:rPr>
              <a:t>的</a:t>
            </a:r>
            <a:r>
              <a:rPr lang="en-US" altLang="zh-CN" sz="2000" b="1">
                <a:latin typeface="Arial" panose="020B0604020202020204" pitchFamily="34" charset="0"/>
                <a:ea typeface="宋体" panose="02010600030101010101" pitchFamily="2" charset="-122"/>
              </a:rPr>
              <a:t>1.1</a:t>
            </a:r>
            <a:endParaRPr lang="en-US" altLang="zh-CN" sz="2000" b="1">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990"/>
                                        </p:tgtEl>
                                        <p:attrNameLst>
                                          <p:attrName>style.visibility</p:attrName>
                                        </p:attrNameLst>
                                      </p:cBhvr>
                                      <p:to>
                                        <p:strVal val="visible"/>
                                      </p:to>
                                    </p:set>
                                    <p:anim calcmode="discrete" valueType="clr">
                                      <p:cBhvr override="childStyle">
                                        <p:cTn id="7" dur="1000"/>
                                        <p:tgtEl>
                                          <p:spTgt spid="41990"/>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41990"/>
                                        </p:tgtEl>
                                        <p:attrNameLst>
                                          <p:attrName>fillcolor</p:attrName>
                                        </p:attrNameLst>
                                      </p:cBhvr>
                                      <p:tavLst>
                                        <p:tav tm="0">
                                          <p:val>
                                            <p:clrVal>
                                              <a:schemeClr val="accent2"/>
                                            </p:clrVal>
                                          </p:val>
                                        </p:tav>
                                        <p:tav tm="50000">
                                          <p:val>
                                            <p:clrVal>
                                              <a:schemeClr val="hlink"/>
                                            </p:clrVal>
                                          </p:val>
                                        </p:tav>
                                      </p:tavLst>
                                    </p:anim>
                                    <p:set>
                                      <p:cBhvr>
                                        <p:cTn id="9" dur="1" fill="hold">
                                          <p:stCondLst>
                                            <p:cond delay="0"/>
                                          </p:stCondLst>
                                        </p:cTn>
                                        <p:tgtEl>
                                          <p:spTgt spid="4199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993"/>
                                        </p:tgtEl>
                                        <p:attrNameLst>
                                          <p:attrName>style.visibility</p:attrName>
                                        </p:attrNameLst>
                                      </p:cBhvr>
                                      <p:to>
                                        <p:strVal val="visible"/>
                                      </p:to>
                                    </p:set>
                                    <p:animEffect transition="in" filter="fade">
                                      <p:cBhvr>
                                        <p:cTn id="14" dur="2000"/>
                                        <p:tgtEl>
                                          <p:spTgt spid="4199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1991"/>
                                        </p:tgtEl>
                                        <p:attrNameLst>
                                          <p:attrName>style.visibility</p:attrName>
                                        </p:attrNameLst>
                                      </p:cBhvr>
                                      <p:to>
                                        <p:strVal val="visible"/>
                                      </p:to>
                                    </p:set>
                                    <p:animEffect transition="in" filter="blinds(horizontal)">
                                      <p:cBhvr>
                                        <p:cTn id="19" dur="500"/>
                                        <p:tgtEl>
                                          <p:spTgt spid="419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994"/>
                                        </p:tgtEl>
                                        <p:attrNameLst>
                                          <p:attrName>style.visibility</p:attrName>
                                        </p:attrNameLst>
                                      </p:cBhvr>
                                      <p:to>
                                        <p:strVal val="visible"/>
                                      </p:to>
                                    </p:set>
                                    <p:animEffect transition="in" filter="fade">
                                      <p:cBhvr>
                                        <p:cTn id="24" dur="2000"/>
                                        <p:tgtEl>
                                          <p:spTgt spid="4199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992"/>
                                        </p:tgtEl>
                                        <p:attrNameLst>
                                          <p:attrName>style.visibility</p:attrName>
                                        </p:attrNameLst>
                                      </p:cBhvr>
                                      <p:to>
                                        <p:strVal val="visible"/>
                                      </p:to>
                                    </p:set>
                                    <p:animEffect transition="in" filter="blinds(horizontal)">
                                      <p:cBhvr>
                                        <p:cTn id="29" dur="500"/>
                                        <p:tgtEl>
                                          <p:spTgt spid="4199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995"/>
                                        </p:tgtEl>
                                        <p:attrNameLst>
                                          <p:attrName>style.visibility</p:attrName>
                                        </p:attrNameLst>
                                      </p:cBhvr>
                                      <p:to>
                                        <p:strVal val="visible"/>
                                      </p:to>
                                    </p:set>
                                    <p:animEffect transition="in" filter="blinds(horizontal)">
                                      <p:cBhvr>
                                        <p:cTn id="34" dur="500"/>
                                        <p:tgtEl>
                                          <p:spTgt spid="41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41993" grpId="0" animBg="1"/>
      <p:bldP spid="41991" grpId="0" animBg="1"/>
      <p:bldP spid="41994" grpId="0" animBg="1"/>
      <p:bldP spid="41992" grpId="0" animBg="1"/>
      <p:bldP spid="419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9217"/>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7410" name="日期占位符 9218"/>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7411" name="内容占位符 9219"/>
          <p:cNvSpPr>
            <a:spLocks noGrp="1"/>
          </p:cNvSpPr>
          <p:nvPr>
            <p:ph idx="4294967295"/>
          </p:nvPr>
        </p:nvSpPr>
        <p:spPr>
          <a:xfrm>
            <a:off x="304800" y="908050"/>
            <a:ext cx="8540750" cy="4959350"/>
          </a:xfrm>
        </p:spPr>
        <p:txBody>
          <a:bodyPr anchor="t" anchorCtr="0"/>
          <a:p>
            <a:pPr algn="just" eaLnBrk="1" hangingPunct="1">
              <a:lnSpc>
                <a:spcPct val="90000"/>
              </a:lnSpc>
              <a:spcAft>
                <a:spcPct val="20000"/>
              </a:spcAft>
            </a:pPr>
            <a:r>
              <a:rPr lang="zh-CN" altLang="en-US" sz="3600" b="1">
                <a:solidFill>
                  <a:srgbClr val="000000"/>
                </a:solidFill>
                <a:ea typeface="黑体" panose="02010609060101010101" pitchFamily="49" charset="-122"/>
              </a:rPr>
              <a:t>目的要求</a:t>
            </a:r>
            <a:r>
              <a:rPr lang="zh-CN" altLang="en-US" sz="2400" b="1">
                <a:solidFill>
                  <a:srgbClr val="000000"/>
                </a:solidFill>
                <a:ea typeface="黑体" panose="02010609060101010101" pitchFamily="49" charset="-122"/>
              </a:rPr>
              <a:t>：</a:t>
            </a:r>
            <a:endParaRPr lang="zh-CN" altLang="en-US" sz="2400" b="1">
              <a:solidFill>
                <a:srgbClr val="000000"/>
              </a:solidFill>
              <a:latin typeface="黑体" panose="02010609060101010101" pitchFamily="49" charset="-122"/>
              <a:ea typeface="黑体" panose="02010609060101010101" pitchFamily="49" charset="-122"/>
            </a:endParaRPr>
          </a:p>
          <a:p>
            <a:pPr algn="just" eaLnBrk="1" hangingPunct="1">
              <a:lnSpc>
                <a:spcPct val="90000"/>
              </a:lnSpc>
              <a:spcAft>
                <a:spcPct val="20000"/>
              </a:spcAft>
            </a:pPr>
            <a:r>
              <a:rPr lang="zh-CN" altLang="en-US" sz="2400" b="1">
                <a:solidFill>
                  <a:srgbClr val="0000FF"/>
                </a:solidFill>
                <a:latin typeface="仿宋" panose="02010609060101010101" pitchFamily="49" charset="-122"/>
                <a:ea typeface="仿宋" panose="02010609060101010101" pitchFamily="49" charset="-122"/>
              </a:rPr>
              <a:t>掌握各种方法的原理和应用范围，会建立模型；</a:t>
            </a:r>
            <a:endParaRPr lang="zh-CN" altLang="en-US" sz="2400" b="1">
              <a:solidFill>
                <a:srgbClr val="0000FF"/>
              </a:solidFill>
              <a:latin typeface="仿宋" panose="02010609060101010101" pitchFamily="49" charset="-122"/>
              <a:ea typeface="仿宋" panose="02010609060101010101" pitchFamily="49" charset="-122"/>
            </a:endParaRPr>
          </a:p>
          <a:p>
            <a:pPr algn="just" eaLnBrk="1" hangingPunct="1">
              <a:lnSpc>
                <a:spcPct val="90000"/>
              </a:lnSpc>
              <a:spcAft>
                <a:spcPct val="20000"/>
              </a:spcAft>
            </a:pPr>
            <a:r>
              <a:rPr lang="zh-CN" altLang="en-US" sz="2400" b="1">
                <a:solidFill>
                  <a:srgbClr val="0000FF"/>
                </a:solidFill>
                <a:latin typeface="仿宋" panose="02010609060101010101" pitchFamily="49" charset="-122"/>
                <a:ea typeface="仿宋" panose="02010609060101010101" pitchFamily="49" charset="-122"/>
              </a:rPr>
              <a:t>用</a:t>
            </a:r>
            <a:r>
              <a:rPr lang="en-US" altLang="zh-CN" sz="2400" b="1">
                <a:solidFill>
                  <a:srgbClr val="0000FF"/>
                </a:solidFill>
                <a:latin typeface="仿宋" panose="02010609060101010101" pitchFamily="49" charset="-122"/>
                <a:ea typeface="仿宋" panose="02010609060101010101" pitchFamily="49" charset="-122"/>
              </a:rPr>
              <a:t>SAS</a:t>
            </a:r>
            <a:r>
              <a:rPr lang="zh-CN" altLang="en-US" sz="2400" b="1">
                <a:solidFill>
                  <a:srgbClr val="0000FF"/>
                </a:solidFill>
                <a:latin typeface="仿宋" panose="02010609060101010101" pitchFamily="49" charset="-122"/>
                <a:ea typeface="仿宋" panose="02010609060101010101" pitchFamily="49" charset="-122"/>
              </a:rPr>
              <a:t>等软件进行统计分析，熟悉输出结果，进行解释。</a:t>
            </a:r>
            <a:endParaRPr lang="zh-CN" altLang="en-US" sz="2400" b="1">
              <a:solidFill>
                <a:srgbClr val="0000FF"/>
              </a:solidFill>
              <a:latin typeface="仿宋" panose="02010609060101010101" pitchFamily="49" charset="-122"/>
              <a:ea typeface="仿宋" panose="02010609060101010101" pitchFamily="49" charset="-122"/>
            </a:endParaRPr>
          </a:p>
          <a:p>
            <a:pPr eaLnBrk="1" hangingPunct="1">
              <a:lnSpc>
                <a:spcPct val="90000"/>
              </a:lnSpc>
              <a:spcAft>
                <a:spcPct val="20000"/>
              </a:spcAft>
            </a:pPr>
            <a:r>
              <a:rPr lang="zh-CN" altLang="en-US" sz="2200" b="1">
                <a:solidFill>
                  <a:srgbClr val="000000"/>
                </a:solidFill>
                <a:ea typeface="黑体" panose="02010609060101010101" pitchFamily="49" charset="-122"/>
              </a:rPr>
              <a:t>建议：</a:t>
            </a:r>
            <a:endParaRPr lang="zh-CN" altLang="en-US" sz="2200" b="1">
              <a:solidFill>
                <a:srgbClr val="000000"/>
              </a:solidFill>
              <a:ea typeface="黑体" panose="02010609060101010101" pitchFamily="49" charset="-122"/>
            </a:endParaRPr>
          </a:p>
          <a:p>
            <a:pPr eaLnBrk="1" hangingPunct="1">
              <a:lnSpc>
                <a:spcPct val="90000"/>
              </a:lnSpc>
              <a:spcAft>
                <a:spcPct val="20000"/>
              </a:spcAft>
            </a:pPr>
            <a:r>
              <a:rPr lang="zh-CN" altLang="en-US" sz="2400" b="1">
                <a:solidFill>
                  <a:srgbClr val="0000FF"/>
                </a:solidFill>
                <a:ea typeface="仿宋" panose="02010609060101010101" pitchFamily="49" charset="-122"/>
              </a:rPr>
              <a:t>理论应用并重：理论的重点是思路，应用的重点是实践。</a:t>
            </a:r>
            <a:endParaRPr lang="zh-CN" altLang="en-US" sz="2400" b="1">
              <a:solidFill>
                <a:srgbClr val="0000FF"/>
              </a:solidFill>
              <a:ea typeface="仿宋" panose="02010609060101010101" pitchFamily="49" charset="-122"/>
            </a:endParaRPr>
          </a:p>
          <a:p>
            <a:pPr eaLnBrk="1" hangingPunct="1">
              <a:lnSpc>
                <a:spcPct val="90000"/>
              </a:lnSpc>
              <a:spcAft>
                <a:spcPct val="20000"/>
              </a:spcAft>
            </a:pPr>
            <a:r>
              <a:rPr lang="zh-CN" altLang="en-US" sz="2400" b="1">
                <a:solidFill>
                  <a:srgbClr val="0000FF"/>
                </a:solidFill>
                <a:ea typeface="仿宋" panose="02010609060101010101" pitchFamily="49" charset="-122"/>
              </a:rPr>
              <a:t>重视练习：多做练习加深理解，实际操作熟悉软件。</a:t>
            </a:r>
            <a:endParaRPr lang="zh-CN" altLang="en-US" sz="2400" b="1">
              <a:solidFill>
                <a:srgbClr val="0000FF"/>
              </a:solidFill>
              <a:ea typeface="仿宋" panose="02010609060101010101" pitchFamily="49" charset="-122"/>
            </a:endParaRPr>
          </a:p>
          <a:p>
            <a:pPr eaLnBrk="1" hangingPunct="1">
              <a:lnSpc>
                <a:spcPct val="90000"/>
              </a:lnSpc>
              <a:spcAft>
                <a:spcPct val="20000"/>
              </a:spcAft>
            </a:pPr>
            <a:r>
              <a:rPr lang="zh-CN" altLang="en-US" sz="2400" b="1">
                <a:solidFill>
                  <a:srgbClr val="0000FF"/>
                </a:solidFill>
                <a:ea typeface="仿宋" panose="02010609060101010101" pitchFamily="49" charset="-122"/>
              </a:rPr>
              <a:t>不缺课：内容前后呼应，缺课不利学习。</a:t>
            </a:r>
            <a:endParaRPr lang="zh-CN" altLang="en-US" sz="2400" b="1">
              <a:solidFill>
                <a:srgbClr val="0000FF"/>
              </a:solidFill>
              <a:ea typeface="仿宋" panose="02010609060101010101" pitchFamily="49" charset="-122"/>
            </a:endParaRPr>
          </a:p>
          <a:p>
            <a:pPr eaLnBrk="1" hangingPunct="1">
              <a:lnSpc>
                <a:spcPct val="90000"/>
              </a:lnSpc>
              <a:spcAft>
                <a:spcPct val="20000"/>
              </a:spcAft>
              <a:buNone/>
            </a:pPr>
            <a:r>
              <a:rPr lang="zh-CN" altLang="en-US" sz="2400" b="1">
                <a:solidFill>
                  <a:srgbClr val="0000FF"/>
                </a:solidFill>
                <a:ea typeface="仿宋" panose="02010609060101010101" pitchFamily="49" charset="-122"/>
              </a:rPr>
              <a:t>                </a:t>
            </a:r>
            <a:r>
              <a:rPr lang="zh-CN" altLang="en-US" sz="2400" b="1">
                <a:solidFill>
                  <a:srgbClr val="0000FF"/>
                </a:solidFill>
                <a:latin typeface="仿宋" panose="02010609060101010101" pitchFamily="49" charset="-122"/>
                <a:ea typeface="仿宋" panose="02010609060101010101" pitchFamily="49" charset="-122"/>
              </a:rPr>
              <a:t>“</a:t>
            </a:r>
            <a:r>
              <a:rPr lang="zh-CN" altLang="en-US" sz="2400" b="1">
                <a:solidFill>
                  <a:srgbClr val="0000FF"/>
                </a:solidFill>
                <a:ea typeface="仿宋" panose="02010609060101010101" pitchFamily="49" charset="-122"/>
              </a:rPr>
              <a:t>师傅领进门，修行在个人</a:t>
            </a:r>
            <a:r>
              <a:rPr lang="zh-CN" altLang="en-US" sz="2400" b="1">
                <a:solidFill>
                  <a:srgbClr val="0000FF"/>
                </a:solidFill>
                <a:latin typeface="仿宋" panose="02010609060101010101" pitchFamily="49" charset="-122"/>
                <a:ea typeface="仿宋" panose="02010609060101010101" pitchFamily="49" charset="-122"/>
              </a:rPr>
              <a:t>”</a:t>
            </a:r>
            <a:r>
              <a:rPr lang="zh-CN" altLang="en-US" sz="2400" b="1"/>
              <a:t> 。</a:t>
            </a:r>
            <a:endParaRPr lang="zh-CN" altLang="en-US" sz="2400" b="1"/>
          </a:p>
          <a:p>
            <a:pPr algn="just" eaLnBrk="1" hangingPunct="1">
              <a:lnSpc>
                <a:spcPct val="90000"/>
              </a:lnSpc>
              <a:spcAft>
                <a:spcPct val="20000"/>
              </a:spcAft>
            </a:pPr>
            <a:r>
              <a:rPr lang="zh-CN" altLang="en-US" sz="2400" b="1">
                <a:solidFill>
                  <a:srgbClr val="000000"/>
                </a:solidFill>
                <a:ea typeface="黑体" panose="02010609060101010101" pitchFamily="49" charset="-122"/>
              </a:rPr>
              <a:t>先修课程：</a:t>
            </a:r>
            <a:endParaRPr lang="zh-CN" altLang="en-US" sz="2400" b="1">
              <a:solidFill>
                <a:srgbClr val="000000"/>
              </a:solidFill>
              <a:ea typeface="黑体" panose="02010609060101010101" pitchFamily="49" charset="-122"/>
            </a:endParaRPr>
          </a:p>
          <a:p>
            <a:pPr eaLnBrk="1" hangingPunct="1">
              <a:lnSpc>
                <a:spcPct val="90000"/>
              </a:lnSpc>
              <a:spcAft>
                <a:spcPct val="20000"/>
              </a:spcAft>
              <a:buNone/>
            </a:pPr>
            <a:r>
              <a:rPr lang="zh-CN" altLang="en-US" sz="2400" b="1">
                <a:solidFill>
                  <a:srgbClr val="000000"/>
                </a:solidFill>
              </a:rPr>
              <a:t>    </a:t>
            </a:r>
            <a:r>
              <a:rPr lang="zh-CN" altLang="en-US" sz="2400" b="1">
                <a:solidFill>
                  <a:srgbClr val="0000FF"/>
                </a:solidFill>
                <a:latin typeface="仿宋" panose="02010609060101010101" pitchFamily="49" charset="-122"/>
                <a:ea typeface="仿宋" panose="02010609060101010101" pitchFamily="49" charset="-122"/>
              </a:rPr>
              <a:t>数学分析、高等代数、概率论与数理统计</a:t>
            </a:r>
            <a:endParaRPr lang="zh-CN" altLang="en-US" sz="2400" b="1">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0241"/>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8434" name="日期占位符 10242"/>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0244" name="标题 10243"/>
          <p:cNvSpPr>
            <a:spLocks noGrp="1"/>
          </p:cNvSpPr>
          <p:nvPr>
            <p:ph type="title"/>
          </p:nvPr>
        </p:nvSpPr>
        <p:spPr>
          <a:xfrm>
            <a:off x="8101013" y="333375"/>
            <a:ext cx="874712" cy="379413"/>
          </a:xfrm>
        </p:spPr>
        <p:txBody>
          <a:bodyPr wrap="square" lIns="91440" tIns="45720" rIns="91440" bIns="45720" anchor="ctr" anchorCtr="0"/>
          <a:p>
            <a:pPr eaLnBrk="1" hangingPunct="1"/>
            <a:r>
              <a:rPr lang="en-US" altLang="zh-CN" sz="1800" b="1"/>
              <a:t>0 </a:t>
            </a:r>
            <a:r>
              <a:rPr lang="zh-CN" altLang="en-US" sz="1800" b="1"/>
              <a:t>绪论</a:t>
            </a:r>
            <a:endParaRPr lang="zh-CN" altLang="en-US" sz="1800" b="1"/>
          </a:p>
        </p:txBody>
      </p:sp>
      <p:sp>
        <p:nvSpPr>
          <p:cNvPr id="10245" name="内容占位符 10244"/>
          <p:cNvSpPr>
            <a:spLocks noGrp="1"/>
          </p:cNvSpPr>
          <p:nvPr>
            <p:ph idx="4294967295"/>
          </p:nvPr>
        </p:nvSpPr>
        <p:spPr>
          <a:xfrm>
            <a:off x="323850" y="692150"/>
            <a:ext cx="8280400" cy="4824413"/>
          </a:xfrm>
        </p:spPr>
        <p:txBody>
          <a:bodyPr anchor="t" anchorCtr="0"/>
          <a:p>
            <a:pPr eaLnBrk="1" hangingPunct="1">
              <a:lnSpc>
                <a:spcPct val="80000"/>
              </a:lnSpc>
              <a:spcBef>
                <a:spcPct val="40000"/>
              </a:spcBef>
              <a:spcAft>
                <a:spcPct val="40000"/>
              </a:spcAft>
              <a:buNone/>
            </a:pPr>
            <a:r>
              <a:rPr lang="en-US" altLang="zh-CN" sz="1400"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这门课程的内涵</a:t>
            </a:r>
            <a:endParaRPr lang="zh-CN" altLang="en-US" b="1"/>
          </a:p>
          <a:p>
            <a:pPr eaLnBrk="1" hangingPunct="1">
              <a:spcBef>
                <a:spcPct val="30000"/>
              </a:spcBef>
              <a:buNone/>
            </a:pPr>
            <a:r>
              <a:rPr lang="zh-CN" altLang="en-US" sz="1200" b="1"/>
              <a:t>                  </a:t>
            </a:r>
            <a:r>
              <a:rPr lang="zh-CN" altLang="en-US" sz="3000" b="1">
                <a:solidFill>
                  <a:srgbClr val="000000"/>
                </a:solidFill>
                <a:latin typeface="仿宋" panose="02010609060101010101" pitchFamily="49" charset="-122"/>
                <a:ea typeface="仿宋" panose="02010609060101010101" pitchFamily="49" charset="-122"/>
              </a:rPr>
              <a:t>数据分析</a:t>
            </a:r>
            <a:r>
              <a:rPr lang="en-US" altLang="zh-CN" sz="3000" b="1">
                <a:solidFill>
                  <a:srgbClr val="000000"/>
                </a:solidFill>
                <a:latin typeface="仿宋" panose="02010609060101010101" pitchFamily="49" charset="-122"/>
                <a:ea typeface="仿宋" panose="02010609060101010101" pitchFamily="49" charset="-122"/>
              </a:rPr>
              <a:t>(</a:t>
            </a:r>
            <a:r>
              <a:rPr lang="zh-CN" altLang="en-US" sz="3000" b="1">
                <a:solidFill>
                  <a:srgbClr val="000000"/>
                </a:solidFill>
                <a:latin typeface="仿宋" panose="02010609060101010101" pitchFamily="49" charset="-122"/>
                <a:ea typeface="仿宋" panose="02010609060101010101" pitchFamily="49" charset="-122"/>
              </a:rPr>
              <a:t>统计学</a:t>
            </a:r>
            <a:r>
              <a:rPr lang="en-US" altLang="zh-CN" sz="3000" b="1">
                <a:solidFill>
                  <a:srgbClr val="000000"/>
                </a:solidFill>
                <a:latin typeface="仿宋" panose="02010609060101010101" pitchFamily="49" charset="-122"/>
                <a:ea typeface="仿宋" panose="02010609060101010101" pitchFamily="49" charset="-122"/>
              </a:rPr>
              <a:t>statistics</a:t>
            </a:r>
            <a:r>
              <a:rPr lang="zh-CN" altLang="en-US" sz="3000" b="1">
                <a:solidFill>
                  <a:srgbClr val="000000"/>
                </a:solidFill>
                <a:latin typeface="仿宋" panose="02010609060101010101" pitchFamily="49" charset="-122"/>
                <a:ea typeface="仿宋" panose="02010609060101010101" pitchFamily="49" charset="-122"/>
              </a:rPr>
              <a:t>）以</a:t>
            </a:r>
            <a:r>
              <a:rPr lang="zh-CN" altLang="en-US" sz="3000" b="1">
                <a:solidFill>
                  <a:srgbClr val="FF0000"/>
                </a:solidFill>
                <a:latin typeface="仿宋" panose="02010609060101010101" pitchFamily="49" charset="-122"/>
                <a:ea typeface="仿宋" panose="02010609060101010101" pitchFamily="49" charset="-122"/>
              </a:rPr>
              <a:t>数据</a:t>
            </a:r>
            <a:r>
              <a:rPr lang="zh-CN" altLang="en-US" sz="3000" b="1">
                <a:solidFill>
                  <a:srgbClr val="000000"/>
                </a:solidFill>
                <a:latin typeface="仿宋" panose="02010609060101010101" pitchFamily="49" charset="-122"/>
                <a:ea typeface="仿宋" panose="02010609060101010101" pitchFamily="49" charset="-122"/>
              </a:rPr>
              <a:t>为</a:t>
            </a:r>
            <a:endParaRPr lang="zh-CN" altLang="en-US" sz="3000" b="1">
              <a:solidFill>
                <a:srgbClr val="00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000000"/>
                </a:solidFill>
                <a:latin typeface="仿宋" panose="02010609060101010101" pitchFamily="49" charset="-122"/>
                <a:ea typeface="仿宋" panose="02010609060101010101" pitchFamily="49" charset="-122"/>
              </a:rPr>
              <a:t>依据，以</a:t>
            </a:r>
            <a:r>
              <a:rPr lang="zh-CN" altLang="en-US" sz="3000" b="1">
                <a:solidFill>
                  <a:srgbClr val="FF0000"/>
                </a:solidFill>
                <a:latin typeface="仿宋" panose="02010609060101010101" pitchFamily="49" charset="-122"/>
                <a:ea typeface="仿宋" panose="02010609060101010101" pitchFamily="49" charset="-122"/>
              </a:rPr>
              <a:t>统计方法</a:t>
            </a:r>
            <a:r>
              <a:rPr lang="zh-CN" altLang="en-US" sz="3000" b="1">
                <a:solidFill>
                  <a:srgbClr val="000000"/>
                </a:solidFill>
                <a:latin typeface="仿宋" panose="02010609060101010101" pitchFamily="49" charset="-122"/>
                <a:ea typeface="仿宋" panose="02010609060101010101" pitchFamily="49" charset="-122"/>
              </a:rPr>
              <a:t>为理论、计算机及统计</a:t>
            </a:r>
            <a:r>
              <a:rPr lang="zh-CN" altLang="en-US" sz="3000" b="1">
                <a:solidFill>
                  <a:srgbClr val="FF0000"/>
                </a:solidFill>
                <a:latin typeface="仿宋" panose="02010609060101010101" pitchFamily="49" charset="-122"/>
                <a:ea typeface="仿宋" panose="02010609060101010101" pitchFamily="49" charset="-122"/>
              </a:rPr>
              <a:t>软</a:t>
            </a:r>
            <a:endParaRPr lang="zh-CN" altLang="en-US" sz="3000" b="1">
              <a:solidFill>
                <a:srgbClr val="FF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FF0000"/>
                </a:solidFill>
                <a:latin typeface="仿宋" panose="02010609060101010101" pitchFamily="49" charset="-122"/>
                <a:ea typeface="仿宋" panose="02010609060101010101" pitchFamily="49" charset="-122"/>
              </a:rPr>
              <a:t>件</a:t>
            </a:r>
            <a:r>
              <a:rPr lang="zh-CN" altLang="en-US" sz="3000" b="1">
                <a:solidFill>
                  <a:srgbClr val="000000"/>
                </a:solidFill>
                <a:latin typeface="仿宋" panose="02010609060101010101" pitchFamily="49" charset="-122"/>
                <a:ea typeface="仿宋" panose="02010609060101010101" pitchFamily="49" charset="-122"/>
              </a:rPr>
              <a:t>为工具，研究多变量问题、挖掘数据的统</a:t>
            </a:r>
            <a:endParaRPr lang="zh-CN" altLang="en-US" sz="3000" b="1">
              <a:solidFill>
                <a:srgbClr val="00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000000"/>
                </a:solidFill>
                <a:latin typeface="仿宋" panose="02010609060101010101" pitchFamily="49" charset="-122"/>
                <a:ea typeface="仿宋" panose="02010609060101010101" pitchFamily="49" charset="-122"/>
              </a:rPr>
              <a:t>计规律的学科。</a:t>
            </a:r>
            <a:endParaRPr lang="zh-CN" altLang="en-US" sz="3000" b="1">
              <a:solidFill>
                <a:srgbClr val="00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000000"/>
                </a:solidFill>
                <a:latin typeface="仿宋" panose="02010609060101010101" pitchFamily="49" charset="-122"/>
                <a:ea typeface="仿宋" panose="02010609060101010101" pitchFamily="49" charset="-122"/>
              </a:rPr>
              <a:t>    通过</a:t>
            </a:r>
            <a:r>
              <a:rPr lang="zh-CN" altLang="en-US" sz="3000" b="1">
                <a:solidFill>
                  <a:srgbClr val="FF0000"/>
                </a:solidFill>
                <a:latin typeface="仿宋" panose="02010609060101010101" pitchFamily="49" charset="-122"/>
                <a:ea typeface="仿宋" panose="02010609060101010101" pitchFamily="49" charset="-122"/>
              </a:rPr>
              <a:t>收集数据</a:t>
            </a:r>
            <a:r>
              <a:rPr lang="en-US" altLang="zh-CN" sz="3000" b="1">
                <a:solidFill>
                  <a:srgbClr val="FF0000"/>
                </a:solidFill>
                <a:latin typeface="仿宋" panose="02010609060101010101" pitchFamily="49" charset="-122"/>
                <a:ea typeface="仿宋" panose="02010609060101010101" pitchFamily="49" charset="-122"/>
              </a:rPr>
              <a:t>--</a:t>
            </a:r>
            <a:r>
              <a:rPr lang="zh-CN" altLang="en-US" sz="3000" b="1">
                <a:solidFill>
                  <a:srgbClr val="FF0000"/>
                </a:solidFill>
                <a:latin typeface="仿宋" panose="02010609060101010101" pitchFamily="49" charset="-122"/>
                <a:ea typeface="仿宋" panose="02010609060101010101" pitchFamily="49" charset="-122"/>
              </a:rPr>
              <a:t>整理数据</a:t>
            </a:r>
            <a:r>
              <a:rPr lang="en-US" altLang="zh-CN" sz="3000" b="1">
                <a:solidFill>
                  <a:srgbClr val="FF0000"/>
                </a:solidFill>
                <a:latin typeface="仿宋" panose="02010609060101010101" pitchFamily="49" charset="-122"/>
                <a:ea typeface="仿宋" panose="02010609060101010101" pitchFamily="49" charset="-122"/>
              </a:rPr>
              <a:t>--</a:t>
            </a:r>
            <a:r>
              <a:rPr lang="zh-CN" altLang="en-US" sz="3000" b="1">
                <a:solidFill>
                  <a:srgbClr val="FF0000"/>
                </a:solidFill>
                <a:latin typeface="仿宋" panose="02010609060101010101" pitchFamily="49" charset="-122"/>
                <a:ea typeface="仿宋" panose="02010609060101010101" pitchFamily="49" charset="-122"/>
              </a:rPr>
              <a:t>分析数据</a:t>
            </a:r>
            <a:r>
              <a:rPr lang="zh-CN" altLang="en-US" sz="3000" b="1">
                <a:solidFill>
                  <a:srgbClr val="000000"/>
                </a:solidFill>
                <a:latin typeface="仿宋" panose="02010609060101010101" pitchFamily="49" charset="-122"/>
                <a:ea typeface="仿宋" panose="02010609060101010101" pitchFamily="49" charset="-122"/>
              </a:rPr>
              <a:t>和</a:t>
            </a:r>
            <a:endParaRPr lang="zh-CN" altLang="en-US" sz="3000" b="1">
              <a:solidFill>
                <a:srgbClr val="00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000000"/>
                </a:solidFill>
                <a:latin typeface="仿宋" panose="02010609060101010101" pitchFamily="49" charset="-122"/>
                <a:ea typeface="仿宋" panose="02010609060101010101" pitchFamily="49" charset="-122"/>
              </a:rPr>
              <a:t>由数据得出结论的一组概念、原则和方法</a:t>
            </a:r>
            <a:endParaRPr lang="zh-CN" altLang="en-US" sz="3000" b="1">
              <a:solidFill>
                <a:srgbClr val="000000"/>
              </a:solidFill>
              <a:latin typeface="仿宋" panose="02010609060101010101" pitchFamily="49" charset="-122"/>
              <a:ea typeface="仿宋" panose="02010609060101010101" pitchFamily="49" charset="-122"/>
            </a:endParaRPr>
          </a:p>
          <a:p>
            <a:pPr eaLnBrk="1" hangingPunct="1">
              <a:spcBef>
                <a:spcPct val="30000"/>
              </a:spcBef>
              <a:buNone/>
            </a:pPr>
            <a:r>
              <a:rPr lang="zh-CN" altLang="en-US" sz="3000" b="1">
                <a:solidFill>
                  <a:srgbClr val="000000"/>
                </a:solidFill>
                <a:latin typeface="仿宋" panose="02010609060101010101" pitchFamily="49" charset="-122"/>
                <a:ea typeface="仿宋" panose="02010609060101010101" pitchFamily="49" charset="-122"/>
              </a:rPr>
              <a:t>（建模）。以归纳为主要思维方式。</a:t>
            </a:r>
            <a:endParaRPr lang="zh-CN" altLang="en-US" sz="3000" b="1">
              <a:solidFill>
                <a:srgbClr val="000000"/>
              </a:solidFill>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5">
                                            <p:txEl>
                                              <p:charRg st="0" end="11"/>
                                            </p:txEl>
                                          </p:spTgt>
                                        </p:tgtEl>
                                        <p:attrNameLst>
                                          <p:attrName>style.visibility</p:attrName>
                                        </p:attrNameLst>
                                      </p:cBhvr>
                                      <p:to>
                                        <p:strVal val="visible"/>
                                      </p:to>
                                    </p:set>
                                    <p:animEffect transition="in" filter="blinds(horizontal)">
                                      <p:cBhvr>
                                        <p:cTn id="12" dur="500"/>
                                        <p:tgtEl>
                                          <p:spTgt spid="10245">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0245">
                                            <p:txEl>
                                              <p:charRg st="11" end="53"/>
                                            </p:txEl>
                                          </p:spTgt>
                                        </p:tgtEl>
                                        <p:attrNameLst>
                                          <p:attrName>style.visibility</p:attrName>
                                        </p:attrNameLst>
                                      </p:cBhvr>
                                      <p:to>
                                        <p:strVal val="visible"/>
                                      </p:to>
                                    </p:set>
                                    <p:animEffect transition="in" filter="blinds(horizontal)">
                                      <p:cBhvr>
                                        <p:cTn id="17" dur="500"/>
                                        <p:tgtEl>
                                          <p:spTgt spid="10245">
                                            <p:txEl>
                                              <p:charRg st="11"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2" nodeType="clickEffect">
                                  <p:stCondLst>
                                    <p:cond delay="0"/>
                                  </p:stCondLst>
                                  <p:childTnLst>
                                    <p:set>
                                      <p:cBhvr>
                                        <p:cTn id="21" dur="1" fill="hold">
                                          <p:stCondLst>
                                            <p:cond delay="0"/>
                                          </p:stCondLst>
                                        </p:cTn>
                                        <p:tgtEl>
                                          <p:spTgt spid="10245">
                                            <p:txEl>
                                              <p:charRg st="53" end="73"/>
                                            </p:txEl>
                                          </p:spTgt>
                                        </p:tgtEl>
                                        <p:attrNameLst>
                                          <p:attrName>style.visibility</p:attrName>
                                        </p:attrNameLst>
                                      </p:cBhvr>
                                      <p:to>
                                        <p:strVal val="visible"/>
                                      </p:to>
                                    </p:set>
                                    <p:animEffect transition="in" filter="blinds(horizontal)">
                                      <p:cBhvr>
                                        <p:cTn id="22" dur="500"/>
                                        <p:tgtEl>
                                          <p:spTgt spid="10245">
                                            <p:txEl>
                                              <p:charRg st="53"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3" nodeType="clickEffect">
                                  <p:stCondLst>
                                    <p:cond delay="0"/>
                                  </p:stCondLst>
                                  <p:childTnLst>
                                    <p:set>
                                      <p:cBhvr>
                                        <p:cTn id="26" dur="1" fill="hold">
                                          <p:stCondLst>
                                            <p:cond delay="0"/>
                                          </p:stCondLst>
                                        </p:cTn>
                                        <p:tgtEl>
                                          <p:spTgt spid="10245">
                                            <p:txEl>
                                              <p:charRg st="73" end="93"/>
                                            </p:txEl>
                                          </p:spTgt>
                                        </p:tgtEl>
                                        <p:attrNameLst>
                                          <p:attrName>style.visibility</p:attrName>
                                        </p:attrNameLst>
                                      </p:cBhvr>
                                      <p:to>
                                        <p:strVal val="visible"/>
                                      </p:to>
                                    </p:set>
                                    <p:animEffect transition="in" filter="blinds(horizontal)">
                                      <p:cBhvr>
                                        <p:cTn id="27" dur="500"/>
                                        <p:tgtEl>
                                          <p:spTgt spid="10245">
                                            <p:txEl>
                                              <p:charRg st="73" end="9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4" nodeType="clickEffect">
                                  <p:stCondLst>
                                    <p:cond delay="0"/>
                                  </p:stCondLst>
                                  <p:childTnLst>
                                    <p:set>
                                      <p:cBhvr>
                                        <p:cTn id="31" dur="1" fill="hold">
                                          <p:stCondLst>
                                            <p:cond delay="0"/>
                                          </p:stCondLst>
                                        </p:cTn>
                                        <p:tgtEl>
                                          <p:spTgt spid="10245">
                                            <p:txEl>
                                              <p:charRg st="93" end="101"/>
                                            </p:txEl>
                                          </p:spTgt>
                                        </p:tgtEl>
                                        <p:attrNameLst>
                                          <p:attrName>style.visibility</p:attrName>
                                        </p:attrNameLst>
                                      </p:cBhvr>
                                      <p:to>
                                        <p:strVal val="visible"/>
                                      </p:to>
                                    </p:set>
                                    <p:animEffect transition="in" filter="blinds(horizontal)">
                                      <p:cBhvr>
                                        <p:cTn id="32" dur="500"/>
                                        <p:tgtEl>
                                          <p:spTgt spid="10245">
                                            <p:txEl>
                                              <p:charRg st="93" end="10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5" nodeType="clickEffect">
                                  <p:stCondLst>
                                    <p:cond delay="0"/>
                                  </p:stCondLst>
                                  <p:childTnLst>
                                    <p:set>
                                      <p:cBhvr>
                                        <p:cTn id="36" dur="1" fill="hold">
                                          <p:stCondLst>
                                            <p:cond delay="0"/>
                                          </p:stCondLst>
                                        </p:cTn>
                                        <p:tgtEl>
                                          <p:spTgt spid="10245">
                                            <p:txEl>
                                              <p:charRg st="101" end="125"/>
                                            </p:txEl>
                                          </p:spTgt>
                                        </p:tgtEl>
                                        <p:attrNameLst>
                                          <p:attrName>style.visibility</p:attrName>
                                        </p:attrNameLst>
                                      </p:cBhvr>
                                      <p:to>
                                        <p:strVal val="visible"/>
                                      </p:to>
                                    </p:set>
                                    <p:animEffect transition="in" filter="blinds(horizontal)">
                                      <p:cBhvr>
                                        <p:cTn id="37" dur="500"/>
                                        <p:tgtEl>
                                          <p:spTgt spid="10245">
                                            <p:txEl>
                                              <p:charRg st="101" end="12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6" nodeType="clickEffect">
                                  <p:stCondLst>
                                    <p:cond delay="0"/>
                                  </p:stCondLst>
                                  <p:childTnLst>
                                    <p:set>
                                      <p:cBhvr>
                                        <p:cTn id="41" dur="1" fill="hold">
                                          <p:stCondLst>
                                            <p:cond delay="0"/>
                                          </p:stCondLst>
                                        </p:cTn>
                                        <p:tgtEl>
                                          <p:spTgt spid="10245">
                                            <p:txEl>
                                              <p:charRg st="125" end="144"/>
                                            </p:txEl>
                                          </p:spTgt>
                                        </p:tgtEl>
                                        <p:attrNameLst>
                                          <p:attrName>style.visibility</p:attrName>
                                        </p:attrNameLst>
                                      </p:cBhvr>
                                      <p:to>
                                        <p:strVal val="visible"/>
                                      </p:to>
                                    </p:set>
                                    <p:animEffect transition="in" filter="blinds(horizontal)">
                                      <p:cBhvr>
                                        <p:cTn id="42" dur="500"/>
                                        <p:tgtEl>
                                          <p:spTgt spid="10245">
                                            <p:txEl>
                                              <p:charRg st="125" end="14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7" nodeType="clickEffect">
                                  <p:stCondLst>
                                    <p:cond delay="0"/>
                                  </p:stCondLst>
                                  <p:childTnLst>
                                    <p:set>
                                      <p:cBhvr>
                                        <p:cTn id="46" dur="1" fill="hold">
                                          <p:stCondLst>
                                            <p:cond delay="0"/>
                                          </p:stCondLst>
                                        </p:cTn>
                                        <p:tgtEl>
                                          <p:spTgt spid="10245">
                                            <p:txEl>
                                              <p:charRg st="144" end="161"/>
                                            </p:txEl>
                                          </p:spTgt>
                                        </p:tgtEl>
                                        <p:attrNameLst>
                                          <p:attrName>style.visibility</p:attrName>
                                        </p:attrNameLst>
                                      </p:cBhvr>
                                      <p:to>
                                        <p:strVal val="visible"/>
                                      </p:to>
                                    </p:set>
                                    <p:animEffect transition="in" filter="blinds(horizontal)">
                                      <p:cBhvr>
                                        <p:cTn id="47" dur="500"/>
                                        <p:tgtEl>
                                          <p:spTgt spid="10245">
                                            <p:txEl>
                                              <p:charRg st="144"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1265"/>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19458" name="日期占位符 11266"/>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19459" name="标题 11267"/>
          <p:cNvSpPr>
            <a:spLocks noGrp="1"/>
          </p:cNvSpPr>
          <p:nvPr>
            <p:ph type="title"/>
          </p:nvPr>
        </p:nvSpPr>
        <p:spPr/>
        <p:txBody>
          <a:bodyPr wrap="square" lIns="91440" tIns="45720" rIns="91440" bIns="45720" anchor="ctr" anchorCtr="0"/>
          <a:p>
            <a:pPr eaLnBrk="1" hangingPunct="1"/>
            <a:r>
              <a:rPr lang="zh-CN" altLang="en-US" b="1"/>
              <a:t>统计学与其他学科的关系</a:t>
            </a:r>
            <a:endParaRPr lang="zh-CN" altLang="en-US" b="1"/>
          </a:p>
        </p:txBody>
      </p:sp>
      <p:sp>
        <p:nvSpPr>
          <p:cNvPr id="19460" name="文本占位符 11268"/>
          <p:cNvSpPr>
            <a:spLocks noGrp="1"/>
          </p:cNvSpPr>
          <p:nvPr>
            <p:ph type="body" idx="1"/>
          </p:nvPr>
        </p:nvSpPr>
        <p:spPr>
          <a:xfrm>
            <a:off x="457200" y="1700213"/>
            <a:ext cx="4402138" cy="4167187"/>
          </a:xfrm>
        </p:spPr>
        <p:txBody>
          <a:bodyPr wrap="square" lIns="91440" tIns="45720" rIns="91440" bIns="45720" anchor="t" anchorCtr="0"/>
          <a:p>
            <a:pPr eaLnBrk="1" hangingPunct="1">
              <a:lnSpc>
                <a:spcPct val="90000"/>
              </a:lnSpc>
            </a:pPr>
            <a:r>
              <a:rPr lang="zh-CN" altLang="en-US" sz="2400" b="1">
                <a:solidFill>
                  <a:srgbClr val="000000"/>
                </a:solidFill>
                <a:ea typeface="黑体" panose="02010609060101010101" pitchFamily="49" charset="-122"/>
              </a:rPr>
              <a:t>统计与数学</a:t>
            </a:r>
            <a:r>
              <a:rPr lang="zh-CN" altLang="en-US" sz="2400" b="1">
                <a:ea typeface="黑体" panose="02010609060101010101" pitchFamily="49" charset="-122"/>
              </a:rPr>
              <a:t>：</a:t>
            </a:r>
            <a:endParaRPr lang="zh-CN" altLang="en-US" sz="2400" b="1">
              <a:ea typeface="黑体" panose="02010609060101010101" pitchFamily="49" charset="-122"/>
            </a:endParaRPr>
          </a:p>
          <a:p>
            <a:pPr eaLnBrk="1" hangingPunct="1">
              <a:lnSpc>
                <a:spcPct val="90000"/>
              </a:lnSpc>
              <a:spcBef>
                <a:spcPct val="0"/>
              </a:spcBef>
            </a:pPr>
            <a:r>
              <a:rPr lang="zh-CN" altLang="en-US" sz="2000" b="1">
                <a:latin typeface="仿宋" panose="02010609060101010101" pitchFamily="49" charset="-122"/>
                <a:ea typeface="仿宋" panose="02010609060101010101" pitchFamily="49" charset="-122"/>
              </a:rPr>
              <a:t>数学思维以</a:t>
            </a:r>
            <a:r>
              <a:rPr lang="zh-CN" altLang="en-US" sz="2000" b="1">
                <a:solidFill>
                  <a:srgbClr val="FF0000"/>
                </a:solidFill>
                <a:latin typeface="仿宋" panose="02010609060101010101" pitchFamily="49" charset="-122"/>
                <a:ea typeface="仿宋" panose="02010609060101010101" pitchFamily="49" charset="-122"/>
              </a:rPr>
              <a:t>演绎</a:t>
            </a:r>
            <a:r>
              <a:rPr lang="zh-CN" altLang="en-US" sz="2000" b="1">
                <a:latin typeface="仿宋" panose="02010609060101010101" pitchFamily="49" charset="-122"/>
                <a:ea typeface="仿宋" panose="02010609060101010101" pitchFamily="49" charset="-122"/>
              </a:rPr>
              <a:t>为主</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统计以</a:t>
            </a:r>
            <a:r>
              <a:rPr lang="zh-CN" altLang="en-US" sz="2000" b="1">
                <a:solidFill>
                  <a:srgbClr val="FF0000"/>
                </a:solidFill>
                <a:latin typeface="仿宋" panose="02010609060101010101" pitchFamily="49" charset="-122"/>
                <a:ea typeface="仿宋" panose="02010609060101010101" pitchFamily="49" charset="-122"/>
              </a:rPr>
              <a:t>归纳</a:t>
            </a:r>
            <a:r>
              <a:rPr lang="zh-CN" altLang="en-US" sz="2000" b="1">
                <a:latin typeface="仿宋" panose="02010609060101010101" pitchFamily="49" charset="-122"/>
                <a:ea typeface="仿宋" panose="02010609060101010101" pitchFamily="49" charset="-122"/>
              </a:rPr>
              <a:t>为主</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兼有演绎</a:t>
            </a:r>
            <a:r>
              <a:rPr lang="en-US" altLang="zh-CN" sz="2000" b="1">
                <a:latin typeface="仿宋" panose="02010609060101010101" pitchFamily="49" charset="-122"/>
                <a:ea typeface="仿宋" panose="02010609060101010101" pitchFamily="49" charset="-122"/>
              </a:rPr>
              <a:t>;</a:t>
            </a:r>
            <a:endParaRPr lang="en-US" altLang="zh-CN" sz="2000" b="1">
              <a:latin typeface="仿宋" panose="02010609060101010101" pitchFamily="49" charset="-122"/>
              <a:ea typeface="仿宋" panose="02010609060101010101" pitchFamily="49" charset="-122"/>
            </a:endParaRPr>
          </a:p>
          <a:p>
            <a:pPr eaLnBrk="1" hangingPunct="1">
              <a:lnSpc>
                <a:spcPct val="90000"/>
              </a:lnSpc>
              <a:spcBef>
                <a:spcPct val="0"/>
              </a:spcBef>
            </a:pPr>
            <a:r>
              <a:rPr lang="zh-CN" altLang="en-US" sz="2000" b="1">
                <a:solidFill>
                  <a:srgbClr val="FF0000"/>
                </a:solidFill>
                <a:latin typeface="仿宋" panose="02010609060101010101" pitchFamily="49" charset="-122"/>
                <a:ea typeface="仿宋" panose="02010609060101010101" pitchFamily="49" charset="-122"/>
              </a:rPr>
              <a:t>数学是工具</a:t>
            </a:r>
            <a:r>
              <a:rPr lang="zh-CN" altLang="en-US" sz="2000" b="1">
                <a:latin typeface="仿宋" panose="02010609060101010101" pitchFamily="49" charset="-122"/>
                <a:ea typeface="仿宋" panose="02010609060101010101" pitchFamily="49" charset="-122"/>
              </a:rPr>
              <a:t>：统计各领域利用几乎所有数学</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但统计本身的数学为具体目标服务</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一般不形成数学体系</a:t>
            </a:r>
            <a:r>
              <a:rPr lang="zh-CN" altLang="en-US" sz="2000">
                <a:latin typeface="仿宋" panose="02010609060101010101" pitchFamily="49" charset="-122"/>
                <a:ea typeface="仿宋" panose="02010609060101010101" pitchFamily="49" charset="-122"/>
              </a:rPr>
              <a:t>。</a:t>
            </a:r>
            <a:endParaRPr lang="zh-CN" altLang="en-US" sz="2000">
              <a:latin typeface="仿宋" panose="02010609060101010101" pitchFamily="49" charset="-122"/>
              <a:ea typeface="仿宋" panose="02010609060101010101" pitchFamily="49" charset="-122"/>
            </a:endParaRPr>
          </a:p>
          <a:p>
            <a:pPr eaLnBrk="1" hangingPunct="1">
              <a:lnSpc>
                <a:spcPct val="90000"/>
              </a:lnSpc>
              <a:spcBef>
                <a:spcPct val="50000"/>
              </a:spcBef>
            </a:pPr>
            <a:r>
              <a:rPr lang="zh-CN" altLang="en-US" sz="2400" b="1">
                <a:solidFill>
                  <a:srgbClr val="000000"/>
                </a:solidFill>
                <a:ea typeface="黑体" panose="02010609060101010101" pitchFamily="49" charset="-122"/>
              </a:rPr>
              <a:t>统计与计算机的关系</a:t>
            </a:r>
            <a:endParaRPr lang="zh-CN" altLang="en-US" sz="2400" b="1">
              <a:solidFill>
                <a:srgbClr val="000000"/>
              </a:solidFill>
              <a:ea typeface="黑体" panose="02010609060101010101" pitchFamily="49" charset="-122"/>
            </a:endParaRPr>
          </a:p>
          <a:p>
            <a:pPr algn="just" eaLnBrk="1" hangingPunct="1">
              <a:lnSpc>
                <a:spcPct val="90000"/>
              </a:lnSpc>
              <a:spcBef>
                <a:spcPct val="0"/>
              </a:spcBef>
            </a:pPr>
            <a:r>
              <a:rPr lang="zh-CN" altLang="en-US" sz="2000" b="1">
                <a:latin typeface="仿宋" panose="02010609060101010101" pitchFamily="49" charset="-122"/>
                <a:ea typeface="仿宋" panose="02010609060101010101" pitchFamily="49" charset="-122"/>
              </a:rPr>
              <a:t>最初的计算机是为</a:t>
            </a:r>
            <a:r>
              <a:rPr lang="zh-CN" altLang="en-US" sz="2000" b="1">
                <a:solidFill>
                  <a:srgbClr val="FF0000"/>
                </a:solidFill>
                <a:latin typeface="仿宋" panose="02010609060101010101" pitchFamily="49" charset="-122"/>
                <a:ea typeface="仿宋" panose="02010609060101010101" pitchFamily="49" charset="-122"/>
              </a:rPr>
              <a:t>科学计算</a:t>
            </a:r>
            <a:r>
              <a:rPr lang="zh-CN" altLang="en-US" sz="2000" b="1">
                <a:latin typeface="仿宋" panose="02010609060101010101" pitchFamily="49" charset="-122"/>
                <a:ea typeface="仿宋" panose="02010609060101010101" pitchFamily="49" charset="-122"/>
              </a:rPr>
              <a:t>而设计和建造的。</a:t>
            </a:r>
            <a:endParaRPr lang="zh-CN" altLang="en-US" sz="2000" b="1">
              <a:latin typeface="仿宋" panose="02010609060101010101" pitchFamily="49" charset="-122"/>
              <a:ea typeface="仿宋" panose="02010609060101010101" pitchFamily="49" charset="-122"/>
            </a:endParaRPr>
          </a:p>
          <a:p>
            <a:pPr algn="just" eaLnBrk="1" hangingPunct="1">
              <a:lnSpc>
                <a:spcPct val="90000"/>
              </a:lnSpc>
              <a:spcBef>
                <a:spcPct val="0"/>
              </a:spcBef>
            </a:pPr>
            <a:r>
              <a:rPr lang="zh-CN" altLang="en-US" sz="2000" b="1">
                <a:solidFill>
                  <a:srgbClr val="FF0000"/>
                </a:solidFill>
                <a:latin typeface="仿宋" panose="02010609060101010101" pitchFamily="49" charset="-122"/>
                <a:ea typeface="仿宋" panose="02010609060101010101" pitchFamily="49" charset="-122"/>
              </a:rPr>
              <a:t>统计是</a:t>
            </a:r>
            <a:r>
              <a:rPr lang="zh-CN" altLang="en-US" sz="2000" b="1">
                <a:latin typeface="仿宋" panose="02010609060101010101" pitchFamily="49" charset="-122"/>
                <a:ea typeface="仿宋" panose="02010609060101010101" pitchFamily="49" charset="-122"/>
              </a:rPr>
              <a:t>大型计算机的</a:t>
            </a:r>
            <a:r>
              <a:rPr lang="zh-CN" altLang="en-US" sz="2000" b="1">
                <a:solidFill>
                  <a:srgbClr val="FF0000"/>
                </a:solidFill>
                <a:latin typeface="仿宋" panose="02010609060101010101" pitchFamily="49" charset="-122"/>
                <a:ea typeface="仿宋" panose="02010609060101010101" pitchFamily="49" charset="-122"/>
              </a:rPr>
              <a:t>最早用户</a:t>
            </a:r>
            <a:r>
              <a:rPr lang="zh-CN" altLang="en-US" sz="2000" b="1">
                <a:latin typeface="仿宋" panose="02010609060101010101" pitchFamily="49" charset="-122"/>
                <a:ea typeface="仿宋" panose="02010609060101010101" pitchFamily="49" charset="-122"/>
              </a:rPr>
              <a:t>，由于统计和数据打交道</a:t>
            </a:r>
            <a:r>
              <a:rPr lang="en-US" altLang="zh-CN" sz="2000" b="1">
                <a:latin typeface="仿宋" panose="02010609060101010101" pitchFamily="49" charset="-122"/>
                <a:ea typeface="仿宋" panose="02010609060101010101" pitchFamily="49" charset="-122"/>
              </a:rPr>
              <a:t>,</a:t>
            </a:r>
            <a:r>
              <a:rPr lang="zh-CN" altLang="en-US" sz="2000" b="1">
                <a:latin typeface="仿宋" panose="02010609060101010101" pitchFamily="49" charset="-122"/>
                <a:ea typeface="仿宋" panose="02010609060101010101" pitchFamily="49" charset="-122"/>
              </a:rPr>
              <a:t>没有计算机发展统计就没有前途</a:t>
            </a:r>
            <a:r>
              <a:rPr lang="en-US" altLang="zh-CN" sz="2000" b="1">
                <a:latin typeface="仿宋" panose="02010609060101010101" pitchFamily="49" charset="-122"/>
                <a:ea typeface="仿宋" panose="02010609060101010101" pitchFamily="49" charset="-122"/>
              </a:rPr>
              <a:t>.</a:t>
            </a:r>
            <a:endParaRPr lang="en-US" altLang="zh-CN" sz="2000" b="1">
              <a:latin typeface="仿宋" panose="02010609060101010101" pitchFamily="49" charset="-122"/>
              <a:ea typeface="仿宋" panose="02010609060101010101" pitchFamily="49" charset="-122"/>
            </a:endParaRPr>
          </a:p>
          <a:p>
            <a:pPr eaLnBrk="1" hangingPunct="1">
              <a:lnSpc>
                <a:spcPct val="90000"/>
              </a:lnSpc>
              <a:spcBef>
                <a:spcPct val="0"/>
              </a:spcBef>
            </a:pPr>
            <a:r>
              <a:rPr lang="zh-CN" altLang="en-US" sz="2000" b="1">
                <a:latin typeface="仿宋" panose="02010609060101010101" pitchFamily="49" charset="-122"/>
                <a:ea typeface="仿宋" panose="02010609060101010101" pitchFamily="49" charset="-122"/>
              </a:rPr>
              <a:t>计算机和统计的发展</a:t>
            </a:r>
            <a:r>
              <a:rPr lang="zh-CN" altLang="en-US" sz="2000" b="1">
                <a:solidFill>
                  <a:srgbClr val="FF0000"/>
                </a:solidFill>
                <a:latin typeface="仿宋" panose="02010609060101010101" pitchFamily="49" charset="-122"/>
                <a:ea typeface="仿宋" panose="02010609060101010101" pitchFamily="49" charset="-122"/>
              </a:rPr>
              <a:t>相辅相成</a:t>
            </a:r>
            <a:endParaRPr lang="zh-CN" altLang="en-US" sz="2000" b="1">
              <a:solidFill>
                <a:srgbClr val="FF0000"/>
              </a:solidFill>
              <a:latin typeface="仿宋" panose="02010609060101010101" pitchFamily="49" charset="-122"/>
              <a:ea typeface="仿宋" panose="02010609060101010101" pitchFamily="49" charset="-122"/>
            </a:endParaRPr>
          </a:p>
        </p:txBody>
      </p:sp>
      <p:sp>
        <p:nvSpPr>
          <p:cNvPr id="11270" name="矩形 11269"/>
          <p:cNvSpPr/>
          <p:nvPr/>
        </p:nvSpPr>
        <p:spPr>
          <a:xfrm>
            <a:off x="4787900" y="2565400"/>
            <a:ext cx="4211638" cy="1616075"/>
          </a:xfrm>
          <a:prstGeom prst="rect">
            <a:avLst/>
          </a:prstGeom>
          <a:noFill/>
          <a:ln w="9525">
            <a:noFill/>
          </a:ln>
        </p:spPr>
        <p:txBody>
          <a:bodyPr anchor="t" anchorCtr="0">
            <a:spAutoFit/>
          </a:bodyPr>
          <a:p>
            <a:r>
              <a:rPr lang="zh-CN" altLang="en-US" sz="2000" b="1">
                <a:solidFill>
                  <a:srgbClr val="0000FF"/>
                </a:solidFill>
                <a:latin typeface="仿宋" panose="02010609060101010101" pitchFamily="49" charset="-122"/>
                <a:ea typeface="仿宋" panose="02010609060101010101" pitchFamily="49" charset="-122"/>
              </a:rPr>
              <a:t>路口每过去</a:t>
            </a:r>
            <a:r>
              <a:rPr lang="en-US" altLang="zh-CN" sz="2000" b="1">
                <a:solidFill>
                  <a:srgbClr val="0000FF"/>
                </a:solidFill>
                <a:latin typeface="仿宋" panose="02010609060101010101" pitchFamily="49" charset="-122"/>
                <a:ea typeface="仿宋" panose="02010609060101010101" pitchFamily="49" charset="-122"/>
              </a:rPr>
              <a:t>20</a:t>
            </a:r>
            <a:r>
              <a:rPr lang="zh-CN" altLang="en-US" sz="2000" b="1">
                <a:solidFill>
                  <a:srgbClr val="0000FF"/>
                </a:solidFill>
                <a:latin typeface="仿宋" panose="02010609060101010101" pitchFamily="49" charset="-122"/>
                <a:ea typeface="仿宋" panose="02010609060101010101" pitchFamily="49" charset="-122"/>
              </a:rPr>
              <a:t>辆小轿车，有</a:t>
            </a:r>
            <a:r>
              <a:rPr lang="en-US" altLang="zh-CN" sz="2000" b="1">
                <a:solidFill>
                  <a:srgbClr val="0000FF"/>
                </a:solidFill>
                <a:latin typeface="仿宋" panose="02010609060101010101" pitchFamily="49" charset="-122"/>
                <a:ea typeface="仿宋" panose="02010609060101010101" pitchFamily="49" charset="-122"/>
              </a:rPr>
              <a:t>100</a:t>
            </a:r>
            <a:r>
              <a:rPr lang="zh-CN" altLang="en-US" sz="2000" b="1">
                <a:solidFill>
                  <a:srgbClr val="0000FF"/>
                </a:solidFill>
                <a:latin typeface="仿宋" panose="02010609060101010101" pitchFamily="49" charset="-122"/>
                <a:ea typeface="仿宋" panose="02010609060101010101" pitchFamily="49" charset="-122"/>
              </a:rPr>
              <a:t>辆自行车通过</a:t>
            </a:r>
            <a:r>
              <a:rPr lang="en-US" altLang="zh-CN" sz="2000" b="1">
                <a:solidFill>
                  <a:srgbClr val="0000FF"/>
                </a:solidFill>
                <a:latin typeface="仿宋" panose="02010609060101010101" pitchFamily="49" charset="-122"/>
                <a:ea typeface="仿宋" panose="02010609060101010101" pitchFamily="49" charset="-122"/>
              </a:rPr>
              <a:t>.</a:t>
            </a:r>
            <a:r>
              <a:rPr lang="zh-CN" altLang="en-US" sz="2000" b="1">
                <a:solidFill>
                  <a:srgbClr val="0000FF"/>
                </a:solidFill>
                <a:latin typeface="仿宋" panose="02010609060101010101" pitchFamily="49" charset="-122"/>
                <a:ea typeface="仿宋" panose="02010609060101010101" pitchFamily="49" charset="-122"/>
              </a:rPr>
              <a:t>平均每</a:t>
            </a:r>
            <a:r>
              <a:rPr lang="en-US" altLang="zh-CN" sz="2000" b="1">
                <a:solidFill>
                  <a:srgbClr val="0000FF"/>
                </a:solidFill>
                <a:latin typeface="仿宋" panose="02010609060101010101" pitchFamily="49" charset="-122"/>
                <a:ea typeface="仿宋" panose="02010609060101010101" pitchFamily="49" charset="-122"/>
              </a:rPr>
              <a:t>10</a:t>
            </a:r>
            <a:r>
              <a:rPr lang="zh-CN" altLang="en-US" sz="2000" b="1">
                <a:solidFill>
                  <a:srgbClr val="0000FF"/>
                </a:solidFill>
                <a:latin typeface="仿宋" panose="02010609060101010101" pitchFamily="49" charset="-122"/>
                <a:ea typeface="仿宋" panose="02010609060101010101" pitchFamily="49" charset="-122"/>
              </a:rPr>
              <a:t>个轿车载</a:t>
            </a:r>
            <a:r>
              <a:rPr lang="en-US" altLang="zh-CN" sz="2000" b="1">
                <a:solidFill>
                  <a:srgbClr val="0000FF"/>
                </a:solidFill>
                <a:latin typeface="仿宋" panose="02010609060101010101" pitchFamily="49" charset="-122"/>
                <a:ea typeface="仿宋" panose="02010609060101010101" pitchFamily="49" charset="-122"/>
              </a:rPr>
              <a:t>12</a:t>
            </a:r>
            <a:r>
              <a:rPr lang="zh-CN" altLang="en-US" sz="2000" b="1">
                <a:solidFill>
                  <a:srgbClr val="0000FF"/>
                </a:solidFill>
                <a:latin typeface="仿宋" panose="02010609060101010101" pitchFamily="49" charset="-122"/>
                <a:ea typeface="仿宋" panose="02010609060101010101" pitchFamily="49" charset="-122"/>
              </a:rPr>
              <a:t>个人</a:t>
            </a:r>
            <a:r>
              <a:rPr lang="en-US" altLang="zh-CN" sz="2000" b="1">
                <a:solidFill>
                  <a:srgbClr val="0000FF"/>
                </a:solidFill>
                <a:latin typeface="仿宋" panose="02010609060101010101" pitchFamily="49" charset="-122"/>
                <a:ea typeface="仿宋" panose="02010609060101010101" pitchFamily="49" charset="-122"/>
              </a:rPr>
              <a:t>.</a:t>
            </a:r>
            <a:r>
              <a:rPr lang="zh-CN" altLang="en-US" sz="2000" b="1">
                <a:solidFill>
                  <a:srgbClr val="0000FF"/>
                </a:solidFill>
                <a:latin typeface="仿宋" panose="02010609060101010101" pitchFamily="49" charset="-122"/>
                <a:ea typeface="仿宋" panose="02010609060101010101" pitchFamily="49" charset="-122"/>
              </a:rPr>
              <a:t>于是，你认为小轿车和自行车在路口运载能力为</a:t>
            </a:r>
            <a:r>
              <a:rPr lang="en-US" altLang="zh-CN" sz="2000" b="1">
                <a:solidFill>
                  <a:srgbClr val="0000FF"/>
                </a:solidFill>
                <a:latin typeface="仿宋" panose="02010609060101010101" pitchFamily="49" charset="-122"/>
                <a:ea typeface="仿宋" panose="02010609060101010101" pitchFamily="49" charset="-122"/>
              </a:rPr>
              <a:t>24:100---</a:t>
            </a:r>
            <a:r>
              <a:rPr lang="zh-CN" altLang="en-US" sz="2000" b="1">
                <a:solidFill>
                  <a:srgbClr val="FF0000"/>
                </a:solidFill>
                <a:latin typeface="仿宋" panose="02010609060101010101" pitchFamily="49" charset="-122"/>
                <a:ea typeface="仿宋" panose="02010609060101010101" pitchFamily="49" charset="-122"/>
              </a:rPr>
              <a:t>典型的统计思维过程</a:t>
            </a:r>
            <a:endParaRPr lang="zh-CN" altLang="en-US" sz="2000" b="1">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linds(horizontal)">
                                      <p:cBhvr>
                                        <p:cTn id="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2289"/>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x-none" sz="1200">
                <a:latin typeface="Arial Black" panose="020B0A04020102020204" pitchFamily="34" charset="0"/>
              </a:rPr>
            </a:fld>
            <a:endParaRPr lang="zh-CN" altLang="x-none" sz="1200" dirty="0">
              <a:latin typeface="Arial Black" panose="020B0A04020102020204" pitchFamily="34" charset="0"/>
            </a:endParaRPr>
          </a:p>
        </p:txBody>
      </p:sp>
      <p:sp>
        <p:nvSpPr>
          <p:cNvPr id="20482" name="日期占位符 12290"/>
          <p:cNvSpPr>
            <a:spLocks noGrp="1"/>
          </p:cNvSpPr>
          <p:nvPr>
            <p:ph type="dt" sz="half" idx="12"/>
          </p:nvPr>
        </p:nvSpPr>
        <p:spPr/>
        <p:txBody>
          <a:bodyPr anchor="b" anchorCtr="0"/>
          <a:lstStyle>
            <a:lvl1pPr marL="0" lvl="0" indent="0" algn="l" defTabSz="914400" rtl="0" eaLnBrk="1" fontAlgn="base" latinLnBrk="0" hangingPunct="1">
              <a:lnSpc>
                <a:spcPct val="100000"/>
              </a:lnSpc>
              <a:spcBef>
                <a:spcPct val="0"/>
              </a:spcBef>
              <a:spcAft>
                <a:spcPct val="0"/>
              </a:spcAft>
              <a:buSzPct val="100000"/>
              <a:buFont typeface="Times New Roman" panose="02020603050405020304" pitchFamily="18"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5">
              <a:rPr lang="zh-CN" altLang="en-US" sz="1200" dirty="0"/>
            </a:fld>
            <a:endParaRPr lang="zh-CN" altLang="en-US" sz="1200" dirty="0"/>
          </a:p>
        </p:txBody>
      </p:sp>
      <p:sp>
        <p:nvSpPr>
          <p:cNvPr id="20483" name="标题 12291"/>
          <p:cNvSpPr>
            <a:spLocks noGrp="1"/>
          </p:cNvSpPr>
          <p:nvPr>
            <p:ph type="title"/>
          </p:nvPr>
        </p:nvSpPr>
        <p:spPr>
          <a:xfrm>
            <a:off x="457200" y="549275"/>
            <a:ext cx="8229600" cy="1279525"/>
          </a:xfrm>
        </p:spPr>
        <p:txBody>
          <a:bodyPr wrap="square" lIns="91440" tIns="45720" rIns="91440" bIns="45720" anchor="ctr" anchorCtr="0"/>
          <a:p>
            <a:pPr eaLnBrk="1" hangingPunct="1"/>
            <a:r>
              <a:rPr lang="zh-CN" altLang="en-US" sz="4000" b="1"/>
              <a:t>数据分析研究的过程</a:t>
            </a:r>
            <a:endParaRPr lang="zh-CN" altLang="en-US" sz="4000" b="1"/>
          </a:p>
        </p:txBody>
      </p:sp>
      <p:grpSp>
        <p:nvGrpSpPr>
          <p:cNvPr id="12293" name="组合 12292"/>
          <p:cNvGrpSpPr/>
          <p:nvPr/>
        </p:nvGrpSpPr>
        <p:grpSpPr>
          <a:xfrm>
            <a:off x="539750" y="2349500"/>
            <a:ext cx="2667000" cy="1998663"/>
            <a:chOff x="340" y="1480"/>
            <a:chExt cx="1680" cy="1259"/>
          </a:xfrm>
        </p:grpSpPr>
        <p:sp>
          <p:nvSpPr>
            <p:cNvPr id="20485" name="直接连接符 12293"/>
            <p:cNvSpPr/>
            <p:nvPr/>
          </p:nvSpPr>
          <p:spPr>
            <a:xfrm flipH="1">
              <a:off x="1252" y="1480"/>
              <a:ext cx="720" cy="240"/>
            </a:xfrm>
            <a:prstGeom prst="line">
              <a:avLst/>
            </a:prstGeom>
            <a:ln w="28575" cap="flat" cmpd="sng">
              <a:solidFill>
                <a:srgbClr val="FFFFB9"/>
              </a:solidFill>
              <a:prstDash val="solid"/>
              <a:round/>
              <a:headEnd type="none" w="med" len="med"/>
              <a:tailEnd type="triangle" w="med" len="med"/>
            </a:ln>
            <a:effectLst>
              <a:outerShdw dist="17961" dir="2699999" algn="ctr" rotWithShape="0">
                <a:schemeClr val="bg2"/>
              </a:outerShdw>
            </a:effectLst>
          </p:spPr>
        </p:sp>
        <p:sp>
          <p:nvSpPr>
            <p:cNvPr id="12295" name="椭圆 12294"/>
            <p:cNvSpPr/>
            <p:nvPr/>
          </p:nvSpPr>
          <p:spPr>
            <a:xfrm>
              <a:off x="340" y="1720"/>
              <a:ext cx="1680" cy="1019"/>
            </a:xfrm>
            <a:prstGeom prst="ellipse">
              <a:avLst/>
            </a:prstGeom>
            <a:solidFill>
              <a:srgbClr val="00ECD6"/>
            </a:solidFill>
            <a:ln w="12700" cap="flat" cmpd="sng">
              <a:solidFill>
                <a:schemeClr val="bg2"/>
              </a:solidFill>
              <a:prstDash val="solid"/>
              <a:headEnd type="none" w="med" len="med"/>
              <a:tailEnd type="none" w="med" len="med"/>
            </a:ln>
            <a:effectLst>
              <a:outerShdw dist="53882" dir="2699999" algn="ctr" rotWithShape="0">
                <a:schemeClr val="bg2"/>
              </a:outerShdw>
            </a:effectLst>
          </p:spPr>
          <p:txBody>
            <a:bodyPr>
              <a:spAutoFit/>
            </a:bodyPr>
            <a:p>
              <a:pPr algn="ctr" eaLnBrk="0" fontAlgn="base" hangingPunct="0">
                <a:spcBef>
                  <a:spcPct val="50000"/>
                </a:spcBef>
                <a:buNone/>
              </a:pPr>
              <a:r>
                <a:rPr lang="zh-CN" altLang="en-US" sz="2800" b="1" strike="noStrike" noProof="1">
                  <a:solidFill>
                    <a:srgbClr val="000000"/>
                  </a:solidFill>
                  <a:latin typeface="Arial" panose="020B0604020202020204" pitchFamily="34" charset="0"/>
                  <a:ea typeface="宋体" panose="02010600030101010101" pitchFamily="2" charset="-122"/>
                  <a:cs typeface="+mn-cs"/>
                </a:rPr>
                <a:t>收集数据</a:t>
              </a:r>
              <a:endParaRPr lang="zh-CN" altLang="en-US" sz="2800" b="1" strike="noStrike" noProof="1">
                <a:solidFill>
                  <a:srgbClr val="000000"/>
                </a:solidFill>
              </a:endParaRPr>
            </a:p>
            <a:p>
              <a:pPr algn="ctr" eaLnBrk="0" fontAlgn="base" hangingPunct="0">
                <a:spcBef>
                  <a:spcPct val="50000"/>
                </a:spcBef>
                <a:buNone/>
              </a:pPr>
              <a:r>
                <a:rPr lang="en-US" altLang="zh-CN" sz="2800" strike="noStrike"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rPr>
                <a:t>(</a:t>
              </a:r>
              <a:r>
                <a:rPr lang="zh-CN" altLang="en-US" sz="2800" strike="noStrike" noProof="1">
                  <a:solidFill>
                    <a:srgbClr val="FF0000"/>
                  </a:solidFill>
                  <a:effectLst>
                    <a:outerShdw blurRad="38100" dist="38100" dir="2700000">
                      <a:srgbClr val="000000"/>
                    </a:outerShdw>
                  </a:effectLst>
                  <a:latin typeface="宋体" panose="02010600030101010101" pitchFamily="2" charset="-122"/>
                  <a:ea typeface="宋体" panose="02010600030101010101" pitchFamily="2" charset="-122"/>
                  <a:cs typeface="+mn-cs"/>
                </a:rPr>
                <a:t>取得数据</a:t>
              </a:r>
              <a:r>
                <a:rPr lang="en-US" altLang="zh-CN" sz="2800" strike="noStrike"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rPr>
                <a:t>)</a:t>
              </a:r>
              <a:endParaRPr lang="en-US" altLang="zh-CN" sz="3600" strike="noStrike"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grpSp>
      <p:grpSp>
        <p:nvGrpSpPr>
          <p:cNvPr id="12296" name="组合 12295"/>
          <p:cNvGrpSpPr/>
          <p:nvPr/>
        </p:nvGrpSpPr>
        <p:grpSpPr>
          <a:xfrm>
            <a:off x="1524000" y="4419600"/>
            <a:ext cx="2590800" cy="1846263"/>
            <a:chOff x="960" y="2784"/>
            <a:chExt cx="1632" cy="1163"/>
          </a:xfrm>
        </p:grpSpPr>
        <p:sp>
          <p:nvSpPr>
            <p:cNvPr id="20488" name="直接连接符 12296"/>
            <p:cNvSpPr/>
            <p:nvPr/>
          </p:nvSpPr>
          <p:spPr>
            <a:xfrm>
              <a:off x="1200" y="2784"/>
              <a:ext cx="432" cy="144"/>
            </a:xfrm>
            <a:prstGeom prst="line">
              <a:avLst/>
            </a:prstGeom>
            <a:ln w="28575" cap="flat" cmpd="sng">
              <a:solidFill>
                <a:srgbClr val="FFFFB9"/>
              </a:solidFill>
              <a:prstDash val="solid"/>
              <a:round/>
              <a:headEnd type="none" w="med" len="med"/>
              <a:tailEnd type="triangle" w="med" len="med"/>
            </a:ln>
            <a:effectLst>
              <a:outerShdw dist="17961" dir="2699999" algn="ctr" rotWithShape="0">
                <a:schemeClr val="bg2"/>
              </a:outerShdw>
            </a:effectLst>
          </p:spPr>
        </p:sp>
        <p:sp>
          <p:nvSpPr>
            <p:cNvPr id="12298" name="椭圆 12297"/>
            <p:cNvSpPr/>
            <p:nvPr/>
          </p:nvSpPr>
          <p:spPr>
            <a:xfrm>
              <a:off x="960" y="2928"/>
              <a:ext cx="1632" cy="1019"/>
            </a:xfrm>
            <a:prstGeom prst="ellipse">
              <a:avLst/>
            </a:prstGeom>
            <a:solidFill>
              <a:srgbClr val="00ECD6"/>
            </a:solidFill>
            <a:ln w="12700" cap="flat" cmpd="sng">
              <a:solidFill>
                <a:schemeClr val="bg2"/>
              </a:solidFill>
              <a:prstDash val="solid"/>
              <a:headEnd type="none" w="med" len="med"/>
              <a:tailEnd type="none" w="med" len="med"/>
            </a:ln>
            <a:effectLst>
              <a:outerShdw dist="53882" dir="2699999" algn="ctr" rotWithShape="0">
                <a:schemeClr val="bg2"/>
              </a:outerShdw>
            </a:effectLst>
          </p:spPr>
          <p:txBody>
            <a:bodyPr>
              <a:spAutoFit/>
            </a:bodyPr>
            <a:p>
              <a:pPr algn="ctr" eaLnBrk="0" fontAlgn="base" hangingPunct="0">
                <a:spcBef>
                  <a:spcPct val="50000"/>
                </a:spcBef>
                <a:buNone/>
              </a:pPr>
              <a:r>
                <a:rPr lang="zh-CN" altLang="en-US" sz="2800" b="1" strike="noStrike" noProof="1">
                  <a:solidFill>
                    <a:srgbClr val="000000"/>
                  </a:solidFill>
                  <a:latin typeface="Arial" panose="020B0604020202020204" pitchFamily="34" charset="0"/>
                  <a:ea typeface="宋体" panose="02010600030101010101" pitchFamily="2" charset="-122"/>
                  <a:cs typeface="+mn-cs"/>
                </a:rPr>
                <a:t>整理数据</a:t>
              </a:r>
              <a:endParaRPr lang="zh-CN" altLang="en-US" sz="2800" b="1" strike="noStrike" noProof="1">
                <a:solidFill>
                  <a:srgbClr val="000000"/>
                </a:solidFill>
              </a:endParaRPr>
            </a:p>
            <a:p>
              <a:pPr algn="ctr" eaLnBrk="0" fontAlgn="base" hangingPunct="0">
                <a:spcBef>
                  <a:spcPct val="50000"/>
                </a:spcBef>
                <a:buNone/>
              </a:pP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r>
                <a:rPr lang="zh-CN" altLang="en-US"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处理数据</a:t>
              </a: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endParaRPr lang="en-US" altLang="zh-CN" sz="3600" strike="noStrike" noProof="1">
                <a:solidFill>
                  <a:srgbClr val="FF0000"/>
                </a:solidFill>
                <a:effectLst>
                  <a:outerShdw blurRad="38100" dist="38100" dir="2700000">
                    <a:srgbClr val="000000"/>
                  </a:outerShdw>
                </a:effectLst>
              </a:endParaRPr>
            </a:p>
          </p:txBody>
        </p:sp>
      </p:grpSp>
      <p:grpSp>
        <p:nvGrpSpPr>
          <p:cNvPr id="12299" name="组合 12298"/>
          <p:cNvGrpSpPr/>
          <p:nvPr/>
        </p:nvGrpSpPr>
        <p:grpSpPr>
          <a:xfrm>
            <a:off x="5638800" y="2286000"/>
            <a:ext cx="2667000" cy="2286000"/>
            <a:chOff x="3552" y="1440"/>
            <a:chExt cx="1680" cy="1440"/>
          </a:xfrm>
        </p:grpSpPr>
        <p:sp>
          <p:nvSpPr>
            <p:cNvPr id="20491" name="直接连接符 12299"/>
            <p:cNvSpPr/>
            <p:nvPr/>
          </p:nvSpPr>
          <p:spPr>
            <a:xfrm flipV="1">
              <a:off x="3936" y="2688"/>
              <a:ext cx="480" cy="192"/>
            </a:xfrm>
            <a:prstGeom prst="line">
              <a:avLst/>
            </a:prstGeom>
            <a:ln w="28575" cap="flat" cmpd="sng">
              <a:solidFill>
                <a:srgbClr val="FFFFB9"/>
              </a:solidFill>
              <a:prstDash val="solid"/>
              <a:round/>
              <a:headEnd type="none" w="med" len="med"/>
              <a:tailEnd type="triangle" w="med" len="med"/>
            </a:ln>
            <a:effectLst>
              <a:outerShdw dist="17961" dir="2699999" algn="ctr" rotWithShape="0">
                <a:schemeClr val="bg2"/>
              </a:outerShdw>
            </a:effectLst>
          </p:spPr>
        </p:sp>
        <p:sp>
          <p:nvSpPr>
            <p:cNvPr id="20492" name="直接连接符 12300"/>
            <p:cNvSpPr/>
            <p:nvPr/>
          </p:nvSpPr>
          <p:spPr>
            <a:xfrm flipH="1" flipV="1">
              <a:off x="3552" y="1440"/>
              <a:ext cx="816" cy="192"/>
            </a:xfrm>
            <a:prstGeom prst="line">
              <a:avLst/>
            </a:prstGeom>
            <a:ln w="28575" cap="flat" cmpd="sng">
              <a:solidFill>
                <a:srgbClr val="FFFFB9"/>
              </a:solidFill>
              <a:prstDash val="solid"/>
              <a:round/>
              <a:headEnd type="none" w="med" len="med"/>
              <a:tailEnd type="triangle" w="med" len="med"/>
            </a:ln>
            <a:effectLst>
              <a:outerShdw dist="17961" dir="2699999" algn="ctr" rotWithShape="0">
                <a:schemeClr val="bg2"/>
              </a:outerShdw>
            </a:effectLst>
          </p:spPr>
        </p:sp>
        <p:sp>
          <p:nvSpPr>
            <p:cNvPr id="12302" name="椭圆 12301"/>
            <p:cNvSpPr/>
            <p:nvPr/>
          </p:nvSpPr>
          <p:spPr>
            <a:xfrm>
              <a:off x="3552" y="1669"/>
              <a:ext cx="1680" cy="1019"/>
            </a:xfrm>
            <a:prstGeom prst="ellipse">
              <a:avLst/>
            </a:prstGeom>
            <a:solidFill>
              <a:srgbClr val="00ECD6"/>
            </a:solidFill>
            <a:ln w="12700" cap="flat" cmpd="sng">
              <a:solidFill>
                <a:schemeClr val="bg2"/>
              </a:solidFill>
              <a:prstDash val="solid"/>
              <a:headEnd type="none" w="med" len="med"/>
              <a:tailEnd type="none" w="med" len="med"/>
            </a:ln>
            <a:effectLst>
              <a:outerShdw dist="53882" dir="2699999" algn="ctr" rotWithShape="0">
                <a:schemeClr val="bg2"/>
              </a:outerShdw>
            </a:effectLst>
          </p:spPr>
          <p:txBody>
            <a:bodyPr>
              <a:spAutoFit/>
            </a:bodyPr>
            <a:p>
              <a:pPr algn="ctr" eaLnBrk="0" fontAlgn="base" hangingPunct="0">
                <a:spcBef>
                  <a:spcPct val="50000"/>
                </a:spcBef>
                <a:buNone/>
              </a:pPr>
              <a:r>
                <a:rPr lang="zh-CN" altLang="en-US" sz="2800" b="1" strike="noStrike" noProof="1">
                  <a:solidFill>
                    <a:srgbClr val="000000"/>
                  </a:solidFill>
                  <a:latin typeface="Arial" panose="020B0604020202020204" pitchFamily="34" charset="0"/>
                  <a:ea typeface="宋体" panose="02010600030101010101" pitchFamily="2" charset="-122"/>
                  <a:cs typeface="+mn-cs"/>
                </a:rPr>
                <a:t>解释数据</a:t>
              </a:r>
              <a:endParaRPr lang="zh-CN" altLang="en-US" sz="2800" b="1" strike="noStrike" noProof="1">
                <a:solidFill>
                  <a:srgbClr val="000000"/>
                </a:solidFill>
              </a:endParaRPr>
            </a:p>
            <a:p>
              <a:pPr algn="ctr" eaLnBrk="0" fontAlgn="base" hangingPunct="0">
                <a:spcBef>
                  <a:spcPct val="50000"/>
                </a:spcBef>
                <a:buNone/>
              </a:pP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r>
                <a:rPr lang="zh-CN" altLang="en-US"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结果说明</a:t>
              </a: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endParaRPr lang="en-US" altLang="zh-CN" sz="3600" strike="noStrike" noProof="1">
                <a:solidFill>
                  <a:srgbClr val="FF0000"/>
                </a:solidFill>
                <a:effectLst>
                  <a:outerShdw blurRad="38100" dist="38100" dir="2700000">
                    <a:srgbClr val="000000"/>
                  </a:outerShdw>
                </a:effectLst>
              </a:endParaRPr>
            </a:p>
          </p:txBody>
        </p:sp>
      </p:grpSp>
      <p:grpSp>
        <p:nvGrpSpPr>
          <p:cNvPr id="12303" name="组合 12302"/>
          <p:cNvGrpSpPr/>
          <p:nvPr/>
        </p:nvGrpSpPr>
        <p:grpSpPr>
          <a:xfrm>
            <a:off x="4114800" y="4554538"/>
            <a:ext cx="3505200" cy="1617662"/>
            <a:chOff x="2592" y="2869"/>
            <a:chExt cx="2208" cy="1019"/>
          </a:xfrm>
        </p:grpSpPr>
        <p:sp>
          <p:nvSpPr>
            <p:cNvPr id="20495" name="直接连接符 12303"/>
            <p:cNvSpPr/>
            <p:nvPr/>
          </p:nvSpPr>
          <p:spPr>
            <a:xfrm>
              <a:off x="2592" y="3456"/>
              <a:ext cx="576" cy="0"/>
            </a:xfrm>
            <a:prstGeom prst="line">
              <a:avLst/>
            </a:prstGeom>
            <a:ln w="28575" cap="flat" cmpd="sng">
              <a:solidFill>
                <a:srgbClr val="FFFFB9"/>
              </a:solidFill>
              <a:prstDash val="solid"/>
              <a:round/>
              <a:headEnd type="none" w="med" len="med"/>
              <a:tailEnd type="triangle" w="med" len="med"/>
            </a:ln>
            <a:effectLst>
              <a:outerShdw dist="17961" dir="2699999" algn="ctr" rotWithShape="0">
                <a:schemeClr val="bg2"/>
              </a:outerShdw>
            </a:effectLst>
          </p:spPr>
        </p:sp>
        <p:sp>
          <p:nvSpPr>
            <p:cNvPr id="12305" name="椭圆 12304"/>
            <p:cNvSpPr/>
            <p:nvPr/>
          </p:nvSpPr>
          <p:spPr>
            <a:xfrm>
              <a:off x="3168" y="2869"/>
              <a:ext cx="1632" cy="1019"/>
            </a:xfrm>
            <a:prstGeom prst="ellipse">
              <a:avLst/>
            </a:prstGeom>
            <a:solidFill>
              <a:srgbClr val="00ECD6"/>
            </a:solidFill>
            <a:ln w="12700" cap="flat" cmpd="sng">
              <a:solidFill>
                <a:schemeClr val="bg2"/>
              </a:solidFill>
              <a:prstDash val="solid"/>
              <a:headEnd type="none" w="med" len="med"/>
              <a:tailEnd type="none" w="med" len="med"/>
            </a:ln>
            <a:effectLst>
              <a:outerShdw dist="53882" dir="2699999" algn="ctr" rotWithShape="0">
                <a:schemeClr val="bg2"/>
              </a:outerShdw>
            </a:effectLst>
          </p:spPr>
          <p:txBody>
            <a:bodyPr>
              <a:spAutoFit/>
            </a:bodyPr>
            <a:p>
              <a:pPr algn="ctr" eaLnBrk="0" fontAlgn="base" hangingPunct="0">
                <a:spcBef>
                  <a:spcPct val="50000"/>
                </a:spcBef>
                <a:buNone/>
              </a:pPr>
              <a:r>
                <a:rPr lang="zh-CN" altLang="en-US" sz="2800" b="1" strike="noStrike" noProof="1">
                  <a:solidFill>
                    <a:srgbClr val="000000"/>
                  </a:solidFill>
                  <a:latin typeface="Arial" panose="020B0604020202020204" pitchFamily="34" charset="0"/>
                  <a:ea typeface="宋体" panose="02010600030101010101" pitchFamily="2" charset="-122"/>
                  <a:cs typeface="+mn-cs"/>
                </a:rPr>
                <a:t>分析数据</a:t>
              </a:r>
              <a:endParaRPr lang="zh-CN" altLang="en-US" sz="2800" b="1" strike="noStrike" noProof="1">
                <a:solidFill>
                  <a:srgbClr val="000000"/>
                </a:solidFill>
              </a:endParaRPr>
            </a:p>
            <a:p>
              <a:pPr algn="ctr" eaLnBrk="0" fontAlgn="base" hangingPunct="0">
                <a:spcBef>
                  <a:spcPct val="50000"/>
                </a:spcBef>
                <a:buNone/>
              </a:pP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r>
                <a:rPr lang="zh-CN" altLang="en-US"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研究数据</a:t>
              </a:r>
              <a:r>
                <a:rPr lang="en-US" altLang="zh-CN" sz="2800" b="1" strike="noStrike" noProof="1">
                  <a:solidFill>
                    <a:srgbClr val="FF0000"/>
                  </a:solidFill>
                  <a:effectLst>
                    <a:outerShdw blurRad="38100" dist="38100" dir="2700000">
                      <a:srgbClr val="000000"/>
                    </a:outerShdw>
                  </a:effectLst>
                  <a:latin typeface="Arial" panose="020B0604020202020204" pitchFamily="34" charset="0"/>
                  <a:ea typeface="宋体" panose="02010600030101010101" pitchFamily="2" charset="-122"/>
                  <a:cs typeface="+mn-cs"/>
                </a:rPr>
                <a:t>)</a:t>
              </a:r>
              <a:endParaRPr lang="en-US" altLang="zh-CN" sz="3600" strike="noStrike" noProof="1">
                <a:solidFill>
                  <a:srgbClr val="FF0000"/>
                </a:solidFill>
                <a:effectLst>
                  <a:outerShdw blurRad="38100" dist="38100" dir="2700000">
                    <a:srgbClr val="000000"/>
                  </a:outerShdw>
                </a:effectLst>
              </a:endParaRPr>
            </a:p>
          </p:txBody>
        </p:sp>
      </p:grpSp>
      <p:sp>
        <p:nvSpPr>
          <p:cNvPr id="12306" name="椭圆 12305"/>
          <p:cNvSpPr/>
          <p:nvPr/>
        </p:nvSpPr>
        <p:spPr>
          <a:xfrm>
            <a:off x="3048000" y="1792288"/>
            <a:ext cx="2590800" cy="795338"/>
          </a:xfrm>
          <a:prstGeom prst="ellipse">
            <a:avLst/>
          </a:prstGeom>
          <a:solidFill>
            <a:srgbClr val="FFFFCC"/>
          </a:solidFill>
          <a:ln w="12700" cap="flat" cmpd="sng">
            <a:solidFill>
              <a:schemeClr val="bg2"/>
            </a:solidFill>
            <a:prstDash val="solid"/>
            <a:headEnd type="none" w="med" len="med"/>
            <a:tailEnd type="none" w="med" len="med"/>
          </a:ln>
          <a:effectLst>
            <a:outerShdw dist="53882" dir="2699999" algn="ctr" rotWithShape="0">
              <a:schemeClr val="bg2"/>
            </a:outerShdw>
          </a:effectLst>
        </p:spPr>
        <p:txBody>
          <a:bodyPr>
            <a:spAutoFit/>
          </a:bodyPr>
          <a:p>
            <a:pPr algn="ctr" eaLnBrk="0" fontAlgn="base" hangingPunct="0">
              <a:spcBef>
                <a:spcPct val="50000"/>
              </a:spcBef>
              <a:buNone/>
            </a:pPr>
            <a:r>
              <a:rPr lang="zh-CN" altLang="en-US" sz="3200" b="1" strike="noStrike" noProof="1">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cs typeface="+mn-cs"/>
              </a:rPr>
              <a:t>实际问题</a:t>
            </a:r>
            <a:endParaRPr lang="zh-CN" altLang="en-US" sz="3200" b="1" strike="noStrike" noProof="1">
              <a:solidFill>
                <a:schemeClr val="hlink"/>
              </a:solidFill>
              <a:effectLst>
                <a:outerShdw blurRad="38100" dist="38100" dir="2700000">
                  <a:srgbClr val="000000"/>
                </a:outerShdw>
              </a:effectLs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righ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wipe(up)">
                                      <p:cBhvr>
                                        <p:cTn id="12" dur="500"/>
                                        <p:tgtEl>
                                          <p:spTgt spid="122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03"/>
                                        </p:tgtEl>
                                        <p:attrNameLst>
                                          <p:attrName>style.visibility</p:attrName>
                                        </p:attrNameLst>
                                      </p:cBhvr>
                                      <p:to>
                                        <p:strVal val="visible"/>
                                      </p:to>
                                    </p:set>
                                    <p:animEffect transition="in" filter="wipe(left)">
                                      <p:cBhvr>
                                        <p:cTn id="17" dur="500"/>
                                        <p:tgtEl>
                                          <p:spTgt spid="12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wipe(down)">
                                      <p:cBhvr>
                                        <p:cTn id="22"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565,&quot;width&quot;:13695}"/>
</p:tagLst>
</file>

<file path=ppt/tags/tag2.xml><?xml version="1.0" encoding="utf-8"?>
<p:tagLst xmlns:p="http://schemas.openxmlformats.org/presentationml/2006/main">
  <p:tag name="KSO_WM_UNIT_PLACING_PICTURE_USER_VIEWPORT" val="{&quot;height&quot;:3780,&quot;width&quot;:14400}"/>
</p:tagLst>
</file>

<file path=ppt/theme/theme1.xml><?xml version="1.0" encoding="utf-8"?>
<a:theme xmlns:a="http://schemas.openxmlformats.org/drawingml/2006/main" name="Pixel">
  <a:themeElements>
    <a:clrScheme name="Pixel">
      <a:dk1>
        <a:srgbClr val="000000"/>
      </a:dk1>
      <a:lt1>
        <a:srgbClr val="FFFFFF"/>
      </a:lt1>
      <a:dk2>
        <a:srgbClr val="000000"/>
      </a:dk2>
      <a:lt2>
        <a:srgbClr val="00007D"/>
      </a:lt2>
      <a:accent1>
        <a:srgbClr val="9999FF"/>
      </a:accent1>
      <a:accent2>
        <a:srgbClr val="9999CC"/>
      </a:accent2>
      <a:accent3>
        <a:srgbClr val="000000"/>
      </a:accent3>
      <a:accent4>
        <a:srgbClr val="000000"/>
      </a:accent4>
      <a:accent5>
        <a:srgbClr val="000000"/>
      </a:accent5>
      <a:accent6>
        <a:srgbClr val="000000"/>
      </a:accent6>
      <a:hlink>
        <a:srgbClr val="666699"/>
      </a:hlink>
      <a:folHlink>
        <a:srgbClr val="CCCCE6"/>
      </a:folHlink>
    </a:clrScheme>
    <a:fontScheme name="Pixel">
      <a:majorFont>
        <a:latin typeface=""/>
        <a:ea typeface=""/>
        <a:cs typeface=""/>
      </a:majorFont>
      <a:minorFont>
        <a:latin typeface=""/>
        <a:ea typeface=""/>
        <a:cs typeface=""/>
      </a:minorFont>
    </a:fontScheme>
    <a:fmtScheme name="Pix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spDef>
      <a:spPr>
        <a:solidFill>
          <a:srgbClr val="9999FF"/>
        </a:solidFill>
        <a:ln w="9525" cap="flat" cmpd="sng">
          <a:solidFill>
            <a:srgbClr val="000000"/>
          </a:solidFill>
          <a:prstDash val="solid"/>
          <a:miter/>
        </a:ln>
      </a:spPr>
      <a:bodyPr rtlCol="0" anchor="ct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a:dk1>
        <a:srgbClr val="000000"/>
      </a:dk1>
      <a:lt1>
        <a:srgbClr val="FFFFFF"/>
      </a:lt1>
      <a:dk2>
        <a:srgbClr val="000000"/>
      </a:dk2>
      <a:lt2>
        <a:srgbClr val="00007D"/>
      </a:lt2>
      <a:accent1>
        <a:srgbClr val="9999FF"/>
      </a:accent1>
      <a:accent2>
        <a:srgbClr val="9999CC"/>
      </a:accent2>
      <a:accent3>
        <a:srgbClr val="000000"/>
      </a:accent3>
      <a:accent4>
        <a:srgbClr val="000000"/>
      </a:accent4>
      <a:accent5>
        <a:srgbClr val="000000"/>
      </a:accent5>
      <a:accent6>
        <a:srgbClr val="000000"/>
      </a:accent6>
      <a:hlink>
        <a:srgbClr val="666699"/>
      </a:hlink>
      <a:folHlink>
        <a:srgbClr val="CCCCE6"/>
      </a:folHlink>
    </a:clrScheme>
    <a:fontScheme name="Pixel">
      <a:majorFont>
        <a:latin typeface=""/>
        <a:ea typeface=""/>
        <a:cs typeface=""/>
      </a:majorFont>
      <a:minorFont>
        <a:latin typeface=""/>
        <a:ea typeface=""/>
        <a:cs typeface=""/>
      </a:minorFont>
    </a:fontScheme>
    <a:fmtScheme name="Pix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spDef>
      <a:spPr>
        <a:solidFill>
          <a:srgbClr val="9999FF"/>
        </a:solidFill>
        <a:ln w="9525" cap="flat" cmpd="sng">
          <a:solidFill>
            <a:srgbClr val="000000"/>
          </a:solidFill>
          <a:prstDash val="solid"/>
          <a:miter/>
        </a:ln>
      </a:spPr>
      <a:bodyPr rtlCol="0" anchor="ct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Pixel">
  <a:themeElements>
    <a:clrScheme name="Pixel">
      <a:dk1>
        <a:srgbClr val="000000"/>
      </a:dk1>
      <a:lt1>
        <a:srgbClr val="FFFFFF"/>
      </a:lt1>
      <a:dk2>
        <a:srgbClr val="000000"/>
      </a:dk2>
      <a:lt2>
        <a:srgbClr val="00007D"/>
      </a:lt2>
      <a:accent1>
        <a:srgbClr val="9999FF"/>
      </a:accent1>
      <a:accent2>
        <a:srgbClr val="9999CC"/>
      </a:accent2>
      <a:accent3>
        <a:srgbClr val="000000"/>
      </a:accent3>
      <a:accent4>
        <a:srgbClr val="000000"/>
      </a:accent4>
      <a:accent5>
        <a:srgbClr val="000000"/>
      </a:accent5>
      <a:accent6>
        <a:srgbClr val="000000"/>
      </a:accent6>
      <a:hlink>
        <a:srgbClr val="666699"/>
      </a:hlink>
      <a:folHlink>
        <a:srgbClr val="CCCCE6"/>
      </a:folHlink>
    </a:clrScheme>
    <a:fontScheme name="Pixel">
      <a:majorFont>
        <a:latin typeface=""/>
        <a:ea typeface=""/>
        <a:cs typeface=""/>
      </a:majorFont>
      <a:minorFont>
        <a:latin typeface=""/>
        <a:ea typeface=""/>
        <a:cs typeface=""/>
      </a:minorFont>
    </a:fontScheme>
    <a:fmtScheme name="Pix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spDef>
      <a:spPr>
        <a:solidFill>
          <a:srgbClr val="9999FF"/>
        </a:solidFill>
        <a:ln w="9525" cap="flat" cmpd="sng">
          <a:solidFill>
            <a:srgbClr val="000000"/>
          </a:solidFill>
          <a:prstDash val="solid"/>
          <a:miter/>
        </a:ln>
      </a:spPr>
      <a:bodyPr rtlCol="0" anchor="ct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ixel">
  <a:themeElements>
    <a:clrScheme name="Pixel">
      <a:dk1>
        <a:srgbClr val="000000"/>
      </a:dk1>
      <a:lt1>
        <a:srgbClr val="FFFFFF"/>
      </a:lt1>
      <a:dk2>
        <a:srgbClr val="000000"/>
      </a:dk2>
      <a:lt2>
        <a:srgbClr val="00007D"/>
      </a:lt2>
      <a:accent1>
        <a:srgbClr val="9999FF"/>
      </a:accent1>
      <a:accent2>
        <a:srgbClr val="9999CC"/>
      </a:accent2>
      <a:accent3>
        <a:srgbClr val="000000"/>
      </a:accent3>
      <a:accent4>
        <a:srgbClr val="000000"/>
      </a:accent4>
      <a:accent5>
        <a:srgbClr val="000000"/>
      </a:accent5>
      <a:accent6>
        <a:srgbClr val="000000"/>
      </a:accent6>
      <a:hlink>
        <a:srgbClr val="666699"/>
      </a:hlink>
      <a:folHlink>
        <a:srgbClr val="CCCCE6"/>
      </a:folHlink>
    </a:clrScheme>
    <a:fontScheme name="Pixel">
      <a:majorFont>
        <a:latin typeface=""/>
        <a:ea typeface=""/>
        <a:cs typeface=""/>
      </a:majorFont>
      <a:minorFont>
        <a:latin typeface=""/>
        <a:ea typeface=""/>
        <a:cs typeface=""/>
      </a:minorFont>
    </a:fontScheme>
    <a:fmtScheme name="Pix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spDef>
      <a:spPr>
        <a:solidFill>
          <a:srgbClr val="9999FF"/>
        </a:solidFill>
        <a:ln w="9525" cap="flat" cmpd="sng">
          <a:solidFill>
            <a:srgbClr val="000000"/>
          </a:solidFill>
          <a:prstDash val="solid"/>
          <a:miter/>
        </a:ln>
      </a:spPr>
      <a:bodyPr rtlCol="0" anchor="ct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12192</Words>
  <Application>WPS 演示</Application>
  <PresentationFormat/>
  <Paragraphs>947</Paragraphs>
  <Slides>55</Slides>
  <Notes>0</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5</vt:i4>
      </vt:variant>
      <vt:variant>
        <vt:lpstr>幻灯片标题</vt:lpstr>
      </vt:variant>
      <vt:variant>
        <vt:i4>55</vt:i4>
      </vt:variant>
    </vt:vector>
  </HeadingPairs>
  <TitlesOfParts>
    <vt:vector size="81" baseType="lpstr">
      <vt:lpstr>Arial</vt:lpstr>
      <vt:lpstr>宋体</vt:lpstr>
      <vt:lpstr>Wingdings</vt:lpstr>
      <vt:lpstr>Times New Roman</vt:lpstr>
      <vt:lpstr>Arial Black</vt:lpstr>
      <vt:lpstr>黑体</vt:lpstr>
      <vt:lpstr>仿宋</vt:lpstr>
      <vt:lpstr>微软雅黑</vt:lpstr>
      <vt:lpstr>隶书</vt:lpstr>
      <vt:lpstr>Arial Unicode MS</vt:lpstr>
      <vt:lpstr>楷体_GB2312</vt:lpstr>
      <vt:lpstr>新宋体</vt:lpstr>
      <vt:lpstr>方正姚体</vt:lpstr>
      <vt:lpstr>方正舒体</vt:lpstr>
      <vt:lpstr>华文仿宋</vt:lpstr>
      <vt:lpstr>仿宋_GB2312</vt:lpstr>
      <vt:lpstr>方正行楷简体</vt:lpstr>
      <vt:lpstr>Pixel</vt:lpstr>
      <vt:lpstr>1_Pixel</vt:lpstr>
      <vt:lpstr>2_Pixel</vt:lpstr>
      <vt:lpstr>3_Pixel</vt:lpstr>
      <vt:lpstr>Paint.Picture</vt:lpstr>
      <vt:lpstr>Paint.Picture</vt:lpstr>
      <vt:lpstr>Paint.Picture</vt:lpstr>
      <vt:lpstr>Paint.Picture</vt:lpstr>
      <vt:lpstr>Paint.Picture</vt:lpstr>
      <vt:lpstr>  人工智能数学基础</vt:lpstr>
      <vt:lpstr>  人工智能数学基础</vt:lpstr>
      <vt:lpstr>  内容及学时安排</vt:lpstr>
      <vt:lpstr>考核方式</vt:lpstr>
      <vt:lpstr>PowerPoint 演示文稿</vt:lpstr>
      <vt:lpstr>PowerPoint 演示文稿</vt:lpstr>
      <vt:lpstr>0 绪论</vt:lpstr>
      <vt:lpstr>统计学与其他学科的关系</vt:lpstr>
      <vt:lpstr>数据分析研究的过程</vt:lpstr>
      <vt:lpstr>课程体系及应用</vt:lpstr>
      <vt:lpstr>你想过下面的问题吗？</vt:lpstr>
      <vt:lpstr>PowerPoint 演示文稿</vt:lpstr>
      <vt:lpstr>统计学的产生与发展</vt:lpstr>
      <vt:lpstr>0.3 统计学的产生与发展</vt:lpstr>
      <vt:lpstr>常用统计软件介绍</vt:lpstr>
      <vt:lpstr>常用统计软件介绍</vt:lpstr>
      <vt:lpstr>应用案例及选题参考</vt:lpstr>
      <vt:lpstr>PowerPoint 演示文稿</vt:lpstr>
      <vt:lpstr>PowerPoint 演示文稿</vt:lpstr>
      <vt:lpstr>第一章  数据描述性分析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例1.2  某单位100名女生测定血清蛋白含量(g/L),数据：</vt:lpstr>
      <vt:lpstr>PowerPoint 演示文稿</vt:lpstr>
      <vt:lpstr>PowerPoint 演示文稿</vt:lpstr>
      <vt:lpstr>PowerPoint 演示文稿</vt:lpstr>
      <vt:lpstr>PowerPoint 演示文稿</vt:lpstr>
      <vt:lpstr>PowerPoint 演示文稿</vt:lpstr>
      <vt:lpstr>1.1.3 表示分布形状的数字特征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vt:lpstr>
      <vt:lpstr>课堂总结</vt:lpstr>
    </vt:vector>
  </TitlesOfParts>
  <Company>番茄花园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shulx</dc:creator>
  <cp:lastModifiedBy>云朵</cp:lastModifiedBy>
  <cp:revision>291</cp:revision>
  <dcterms:created xsi:type="dcterms:W3CDTF">2009-10-29T03:41:00Z</dcterms:created>
  <dcterms:modified xsi:type="dcterms:W3CDTF">2021-09-26T08:19:55Z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7F75B9CD4A0F4F73B1CA19CB85CBB53C</vt:lpwstr>
  </property>
  <property fmtid="{D5CDD505-2E9C-101B-9397-08002B2CF9AE}" pid="3" name="KSOProductBuildVer">
    <vt:lpwstr>2052-11.1.0.10938</vt:lpwstr>
  </property>
  <property fmtid="{D5CDD505-2E9C-101B-9397-08002B2CF9AE}" pid="4" name="KSOSaveFontToCloudKey">
    <vt:lpwstr>495995326_btnclosed</vt:lpwstr>
  </property>
</Properties>
</file>