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2" r:id="rId2"/>
    <p:sldId id="568" r:id="rId3"/>
    <p:sldId id="548" r:id="rId4"/>
    <p:sldId id="571" r:id="rId5"/>
    <p:sldId id="572" r:id="rId6"/>
    <p:sldId id="574" r:id="rId7"/>
    <p:sldId id="549" r:id="rId8"/>
    <p:sldId id="575" r:id="rId9"/>
    <p:sldId id="576" r:id="rId10"/>
    <p:sldId id="57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26C8DB"/>
    <a:srgbClr val="E8E9EE"/>
    <a:srgbClr val="1AA2C2"/>
    <a:srgbClr val="FADE40"/>
    <a:srgbClr val="263C88"/>
    <a:srgbClr val="E9EAEF"/>
    <a:srgbClr val="5B7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5352"/>
  </p:normalViewPr>
  <p:slideViewPr>
    <p:cSldViewPr snapToGrid="0">
      <p:cViewPr varScale="1">
        <p:scale>
          <a:sx n="151" d="100"/>
          <a:sy n="151" d="100"/>
        </p:scale>
        <p:origin x="2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93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9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2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76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36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37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6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7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4074B-94CF-1041-A8DB-D9CFF93CC7F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9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.csdn.net/so/search?q=%E6%B7%B1%E5%BA%A6%E5%AD%A6%E4%B9%A0&amp;spm=1001.2101.3001.7020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Leo_starr/article/details/124150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69C05A-E88A-40F9-9156-D588A6488CBD}"/>
              </a:ext>
            </a:extLst>
          </p:cNvPr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C0394FB9-C2C7-4F54-9928-72FF5EC7DEC1}"/>
              </a:ext>
            </a:extLst>
          </p:cNvPr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F62A6E7-C2D1-45CA-8B8A-B5303378758A}"/>
              </a:ext>
            </a:extLst>
          </p:cNvPr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F625F6-21E5-49D3-9BF3-A2A44FC939F9}"/>
              </a:ext>
            </a:extLst>
          </p:cNvPr>
          <p:cNvGrpSpPr/>
          <p:nvPr/>
        </p:nvGrpSpPr>
        <p:grpSpPr>
          <a:xfrm flipH="1">
            <a:off x="573733" y="4356909"/>
            <a:ext cx="10336715" cy="95910"/>
            <a:chOff x="2101845" y="3387257"/>
            <a:chExt cx="8510805" cy="1054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D08EBA-45CF-48F1-9F8E-F58B5FDC140B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89" y="3440005"/>
              <a:ext cx="8243161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2127F4-0276-4F8F-935F-FBDD32E8F999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F2B9-F5D8-4504-9042-2226BB74972B}"/>
              </a:ext>
            </a:extLst>
          </p:cNvPr>
          <p:cNvSpPr txBox="1"/>
          <p:nvPr/>
        </p:nvSpPr>
        <p:spPr>
          <a:xfrm>
            <a:off x="560512" y="2956074"/>
            <a:ext cx="11021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6.30  </a:t>
            </a:r>
            <a:r>
              <a:rPr kumimoji="1" lang="zh-CN" altLang="en-US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讲课内容：矩阵乘法几何意义、</a:t>
            </a:r>
            <a:r>
              <a:rPr kumimoji="1" lang="en-US" altLang="zh-CN" sz="3200" dirty="0" err="1">
                <a:highlight>
                  <a:srgbClr val="FF2600"/>
                </a:highligh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geogebra</a:t>
            </a:r>
            <a:r>
              <a:rPr kumimoji="1" lang="zh-CN" altLang="en-US" sz="3200" dirty="0">
                <a:highlight>
                  <a:srgbClr val="FF2600"/>
                </a:highligh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曲面曲线</a:t>
            </a:r>
            <a:r>
              <a:rPr kumimoji="1" lang="zh-CN" altLang="en-US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、</a:t>
            </a:r>
            <a:endParaRPr kumimoji="1" lang="en-US" altLang="zh-CN" sz="32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r>
              <a:rPr kumimoji="1" lang="en-US" altLang="zh-CN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        </a:t>
            </a:r>
            <a:r>
              <a:rPr kumimoji="1" lang="zh-CN" altLang="en-US" sz="32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范数、微分、自动微分</a:t>
            </a:r>
            <a:endParaRPr kumimoji="1" lang="en-US" altLang="zh-CN" sz="32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13FF6163-D102-4E01-B621-1C1696CEAE9E}"/>
              </a:ext>
            </a:extLst>
          </p:cNvPr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9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自动微分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A0984A-10D6-2284-F74B-57723A8FA2F7}"/>
              </a:ext>
            </a:extLst>
          </p:cNvPr>
          <p:cNvSpPr txBox="1"/>
          <p:nvPr/>
        </p:nvSpPr>
        <p:spPr>
          <a:xfrm>
            <a:off x="2553633" y="241300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李沐课件里的代码</a:t>
            </a:r>
            <a:endParaRPr lang="zh-HK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414817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矩阵乘法与线性变换复合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52786D-9945-A7C3-EA38-8F31D32B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402" y="1291740"/>
            <a:ext cx="6784638" cy="5471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60B7D-E8EF-AC7B-68D8-A10315142D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132"/>
          <a:stretch/>
        </p:blipFill>
        <p:spPr>
          <a:xfrm>
            <a:off x="5945603" y="2024377"/>
            <a:ext cx="7240277" cy="45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范数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DC0A19-006A-457D-2B17-91902C2116F8}"/>
              </a:ext>
            </a:extLst>
          </p:cNvPr>
          <p:cNvSpPr txBox="1"/>
          <p:nvPr/>
        </p:nvSpPr>
        <p:spPr>
          <a:xfrm>
            <a:off x="717550" y="1431836"/>
            <a:ext cx="900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范数是一种强化了的距离概念，它在定义上比距离多了一条数乘的运算法则。有时候为了便于理解，我们可以把范数当作距离来理解。即表示一种到坐标原点距离的度量。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DBA71-4767-6A89-B5BB-365BBBC7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3" y="3197181"/>
            <a:ext cx="7461633" cy="16955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C08221-5A91-6545-5458-9EA91FA3756E}"/>
              </a:ext>
            </a:extLst>
          </p:cNvPr>
          <p:cNvSpPr txBox="1"/>
          <p:nvPr/>
        </p:nvSpPr>
        <p:spPr>
          <a:xfrm>
            <a:off x="1250949" y="2489391"/>
            <a:ext cx="9004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4D4D4D"/>
                </a:solidFill>
                <a:latin typeface="-apple-system"/>
              </a:rPr>
              <a:t>公式如下：</a:t>
            </a:r>
            <a:endParaRPr lang="zh-CN" altLang="en-US" sz="2400" b="1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521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0</a:t>
            </a:r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范数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C593A2-186B-9B71-032E-7D823B285B77}"/>
              </a:ext>
            </a:extLst>
          </p:cNvPr>
          <p:cNvSpPr txBox="1"/>
          <p:nvPr/>
        </p:nvSpPr>
        <p:spPr>
          <a:xfrm>
            <a:off x="812800" y="1555843"/>
            <a:ext cx="10833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有时候我们会统计向量中非零元素的个数来衡量向量的大小。有些作者将这种函数称为"L </a:t>
            </a:r>
            <a:r>
              <a:rPr lang="en-US" altLang="zh-HK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HK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范数"，但是这个术语在数学意义上是不对的。向量的非零元素的数目不是范数，因为对向量缩放α倍不会改变该向量非零元素的数目。因此，L</a:t>
            </a:r>
            <a:r>
              <a:rPr lang="en-US" altLang="zh-HK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HK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范数经常作为表示非零元素数目的替代函数。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410B2-4EF3-E16E-0DB3-74B2FB121AF5}"/>
              </a:ext>
            </a:extLst>
          </p:cNvPr>
          <p:cNvSpPr txBox="1"/>
          <p:nvPr/>
        </p:nvSpPr>
        <p:spPr>
          <a:xfrm>
            <a:off x="1396415" y="267924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一范数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C22457-F31D-7D00-817E-C692F95C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55" y="2620806"/>
            <a:ext cx="2196633" cy="9233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9D7AF2-2E2E-4696-C08A-38CA50FBDE79}"/>
              </a:ext>
            </a:extLst>
          </p:cNvPr>
          <p:cNvSpPr txBox="1"/>
          <p:nvPr/>
        </p:nvSpPr>
        <p:spPr>
          <a:xfrm>
            <a:off x="812800" y="3468025"/>
            <a:ext cx="9492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HK" altLang="en-US" b="1" dirty="0"/>
              <a:t>在某些机器学习应用中，区分恰好是零的元素和非零但值很小的元素是很重要的。在这些情况下，我们转而使用在各个位置斜率相同，同时保持简单的数学形式的函数：L</a:t>
            </a:r>
            <a:r>
              <a:rPr lang="en-US" altLang="zh-HK" b="1" dirty="0"/>
              <a:t>1</a:t>
            </a:r>
            <a:r>
              <a:rPr lang="zh-HK" altLang="en-US" b="1" dirty="0"/>
              <a:t>范数。每当x中某个元素从0增加ϵ，对应的L</a:t>
            </a:r>
            <a:r>
              <a:rPr lang="en-US" altLang="zh-HK" b="1" dirty="0"/>
              <a:t>1</a:t>
            </a:r>
            <a:r>
              <a:rPr lang="zh-HK" altLang="en-US" b="1" dirty="0"/>
              <a:t>范数也会增加ϵ。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A9387A-9880-C7FE-84FC-CEC2287D7063}"/>
              </a:ext>
            </a:extLst>
          </p:cNvPr>
          <p:cNvSpPr txBox="1"/>
          <p:nvPr/>
        </p:nvSpPr>
        <p:spPr>
          <a:xfrm>
            <a:off x="1486412" y="4524273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二范数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5EE90D-AB69-1691-BFBF-8109066BF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55" y="4391355"/>
            <a:ext cx="2654436" cy="1003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252F82-C04A-B6BC-219E-DB069B004724}"/>
                  </a:ext>
                </a:extLst>
              </p:cNvPr>
              <p:cNvSpPr txBox="1"/>
              <p:nvPr/>
            </p:nvSpPr>
            <p:spPr>
              <a:xfrm>
                <a:off x="812800" y="5380207"/>
                <a:ext cx="96202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HK" altLang="en-US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当p = 2 </a:t>
                </a:r>
                <a:r>
                  <a:rPr lang="zh-CN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L2范数被称为欧几里得范数（Euclidean norm）。它表示从原点出发到向量x确定的点的欧几里得距离。L</a:t>
                </a:r>
                <a:r>
                  <a:rPr lang="en-US" altLang="zh-HK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范数在机器学习中出现地十分频繁，经常简化表示为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HK" b="1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HK" b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，略去了下标2。平方L</a:t>
                </a:r>
                <a:r>
                  <a:rPr lang="en-US" altLang="zh-HK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范数也经常用来衡量向量的大小，可以简单地通过点积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1" i="1" dirty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HK" b="1" dirty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HK" b="1" dirty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HK" b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HK" altLang="en-US" b="1" dirty="0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计算。</a:t>
                </a:r>
                <a:endParaRPr lang="en-US" altLang="zh-HK" b="1" dirty="0">
                  <a:solidFill>
                    <a:srgbClr val="4D4D4D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252F82-C04A-B6BC-219E-DB069B004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380207"/>
                <a:ext cx="9620250" cy="923330"/>
              </a:xfrm>
              <a:prstGeom prst="rect">
                <a:avLst/>
              </a:prstGeom>
              <a:blipFill>
                <a:blip r:embed="rId5"/>
                <a:stretch>
                  <a:fillRect l="-507" t="-3974" b="-927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2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最大范数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410B2-4EF3-E16E-0DB3-74B2FB121AF5}"/>
              </a:ext>
            </a:extLst>
          </p:cNvPr>
          <p:cNvSpPr txBox="1"/>
          <p:nvPr/>
        </p:nvSpPr>
        <p:spPr>
          <a:xfrm>
            <a:off x="1396415" y="267924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HK" dirty="0"/>
              <a:t>Frobenius</a:t>
            </a:r>
            <a:r>
              <a:rPr lang="zh-CN" altLang="en-US" dirty="0">
                <a:sym typeface="Arial" panose="020B0604020202020204" pitchFamily="34" charset="0"/>
              </a:rPr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C0D6630-7D4E-1968-9B45-4BBD143E9B51}"/>
                  </a:ext>
                </a:extLst>
              </p:cNvPr>
              <p:cNvSpPr txBox="1"/>
              <p:nvPr/>
            </p:nvSpPr>
            <p:spPr>
              <a:xfrm>
                <a:off x="812800" y="1328144"/>
                <a:ext cx="9620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rgbClr val="4D4D4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HK" altLang="en-US" dirty="0"/>
                  <a:t>另外一个经常在机器学习中出现的范数是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zh-HK" altLang="en-US" dirty="0" smtClean="0"/>
                          <m:t>∞​</m:t>
                        </m:r>
                      </m:sub>
                    </m:sSub>
                  </m:oMath>
                </a14:m>
                <a:r>
                  <a:rPr lang="zh-HK" altLang="en-US" dirty="0"/>
                  <a:t> 范数，也被称为最大范数（maxnorm）。这个范数表示向量中具有最大幅值的元素的绝对值：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C0D6630-7D4E-1968-9B45-4BBD143E9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328144"/>
                <a:ext cx="9620250" cy="646331"/>
              </a:xfrm>
              <a:prstGeom prst="rect">
                <a:avLst/>
              </a:prstGeom>
              <a:blipFill>
                <a:blip r:embed="rId3"/>
                <a:stretch>
                  <a:fillRect l="-507" t="-7547" b="-141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798D6D2-C44A-FC88-5630-6A1C8B7E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65" y="480925"/>
            <a:ext cx="2343270" cy="685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AA757-CE2D-4079-039B-07BE04B98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51" y="2533479"/>
            <a:ext cx="2889398" cy="106050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47EABB-A23C-E02E-DC82-3FA179E77494}"/>
              </a:ext>
            </a:extLst>
          </p:cNvPr>
          <p:cNvSpPr txBox="1"/>
          <p:nvPr/>
        </p:nvSpPr>
        <p:spPr>
          <a:xfrm>
            <a:off x="812800" y="3397429"/>
            <a:ext cx="962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有时候我们可能也希望衡量矩阵的大小。在</a:t>
            </a:r>
            <a:r>
              <a:rPr lang="zh-CN" altLang="en-US" dirty="0">
                <a:solidFill>
                  <a:srgbClr val="4D4D4D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深度学习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中，最常见的做法是使用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Frobenius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范数（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Frobenius norm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其类似于向量的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范数。</a:t>
            </a:r>
          </a:p>
        </p:txBody>
      </p:sp>
    </p:spTree>
    <p:extLst>
      <p:ext uri="{BB962C8B-B14F-4D97-AF65-F5344CB8AC3E}">
        <p14:creationId xmlns:p14="http://schemas.microsoft.com/office/powerpoint/2010/main" val="39250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geogebra</a:t>
            </a:r>
            <a:r>
              <a:rPr kumimoji="1"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曲面曲线</a:t>
            </a:r>
            <a:endParaRPr lang="zh-CN" altLang="en-US" sz="3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5CA2C9-529E-29B0-FB56-D1566A25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233303"/>
            <a:ext cx="10788650" cy="50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微分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6ADF3D-C329-5254-F7AA-E6457595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08" y="1587439"/>
            <a:ext cx="9936852" cy="2762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862C1B-8004-AC93-F6D6-04FBC28E96AD}"/>
              </a:ext>
            </a:extLst>
          </p:cNvPr>
          <p:cNvSpPr txBox="1"/>
          <p:nvPr/>
        </p:nvSpPr>
        <p:spPr>
          <a:xfrm>
            <a:off x="1270000" y="5085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微分演示：</a:t>
            </a:r>
            <a:r>
              <a:rPr lang="zh-HK" altLang="en-US" dirty="0"/>
              <a:t>https://ggb123.cn/m/uvsm3uc7</a:t>
            </a:r>
          </a:p>
        </p:txBody>
      </p:sp>
    </p:spTree>
    <p:extLst>
      <p:ext uri="{BB962C8B-B14F-4D97-AF65-F5344CB8AC3E}">
        <p14:creationId xmlns:p14="http://schemas.microsoft.com/office/powerpoint/2010/main" val="207634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微分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A77227-6343-7B57-3F54-39BB7265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78" y="1428643"/>
            <a:ext cx="9595343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6_1">
            <a:extLst>
              <a:ext uri="{FF2B5EF4-FFF2-40B4-BE49-F238E27FC236}">
                <a16:creationId xmlns:a16="http://schemas.microsoft.com/office/drawing/2014/main" id="{C5F728C5-D4F9-7340-9E98-93E1208C5347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02637-7032-4B93-926F-C1940D7BF0D6}"/>
              </a:ext>
            </a:extLst>
          </p:cNvPr>
          <p:cNvSpPr txBox="1"/>
          <p:nvPr/>
        </p:nvSpPr>
        <p:spPr>
          <a:xfrm>
            <a:off x="1543691" y="590092"/>
            <a:ext cx="571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微分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5F9652-BEF0-EFBC-8CBA-0EF24642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1233303"/>
            <a:ext cx="8487024" cy="48854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FB7C1C-3BBE-1035-33DC-982AB0C933C9}"/>
              </a:ext>
            </a:extLst>
          </p:cNvPr>
          <p:cNvSpPr txBox="1"/>
          <p:nvPr/>
        </p:nvSpPr>
        <p:spPr>
          <a:xfrm>
            <a:off x="4537324" y="6326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hlinkClick r:id="rId4"/>
              </a:rPr>
              <a:t>https://blog.csdn.net/Leo_starr/article/details/124150309</a:t>
            </a:r>
            <a:endParaRPr lang="zh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39AE3-486F-DB9D-D8C4-191A2036113E}"/>
              </a:ext>
            </a:extLst>
          </p:cNvPr>
          <p:cNvSpPr txBox="1"/>
          <p:nvPr/>
        </p:nvSpPr>
        <p:spPr>
          <a:xfrm>
            <a:off x="196849" y="6326344"/>
            <a:ext cx="57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梯度方向为什么是函数增长最快的方向</a:t>
            </a:r>
            <a:r>
              <a:rPr lang="zh-CN" altLang="en-US" dirty="0"/>
              <a:t>：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9014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14209</TotalTime>
  <Words>462</Words>
  <Application>Microsoft Office PowerPoint</Application>
  <PresentationFormat>宽屏</PresentationFormat>
  <Paragraphs>35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PingFang SC</vt:lpstr>
      <vt:lpstr>等线</vt:lpstr>
      <vt:lpstr>思源黑体 CN Heavy</vt:lpstr>
      <vt:lpstr>思源黑体 CN Medium</vt:lpstr>
      <vt:lpstr>宋体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/>
  <cp:lastModifiedBy>克 王</cp:lastModifiedBy>
  <cp:revision>606</cp:revision>
  <dcterms:modified xsi:type="dcterms:W3CDTF">2022-06-30T11:04:23Z</dcterms:modified>
</cp:coreProperties>
</file>