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542" r:id="rId2"/>
    <p:sldId id="574" r:id="rId3"/>
    <p:sldId id="549" r:id="rId4"/>
    <p:sldId id="573" r:id="rId5"/>
    <p:sldId id="922" r:id="rId6"/>
    <p:sldId id="833" r:id="rId7"/>
    <p:sldId id="835" r:id="rId8"/>
    <p:sldId id="836" r:id="rId9"/>
    <p:sldId id="866" r:id="rId10"/>
    <p:sldId id="867" r:id="rId11"/>
    <p:sldId id="868" r:id="rId12"/>
    <p:sldId id="869" r:id="rId13"/>
    <p:sldId id="870" r:id="rId14"/>
    <p:sldId id="947" r:id="rId15"/>
    <p:sldId id="948" r:id="rId16"/>
    <p:sldId id="949" r:id="rId17"/>
    <p:sldId id="950" r:id="rId18"/>
    <p:sldId id="951" r:id="rId19"/>
    <p:sldId id="952" r:id="rId20"/>
    <p:sldId id="953" r:id="rId21"/>
    <p:sldId id="954" r:id="rId22"/>
    <p:sldId id="955" r:id="rId23"/>
    <p:sldId id="956" r:id="rId24"/>
    <p:sldId id="957" r:id="rId25"/>
    <p:sldId id="958" r:id="rId26"/>
    <p:sldId id="855" r:id="rId27"/>
    <p:sldId id="923" r:id="rId28"/>
    <p:sldId id="856" r:id="rId29"/>
    <p:sldId id="857" r:id="rId30"/>
    <p:sldId id="858" r:id="rId31"/>
    <p:sldId id="859" r:id="rId32"/>
    <p:sldId id="860" r:id="rId33"/>
    <p:sldId id="861" r:id="rId34"/>
    <p:sldId id="862" r:id="rId35"/>
    <p:sldId id="863" r:id="rId36"/>
    <p:sldId id="864" r:id="rId37"/>
    <p:sldId id="865" r:id="rId38"/>
    <p:sldId id="840" r:id="rId39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26C8DB"/>
    <a:srgbClr val="E8E9EE"/>
    <a:srgbClr val="1AA2C2"/>
    <a:srgbClr val="FADE40"/>
    <a:srgbClr val="263C88"/>
    <a:srgbClr val="E9EAEF"/>
    <a:srgbClr val="5B7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5" autoAdjust="0"/>
    <p:restoredTop sz="95352"/>
  </p:normalViewPr>
  <p:slideViewPr>
    <p:cSldViewPr snapToGrid="0">
      <p:cViewPr varScale="1">
        <p:scale>
          <a:sx n="151" d="100"/>
          <a:sy n="151" d="100"/>
        </p:scale>
        <p:origin x="174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8B995-4818-4CC4-9904-7C51E69FE1E0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969B2-FC8F-40E9-BEE9-914C18BA1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6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17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4074B-94CF-1041-A8DB-D9CFF93CC7F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37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4074B-94CF-1041-A8DB-D9CFF93CC7F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76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4074B-94CF-1041-A8DB-D9CFF93CC7F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93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69C05A-E88A-40F9-9156-D588A6488CBD}"/>
              </a:ext>
            </a:extLst>
          </p:cNvPr>
          <p:cNvSpPr/>
          <p:nvPr/>
        </p:nvSpPr>
        <p:spPr>
          <a:xfrm>
            <a:off x="-2632701" y="0"/>
            <a:ext cx="9595241" cy="7623313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C0394FB9-C2C7-4F54-9928-72FF5EC7DEC1}"/>
              </a:ext>
            </a:extLst>
          </p:cNvPr>
          <p:cNvSpPr/>
          <p:nvPr/>
        </p:nvSpPr>
        <p:spPr>
          <a:xfrm>
            <a:off x="-3806686" y="1820393"/>
            <a:ext cx="7488283" cy="594935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EF62A6E7-C2D1-45CA-8B8A-B5303378758A}"/>
              </a:ext>
            </a:extLst>
          </p:cNvPr>
          <p:cNvSpPr/>
          <p:nvPr/>
        </p:nvSpPr>
        <p:spPr>
          <a:xfrm>
            <a:off x="-2632701" y="4259896"/>
            <a:ext cx="7488283" cy="5949358"/>
          </a:xfrm>
          <a:prstGeom prst="parallelogram">
            <a:avLst>
              <a:gd name="adj" fmla="val 82944"/>
            </a:avLst>
          </a:prstGeom>
          <a:solidFill>
            <a:srgbClr val="E9EAE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CF625F6-21E5-49D3-9BF3-A2A44FC939F9}"/>
              </a:ext>
            </a:extLst>
          </p:cNvPr>
          <p:cNvGrpSpPr/>
          <p:nvPr/>
        </p:nvGrpSpPr>
        <p:grpSpPr>
          <a:xfrm flipH="1">
            <a:off x="573733" y="4356909"/>
            <a:ext cx="10336715" cy="95910"/>
            <a:chOff x="2101845" y="3387257"/>
            <a:chExt cx="8510805" cy="105497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9D08EBA-45CF-48F1-9F8E-F58B5FDC140B}"/>
                </a:ext>
              </a:extLst>
            </p:cNvPr>
            <p:cNvCxnSpPr>
              <a:cxnSpLocks/>
            </p:cNvCxnSpPr>
            <p:nvPr/>
          </p:nvCxnSpPr>
          <p:spPr>
            <a:xfrm>
              <a:off x="2369489" y="3440005"/>
              <a:ext cx="8243161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72127F4-0276-4F8F-935F-FBDD32E8F999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08EF2B9-F5D8-4504-9042-2226BB74972B}"/>
              </a:ext>
            </a:extLst>
          </p:cNvPr>
          <p:cNvSpPr txBox="1"/>
          <p:nvPr/>
        </p:nvSpPr>
        <p:spPr>
          <a:xfrm>
            <a:off x="560512" y="2956074"/>
            <a:ext cx="11021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6.30  </a:t>
            </a:r>
            <a:r>
              <a:rPr kumimoji="1" lang="zh-CN" altLang="en-US" sz="32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讲课内容：</a:t>
            </a:r>
            <a:r>
              <a:rPr kumimoji="1" lang="en-US" altLang="zh-CN" sz="3200" dirty="0" err="1">
                <a:solidFill>
                  <a:srgbClr val="263C88"/>
                </a:solidFill>
                <a:ea typeface="思源黑体 CN Heavy" panose="020B0A00000000000000" pitchFamily="34" charset="-122"/>
              </a:rPr>
              <a:t>geogebra</a:t>
            </a:r>
            <a:r>
              <a:rPr kumimoji="1" lang="zh-CN" altLang="en-US" sz="3200" dirty="0">
                <a:solidFill>
                  <a:srgbClr val="263C88"/>
                </a:solidFill>
                <a:ea typeface="思源黑体 CN Heavy" panose="020B0A00000000000000" pitchFamily="34" charset="-122"/>
              </a:rPr>
              <a:t>曲面曲线</a:t>
            </a:r>
            <a:r>
              <a:rPr kumimoji="1" lang="zh-CN" altLang="en-US" sz="32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、微分、自动微分、前向传播和反向传播</a:t>
            </a:r>
            <a:endParaRPr kumimoji="1" lang="en-US" altLang="zh-CN" sz="3200" dirty="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1" name="十字形 20">
            <a:extLst>
              <a:ext uri="{FF2B5EF4-FFF2-40B4-BE49-F238E27FC236}">
                <a16:creationId xmlns:a16="http://schemas.microsoft.com/office/drawing/2014/main" id="{13FF6163-D102-4E01-B621-1C1696CEAE9E}"/>
              </a:ext>
            </a:extLst>
          </p:cNvPr>
          <p:cNvSpPr/>
          <p:nvPr/>
        </p:nvSpPr>
        <p:spPr>
          <a:xfrm>
            <a:off x="11208461" y="5931568"/>
            <a:ext cx="594517" cy="594517"/>
          </a:xfrm>
          <a:prstGeom prst="plus">
            <a:avLst>
              <a:gd name="adj" fmla="val 41216"/>
            </a:avLst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9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89C3C9-44E9-4C07-9AC4-5050D9545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406400"/>
            <a:ext cx="7696200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前向传播和反向传播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47705E-2735-4AD8-B4C4-B832B185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909" y="1513305"/>
            <a:ext cx="7776182" cy="383139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F3EF8E8-23BD-40E3-82F5-4E4D48C2CCD7}"/>
              </a:ext>
            </a:extLst>
          </p:cNvPr>
          <p:cNvCxnSpPr/>
          <p:nvPr/>
        </p:nvCxnSpPr>
        <p:spPr bwMode="auto">
          <a:xfrm>
            <a:off x="5951984" y="3414909"/>
            <a:ext cx="648072" cy="3877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A5B7AFC-B6F3-442C-90A0-8C2C3CD68BD9}"/>
              </a:ext>
            </a:extLst>
          </p:cNvPr>
          <p:cNvSpPr txBox="1"/>
          <p:nvPr/>
        </p:nvSpPr>
        <p:spPr>
          <a:xfrm>
            <a:off x="6238115" y="3802676"/>
            <a:ext cx="3975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的函数，分别对 </a:t>
            </a: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求偏导，</a:t>
            </a:r>
            <a:endParaRPr lang="en-US" altLang="zh-CN" sz="16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即计算这个函数的局部梯度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6F9E6D-C74C-4294-B82B-554F4BC5F45F}"/>
              </a:ext>
            </a:extLst>
          </p:cNvPr>
          <p:cNvCxnSpPr/>
          <p:nvPr/>
        </p:nvCxnSpPr>
        <p:spPr bwMode="auto">
          <a:xfrm>
            <a:off x="5627948" y="4430926"/>
            <a:ext cx="648072" cy="3877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D185F25-69C1-4BE9-9B03-B050F044582E}"/>
              </a:ext>
            </a:extLst>
          </p:cNvPr>
          <p:cNvSpPr txBox="1"/>
          <p:nvPr/>
        </p:nvSpPr>
        <p:spPr>
          <a:xfrm>
            <a:off x="6270953" y="4621685"/>
            <a:ext cx="3687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现在成了 </a:t>
            </a: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的函数，同样分别对</a:t>
            </a:r>
            <a:endParaRPr lang="en-US" altLang="zh-CN" sz="16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这两个变量求偏导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9365662-BF28-4883-BFC9-6395FB284EB7}"/>
              </a:ext>
            </a:extLst>
          </p:cNvPr>
          <p:cNvCxnSpPr/>
          <p:nvPr/>
        </p:nvCxnSpPr>
        <p:spPr bwMode="auto">
          <a:xfrm>
            <a:off x="4367808" y="5206460"/>
            <a:ext cx="504056" cy="3827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7180914-DBBF-4F87-88DC-CDB42B906842}"/>
              </a:ext>
            </a:extLst>
          </p:cNvPr>
          <p:cNvSpPr txBox="1"/>
          <p:nvPr/>
        </p:nvSpPr>
        <p:spPr>
          <a:xfrm>
            <a:off x="4818745" y="5527076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现在的目的是想计算这三个偏导数</a:t>
            </a:r>
          </a:p>
        </p:txBody>
      </p:sp>
    </p:spTree>
    <p:extLst>
      <p:ext uri="{BB962C8B-B14F-4D97-AF65-F5344CB8AC3E}">
        <p14:creationId xmlns:p14="http://schemas.microsoft.com/office/powerpoint/2010/main" val="121556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89C3C9-44E9-4C07-9AC4-5050D9545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406400"/>
            <a:ext cx="7696200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前向传播和反向传播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5F0D1C-8E07-4B1D-AEED-9FBD24E6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95" y="1412776"/>
            <a:ext cx="7705611" cy="38046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CB701B-C902-454A-B6D7-327484604439}"/>
              </a:ext>
            </a:extLst>
          </p:cNvPr>
          <p:cNvSpPr txBox="1"/>
          <p:nvPr/>
        </p:nvSpPr>
        <p:spPr>
          <a:xfrm>
            <a:off x="8328249" y="4077072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自己对自己求导</a:t>
            </a:r>
          </a:p>
        </p:txBody>
      </p:sp>
    </p:spTree>
    <p:extLst>
      <p:ext uri="{BB962C8B-B14F-4D97-AF65-F5344CB8AC3E}">
        <p14:creationId xmlns:p14="http://schemas.microsoft.com/office/powerpoint/2010/main" val="105323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89C3C9-44E9-4C07-9AC4-5050D9545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406400"/>
            <a:ext cx="7696200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前向传播和反向传播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D06EFB-DAB0-4823-B3DA-6A970F69E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99" y="1511812"/>
            <a:ext cx="7782003" cy="383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9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89C3C9-44E9-4C07-9AC4-5050D9545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406400"/>
            <a:ext cx="7696200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前向传播和反向传播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CE38F7-AD9D-4886-95BA-1A097DC8B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05" y="1511753"/>
            <a:ext cx="7790591" cy="38344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C8E6BB-4A40-4FE1-B724-C5FE4485E1F6}"/>
              </a:ext>
            </a:extLst>
          </p:cNvPr>
          <p:cNvSpPr txBox="1"/>
          <p:nvPr/>
        </p:nvSpPr>
        <p:spPr>
          <a:xfrm>
            <a:off x="6320122" y="4293097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根据函数 </a:t>
            </a: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的局部梯度可知，</a:t>
            </a:r>
            <a:endParaRPr lang="en-US" altLang="zh-CN" sz="16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的偏导 </a:t>
            </a: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q = 3</a:t>
            </a:r>
            <a:endParaRPr lang="zh-CN" altLang="en-US" sz="16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31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89C3C9-44E9-4C07-9AC4-5050D9545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406400"/>
            <a:ext cx="7696200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前向传播和反向传播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553426-FD66-4769-A7C4-4EAB80768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00" y="1509374"/>
            <a:ext cx="7783800" cy="383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03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89C3C9-44E9-4C07-9AC4-5050D9545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406400"/>
            <a:ext cx="7696200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前向传播和反向传播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1CD343-4C66-452A-8B4F-33A479D1D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46" y="1509342"/>
            <a:ext cx="7783709" cy="38393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9D74D7-7DE9-4DF2-B316-9E63BFDDE96B}"/>
              </a:ext>
            </a:extLst>
          </p:cNvPr>
          <p:cNvSpPr txBox="1"/>
          <p:nvPr/>
        </p:nvSpPr>
        <p:spPr>
          <a:xfrm>
            <a:off x="6096000" y="4293096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同理，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的偏导 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z = -4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965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89C3C9-44E9-4C07-9AC4-5050D9545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406400"/>
            <a:ext cx="7696200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前向传播和反向传播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83E91B-A2D6-423E-B605-12D3DA31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41" y="1534857"/>
            <a:ext cx="7704718" cy="378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6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89C3C9-44E9-4C07-9AC4-5050D9545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406400"/>
            <a:ext cx="7696200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前向传播和反向传播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7BEE738-9EC2-4562-BDE7-785EF2AF5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00" y="1509374"/>
            <a:ext cx="7783800" cy="383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24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89C3C9-44E9-4C07-9AC4-5050D9545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406400"/>
            <a:ext cx="7696200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前向传播和反向传播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5D06A9-5AE6-45D5-AF28-B85A0CAC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529001"/>
            <a:ext cx="7696200" cy="37999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07211E5-198E-4F21-B1B5-8B520EFAFC58}"/>
              </a:ext>
            </a:extLst>
          </p:cNvPr>
          <p:cNvSpPr txBox="1"/>
          <p:nvPr/>
        </p:nvSpPr>
        <p:spPr>
          <a:xfrm>
            <a:off x="3719737" y="5440074"/>
            <a:ext cx="4057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 </a:t>
            </a: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的函数，而 </a:t>
            </a: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的函数，</a:t>
            </a:r>
            <a:endParaRPr lang="en-US" altLang="zh-CN" sz="16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所以，根据链式法则，</a:t>
            </a: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求偏导就等于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674FD56B-DC13-4F3A-9788-B43197A25726}"/>
              </a:ext>
            </a:extLst>
          </p:cNvPr>
          <p:cNvSpPr/>
          <p:nvPr/>
        </p:nvSpPr>
        <p:spPr bwMode="auto">
          <a:xfrm rot="17777107">
            <a:off x="7345208" y="5084366"/>
            <a:ext cx="864096" cy="40346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5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89C3C9-44E9-4C07-9AC4-5050D9545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406400"/>
            <a:ext cx="7696200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前向传播和反向传播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8FA11A-93E3-447E-9B04-84106A439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05" y="1511753"/>
            <a:ext cx="7790591" cy="383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6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6_1">
            <a:extLst>
              <a:ext uri="{FF2B5EF4-FFF2-40B4-BE49-F238E27FC236}">
                <a16:creationId xmlns:a16="http://schemas.microsoft.com/office/drawing/2014/main" id="{C5F728C5-D4F9-7340-9E98-93E1208C5347}"/>
              </a:ext>
            </a:extLst>
          </p:cNvPr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F02637-7032-4B93-926F-C1940D7BF0D6}"/>
              </a:ext>
            </a:extLst>
          </p:cNvPr>
          <p:cNvSpPr txBox="1"/>
          <p:nvPr/>
        </p:nvSpPr>
        <p:spPr>
          <a:xfrm>
            <a:off x="1543691" y="590092"/>
            <a:ext cx="571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geogebra</a:t>
            </a:r>
            <a:r>
              <a:rPr kumimoji="1" lang="zh-CN" altLang="en-US" sz="32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曲面曲线</a:t>
            </a:r>
            <a:endParaRPr lang="zh-CN" altLang="en-US" sz="32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D5662D-7774-FD13-1D3F-A2D4CF3A6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790" y="1484299"/>
            <a:ext cx="9493250" cy="470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82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89C3C9-44E9-4C07-9AC4-5050D9545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406400"/>
            <a:ext cx="7696200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前向传播和反向传播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A140A9-6F22-46E4-851B-03FDB538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81" y="1515755"/>
            <a:ext cx="7766239" cy="382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71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89C3C9-44E9-4C07-9AC4-5050D9545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406400"/>
            <a:ext cx="7696200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前向传播和反向传播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D08E77-E093-4930-BFD9-157DD1313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137" y="1862967"/>
            <a:ext cx="6949726" cy="34544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AFEECF-79D3-4210-8318-AE2A1A81F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3992" y="1236664"/>
            <a:ext cx="8058472" cy="6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0000"/>
              </a:buClr>
              <a:buSzPct val="55000"/>
            </a:pPr>
            <a:r>
              <a:rPr lang="zh-CN" altLang="en-US" sz="2400" b="1">
                <a:ea typeface="微软雅黑" panose="020B0503020204020204" pitchFamily="34" charset="-122"/>
              </a:rPr>
              <a:t>反向传播中具体的某个运算门</a:t>
            </a: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10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  <a:buFont typeface="Wingdings" panose="05000000000000000000" pitchFamily="2" charset="2"/>
              <a:buChar char="Ø"/>
            </a:pPr>
            <a:r>
              <a:rPr lang="en-US" altLang="zh-CN" sz="1600" b="1">
                <a:ea typeface="微软雅黑" panose="020B0503020204020204" pitchFamily="34" charset="-122"/>
              </a:rPr>
              <a:t>x, y </a:t>
            </a:r>
            <a:r>
              <a:rPr lang="zh-CN" altLang="en-US" sz="1600" b="1">
                <a:ea typeface="微软雅黑" panose="020B0503020204020204" pitchFamily="34" charset="-122"/>
              </a:rPr>
              <a:t>是输入</a:t>
            </a:r>
            <a:endParaRPr lang="en-US" altLang="zh-CN" sz="16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  <a:buFont typeface="Wingdings" panose="05000000000000000000" pitchFamily="2" charset="2"/>
              <a:buChar char="Ø"/>
            </a:pPr>
            <a:r>
              <a:rPr lang="en-US" altLang="zh-CN" sz="1600" b="1">
                <a:solidFill>
                  <a:srgbClr val="0000FF"/>
                </a:solidFill>
                <a:ea typeface="微软雅黑" panose="020B0503020204020204" pitchFamily="34" charset="-122"/>
              </a:rPr>
              <a:t>z </a:t>
            </a:r>
            <a:r>
              <a:rPr lang="zh-CN" altLang="en-US" sz="1600" b="1">
                <a:ea typeface="微软雅黑" panose="020B0503020204020204" pitchFamily="34" charset="-122"/>
              </a:rPr>
              <a:t>是对输入进行 </a:t>
            </a:r>
            <a:r>
              <a:rPr lang="en-US" altLang="zh-CN" sz="1600" b="1">
                <a:ea typeface="微软雅黑" panose="020B0503020204020204" pitchFamily="34" charset="-122"/>
              </a:rPr>
              <a:t>f </a:t>
            </a:r>
            <a:r>
              <a:rPr lang="zh-CN" altLang="en-US" sz="1600" b="1">
                <a:ea typeface="微软雅黑" panose="020B0503020204020204" pitchFamily="34" charset="-122"/>
              </a:rPr>
              <a:t>运算之后的</a:t>
            </a:r>
            <a:r>
              <a:rPr lang="zh-CN" altLang="en-US" sz="1600" b="1">
                <a:solidFill>
                  <a:srgbClr val="0000FF"/>
                </a:solidFill>
                <a:ea typeface="微软雅黑" panose="020B0503020204020204" pitchFamily="34" charset="-122"/>
              </a:rPr>
              <a:t>输出</a:t>
            </a:r>
            <a:endParaRPr lang="en-US" altLang="zh-CN" sz="1600" b="1">
              <a:solidFill>
                <a:srgbClr val="0000FF"/>
              </a:solidFill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  <a:buFont typeface="Wingdings" panose="05000000000000000000" pitchFamily="2" charset="2"/>
              <a:buChar char="Ø"/>
            </a:pPr>
            <a:r>
              <a:rPr lang="zh-CN" altLang="en-US" sz="1600" b="1">
                <a:ea typeface="微软雅黑" panose="020B0503020204020204" pitchFamily="34" charset="-122"/>
              </a:rPr>
              <a:t>从输入到输出这就是一个</a:t>
            </a:r>
            <a:r>
              <a:rPr lang="zh-CN" altLang="en-US" sz="1600" b="1">
                <a:solidFill>
                  <a:srgbClr val="0000FF"/>
                </a:solidFill>
                <a:ea typeface="微软雅黑" panose="020B0503020204020204" pitchFamily="34" charset="-122"/>
              </a:rPr>
              <a:t>前向传播</a:t>
            </a:r>
            <a:endParaRPr lang="en-US" altLang="zh-CN" sz="1600" b="1">
              <a:solidFill>
                <a:srgbClr val="0000FF"/>
              </a:solidFill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rgbClr val="FF0000"/>
              </a:buClr>
              <a:buSzPct val="55000"/>
              <a:buNone/>
            </a:pPr>
            <a:endParaRPr lang="en-US" altLang="zh-CN" sz="1200" b="1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814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89C3C9-44E9-4C07-9AC4-5050D9545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406400"/>
            <a:ext cx="7696200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前向传播和反向传播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52803D-33BD-4E8B-80A7-1B275BB4F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90" y="1694345"/>
            <a:ext cx="7225620" cy="3469311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7203076-F4DA-4DE2-B195-5CA993CE5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3992" y="1236664"/>
            <a:ext cx="8058472" cy="6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0000"/>
              </a:buClr>
              <a:buSzPct val="55000"/>
            </a:pPr>
            <a:r>
              <a:rPr lang="zh-CN" altLang="en-US" sz="2400" b="1">
                <a:ea typeface="微软雅黑" panose="020B0503020204020204" pitchFamily="34" charset="-122"/>
              </a:rPr>
              <a:t>反向传播中具体的某个运算门</a:t>
            </a: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1000" b="1"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rgbClr val="FF0000"/>
              </a:buClr>
              <a:buSzPct val="55000"/>
              <a:buNone/>
            </a:pPr>
            <a:endParaRPr lang="en-US" altLang="zh-CN" sz="1200" b="1"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C7EC93A-A217-4A57-A220-7CCC5358AF7A}"/>
              </a:ext>
            </a:extLst>
          </p:cNvPr>
          <p:cNvCxnSpPr/>
          <p:nvPr/>
        </p:nvCxnSpPr>
        <p:spPr bwMode="auto">
          <a:xfrm>
            <a:off x="5447928" y="3284984"/>
            <a:ext cx="1512168" cy="20882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270C80D-51A9-4608-B920-6E2CC8D0FD49}"/>
              </a:ext>
            </a:extLst>
          </p:cNvPr>
          <p:cNvCxnSpPr/>
          <p:nvPr/>
        </p:nvCxnSpPr>
        <p:spPr bwMode="auto">
          <a:xfrm>
            <a:off x="5339916" y="4515584"/>
            <a:ext cx="1404156" cy="8576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F19BC64-6E0B-4091-859A-FE201831D5DE}"/>
              </a:ext>
            </a:extLst>
          </p:cNvPr>
          <p:cNvSpPr txBox="1"/>
          <p:nvPr/>
        </p:nvSpPr>
        <p:spPr>
          <a:xfrm>
            <a:off x="5807968" y="538728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在进行前向传播时，就已经</a:t>
            </a:r>
            <a:endParaRPr lang="en-US" altLang="zh-CN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把这个运算门的局部梯度求出来了</a:t>
            </a:r>
          </a:p>
        </p:txBody>
      </p:sp>
    </p:spTree>
    <p:extLst>
      <p:ext uri="{BB962C8B-B14F-4D97-AF65-F5344CB8AC3E}">
        <p14:creationId xmlns:p14="http://schemas.microsoft.com/office/powerpoint/2010/main" val="222066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89C3C9-44E9-4C07-9AC4-5050D9545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406400"/>
            <a:ext cx="7696200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前向传播和反向传播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724940-0A50-4B51-8987-EA4A16490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11" y="1649786"/>
            <a:ext cx="7018379" cy="3435398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42D05E7-9CA1-4728-A538-F2AD3E25334C}"/>
              </a:ext>
            </a:extLst>
          </p:cNvPr>
          <p:cNvCxnSpPr/>
          <p:nvPr/>
        </p:nvCxnSpPr>
        <p:spPr bwMode="auto">
          <a:xfrm flipH="1">
            <a:off x="7176120" y="4293096"/>
            <a:ext cx="936104" cy="12241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70E98CF-068C-4045-92D8-6E2788FD68CB}"/>
              </a:ext>
            </a:extLst>
          </p:cNvPr>
          <p:cNvSpPr txBox="1"/>
          <p:nvPr/>
        </p:nvSpPr>
        <p:spPr>
          <a:xfrm>
            <a:off x="6122211" y="55172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反向回传的梯度值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E5612E2-8746-4735-B3B5-50FDB5BA9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3992" y="1236664"/>
            <a:ext cx="8058472" cy="6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0000"/>
              </a:buClr>
              <a:buSzPct val="55000"/>
            </a:pPr>
            <a:r>
              <a:rPr lang="zh-CN" altLang="en-US" sz="2400" b="1">
                <a:ea typeface="微软雅黑" panose="020B0503020204020204" pitchFamily="34" charset="-122"/>
              </a:rPr>
              <a:t>反向传播中具体的某个运算门</a:t>
            </a: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1000" b="1"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rgbClr val="FF0000"/>
              </a:buClr>
              <a:buSzPct val="55000"/>
              <a:buNone/>
            </a:pPr>
            <a:endParaRPr lang="en-US" altLang="zh-CN" sz="1200" b="1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19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89C3C9-44E9-4C07-9AC4-5050D9545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406400"/>
            <a:ext cx="7696200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前向传播和反向传播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01F90A-C456-4D30-8534-C1A74DBCF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21" y="1750000"/>
            <a:ext cx="6975558" cy="3358001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E669DFC-095C-4EC2-960C-75C3C2F547FE}"/>
              </a:ext>
            </a:extLst>
          </p:cNvPr>
          <p:cNvCxnSpPr/>
          <p:nvPr/>
        </p:nvCxnSpPr>
        <p:spPr bwMode="auto">
          <a:xfrm>
            <a:off x="2891594" y="2852936"/>
            <a:ext cx="252078" cy="25202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15F025A-0C06-4088-9748-3339AE9A7E31}"/>
              </a:ext>
            </a:extLst>
          </p:cNvPr>
          <p:cNvSpPr txBox="1"/>
          <p:nvPr/>
        </p:nvSpPr>
        <p:spPr>
          <a:xfrm>
            <a:off x="1775520" y="5347118"/>
            <a:ext cx="603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根据链式法则求得损失函数 </a:t>
            </a:r>
            <a:r>
              <a:rPr lang="en-US" altLang="zh-CN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 </a:t>
            </a:r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的偏导数，并反向回传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9C2073F-4D1F-4CB0-9291-DB8437B28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3992" y="1236664"/>
            <a:ext cx="8058472" cy="139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0000"/>
              </a:buClr>
              <a:buSzPct val="55000"/>
            </a:pPr>
            <a:r>
              <a:rPr lang="zh-CN" altLang="en-US" sz="2400" b="1">
                <a:ea typeface="微软雅黑" panose="020B0503020204020204" pitchFamily="34" charset="-122"/>
              </a:rPr>
              <a:t>反向传播中具体的某个运算门</a:t>
            </a:r>
            <a:endParaRPr lang="en-US" altLang="zh-CN" sz="2400" b="1"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rgbClr val="FF0000"/>
              </a:buClr>
              <a:buSzPct val="55000"/>
              <a:buNone/>
            </a:pPr>
            <a:endParaRPr lang="en-US" altLang="zh-CN" sz="1200" b="1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28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89C3C9-44E9-4C07-9AC4-5050D9545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406400"/>
            <a:ext cx="7696200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前向传播和反向传播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4EBAF6-3864-4E43-9590-CAB1E3FB5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73" y="1558341"/>
            <a:ext cx="7185314" cy="3741319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F8F6DB8-8E63-44D0-977C-960E16C02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3992" y="1236664"/>
            <a:ext cx="8058472" cy="6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0000"/>
              </a:buClr>
              <a:buSzPct val="55000"/>
            </a:pPr>
            <a:r>
              <a:rPr lang="zh-CN" altLang="en-US" sz="2400" b="1">
                <a:ea typeface="微软雅黑" panose="020B0503020204020204" pitchFamily="34" charset="-122"/>
              </a:rPr>
              <a:t>反向传播中具体的某个运算门</a:t>
            </a: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1000" b="1"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rgbClr val="FF0000"/>
              </a:buClr>
              <a:buSzPct val="55000"/>
              <a:buNone/>
            </a:pPr>
            <a:endParaRPr lang="en-US" altLang="zh-CN" sz="1200" b="1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330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28A7A-F6A5-4806-9D22-2483610E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6666"/>
                </a:solidFill>
                <a:latin typeface="Arial"/>
              </a:rPr>
              <a:t> </a:t>
            </a:r>
            <a:r>
              <a:rPr lang="zh-CN" altLang="en-US" dirty="0">
                <a:solidFill>
                  <a:srgbClr val="336666"/>
                </a:solidFill>
                <a:latin typeface="Arial"/>
              </a:rPr>
              <a:t>前向传播和反向传播</a:t>
            </a:r>
            <a:endParaRPr lang="zh-CN" altLang="en-US" dirty="0"/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F060BF0F-EF4B-489B-BBA8-F1BBB1BA6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3992" y="1236664"/>
            <a:ext cx="8058472" cy="219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0000"/>
              </a:buClr>
              <a:buSzPct val="55000"/>
            </a:pPr>
            <a:r>
              <a:rPr lang="zh-CN" altLang="en-US" sz="2400" b="1">
                <a:ea typeface="微软雅黑" panose="020B0503020204020204" pitchFamily="34" charset="-122"/>
              </a:rPr>
              <a:t>感知机模型的反向传播</a:t>
            </a: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  <a:buFont typeface="Wingdings" panose="05000000000000000000" pitchFamily="2" charset="2"/>
              <a:buChar char="u"/>
            </a:pPr>
            <a:r>
              <a:rPr lang="zh-CN" altLang="en-US" sz="2000" b="1">
                <a:ea typeface="微软雅黑" panose="020B0503020204020204" pitchFamily="34" charset="-122"/>
              </a:rPr>
              <a:t>这里不考虑感知机的非线性激活函数，只考虑线性计算部分，即：</a:t>
            </a:r>
            <a:endParaRPr lang="en-US" altLang="zh-CN" sz="2000" b="1"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rgbClr val="FF0000"/>
              </a:buClr>
              <a:buSzPct val="55000"/>
              <a:buNone/>
            </a:pPr>
            <a:endParaRPr lang="en-US" altLang="zh-CN" sz="10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1000" b="1"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rgbClr val="FF0000"/>
              </a:buClr>
              <a:buSzPct val="55000"/>
              <a:buNone/>
            </a:pPr>
            <a:endParaRPr lang="en-US" altLang="zh-CN" sz="1200" b="1"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5FBBD71-72E8-4D73-9645-E317395DA81F}"/>
                  </a:ext>
                </a:extLst>
              </p:cNvPr>
              <p:cNvSpPr txBox="1"/>
              <p:nvPr/>
            </p:nvSpPr>
            <p:spPr>
              <a:xfrm>
                <a:off x="4261491" y="2636913"/>
                <a:ext cx="3669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280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5FBBD71-72E8-4D73-9645-E317395DA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491" y="2636913"/>
                <a:ext cx="366901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174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28A7A-F6A5-4806-9D22-2483610E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6666"/>
                </a:solidFill>
                <a:latin typeface="Arial"/>
              </a:rPr>
              <a:t> </a:t>
            </a:r>
            <a:r>
              <a:rPr lang="zh-CN" altLang="en-US" dirty="0">
                <a:solidFill>
                  <a:srgbClr val="336666"/>
                </a:solidFill>
                <a:latin typeface="Arial"/>
              </a:rPr>
              <a:t>前向传播和反向传播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6C5A35B-9A33-49E4-93CF-DCD85DC198D8}"/>
              </a:ext>
            </a:extLst>
          </p:cNvPr>
          <p:cNvSpPr/>
          <p:nvPr/>
        </p:nvSpPr>
        <p:spPr bwMode="auto">
          <a:xfrm>
            <a:off x="3935760" y="2666416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495BE2-BCCE-4975-9B91-68ACDAE07C72}"/>
              </a:ext>
            </a:extLst>
          </p:cNvPr>
          <p:cNvSpPr/>
          <p:nvPr/>
        </p:nvSpPr>
        <p:spPr bwMode="auto">
          <a:xfrm>
            <a:off x="6177161" y="3509081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/>
              <a:t>+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FF30DCE-9FA3-4D80-A114-6697A8F580E7}"/>
              </a:ext>
            </a:extLst>
          </p:cNvPr>
          <p:cNvSpPr/>
          <p:nvPr/>
        </p:nvSpPr>
        <p:spPr bwMode="auto">
          <a:xfrm>
            <a:off x="3935760" y="4283694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F503B8-9138-4411-9C84-7C2B76976C96}"/>
                  </a:ext>
                </a:extLst>
              </p:cNvPr>
              <p:cNvSpPr txBox="1"/>
              <p:nvPr/>
            </p:nvSpPr>
            <p:spPr>
              <a:xfrm>
                <a:off x="2325524" y="143209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F503B8-9138-4411-9C84-7C2B76976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4" y="1432099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91A9BF-0E05-4E32-918C-21779046C8B1}"/>
                  </a:ext>
                </a:extLst>
              </p:cNvPr>
              <p:cNvSpPr txBox="1"/>
              <p:nvPr/>
            </p:nvSpPr>
            <p:spPr>
              <a:xfrm>
                <a:off x="2325523" y="2424596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91A9BF-0E05-4E32-918C-21779046C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3" y="2424596"/>
                <a:ext cx="317138" cy="276999"/>
              </a:xfrm>
              <a:prstGeom prst="rect">
                <a:avLst/>
              </a:prstGeom>
              <a:blipFill>
                <a:blip r:embed="rId3"/>
                <a:stretch>
                  <a:fillRect l="-11321" r="-5660" b="-1555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3BCEC9-9E5E-4104-9160-D09F15E4DF48}"/>
                  </a:ext>
                </a:extLst>
              </p:cNvPr>
              <p:cNvSpPr txBox="1"/>
              <p:nvPr/>
            </p:nvSpPr>
            <p:spPr>
              <a:xfrm>
                <a:off x="2319561" y="403143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3BCEC9-9E5E-4104-9160-D09F15E4D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61" y="4031432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86BDFC-7DB9-4552-8198-FDC4FD14E453}"/>
                  </a:ext>
                </a:extLst>
              </p:cNvPr>
              <p:cNvSpPr txBox="1"/>
              <p:nvPr/>
            </p:nvSpPr>
            <p:spPr>
              <a:xfrm>
                <a:off x="2325524" y="320130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86BDFC-7DB9-4552-8198-FDC4FD14E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4" y="3201305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3CFF48-BD29-4D14-97DF-46648FF35CC3}"/>
                  </a:ext>
                </a:extLst>
              </p:cNvPr>
              <p:cNvSpPr txBox="1"/>
              <p:nvPr/>
            </p:nvSpPr>
            <p:spPr>
              <a:xfrm>
                <a:off x="2318806" y="484894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3CFF48-BD29-4D14-97DF-46648FF35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06" y="4848945"/>
                <a:ext cx="281424" cy="276999"/>
              </a:xfrm>
              <a:prstGeom prst="rect">
                <a:avLst/>
              </a:prstGeom>
              <a:blipFill>
                <a:blip r:embed="rId6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F48A3178-E58F-430A-8883-05618413D1E6}"/>
              </a:ext>
            </a:extLst>
          </p:cNvPr>
          <p:cNvSpPr/>
          <p:nvPr/>
        </p:nvSpPr>
        <p:spPr bwMode="auto">
          <a:xfrm>
            <a:off x="8112224" y="2709862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/>
              <a:t>+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A869ADD-6ED1-4CB2-836B-4AAF6EFFE85C}"/>
              </a:ext>
            </a:extLst>
          </p:cNvPr>
          <p:cNvCxnSpPr/>
          <p:nvPr/>
        </p:nvCxnSpPr>
        <p:spPr bwMode="auto">
          <a:xfrm>
            <a:off x="2748980" y="3431307"/>
            <a:ext cx="8267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EEC45B4-62B8-41D4-ACFE-8FD83D0A4E57}"/>
              </a:ext>
            </a:extLst>
          </p:cNvPr>
          <p:cNvCxnSpPr/>
          <p:nvPr/>
        </p:nvCxnSpPr>
        <p:spPr bwMode="auto">
          <a:xfrm>
            <a:off x="2783632" y="266641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BD860B9-10F3-4132-8A8B-8EE925396C28}"/>
              </a:ext>
            </a:extLst>
          </p:cNvPr>
          <p:cNvCxnSpPr/>
          <p:nvPr/>
        </p:nvCxnSpPr>
        <p:spPr bwMode="auto">
          <a:xfrm>
            <a:off x="3575720" y="2666416"/>
            <a:ext cx="360040" cy="2585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5F8A5D-F1F5-467E-8CC4-33874918A51A}"/>
              </a:ext>
            </a:extLst>
          </p:cNvPr>
          <p:cNvCxnSpPr/>
          <p:nvPr/>
        </p:nvCxnSpPr>
        <p:spPr bwMode="auto">
          <a:xfrm flipV="1">
            <a:off x="3575720" y="3201304"/>
            <a:ext cx="360040" cy="227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89AC73D-7084-452D-967A-B905D812304C}"/>
              </a:ext>
            </a:extLst>
          </p:cNvPr>
          <p:cNvCxnSpPr/>
          <p:nvPr/>
        </p:nvCxnSpPr>
        <p:spPr bwMode="auto">
          <a:xfrm>
            <a:off x="2748980" y="422108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61C6858-44B2-40B6-94F9-3CCAB64F4E64}"/>
              </a:ext>
            </a:extLst>
          </p:cNvPr>
          <p:cNvCxnSpPr/>
          <p:nvPr/>
        </p:nvCxnSpPr>
        <p:spPr bwMode="auto">
          <a:xfrm>
            <a:off x="2748980" y="508518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5C91E4F-A6AA-43CE-820E-EF15025BCFC2}"/>
              </a:ext>
            </a:extLst>
          </p:cNvPr>
          <p:cNvCxnSpPr/>
          <p:nvPr/>
        </p:nvCxnSpPr>
        <p:spPr bwMode="auto">
          <a:xfrm>
            <a:off x="3541068" y="4228220"/>
            <a:ext cx="394692" cy="280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B8D16C-C1EB-4DD7-851B-4F6C1C7F7828}"/>
              </a:ext>
            </a:extLst>
          </p:cNvPr>
          <p:cNvCxnSpPr/>
          <p:nvPr/>
        </p:nvCxnSpPr>
        <p:spPr bwMode="auto">
          <a:xfrm>
            <a:off x="4655840" y="306896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A7E57AA-36AF-419B-9980-CA3DC3E104DC}"/>
              </a:ext>
            </a:extLst>
          </p:cNvPr>
          <p:cNvCxnSpPr>
            <a:endCxn id="6" idx="1"/>
          </p:cNvCxnSpPr>
          <p:nvPr/>
        </p:nvCxnSpPr>
        <p:spPr bwMode="auto">
          <a:xfrm>
            <a:off x="5735960" y="3068960"/>
            <a:ext cx="546654" cy="5454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78CFBD-58FB-493C-BA71-BA50A32BCA48}"/>
              </a:ext>
            </a:extLst>
          </p:cNvPr>
          <p:cNvCxnSpPr/>
          <p:nvPr/>
        </p:nvCxnSpPr>
        <p:spPr bwMode="auto">
          <a:xfrm>
            <a:off x="4655840" y="465469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2DAD6EF-00AA-49B3-9D04-A738AA29439A}"/>
              </a:ext>
            </a:extLst>
          </p:cNvPr>
          <p:cNvCxnSpPr/>
          <p:nvPr/>
        </p:nvCxnSpPr>
        <p:spPr bwMode="auto">
          <a:xfrm flipV="1">
            <a:off x="5735960" y="4122905"/>
            <a:ext cx="546654" cy="5203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5FE11A3-67E2-43A4-ADD5-EA4DA69ECAF2}"/>
              </a:ext>
            </a:extLst>
          </p:cNvPr>
          <p:cNvCxnSpPr/>
          <p:nvPr/>
        </p:nvCxnSpPr>
        <p:spPr bwMode="auto">
          <a:xfrm>
            <a:off x="6897242" y="3861048"/>
            <a:ext cx="9269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639463B-72B1-43FA-9CF8-2E8DFF6A1D11}"/>
              </a:ext>
            </a:extLst>
          </p:cNvPr>
          <p:cNvCxnSpPr>
            <a:endCxn id="14" idx="3"/>
          </p:cNvCxnSpPr>
          <p:nvPr/>
        </p:nvCxnSpPr>
        <p:spPr bwMode="auto">
          <a:xfrm flipV="1">
            <a:off x="7824193" y="3323686"/>
            <a:ext cx="393485" cy="537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24D88AA-7068-48CE-A455-6E033881C74E}"/>
              </a:ext>
            </a:extLst>
          </p:cNvPr>
          <p:cNvCxnSpPr/>
          <p:nvPr/>
        </p:nvCxnSpPr>
        <p:spPr bwMode="auto">
          <a:xfrm>
            <a:off x="2748980" y="1628800"/>
            <a:ext cx="47871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385EAFF-D958-4490-881F-02E98B17AC6A}"/>
              </a:ext>
            </a:extLst>
          </p:cNvPr>
          <p:cNvCxnSpPr>
            <a:endCxn id="14" idx="1"/>
          </p:cNvCxnSpPr>
          <p:nvPr/>
        </p:nvCxnSpPr>
        <p:spPr bwMode="auto">
          <a:xfrm>
            <a:off x="7536161" y="1628801"/>
            <a:ext cx="681517" cy="1186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8E2DD2E-C3B5-4C66-A14B-4F424EA60B4B}"/>
              </a:ext>
            </a:extLst>
          </p:cNvPr>
          <p:cNvCxnSpPr/>
          <p:nvPr/>
        </p:nvCxnSpPr>
        <p:spPr bwMode="auto">
          <a:xfrm flipV="1">
            <a:off x="3541068" y="4848944"/>
            <a:ext cx="394692" cy="236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4EAE1C1-A2F5-4362-B5B6-1EE597DBAF07}"/>
              </a:ext>
            </a:extLst>
          </p:cNvPr>
          <p:cNvCxnSpPr>
            <a:stCxn id="14" idx="6"/>
          </p:cNvCxnSpPr>
          <p:nvPr/>
        </p:nvCxnSpPr>
        <p:spPr bwMode="auto">
          <a:xfrm flipV="1">
            <a:off x="8832304" y="3068961"/>
            <a:ext cx="936104" cy="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259BCF5-DC24-4153-A95A-DA52E101F448}"/>
              </a:ext>
            </a:extLst>
          </p:cNvPr>
          <p:cNvSpPr txBox="1"/>
          <p:nvPr/>
        </p:nvSpPr>
        <p:spPr>
          <a:xfrm>
            <a:off x="2783632" y="12215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-3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ADD67E0-28AD-460D-AC5D-4D87E1EBC42A}"/>
              </a:ext>
            </a:extLst>
          </p:cNvPr>
          <p:cNvSpPr txBox="1"/>
          <p:nvPr/>
        </p:nvSpPr>
        <p:spPr>
          <a:xfrm>
            <a:off x="2855640" y="232999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C452934-8C5F-4CA6-BFAA-5879F211678C}"/>
              </a:ext>
            </a:extLst>
          </p:cNvPr>
          <p:cNvSpPr txBox="1"/>
          <p:nvPr/>
        </p:nvSpPr>
        <p:spPr>
          <a:xfrm>
            <a:off x="2783632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-3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4068F59-786A-4C22-9594-821E7C2FECE1}"/>
              </a:ext>
            </a:extLst>
          </p:cNvPr>
          <p:cNvSpPr txBox="1"/>
          <p:nvPr/>
        </p:nvSpPr>
        <p:spPr>
          <a:xfrm>
            <a:off x="2764690" y="309014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A1A722E-9D48-40EC-9AF3-0E146DE6F488}"/>
              </a:ext>
            </a:extLst>
          </p:cNvPr>
          <p:cNvSpPr txBox="1"/>
          <p:nvPr/>
        </p:nvSpPr>
        <p:spPr>
          <a:xfrm>
            <a:off x="2745148" y="474981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-2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5FBBD71-72E8-4D73-9645-E317395DA81F}"/>
                  </a:ext>
                </a:extLst>
              </p:cNvPr>
              <p:cNvSpPr txBox="1"/>
              <p:nvPr/>
            </p:nvSpPr>
            <p:spPr>
              <a:xfrm>
                <a:off x="4261491" y="5373837"/>
                <a:ext cx="3669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5FBBD71-72E8-4D73-9645-E317395DA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491" y="5373837"/>
                <a:ext cx="366901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456A3630-5B56-45AE-8099-FFD093EE15A1}"/>
              </a:ext>
            </a:extLst>
          </p:cNvPr>
          <p:cNvSpPr txBox="1"/>
          <p:nvPr/>
        </p:nvSpPr>
        <p:spPr>
          <a:xfrm>
            <a:off x="7054674" y="45497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绿色部分是前向传播的部分</a:t>
            </a:r>
          </a:p>
        </p:txBody>
      </p:sp>
    </p:spTree>
    <p:extLst>
      <p:ext uri="{BB962C8B-B14F-4D97-AF65-F5344CB8AC3E}">
        <p14:creationId xmlns:p14="http://schemas.microsoft.com/office/powerpoint/2010/main" val="85350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28A7A-F6A5-4806-9D22-2483610E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6666"/>
                </a:solidFill>
                <a:latin typeface="Arial"/>
              </a:rPr>
              <a:t>6.3.3 </a:t>
            </a:r>
            <a:r>
              <a:rPr lang="zh-CN" altLang="en-US">
                <a:solidFill>
                  <a:srgbClr val="336666"/>
                </a:solidFill>
                <a:latin typeface="Arial"/>
              </a:rPr>
              <a:t>前向传播和反向传播</a:t>
            </a: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6C5A35B-9A33-49E4-93CF-DCD85DC198D8}"/>
              </a:ext>
            </a:extLst>
          </p:cNvPr>
          <p:cNvSpPr/>
          <p:nvPr/>
        </p:nvSpPr>
        <p:spPr bwMode="auto">
          <a:xfrm>
            <a:off x="3935760" y="2666416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495BE2-BCCE-4975-9B91-68ACDAE07C72}"/>
              </a:ext>
            </a:extLst>
          </p:cNvPr>
          <p:cNvSpPr/>
          <p:nvPr/>
        </p:nvSpPr>
        <p:spPr bwMode="auto">
          <a:xfrm>
            <a:off x="6177161" y="3509081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/>
              <a:t>+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FF30DCE-9FA3-4D80-A114-6697A8F580E7}"/>
              </a:ext>
            </a:extLst>
          </p:cNvPr>
          <p:cNvSpPr/>
          <p:nvPr/>
        </p:nvSpPr>
        <p:spPr bwMode="auto">
          <a:xfrm>
            <a:off x="3935760" y="4283694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F503B8-9138-4411-9C84-7C2B76976C96}"/>
                  </a:ext>
                </a:extLst>
              </p:cNvPr>
              <p:cNvSpPr txBox="1"/>
              <p:nvPr/>
            </p:nvSpPr>
            <p:spPr>
              <a:xfrm>
                <a:off x="2325524" y="143209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F503B8-9138-4411-9C84-7C2B76976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4" y="1432099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91A9BF-0E05-4E32-918C-21779046C8B1}"/>
                  </a:ext>
                </a:extLst>
              </p:cNvPr>
              <p:cNvSpPr txBox="1"/>
              <p:nvPr/>
            </p:nvSpPr>
            <p:spPr>
              <a:xfrm>
                <a:off x="2325523" y="2424596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91A9BF-0E05-4E32-918C-21779046C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3" y="2424596"/>
                <a:ext cx="317138" cy="276999"/>
              </a:xfrm>
              <a:prstGeom prst="rect">
                <a:avLst/>
              </a:prstGeom>
              <a:blipFill>
                <a:blip r:embed="rId3"/>
                <a:stretch>
                  <a:fillRect l="-11321" r="-5660" b="-1555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3BCEC9-9E5E-4104-9160-D09F15E4DF48}"/>
                  </a:ext>
                </a:extLst>
              </p:cNvPr>
              <p:cNvSpPr txBox="1"/>
              <p:nvPr/>
            </p:nvSpPr>
            <p:spPr>
              <a:xfrm>
                <a:off x="2319561" y="403143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3BCEC9-9E5E-4104-9160-D09F15E4D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61" y="4031432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86BDFC-7DB9-4552-8198-FDC4FD14E453}"/>
                  </a:ext>
                </a:extLst>
              </p:cNvPr>
              <p:cNvSpPr txBox="1"/>
              <p:nvPr/>
            </p:nvSpPr>
            <p:spPr>
              <a:xfrm>
                <a:off x="2325524" y="320130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86BDFC-7DB9-4552-8198-FDC4FD14E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4" y="3201305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3CFF48-BD29-4D14-97DF-46648FF35CC3}"/>
                  </a:ext>
                </a:extLst>
              </p:cNvPr>
              <p:cNvSpPr txBox="1"/>
              <p:nvPr/>
            </p:nvSpPr>
            <p:spPr>
              <a:xfrm>
                <a:off x="2318806" y="484894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3CFF48-BD29-4D14-97DF-46648FF35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06" y="4848945"/>
                <a:ext cx="281424" cy="276999"/>
              </a:xfrm>
              <a:prstGeom prst="rect">
                <a:avLst/>
              </a:prstGeom>
              <a:blipFill>
                <a:blip r:embed="rId6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F48A3178-E58F-430A-8883-05618413D1E6}"/>
              </a:ext>
            </a:extLst>
          </p:cNvPr>
          <p:cNvSpPr/>
          <p:nvPr/>
        </p:nvSpPr>
        <p:spPr bwMode="auto">
          <a:xfrm>
            <a:off x="8112224" y="2709862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/>
              <a:t>+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A869ADD-6ED1-4CB2-836B-4AAF6EFFE85C}"/>
              </a:ext>
            </a:extLst>
          </p:cNvPr>
          <p:cNvCxnSpPr/>
          <p:nvPr/>
        </p:nvCxnSpPr>
        <p:spPr bwMode="auto">
          <a:xfrm>
            <a:off x="2748980" y="3431307"/>
            <a:ext cx="8267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EEC45B4-62B8-41D4-ACFE-8FD83D0A4E57}"/>
              </a:ext>
            </a:extLst>
          </p:cNvPr>
          <p:cNvCxnSpPr/>
          <p:nvPr/>
        </p:nvCxnSpPr>
        <p:spPr bwMode="auto">
          <a:xfrm>
            <a:off x="2783632" y="266641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BD860B9-10F3-4132-8A8B-8EE925396C28}"/>
              </a:ext>
            </a:extLst>
          </p:cNvPr>
          <p:cNvCxnSpPr/>
          <p:nvPr/>
        </p:nvCxnSpPr>
        <p:spPr bwMode="auto">
          <a:xfrm>
            <a:off x="3575720" y="2666416"/>
            <a:ext cx="360040" cy="2585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5F8A5D-F1F5-467E-8CC4-33874918A51A}"/>
              </a:ext>
            </a:extLst>
          </p:cNvPr>
          <p:cNvCxnSpPr/>
          <p:nvPr/>
        </p:nvCxnSpPr>
        <p:spPr bwMode="auto">
          <a:xfrm flipV="1">
            <a:off x="3575720" y="3201304"/>
            <a:ext cx="360040" cy="227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89AC73D-7084-452D-967A-B905D812304C}"/>
              </a:ext>
            </a:extLst>
          </p:cNvPr>
          <p:cNvCxnSpPr/>
          <p:nvPr/>
        </p:nvCxnSpPr>
        <p:spPr bwMode="auto">
          <a:xfrm>
            <a:off x="2748980" y="422108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61C6858-44B2-40B6-94F9-3CCAB64F4E64}"/>
              </a:ext>
            </a:extLst>
          </p:cNvPr>
          <p:cNvCxnSpPr/>
          <p:nvPr/>
        </p:nvCxnSpPr>
        <p:spPr bwMode="auto">
          <a:xfrm>
            <a:off x="2748980" y="508518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5C91E4F-A6AA-43CE-820E-EF15025BCFC2}"/>
              </a:ext>
            </a:extLst>
          </p:cNvPr>
          <p:cNvCxnSpPr/>
          <p:nvPr/>
        </p:nvCxnSpPr>
        <p:spPr bwMode="auto">
          <a:xfrm>
            <a:off x="3541068" y="4228220"/>
            <a:ext cx="394692" cy="280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B8D16C-C1EB-4DD7-851B-4F6C1C7F7828}"/>
              </a:ext>
            </a:extLst>
          </p:cNvPr>
          <p:cNvCxnSpPr/>
          <p:nvPr/>
        </p:nvCxnSpPr>
        <p:spPr bwMode="auto">
          <a:xfrm>
            <a:off x="4655840" y="306896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A7E57AA-36AF-419B-9980-CA3DC3E104DC}"/>
              </a:ext>
            </a:extLst>
          </p:cNvPr>
          <p:cNvCxnSpPr>
            <a:endCxn id="6" idx="1"/>
          </p:cNvCxnSpPr>
          <p:nvPr/>
        </p:nvCxnSpPr>
        <p:spPr bwMode="auto">
          <a:xfrm>
            <a:off x="5735960" y="3068960"/>
            <a:ext cx="546654" cy="5454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78CFBD-58FB-493C-BA71-BA50A32BCA48}"/>
              </a:ext>
            </a:extLst>
          </p:cNvPr>
          <p:cNvCxnSpPr/>
          <p:nvPr/>
        </p:nvCxnSpPr>
        <p:spPr bwMode="auto">
          <a:xfrm>
            <a:off x="4655840" y="465469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2DAD6EF-00AA-49B3-9D04-A738AA29439A}"/>
              </a:ext>
            </a:extLst>
          </p:cNvPr>
          <p:cNvCxnSpPr>
            <a:endCxn id="6" idx="3"/>
          </p:cNvCxnSpPr>
          <p:nvPr/>
        </p:nvCxnSpPr>
        <p:spPr bwMode="auto">
          <a:xfrm flipV="1">
            <a:off x="5735960" y="4122905"/>
            <a:ext cx="546654" cy="5203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5FE11A3-67E2-43A4-ADD5-EA4DA69ECAF2}"/>
              </a:ext>
            </a:extLst>
          </p:cNvPr>
          <p:cNvCxnSpPr/>
          <p:nvPr/>
        </p:nvCxnSpPr>
        <p:spPr bwMode="auto">
          <a:xfrm>
            <a:off x="6897242" y="3861048"/>
            <a:ext cx="9269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639463B-72B1-43FA-9CF8-2E8DFF6A1D11}"/>
              </a:ext>
            </a:extLst>
          </p:cNvPr>
          <p:cNvCxnSpPr>
            <a:endCxn id="14" idx="3"/>
          </p:cNvCxnSpPr>
          <p:nvPr/>
        </p:nvCxnSpPr>
        <p:spPr bwMode="auto">
          <a:xfrm flipV="1">
            <a:off x="7824193" y="3323686"/>
            <a:ext cx="393485" cy="537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24D88AA-7068-48CE-A455-6E033881C74E}"/>
              </a:ext>
            </a:extLst>
          </p:cNvPr>
          <p:cNvCxnSpPr/>
          <p:nvPr/>
        </p:nvCxnSpPr>
        <p:spPr bwMode="auto">
          <a:xfrm>
            <a:off x="2748980" y="1628800"/>
            <a:ext cx="47871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385EAFF-D958-4490-881F-02E98B17AC6A}"/>
              </a:ext>
            </a:extLst>
          </p:cNvPr>
          <p:cNvCxnSpPr>
            <a:endCxn id="14" idx="1"/>
          </p:cNvCxnSpPr>
          <p:nvPr/>
        </p:nvCxnSpPr>
        <p:spPr bwMode="auto">
          <a:xfrm>
            <a:off x="7536161" y="1628801"/>
            <a:ext cx="681517" cy="1186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8E2DD2E-C3B5-4C66-A14B-4F424EA60B4B}"/>
              </a:ext>
            </a:extLst>
          </p:cNvPr>
          <p:cNvCxnSpPr/>
          <p:nvPr/>
        </p:nvCxnSpPr>
        <p:spPr bwMode="auto">
          <a:xfrm flipV="1">
            <a:off x="3541068" y="4848944"/>
            <a:ext cx="394692" cy="236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4EAE1C1-A2F5-4362-B5B6-1EE597DBAF07}"/>
              </a:ext>
            </a:extLst>
          </p:cNvPr>
          <p:cNvCxnSpPr>
            <a:stCxn id="14" idx="6"/>
          </p:cNvCxnSpPr>
          <p:nvPr/>
        </p:nvCxnSpPr>
        <p:spPr bwMode="auto">
          <a:xfrm flipV="1">
            <a:off x="8832304" y="3068961"/>
            <a:ext cx="936104" cy="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259BCF5-DC24-4153-A95A-DA52E101F448}"/>
              </a:ext>
            </a:extLst>
          </p:cNvPr>
          <p:cNvSpPr txBox="1"/>
          <p:nvPr/>
        </p:nvSpPr>
        <p:spPr>
          <a:xfrm>
            <a:off x="2783632" y="12215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-3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ADD67E0-28AD-460D-AC5D-4D87E1EBC42A}"/>
              </a:ext>
            </a:extLst>
          </p:cNvPr>
          <p:cNvSpPr txBox="1"/>
          <p:nvPr/>
        </p:nvSpPr>
        <p:spPr>
          <a:xfrm>
            <a:off x="2855640" y="232999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C452934-8C5F-4CA6-BFAA-5879F211678C}"/>
              </a:ext>
            </a:extLst>
          </p:cNvPr>
          <p:cNvSpPr txBox="1"/>
          <p:nvPr/>
        </p:nvSpPr>
        <p:spPr>
          <a:xfrm>
            <a:off x="2783632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-3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4068F59-786A-4C22-9594-821E7C2FECE1}"/>
              </a:ext>
            </a:extLst>
          </p:cNvPr>
          <p:cNvSpPr txBox="1"/>
          <p:nvPr/>
        </p:nvSpPr>
        <p:spPr>
          <a:xfrm>
            <a:off x="2764690" y="309014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A1A722E-9D48-40EC-9AF3-0E146DE6F488}"/>
              </a:ext>
            </a:extLst>
          </p:cNvPr>
          <p:cNvSpPr txBox="1"/>
          <p:nvPr/>
        </p:nvSpPr>
        <p:spPr>
          <a:xfrm>
            <a:off x="2745148" y="474981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-2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4B72DF1-8AB9-4DD9-8C81-40BA5DF83F04}"/>
              </a:ext>
            </a:extLst>
          </p:cNvPr>
          <p:cNvSpPr txBox="1"/>
          <p:nvPr/>
        </p:nvSpPr>
        <p:spPr>
          <a:xfrm>
            <a:off x="3611724" y="241506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B1B39FC-5775-4957-9508-4DE7366F22F4}"/>
              </a:ext>
            </a:extLst>
          </p:cNvPr>
          <p:cNvSpPr txBox="1"/>
          <p:nvPr/>
        </p:nvSpPr>
        <p:spPr>
          <a:xfrm>
            <a:off x="3701072" y="324714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2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3375DF3-6166-42F8-9BDA-F136B9464253}"/>
              </a:ext>
            </a:extLst>
          </p:cNvPr>
          <p:cNvSpPr txBox="1"/>
          <p:nvPr/>
        </p:nvSpPr>
        <p:spPr>
          <a:xfrm>
            <a:off x="3682380" y="405590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-2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044D0D3-AB5C-4F9E-8146-C27A85E3C8B3}"/>
              </a:ext>
            </a:extLst>
          </p:cNvPr>
          <p:cNvSpPr txBox="1"/>
          <p:nvPr/>
        </p:nvSpPr>
        <p:spPr>
          <a:xfrm>
            <a:off x="3683190" y="492630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-3</a:t>
            </a:r>
            <a:endParaRPr lang="zh-CN" altLang="en-US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6811C02-04C8-4CF0-87FB-A37034DF806D}"/>
                  </a:ext>
                </a:extLst>
              </p:cNvPr>
              <p:cNvSpPr txBox="1"/>
              <p:nvPr/>
            </p:nvSpPr>
            <p:spPr>
              <a:xfrm>
                <a:off x="4261491" y="5373837"/>
                <a:ext cx="3669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6811C02-04C8-4CF0-87FB-A37034DF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491" y="5373837"/>
                <a:ext cx="366901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AF6F9B4E-4B57-47C6-A0BC-EDD4D9C2D0C9}"/>
              </a:ext>
            </a:extLst>
          </p:cNvPr>
          <p:cNvSpPr txBox="1"/>
          <p:nvPr/>
        </p:nvSpPr>
        <p:spPr>
          <a:xfrm>
            <a:off x="6714126" y="450194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蓝色部分是求得的对</a:t>
            </a:r>
            <a:endParaRPr lang="en-US" altLang="zh-CN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应计算门的局部梯度值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8C4111D-8A8F-4742-91E1-A9BBCADA9346}"/>
              </a:ext>
            </a:extLst>
          </p:cNvPr>
          <p:cNvCxnSpPr/>
          <p:nvPr/>
        </p:nvCxnSpPr>
        <p:spPr bwMode="auto">
          <a:xfrm flipV="1">
            <a:off x="4511254" y="2387494"/>
            <a:ext cx="631316" cy="2276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0D6AC534-3566-4F27-BC28-AE3AA6E7757E}"/>
              </a:ext>
            </a:extLst>
          </p:cNvPr>
          <p:cNvSpPr txBox="1"/>
          <p:nvPr/>
        </p:nvSpPr>
        <p:spPr>
          <a:xfrm>
            <a:off x="5083956" y="20460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乘法门的局部梯度正好</a:t>
            </a:r>
            <a:endParaRPr lang="en-US" altLang="zh-CN" sz="16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是输入数据对调</a:t>
            </a:r>
          </a:p>
        </p:txBody>
      </p:sp>
    </p:spTree>
    <p:extLst>
      <p:ext uri="{BB962C8B-B14F-4D97-AF65-F5344CB8AC3E}">
        <p14:creationId xmlns:p14="http://schemas.microsoft.com/office/powerpoint/2010/main" val="13097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28A7A-F6A5-4806-9D22-2483610E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6666"/>
                </a:solidFill>
                <a:latin typeface="Arial"/>
              </a:rPr>
              <a:t> </a:t>
            </a:r>
            <a:r>
              <a:rPr lang="zh-CN" altLang="en-US" dirty="0">
                <a:solidFill>
                  <a:srgbClr val="336666"/>
                </a:solidFill>
                <a:latin typeface="Arial"/>
              </a:rPr>
              <a:t>前向传播和反向传播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6C5A35B-9A33-49E4-93CF-DCD85DC198D8}"/>
              </a:ext>
            </a:extLst>
          </p:cNvPr>
          <p:cNvSpPr/>
          <p:nvPr/>
        </p:nvSpPr>
        <p:spPr bwMode="auto">
          <a:xfrm>
            <a:off x="3935760" y="2666416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495BE2-BCCE-4975-9B91-68ACDAE07C72}"/>
              </a:ext>
            </a:extLst>
          </p:cNvPr>
          <p:cNvSpPr/>
          <p:nvPr/>
        </p:nvSpPr>
        <p:spPr bwMode="auto">
          <a:xfrm>
            <a:off x="6177161" y="3509081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/>
              <a:t>+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FF30DCE-9FA3-4D80-A114-6697A8F580E7}"/>
              </a:ext>
            </a:extLst>
          </p:cNvPr>
          <p:cNvSpPr/>
          <p:nvPr/>
        </p:nvSpPr>
        <p:spPr bwMode="auto">
          <a:xfrm>
            <a:off x="3935760" y="4283694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F503B8-9138-4411-9C84-7C2B76976C96}"/>
                  </a:ext>
                </a:extLst>
              </p:cNvPr>
              <p:cNvSpPr txBox="1"/>
              <p:nvPr/>
            </p:nvSpPr>
            <p:spPr>
              <a:xfrm>
                <a:off x="2325524" y="143209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F503B8-9138-4411-9C84-7C2B76976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4" y="1432099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91A9BF-0E05-4E32-918C-21779046C8B1}"/>
                  </a:ext>
                </a:extLst>
              </p:cNvPr>
              <p:cNvSpPr txBox="1"/>
              <p:nvPr/>
            </p:nvSpPr>
            <p:spPr>
              <a:xfrm>
                <a:off x="2325523" y="2424596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91A9BF-0E05-4E32-918C-21779046C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3" y="2424596"/>
                <a:ext cx="317138" cy="276999"/>
              </a:xfrm>
              <a:prstGeom prst="rect">
                <a:avLst/>
              </a:prstGeom>
              <a:blipFill>
                <a:blip r:embed="rId3"/>
                <a:stretch>
                  <a:fillRect l="-11321" r="-5660" b="-1555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3BCEC9-9E5E-4104-9160-D09F15E4DF48}"/>
                  </a:ext>
                </a:extLst>
              </p:cNvPr>
              <p:cNvSpPr txBox="1"/>
              <p:nvPr/>
            </p:nvSpPr>
            <p:spPr>
              <a:xfrm>
                <a:off x="2319561" y="403143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3BCEC9-9E5E-4104-9160-D09F15E4D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61" y="4031432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86BDFC-7DB9-4552-8198-FDC4FD14E453}"/>
                  </a:ext>
                </a:extLst>
              </p:cNvPr>
              <p:cNvSpPr txBox="1"/>
              <p:nvPr/>
            </p:nvSpPr>
            <p:spPr>
              <a:xfrm>
                <a:off x="2325524" y="320130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86BDFC-7DB9-4552-8198-FDC4FD14E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4" y="3201305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3CFF48-BD29-4D14-97DF-46648FF35CC3}"/>
                  </a:ext>
                </a:extLst>
              </p:cNvPr>
              <p:cNvSpPr txBox="1"/>
              <p:nvPr/>
            </p:nvSpPr>
            <p:spPr>
              <a:xfrm>
                <a:off x="2318806" y="484894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3CFF48-BD29-4D14-97DF-46648FF35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06" y="4848945"/>
                <a:ext cx="281424" cy="276999"/>
              </a:xfrm>
              <a:prstGeom prst="rect">
                <a:avLst/>
              </a:prstGeom>
              <a:blipFill>
                <a:blip r:embed="rId6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F48A3178-E58F-430A-8883-05618413D1E6}"/>
              </a:ext>
            </a:extLst>
          </p:cNvPr>
          <p:cNvSpPr/>
          <p:nvPr/>
        </p:nvSpPr>
        <p:spPr bwMode="auto">
          <a:xfrm>
            <a:off x="8112224" y="2709862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/>
              <a:t>+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A869ADD-6ED1-4CB2-836B-4AAF6EFFE85C}"/>
              </a:ext>
            </a:extLst>
          </p:cNvPr>
          <p:cNvCxnSpPr/>
          <p:nvPr/>
        </p:nvCxnSpPr>
        <p:spPr bwMode="auto">
          <a:xfrm>
            <a:off x="2748980" y="3431307"/>
            <a:ext cx="8267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EEC45B4-62B8-41D4-ACFE-8FD83D0A4E57}"/>
              </a:ext>
            </a:extLst>
          </p:cNvPr>
          <p:cNvCxnSpPr/>
          <p:nvPr/>
        </p:nvCxnSpPr>
        <p:spPr bwMode="auto">
          <a:xfrm>
            <a:off x="2783632" y="266641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BD860B9-10F3-4132-8A8B-8EE925396C28}"/>
              </a:ext>
            </a:extLst>
          </p:cNvPr>
          <p:cNvCxnSpPr/>
          <p:nvPr/>
        </p:nvCxnSpPr>
        <p:spPr bwMode="auto">
          <a:xfrm>
            <a:off x="3575720" y="2666416"/>
            <a:ext cx="360040" cy="2585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5F8A5D-F1F5-467E-8CC4-33874918A51A}"/>
              </a:ext>
            </a:extLst>
          </p:cNvPr>
          <p:cNvCxnSpPr/>
          <p:nvPr/>
        </p:nvCxnSpPr>
        <p:spPr bwMode="auto">
          <a:xfrm flipV="1">
            <a:off x="3575720" y="3201304"/>
            <a:ext cx="360040" cy="227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89AC73D-7084-452D-967A-B905D812304C}"/>
              </a:ext>
            </a:extLst>
          </p:cNvPr>
          <p:cNvCxnSpPr/>
          <p:nvPr/>
        </p:nvCxnSpPr>
        <p:spPr bwMode="auto">
          <a:xfrm>
            <a:off x="2748980" y="422108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61C6858-44B2-40B6-94F9-3CCAB64F4E64}"/>
              </a:ext>
            </a:extLst>
          </p:cNvPr>
          <p:cNvCxnSpPr/>
          <p:nvPr/>
        </p:nvCxnSpPr>
        <p:spPr bwMode="auto">
          <a:xfrm>
            <a:off x="2748980" y="508518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5C91E4F-A6AA-43CE-820E-EF15025BCFC2}"/>
              </a:ext>
            </a:extLst>
          </p:cNvPr>
          <p:cNvCxnSpPr/>
          <p:nvPr/>
        </p:nvCxnSpPr>
        <p:spPr bwMode="auto">
          <a:xfrm>
            <a:off x="3541068" y="4228220"/>
            <a:ext cx="394692" cy="280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B8D16C-C1EB-4DD7-851B-4F6C1C7F7828}"/>
              </a:ext>
            </a:extLst>
          </p:cNvPr>
          <p:cNvCxnSpPr/>
          <p:nvPr/>
        </p:nvCxnSpPr>
        <p:spPr bwMode="auto">
          <a:xfrm>
            <a:off x="4655840" y="306896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A7E57AA-36AF-419B-9980-CA3DC3E104DC}"/>
              </a:ext>
            </a:extLst>
          </p:cNvPr>
          <p:cNvCxnSpPr>
            <a:endCxn id="6" idx="1"/>
          </p:cNvCxnSpPr>
          <p:nvPr/>
        </p:nvCxnSpPr>
        <p:spPr bwMode="auto">
          <a:xfrm>
            <a:off x="5735960" y="3068960"/>
            <a:ext cx="546654" cy="5454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78CFBD-58FB-493C-BA71-BA50A32BCA48}"/>
              </a:ext>
            </a:extLst>
          </p:cNvPr>
          <p:cNvCxnSpPr/>
          <p:nvPr/>
        </p:nvCxnSpPr>
        <p:spPr bwMode="auto">
          <a:xfrm>
            <a:off x="4655840" y="465469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2DAD6EF-00AA-49B3-9D04-A738AA29439A}"/>
              </a:ext>
            </a:extLst>
          </p:cNvPr>
          <p:cNvCxnSpPr>
            <a:endCxn id="6" idx="3"/>
          </p:cNvCxnSpPr>
          <p:nvPr/>
        </p:nvCxnSpPr>
        <p:spPr bwMode="auto">
          <a:xfrm flipV="1">
            <a:off x="5735960" y="4122905"/>
            <a:ext cx="546654" cy="5203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5FE11A3-67E2-43A4-ADD5-EA4DA69ECAF2}"/>
              </a:ext>
            </a:extLst>
          </p:cNvPr>
          <p:cNvCxnSpPr/>
          <p:nvPr/>
        </p:nvCxnSpPr>
        <p:spPr bwMode="auto">
          <a:xfrm>
            <a:off x="6897242" y="3861048"/>
            <a:ext cx="9269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639463B-72B1-43FA-9CF8-2E8DFF6A1D11}"/>
              </a:ext>
            </a:extLst>
          </p:cNvPr>
          <p:cNvCxnSpPr>
            <a:endCxn id="14" idx="3"/>
          </p:cNvCxnSpPr>
          <p:nvPr/>
        </p:nvCxnSpPr>
        <p:spPr bwMode="auto">
          <a:xfrm flipV="1">
            <a:off x="7824193" y="3323686"/>
            <a:ext cx="393485" cy="537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24D88AA-7068-48CE-A455-6E033881C74E}"/>
              </a:ext>
            </a:extLst>
          </p:cNvPr>
          <p:cNvCxnSpPr/>
          <p:nvPr/>
        </p:nvCxnSpPr>
        <p:spPr bwMode="auto">
          <a:xfrm>
            <a:off x="2748980" y="1628800"/>
            <a:ext cx="47871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385EAFF-D958-4490-881F-02E98B17AC6A}"/>
              </a:ext>
            </a:extLst>
          </p:cNvPr>
          <p:cNvCxnSpPr>
            <a:endCxn id="14" idx="1"/>
          </p:cNvCxnSpPr>
          <p:nvPr/>
        </p:nvCxnSpPr>
        <p:spPr bwMode="auto">
          <a:xfrm>
            <a:off x="7536161" y="1628801"/>
            <a:ext cx="681517" cy="1186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8E2DD2E-C3B5-4C66-A14B-4F424EA60B4B}"/>
              </a:ext>
            </a:extLst>
          </p:cNvPr>
          <p:cNvCxnSpPr/>
          <p:nvPr/>
        </p:nvCxnSpPr>
        <p:spPr bwMode="auto">
          <a:xfrm flipV="1">
            <a:off x="3541068" y="4848944"/>
            <a:ext cx="394692" cy="236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4EAE1C1-A2F5-4362-B5B6-1EE597DBAF07}"/>
              </a:ext>
            </a:extLst>
          </p:cNvPr>
          <p:cNvCxnSpPr>
            <a:stCxn id="14" idx="6"/>
          </p:cNvCxnSpPr>
          <p:nvPr/>
        </p:nvCxnSpPr>
        <p:spPr bwMode="auto">
          <a:xfrm flipV="1">
            <a:off x="8832304" y="3068961"/>
            <a:ext cx="936104" cy="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259BCF5-DC24-4153-A95A-DA52E101F448}"/>
              </a:ext>
            </a:extLst>
          </p:cNvPr>
          <p:cNvSpPr txBox="1"/>
          <p:nvPr/>
        </p:nvSpPr>
        <p:spPr>
          <a:xfrm>
            <a:off x="2783632" y="12215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-3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ADD67E0-28AD-460D-AC5D-4D87E1EBC42A}"/>
              </a:ext>
            </a:extLst>
          </p:cNvPr>
          <p:cNvSpPr txBox="1"/>
          <p:nvPr/>
        </p:nvSpPr>
        <p:spPr>
          <a:xfrm>
            <a:off x="2855640" y="232999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C452934-8C5F-4CA6-BFAA-5879F211678C}"/>
              </a:ext>
            </a:extLst>
          </p:cNvPr>
          <p:cNvSpPr txBox="1"/>
          <p:nvPr/>
        </p:nvSpPr>
        <p:spPr>
          <a:xfrm>
            <a:off x="2783632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-3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4068F59-786A-4C22-9594-821E7C2FECE1}"/>
              </a:ext>
            </a:extLst>
          </p:cNvPr>
          <p:cNvSpPr txBox="1"/>
          <p:nvPr/>
        </p:nvSpPr>
        <p:spPr>
          <a:xfrm>
            <a:off x="2764690" y="309014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A1A722E-9D48-40EC-9AF3-0E146DE6F488}"/>
              </a:ext>
            </a:extLst>
          </p:cNvPr>
          <p:cNvSpPr txBox="1"/>
          <p:nvPr/>
        </p:nvSpPr>
        <p:spPr>
          <a:xfrm>
            <a:off x="2745148" y="474981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-2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4B72DF1-8AB9-4DD9-8C81-40BA5DF83F04}"/>
              </a:ext>
            </a:extLst>
          </p:cNvPr>
          <p:cNvSpPr txBox="1"/>
          <p:nvPr/>
        </p:nvSpPr>
        <p:spPr>
          <a:xfrm>
            <a:off x="3611724" y="241506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B1B39FC-5775-4957-9508-4DE7366F22F4}"/>
              </a:ext>
            </a:extLst>
          </p:cNvPr>
          <p:cNvSpPr txBox="1"/>
          <p:nvPr/>
        </p:nvSpPr>
        <p:spPr>
          <a:xfrm>
            <a:off x="3701072" y="324714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2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3375DF3-6166-42F8-9BDA-F136B9464253}"/>
              </a:ext>
            </a:extLst>
          </p:cNvPr>
          <p:cNvSpPr txBox="1"/>
          <p:nvPr/>
        </p:nvSpPr>
        <p:spPr>
          <a:xfrm>
            <a:off x="3682380" y="405590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-2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044D0D3-AB5C-4F9E-8146-C27A85E3C8B3}"/>
              </a:ext>
            </a:extLst>
          </p:cNvPr>
          <p:cNvSpPr txBox="1"/>
          <p:nvPr/>
        </p:nvSpPr>
        <p:spPr>
          <a:xfrm>
            <a:off x="3683190" y="492630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-3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A2C3B88-6A03-480E-93E7-CA4BD4D8FA7B}"/>
              </a:ext>
            </a:extLst>
          </p:cNvPr>
          <p:cNvSpPr txBox="1"/>
          <p:nvPr/>
        </p:nvSpPr>
        <p:spPr>
          <a:xfrm>
            <a:off x="4830793" y="272488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-2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9C71A6D-C2A6-4D78-9E24-CCBC105C97D3}"/>
              </a:ext>
            </a:extLst>
          </p:cNvPr>
          <p:cNvSpPr txBox="1"/>
          <p:nvPr/>
        </p:nvSpPr>
        <p:spPr>
          <a:xfrm>
            <a:off x="4896637" y="43090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6</a:t>
            </a:r>
            <a:endParaRPr lang="zh-CN" alt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2EF66D0-6A06-4C49-A80D-2DC94710E9A0}"/>
                  </a:ext>
                </a:extLst>
              </p:cNvPr>
              <p:cNvSpPr txBox="1"/>
              <p:nvPr/>
            </p:nvSpPr>
            <p:spPr>
              <a:xfrm>
                <a:off x="4261491" y="5373837"/>
                <a:ext cx="3669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2EF66D0-6A06-4C49-A80D-2DC94710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491" y="5373837"/>
                <a:ext cx="366901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16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6_1">
            <a:extLst>
              <a:ext uri="{FF2B5EF4-FFF2-40B4-BE49-F238E27FC236}">
                <a16:creationId xmlns:a16="http://schemas.microsoft.com/office/drawing/2014/main" id="{C5F728C5-D4F9-7340-9E98-93E1208C5347}"/>
              </a:ext>
            </a:extLst>
          </p:cNvPr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F02637-7032-4B93-926F-C1940D7BF0D6}"/>
              </a:ext>
            </a:extLst>
          </p:cNvPr>
          <p:cNvSpPr txBox="1"/>
          <p:nvPr/>
        </p:nvSpPr>
        <p:spPr>
          <a:xfrm>
            <a:off x="1543691" y="590092"/>
            <a:ext cx="571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微分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15CB34-A411-48F4-4440-7D83BABCA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233303"/>
            <a:ext cx="9785350" cy="445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42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28A7A-F6A5-4806-9D22-2483610E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6666"/>
                </a:solidFill>
                <a:latin typeface="Arial"/>
              </a:rPr>
              <a:t> </a:t>
            </a:r>
            <a:r>
              <a:rPr lang="zh-CN" altLang="en-US" dirty="0">
                <a:solidFill>
                  <a:srgbClr val="336666"/>
                </a:solidFill>
                <a:latin typeface="Arial"/>
              </a:rPr>
              <a:t>前向传播和反向传播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6C5A35B-9A33-49E4-93CF-DCD85DC198D8}"/>
              </a:ext>
            </a:extLst>
          </p:cNvPr>
          <p:cNvSpPr/>
          <p:nvPr/>
        </p:nvSpPr>
        <p:spPr bwMode="auto">
          <a:xfrm>
            <a:off x="3935760" y="2666416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495BE2-BCCE-4975-9B91-68ACDAE07C72}"/>
              </a:ext>
            </a:extLst>
          </p:cNvPr>
          <p:cNvSpPr/>
          <p:nvPr/>
        </p:nvSpPr>
        <p:spPr bwMode="auto">
          <a:xfrm>
            <a:off x="6177161" y="3509081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/>
              <a:t>+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FF30DCE-9FA3-4D80-A114-6697A8F580E7}"/>
              </a:ext>
            </a:extLst>
          </p:cNvPr>
          <p:cNvSpPr/>
          <p:nvPr/>
        </p:nvSpPr>
        <p:spPr bwMode="auto">
          <a:xfrm>
            <a:off x="3935760" y="4283694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F503B8-9138-4411-9C84-7C2B76976C96}"/>
                  </a:ext>
                </a:extLst>
              </p:cNvPr>
              <p:cNvSpPr txBox="1"/>
              <p:nvPr/>
            </p:nvSpPr>
            <p:spPr>
              <a:xfrm>
                <a:off x="2325524" y="143209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F503B8-9138-4411-9C84-7C2B76976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4" y="1432099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91A9BF-0E05-4E32-918C-21779046C8B1}"/>
                  </a:ext>
                </a:extLst>
              </p:cNvPr>
              <p:cNvSpPr txBox="1"/>
              <p:nvPr/>
            </p:nvSpPr>
            <p:spPr>
              <a:xfrm>
                <a:off x="2325523" y="2424596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91A9BF-0E05-4E32-918C-21779046C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3" y="2424596"/>
                <a:ext cx="317138" cy="276999"/>
              </a:xfrm>
              <a:prstGeom prst="rect">
                <a:avLst/>
              </a:prstGeom>
              <a:blipFill>
                <a:blip r:embed="rId3"/>
                <a:stretch>
                  <a:fillRect l="-11321" r="-5660" b="-1555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3BCEC9-9E5E-4104-9160-D09F15E4DF48}"/>
                  </a:ext>
                </a:extLst>
              </p:cNvPr>
              <p:cNvSpPr txBox="1"/>
              <p:nvPr/>
            </p:nvSpPr>
            <p:spPr>
              <a:xfrm>
                <a:off x="2319561" y="403143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3BCEC9-9E5E-4104-9160-D09F15E4D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61" y="4031432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86BDFC-7DB9-4552-8198-FDC4FD14E453}"/>
                  </a:ext>
                </a:extLst>
              </p:cNvPr>
              <p:cNvSpPr txBox="1"/>
              <p:nvPr/>
            </p:nvSpPr>
            <p:spPr>
              <a:xfrm>
                <a:off x="2325524" y="320130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86BDFC-7DB9-4552-8198-FDC4FD14E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4" y="3201305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3CFF48-BD29-4D14-97DF-46648FF35CC3}"/>
                  </a:ext>
                </a:extLst>
              </p:cNvPr>
              <p:cNvSpPr txBox="1"/>
              <p:nvPr/>
            </p:nvSpPr>
            <p:spPr>
              <a:xfrm>
                <a:off x="2318806" y="484894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3CFF48-BD29-4D14-97DF-46648FF35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06" y="4848945"/>
                <a:ext cx="281424" cy="276999"/>
              </a:xfrm>
              <a:prstGeom prst="rect">
                <a:avLst/>
              </a:prstGeom>
              <a:blipFill>
                <a:blip r:embed="rId6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F48A3178-E58F-430A-8883-05618413D1E6}"/>
              </a:ext>
            </a:extLst>
          </p:cNvPr>
          <p:cNvSpPr/>
          <p:nvPr/>
        </p:nvSpPr>
        <p:spPr bwMode="auto">
          <a:xfrm>
            <a:off x="8112224" y="2709862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/>
              <a:t>+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A869ADD-6ED1-4CB2-836B-4AAF6EFFE85C}"/>
              </a:ext>
            </a:extLst>
          </p:cNvPr>
          <p:cNvCxnSpPr/>
          <p:nvPr/>
        </p:nvCxnSpPr>
        <p:spPr bwMode="auto">
          <a:xfrm>
            <a:off x="2748980" y="3431307"/>
            <a:ext cx="8267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EEC45B4-62B8-41D4-ACFE-8FD83D0A4E57}"/>
              </a:ext>
            </a:extLst>
          </p:cNvPr>
          <p:cNvCxnSpPr/>
          <p:nvPr/>
        </p:nvCxnSpPr>
        <p:spPr bwMode="auto">
          <a:xfrm>
            <a:off x="2783632" y="266641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BD860B9-10F3-4132-8A8B-8EE925396C28}"/>
              </a:ext>
            </a:extLst>
          </p:cNvPr>
          <p:cNvCxnSpPr/>
          <p:nvPr/>
        </p:nvCxnSpPr>
        <p:spPr bwMode="auto">
          <a:xfrm>
            <a:off x="3575720" y="2666416"/>
            <a:ext cx="360040" cy="2585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5F8A5D-F1F5-467E-8CC4-33874918A51A}"/>
              </a:ext>
            </a:extLst>
          </p:cNvPr>
          <p:cNvCxnSpPr/>
          <p:nvPr/>
        </p:nvCxnSpPr>
        <p:spPr bwMode="auto">
          <a:xfrm flipV="1">
            <a:off x="3575720" y="3201304"/>
            <a:ext cx="360040" cy="227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89AC73D-7084-452D-967A-B905D812304C}"/>
              </a:ext>
            </a:extLst>
          </p:cNvPr>
          <p:cNvCxnSpPr/>
          <p:nvPr/>
        </p:nvCxnSpPr>
        <p:spPr bwMode="auto">
          <a:xfrm>
            <a:off x="2748980" y="422108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61C6858-44B2-40B6-94F9-3CCAB64F4E64}"/>
              </a:ext>
            </a:extLst>
          </p:cNvPr>
          <p:cNvCxnSpPr/>
          <p:nvPr/>
        </p:nvCxnSpPr>
        <p:spPr bwMode="auto">
          <a:xfrm>
            <a:off x="2748980" y="508518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5C91E4F-A6AA-43CE-820E-EF15025BCFC2}"/>
              </a:ext>
            </a:extLst>
          </p:cNvPr>
          <p:cNvCxnSpPr/>
          <p:nvPr/>
        </p:nvCxnSpPr>
        <p:spPr bwMode="auto">
          <a:xfrm>
            <a:off x="3541068" y="4228220"/>
            <a:ext cx="394692" cy="280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B8D16C-C1EB-4DD7-851B-4F6C1C7F7828}"/>
              </a:ext>
            </a:extLst>
          </p:cNvPr>
          <p:cNvCxnSpPr/>
          <p:nvPr/>
        </p:nvCxnSpPr>
        <p:spPr bwMode="auto">
          <a:xfrm>
            <a:off x="4655840" y="306896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A7E57AA-36AF-419B-9980-CA3DC3E104DC}"/>
              </a:ext>
            </a:extLst>
          </p:cNvPr>
          <p:cNvCxnSpPr>
            <a:endCxn id="6" idx="1"/>
          </p:cNvCxnSpPr>
          <p:nvPr/>
        </p:nvCxnSpPr>
        <p:spPr bwMode="auto">
          <a:xfrm>
            <a:off x="5735960" y="3068960"/>
            <a:ext cx="546654" cy="5454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78CFBD-58FB-493C-BA71-BA50A32BCA48}"/>
              </a:ext>
            </a:extLst>
          </p:cNvPr>
          <p:cNvCxnSpPr/>
          <p:nvPr/>
        </p:nvCxnSpPr>
        <p:spPr bwMode="auto">
          <a:xfrm>
            <a:off x="4655840" y="465469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2DAD6EF-00AA-49B3-9D04-A738AA29439A}"/>
              </a:ext>
            </a:extLst>
          </p:cNvPr>
          <p:cNvCxnSpPr>
            <a:endCxn id="6" idx="3"/>
          </p:cNvCxnSpPr>
          <p:nvPr/>
        </p:nvCxnSpPr>
        <p:spPr bwMode="auto">
          <a:xfrm flipV="1">
            <a:off x="5735960" y="4122905"/>
            <a:ext cx="546654" cy="5203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5FE11A3-67E2-43A4-ADD5-EA4DA69ECAF2}"/>
              </a:ext>
            </a:extLst>
          </p:cNvPr>
          <p:cNvCxnSpPr/>
          <p:nvPr/>
        </p:nvCxnSpPr>
        <p:spPr bwMode="auto">
          <a:xfrm>
            <a:off x="6897242" y="3861048"/>
            <a:ext cx="9269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639463B-72B1-43FA-9CF8-2E8DFF6A1D11}"/>
              </a:ext>
            </a:extLst>
          </p:cNvPr>
          <p:cNvCxnSpPr>
            <a:endCxn id="14" idx="3"/>
          </p:cNvCxnSpPr>
          <p:nvPr/>
        </p:nvCxnSpPr>
        <p:spPr bwMode="auto">
          <a:xfrm flipV="1">
            <a:off x="7824193" y="3323686"/>
            <a:ext cx="393485" cy="537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24D88AA-7068-48CE-A455-6E033881C74E}"/>
              </a:ext>
            </a:extLst>
          </p:cNvPr>
          <p:cNvCxnSpPr/>
          <p:nvPr/>
        </p:nvCxnSpPr>
        <p:spPr bwMode="auto">
          <a:xfrm>
            <a:off x="2748980" y="1628800"/>
            <a:ext cx="47871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385EAFF-D958-4490-881F-02E98B17AC6A}"/>
              </a:ext>
            </a:extLst>
          </p:cNvPr>
          <p:cNvCxnSpPr>
            <a:endCxn id="14" idx="1"/>
          </p:cNvCxnSpPr>
          <p:nvPr/>
        </p:nvCxnSpPr>
        <p:spPr bwMode="auto">
          <a:xfrm>
            <a:off x="7536161" y="1628801"/>
            <a:ext cx="681517" cy="1186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8E2DD2E-C3B5-4C66-A14B-4F424EA60B4B}"/>
              </a:ext>
            </a:extLst>
          </p:cNvPr>
          <p:cNvCxnSpPr/>
          <p:nvPr/>
        </p:nvCxnSpPr>
        <p:spPr bwMode="auto">
          <a:xfrm flipV="1">
            <a:off x="3541068" y="4848944"/>
            <a:ext cx="394692" cy="236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4EAE1C1-A2F5-4362-B5B6-1EE597DBAF07}"/>
              </a:ext>
            </a:extLst>
          </p:cNvPr>
          <p:cNvCxnSpPr>
            <a:stCxn id="14" idx="6"/>
          </p:cNvCxnSpPr>
          <p:nvPr/>
        </p:nvCxnSpPr>
        <p:spPr bwMode="auto">
          <a:xfrm flipV="1">
            <a:off x="8832304" y="3068961"/>
            <a:ext cx="936104" cy="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259BCF5-DC24-4153-A95A-DA52E101F448}"/>
              </a:ext>
            </a:extLst>
          </p:cNvPr>
          <p:cNvSpPr txBox="1"/>
          <p:nvPr/>
        </p:nvSpPr>
        <p:spPr>
          <a:xfrm>
            <a:off x="2783632" y="12215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-3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ADD67E0-28AD-460D-AC5D-4D87E1EBC42A}"/>
              </a:ext>
            </a:extLst>
          </p:cNvPr>
          <p:cNvSpPr txBox="1"/>
          <p:nvPr/>
        </p:nvSpPr>
        <p:spPr>
          <a:xfrm>
            <a:off x="2855640" y="232999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C452934-8C5F-4CA6-BFAA-5879F211678C}"/>
              </a:ext>
            </a:extLst>
          </p:cNvPr>
          <p:cNvSpPr txBox="1"/>
          <p:nvPr/>
        </p:nvSpPr>
        <p:spPr>
          <a:xfrm>
            <a:off x="2783632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-3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4068F59-786A-4C22-9594-821E7C2FECE1}"/>
              </a:ext>
            </a:extLst>
          </p:cNvPr>
          <p:cNvSpPr txBox="1"/>
          <p:nvPr/>
        </p:nvSpPr>
        <p:spPr>
          <a:xfrm>
            <a:off x="2764690" y="309014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A1A722E-9D48-40EC-9AF3-0E146DE6F488}"/>
              </a:ext>
            </a:extLst>
          </p:cNvPr>
          <p:cNvSpPr txBox="1"/>
          <p:nvPr/>
        </p:nvSpPr>
        <p:spPr>
          <a:xfrm>
            <a:off x="2745148" y="474981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-2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4B72DF1-8AB9-4DD9-8C81-40BA5DF83F04}"/>
              </a:ext>
            </a:extLst>
          </p:cNvPr>
          <p:cNvSpPr txBox="1"/>
          <p:nvPr/>
        </p:nvSpPr>
        <p:spPr>
          <a:xfrm>
            <a:off x="3611724" y="241506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B1B39FC-5775-4957-9508-4DE7366F22F4}"/>
              </a:ext>
            </a:extLst>
          </p:cNvPr>
          <p:cNvSpPr txBox="1"/>
          <p:nvPr/>
        </p:nvSpPr>
        <p:spPr>
          <a:xfrm>
            <a:off x="3701072" y="324714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2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3375DF3-6166-42F8-9BDA-F136B9464253}"/>
              </a:ext>
            </a:extLst>
          </p:cNvPr>
          <p:cNvSpPr txBox="1"/>
          <p:nvPr/>
        </p:nvSpPr>
        <p:spPr>
          <a:xfrm>
            <a:off x="3682380" y="405590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-2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044D0D3-AB5C-4F9E-8146-C27A85E3C8B3}"/>
              </a:ext>
            </a:extLst>
          </p:cNvPr>
          <p:cNvSpPr txBox="1"/>
          <p:nvPr/>
        </p:nvSpPr>
        <p:spPr>
          <a:xfrm>
            <a:off x="3683190" y="492630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-3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915085D-C5C4-428B-B275-61C16D10ED99}"/>
              </a:ext>
            </a:extLst>
          </p:cNvPr>
          <p:cNvSpPr txBox="1"/>
          <p:nvPr/>
        </p:nvSpPr>
        <p:spPr>
          <a:xfrm>
            <a:off x="6041777" y="31488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75F9AC4-9D56-4AF2-9D2A-02F72235A407}"/>
              </a:ext>
            </a:extLst>
          </p:cNvPr>
          <p:cNvSpPr txBox="1"/>
          <p:nvPr/>
        </p:nvSpPr>
        <p:spPr>
          <a:xfrm>
            <a:off x="6033145" y="42309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A2C3B88-6A03-480E-93E7-CA4BD4D8FA7B}"/>
              </a:ext>
            </a:extLst>
          </p:cNvPr>
          <p:cNvSpPr txBox="1"/>
          <p:nvPr/>
        </p:nvSpPr>
        <p:spPr>
          <a:xfrm>
            <a:off x="4830793" y="272488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-2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9C71A6D-C2A6-4D78-9E24-CCBC105C97D3}"/>
              </a:ext>
            </a:extLst>
          </p:cNvPr>
          <p:cNvSpPr txBox="1"/>
          <p:nvPr/>
        </p:nvSpPr>
        <p:spPr>
          <a:xfrm>
            <a:off x="4896637" y="43090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6</a:t>
            </a:r>
            <a:endParaRPr lang="zh-CN" alt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61A12F9-E72D-4A9C-9253-BD503AAD9D88}"/>
                  </a:ext>
                </a:extLst>
              </p:cNvPr>
              <p:cNvSpPr txBox="1"/>
              <p:nvPr/>
            </p:nvSpPr>
            <p:spPr>
              <a:xfrm>
                <a:off x="4261491" y="5373837"/>
                <a:ext cx="3669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61A12F9-E72D-4A9C-9253-BD503AAD9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491" y="5373837"/>
                <a:ext cx="366901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F53C92C-EF9C-4AE3-A4E9-825FCF562FE3}"/>
              </a:ext>
            </a:extLst>
          </p:cNvPr>
          <p:cNvCxnSpPr/>
          <p:nvPr/>
        </p:nvCxnSpPr>
        <p:spPr bwMode="auto">
          <a:xfrm>
            <a:off x="6897242" y="4145246"/>
            <a:ext cx="638919" cy="3107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83E477B7-3272-4390-8253-61AA53BDE9C4}"/>
              </a:ext>
            </a:extLst>
          </p:cNvPr>
          <p:cNvSpPr txBox="1"/>
          <p:nvPr/>
        </p:nvSpPr>
        <p:spPr>
          <a:xfrm>
            <a:off x="6950217" y="4473986"/>
            <a:ext cx="2424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加法门的局部梯度都是 </a:t>
            </a:r>
            <a:r>
              <a:rPr lang="en-US" altLang="zh-CN" sz="1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71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28A7A-F6A5-4806-9D22-2483610E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6666"/>
                </a:solidFill>
                <a:latin typeface="Arial"/>
              </a:rPr>
              <a:t> </a:t>
            </a:r>
            <a:r>
              <a:rPr lang="zh-CN" altLang="en-US" dirty="0">
                <a:solidFill>
                  <a:srgbClr val="336666"/>
                </a:solidFill>
                <a:latin typeface="Arial"/>
              </a:rPr>
              <a:t>前向传播和反向传播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6C5A35B-9A33-49E4-93CF-DCD85DC198D8}"/>
              </a:ext>
            </a:extLst>
          </p:cNvPr>
          <p:cNvSpPr/>
          <p:nvPr/>
        </p:nvSpPr>
        <p:spPr bwMode="auto">
          <a:xfrm>
            <a:off x="3935760" y="2666416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495BE2-BCCE-4975-9B91-68ACDAE07C72}"/>
              </a:ext>
            </a:extLst>
          </p:cNvPr>
          <p:cNvSpPr/>
          <p:nvPr/>
        </p:nvSpPr>
        <p:spPr bwMode="auto">
          <a:xfrm>
            <a:off x="6177161" y="3509081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/>
              <a:t>+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FF30DCE-9FA3-4D80-A114-6697A8F580E7}"/>
              </a:ext>
            </a:extLst>
          </p:cNvPr>
          <p:cNvSpPr/>
          <p:nvPr/>
        </p:nvSpPr>
        <p:spPr bwMode="auto">
          <a:xfrm>
            <a:off x="3935760" y="4283694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F503B8-9138-4411-9C84-7C2B76976C96}"/>
                  </a:ext>
                </a:extLst>
              </p:cNvPr>
              <p:cNvSpPr txBox="1"/>
              <p:nvPr/>
            </p:nvSpPr>
            <p:spPr>
              <a:xfrm>
                <a:off x="2325524" y="143209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F503B8-9138-4411-9C84-7C2B76976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4" y="1432099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91A9BF-0E05-4E32-918C-21779046C8B1}"/>
                  </a:ext>
                </a:extLst>
              </p:cNvPr>
              <p:cNvSpPr txBox="1"/>
              <p:nvPr/>
            </p:nvSpPr>
            <p:spPr>
              <a:xfrm>
                <a:off x="2325523" y="2424596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91A9BF-0E05-4E32-918C-21779046C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3" y="2424596"/>
                <a:ext cx="317138" cy="276999"/>
              </a:xfrm>
              <a:prstGeom prst="rect">
                <a:avLst/>
              </a:prstGeom>
              <a:blipFill>
                <a:blip r:embed="rId3"/>
                <a:stretch>
                  <a:fillRect l="-11321" r="-5660" b="-1555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3BCEC9-9E5E-4104-9160-D09F15E4DF48}"/>
                  </a:ext>
                </a:extLst>
              </p:cNvPr>
              <p:cNvSpPr txBox="1"/>
              <p:nvPr/>
            </p:nvSpPr>
            <p:spPr>
              <a:xfrm>
                <a:off x="2319561" y="403143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3BCEC9-9E5E-4104-9160-D09F15E4D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61" y="4031432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86BDFC-7DB9-4552-8198-FDC4FD14E453}"/>
                  </a:ext>
                </a:extLst>
              </p:cNvPr>
              <p:cNvSpPr txBox="1"/>
              <p:nvPr/>
            </p:nvSpPr>
            <p:spPr>
              <a:xfrm>
                <a:off x="2325524" y="320130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86BDFC-7DB9-4552-8198-FDC4FD14E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4" y="3201305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3CFF48-BD29-4D14-97DF-46648FF35CC3}"/>
                  </a:ext>
                </a:extLst>
              </p:cNvPr>
              <p:cNvSpPr txBox="1"/>
              <p:nvPr/>
            </p:nvSpPr>
            <p:spPr>
              <a:xfrm>
                <a:off x="2318806" y="484894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3CFF48-BD29-4D14-97DF-46648FF35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06" y="4848945"/>
                <a:ext cx="281424" cy="276999"/>
              </a:xfrm>
              <a:prstGeom prst="rect">
                <a:avLst/>
              </a:prstGeom>
              <a:blipFill>
                <a:blip r:embed="rId6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F48A3178-E58F-430A-8883-05618413D1E6}"/>
              </a:ext>
            </a:extLst>
          </p:cNvPr>
          <p:cNvSpPr/>
          <p:nvPr/>
        </p:nvSpPr>
        <p:spPr bwMode="auto">
          <a:xfrm>
            <a:off x="8112224" y="2709862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/>
              <a:t>+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A869ADD-6ED1-4CB2-836B-4AAF6EFFE85C}"/>
              </a:ext>
            </a:extLst>
          </p:cNvPr>
          <p:cNvCxnSpPr/>
          <p:nvPr/>
        </p:nvCxnSpPr>
        <p:spPr bwMode="auto">
          <a:xfrm>
            <a:off x="2748980" y="3431307"/>
            <a:ext cx="8267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EEC45B4-62B8-41D4-ACFE-8FD83D0A4E57}"/>
              </a:ext>
            </a:extLst>
          </p:cNvPr>
          <p:cNvCxnSpPr/>
          <p:nvPr/>
        </p:nvCxnSpPr>
        <p:spPr bwMode="auto">
          <a:xfrm>
            <a:off x="2783632" y="266641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BD860B9-10F3-4132-8A8B-8EE925396C28}"/>
              </a:ext>
            </a:extLst>
          </p:cNvPr>
          <p:cNvCxnSpPr/>
          <p:nvPr/>
        </p:nvCxnSpPr>
        <p:spPr bwMode="auto">
          <a:xfrm>
            <a:off x="3575720" y="2666416"/>
            <a:ext cx="360040" cy="2585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5F8A5D-F1F5-467E-8CC4-33874918A51A}"/>
              </a:ext>
            </a:extLst>
          </p:cNvPr>
          <p:cNvCxnSpPr/>
          <p:nvPr/>
        </p:nvCxnSpPr>
        <p:spPr bwMode="auto">
          <a:xfrm flipV="1">
            <a:off x="3575720" y="3201304"/>
            <a:ext cx="360040" cy="227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89AC73D-7084-452D-967A-B905D812304C}"/>
              </a:ext>
            </a:extLst>
          </p:cNvPr>
          <p:cNvCxnSpPr/>
          <p:nvPr/>
        </p:nvCxnSpPr>
        <p:spPr bwMode="auto">
          <a:xfrm>
            <a:off x="2748980" y="422108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61C6858-44B2-40B6-94F9-3CCAB64F4E64}"/>
              </a:ext>
            </a:extLst>
          </p:cNvPr>
          <p:cNvCxnSpPr/>
          <p:nvPr/>
        </p:nvCxnSpPr>
        <p:spPr bwMode="auto">
          <a:xfrm>
            <a:off x="2748980" y="508518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5C91E4F-A6AA-43CE-820E-EF15025BCFC2}"/>
              </a:ext>
            </a:extLst>
          </p:cNvPr>
          <p:cNvCxnSpPr/>
          <p:nvPr/>
        </p:nvCxnSpPr>
        <p:spPr bwMode="auto">
          <a:xfrm>
            <a:off x="3541068" y="4228220"/>
            <a:ext cx="394692" cy="280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B8D16C-C1EB-4DD7-851B-4F6C1C7F7828}"/>
              </a:ext>
            </a:extLst>
          </p:cNvPr>
          <p:cNvCxnSpPr/>
          <p:nvPr/>
        </p:nvCxnSpPr>
        <p:spPr bwMode="auto">
          <a:xfrm>
            <a:off x="4655840" y="306896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A7E57AA-36AF-419B-9980-CA3DC3E104DC}"/>
              </a:ext>
            </a:extLst>
          </p:cNvPr>
          <p:cNvCxnSpPr>
            <a:endCxn id="6" idx="1"/>
          </p:cNvCxnSpPr>
          <p:nvPr/>
        </p:nvCxnSpPr>
        <p:spPr bwMode="auto">
          <a:xfrm>
            <a:off x="5735960" y="3068960"/>
            <a:ext cx="546654" cy="5454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78CFBD-58FB-493C-BA71-BA50A32BCA48}"/>
              </a:ext>
            </a:extLst>
          </p:cNvPr>
          <p:cNvCxnSpPr/>
          <p:nvPr/>
        </p:nvCxnSpPr>
        <p:spPr bwMode="auto">
          <a:xfrm>
            <a:off x="4655840" y="465469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2DAD6EF-00AA-49B3-9D04-A738AA29439A}"/>
              </a:ext>
            </a:extLst>
          </p:cNvPr>
          <p:cNvCxnSpPr>
            <a:endCxn id="6" idx="3"/>
          </p:cNvCxnSpPr>
          <p:nvPr/>
        </p:nvCxnSpPr>
        <p:spPr bwMode="auto">
          <a:xfrm flipV="1">
            <a:off x="5735960" y="4122905"/>
            <a:ext cx="546654" cy="5203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5FE11A3-67E2-43A4-ADD5-EA4DA69ECAF2}"/>
              </a:ext>
            </a:extLst>
          </p:cNvPr>
          <p:cNvCxnSpPr/>
          <p:nvPr/>
        </p:nvCxnSpPr>
        <p:spPr bwMode="auto">
          <a:xfrm>
            <a:off x="6897242" y="3861048"/>
            <a:ext cx="9269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639463B-72B1-43FA-9CF8-2E8DFF6A1D11}"/>
              </a:ext>
            </a:extLst>
          </p:cNvPr>
          <p:cNvCxnSpPr>
            <a:endCxn id="14" idx="3"/>
          </p:cNvCxnSpPr>
          <p:nvPr/>
        </p:nvCxnSpPr>
        <p:spPr bwMode="auto">
          <a:xfrm flipV="1">
            <a:off x="7824193" y="3323686"/>
            <a:ext cx="393485" cy="537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24D88AA-7068-48CE-A455-6E033881C74E}"/>
              </a:ext>
            </a:extLst>
          </p:cNvPr>
          <p:cNvCxnSpPr/>
          <p:nvPr/>
        </p:nvCxnSpPr>
        <p:spPr bwMode="auto">
          <a:xfrm>
            <a:off x="2748980" y="1628800"/>
            <a:ext cx="47871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385EAFF-D958-4490-881F-02E98B17AC6A}"/>
              </a:ext>
            </a:extLst>
          </p:cNvPr>
          <p:cNvCxnSpPr>
            <a:endCxn id="14" idx="1"/>
          </p:cNvCxnSpPr>
          <p:nvPr/>
        </p:nvCxnSpPr>
        <p:spPr bwMode="auto">
          <a:xfrm>
            <a:off x="7536161" y="1628801"/>
            <a:ext cx="681517" cy="1186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8E2DD2E-C3B5-4C66-A14B-4F424EA60B4B}"/>
              </a:ext>
            </a:extLst>
          </p:cNvPr>
          <p:cNvCxnSpPr/>
          <p:nvPr/>
        </p:nvCxnSpPr>
        <p:spPr bwMode="auto">
          <a:xfrm flipV="1">
            <a:off x="3541068" y="4848944"/>
            <a:ext cx="394692" cy="236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4EAE1C1-A2F5-4362-B5B6-1EE597DBAF07}"/>
              </a:ext>
            </a:extLst>
          </p:cNvPr>
          <p:cNvCxnSpPr>
            <a:stCxn id="14" idx="6"/>
          </p:cNvCxnSpPr>
          <p:nvPr/>
        </p:nvCxnSpPr>
        <p:spPr bwMode="auto">
          <a:xfrm flipV="1">
            <a:off x="8832304" y="3068961"/>
            <a:ext cx="936104" cy="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259BCF5-DC24-4153-A95A-DA52E101F448}"/>
              </a:ext>
            </a:extLst>
          </p:cNvPr>
          <p:cNvSpPr txBox="1"/>
          <p:nvPr/>
        </p:nvSpPr>
        <p:spPr>
          <a:xfrm>
            <a:off x="2783632" y="12215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-3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ADD67E0-28AD-460D-AC5D-4D87E1EBC42A}"/>
              </a:ext>
            </a:extLst>
          </p:cNvPr>
          <p:cNvSpPr txBox="1"/>
          <p:nvPr/>
        </p:nvSpPr>
        <p:spPr>
          <a:xfrm>
            <a:off x="2855640" y="232999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C452934-8C5F-4CA6-BFAA-5879F211678C}"/>
              </a:ext>
            </a:extLst>
          </p:cNvPr>
          <p:cNvSpPr txBox="1"/>
          <p:nvPr/>
        </p:nvSpPr>
        <p:spPr>
          <a:xfrm>
            <a:off x="2783632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-3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4068F59-786A-4C22-9594-821E7C2FECE1}"/>
              </a:ext>
            </a:extLst>
          </p:cNvPr>
          <p:cNvSpPr txBox="1"/>
          <p:nvPr/>
        </p:nvSpPr>
        <p:spPr>
          <a:xfrm>
            <a:off x="2764690" y="309014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A1A722E-9D48-40EC-9AF3-0E146DE6F488}"/>
              </a:ext>
            </a:extLst>
          </p:cNvPr>
          <p:cNvSpPr txBox="1"/>
          <p:nvPr/>
        </p:nvSpPr>
        <p:spPr>
          <a:xfrm>
            <a:off x="2745148" y="474981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-2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4B72DF1-8AB9-4DD9-8C81-40BA5DF83F04}"/>
              </a:ext>
            </a:extLst>
          </p:cNvPr>
          <p:cNvSpPr txBox="1"/>
          <p:nvPr/>
        </p:nvSpPr>
        <p:spPr>
          <a:xfrm>
            <a:off x="3611724" y="241506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B1B39FC-5775-4957-9508-4DE7366F22F4}"/>
              </a:ext>
            </a:extLst>
          </p:cNvPr>
          <p:cNvSpPr txBox="1"/>
          <p:nvPr/>
        </p:nvSpPr>
        <p:spPr>
          <a:xfrm>
            <a:off x="3701072" y="324714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2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3375DF3-6166-42F8-9BDA-F136B9464253}"/>
              </a:ext>
            </a:extLst>
          </p:cNvPr>
          <p:cNvSpPr txBox="1"/>
          <p:nvPr/>
        </p:nvSpPr>
        <p:spPr>
          <a:xfrm>
            <a:off x="3682380" y="405590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-2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044D0D3-AB5C-4F9E-8146-C27A85E3C8B3}"/>
              </a:ext>
            </a:extLst>
          </p:cNvPr>
          <p:cNvSpPr txBox="1"/>
          <p:nvPr/>
        </p:nvSpPr>
        <p:spPr>
          <a:xfrm>
            <a:off x="3683190" y="492630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-3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915085D-C5C4-428B-B275-61C16D10ED99}"/>
              </a:ext>
            </a:extLst>
          </p:cNvPr>
          <p:cNvSpPr txBox="1"/>
          <p:nvPr/>
        </p:nvSpPr>
        <p:spPr>
          <a:xfrm>
            <a:off x="6041777" y="31488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75F9AC4-9D56-4AF2-9D2A-02F72235A407}"/>
              </a:ext>
            </a:extLst>
          </p:cNvPr>
          <p:cNvSpPr txBox="1"/>
          <p:nvPr/>
        </p:nvSpPr>
        <p:spPr>
          <a:xfrm>
            <a:off x="6033145" y="42309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A2C3B88-6A03-480E-93E7-CA4BD4D8FA7B}"/>
              </a:ext>
            </a:extLst>
          </p:cNvPr>
          <p:cNvSpPr txBox="1"/>
          <p:nvPr/>
        </p:nvSpPr>
        <p:spPr>
          <a:xfrm>
            <a:off x="4830793" y="272488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-2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9C71A6D-C2A6-4D78-9E24-CCBC105C97D3}"/>
              </a:ext>
            </a:extLst>
          </p:cNvPr>
          <p:cNvSpPr txBox="1"/>
          <p:nvPr/>
        </p:nvSpPr>
        <p:spPr>
          <a:xfrm>
            <a:off x="4896637" y="43090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6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CDA56E3-33A2-42B9-9CE4-17F02F5A1EF8}"/>
              </a:ext>
            </a:extLst>
          </p:cNvPr>
          <p:cNvSpPr txBox="1"/>
          <p:nvPr/>
        </p:nvSpPr>
        <p:spPr>
          <a:xfrm>
            <a:off x="6995776" y="35378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4</a:t>
            </a:r>
            <a:endParaRPr lang="zh-CN" alt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2299449-7C90-4193-8619-0BD15CE68C49}"/>
                  </a:ext>
                </a:extLst>
              </p:cNvPr>
              <p:cNvSpPr txBox="1"/>
              <p:nvPr/>
            </p:nvSpPr>
            <p:spPr>
              <a:xfrm>
                <a:off x="4261491" y="5373837"/>
                <a:ext cx="3669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2299449-7C90-4193-8619-0BD15CE68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491" y="5373837"/>
                <a:ext cx="366901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273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28A7A-F6A5-4806-9D22-2483610E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6666"/>
                </a:solidFill>
                <a:latin typeface="Arial"/>
              </a:rPr>
              <a:t> </a:t>
            </a:r>
            <a:r>
              <a:rPr lang="zh-CN" altLang="en-US" dirty="0">
                <a:solidFill>
                  <a:srgbClr val="336666"/>
                </a:solidFill>
                <a:latin typeface="Arial"/>
              </a:rPr>
              <a:t>前向传播和反向传播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6C5A35B-9A33-49E4-93CF-DCD85DC198D8}"/>
              </a:ext>
            </a:extLst>
          </p:cNvPr>
          <p:cNvSpPr/>
          <p:nvPr/>
        </p:nvSpPr>
        <p:spPr bwMode="auto">
          <a:xfrm>
            <a:off x="3935760" y="2666416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495BE2-BCCE-4975-9B91-68ACDAE07C72}"/>
              </a:ext>
            </a:extLst>
          </p:cNvPr>
          <p:cNvSpPr/>
          <p:nvPr/>
        </p:nvSpPr>
        <p:spPr bwMode="auto">
          <a:xfrm>
            <a:off x="6177161" y="3509081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/>
              <a:t>+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FF30DCE-9FA3-4D80-A114-6697A8F580E7}"/>
              </a:ext>
            </a:extLst>
          </p:cNvPr>
          <p:cNvSpPr/>
          <p:nvPr/>
        </p:nvSpPr>
        <p:spPr bwMode="auto">
          <a:xfrm>
            <a:off x="3935760" y="4283694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F503B8-9138-4411-9C84-7C2B76976C96}"/>
                  </a:ext>
                </a:extLst>
              </p:cNvPr>
              <p:cNvSpPr txBox="1"/>
              <p:nvPr/>
            </p:nvSpPr>
            <p:spPr>
              <a:xfrm>
                <a:off x="2325524" y="143209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F503B8-9138-4411-9C84-7C2B76976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4" y="1432099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91A9BF-0E05-4E32-918C-21779046C8B1}"/>
                  </a:ext>
                </a:extLst>
              </p:cNvPr>
              <p:cNvSpPr txBox="1"/>
              <p:nvPr/>
            </p:nvSpPr>
            <p:spPr>
              <a:xfrm>
                <a:off x="2325523" y="2424596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91A9BF-0E05-4E32-918C-21779046C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3" y="2424596"/>
                <a:ext cx="317138" cy="276999"/>
              </a:xfrm>
              <a:prstGeom prst="rect">
                <a:avLst/>
              </a:prstGeom>
              <a:blipFill>
                <a:blip r:embed="rId3"/>
                <a:stretch>
                  <a:fillRect l="-11321" r="-5660" b="-1555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3BCEC9-9E5E-4104-9160-D09F15E4DF48}"/>
                  </a:ext>
                </a:extLst>
              </p:cNvPr>
              <p:cNvSpPr txBox="1"/>
              <p:nvPr/>
            </p:nvSpPr>
            <p:spPr>
              <a:xfrm>
                <a:off x="2319561" y="403143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3BCEC9-9E5E-4104-9160-D09F15E4D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61" y="4031432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86BDFC-7DB9-4552-8198-FDC4FD14E453}"/>
                  </a:ext>
                </a:extLst>
              </p:cNvPr>
              <p:cNvSpPr txBox="1"/>
              <p:nvPr/>
            </p:nvSpPr>
            <p:spPr>
              <a:xfrm>
                <a:off x="2325524" y="320130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86BDFC-7DB9-4552-8198-FDC4FD14E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4" y="3201305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3CFF48-BD29-4D14-97DF-46648FF35CC3}"/>
                  </a:ext>
                </a:extLst>
              </p:cNvPr>
              <p:cNvSpPr txBox="1"/>
              <p:nvPr/>
            </p:nvSpPr>
            <p:spPr>
              <a:xfrm>
                <a:off x="2318806" y="484894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3CFF48-BD29-4D14-97DF-46648FF35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06" y="4848945"/>
                <a:ext cx="281424" cy="276999"/>
              </a:xfrm>
              <a:prstGeom prst="rect">
                <a:avLst/>
              </a:prstGeom>
              <a:blipFill>
                <a:blip r:embed="rId6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F48A3178-E58F-430A-8883-05618413D1E6}"/>
              </a:ext>
            </a:extLst>
          </p:cNvPr>
          <p:cNvSpPr/>
          <p:nvPr/>
        </p:nvSpPr>
        <p:spPr bwMode="auto">
          <a:xfrm>
            <a:off x="8112224" y="2709862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/>
              <a:t>+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A869ADD-6ED1-4CB2-836B-4AAF6EFFE85C}"/>
              </a:ext>
            </a:extLst>
          </p:cNvPr>
          <p:cNvCxnSpPr/>
          <p:nvPr/>
        </p:nvCxnSpPr>
        <p:spPr bwMode="auto">
          <a:xfrm>
            <a:off x="2748980" y="3431307"/>
            <a:ext cx="8267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EEC45B4-62B8-41D4-ACFE-8FD83D0A4E57}"/>
              </a:ext>
            </a:extLst>
          </p:cNvPr>
          <p:cNvCxnSpPr/>
          <p:nvPr/>
        </p:nvCxnSpPr>
        <p:spPr bwMode="auto">
          <a:xfrm>
            <a:off x="2783632" y="266641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BD860B9-10F3-4132-8A8B-8EE925396C28}"/>
              </a:ext>
            </a:extLst>
          </p:cNvPr>
          <p:cNvCxnSpPr/>
          <p:nvPr/>
        </p:nvCxnSpPr>
        <p:spPr bwMode="auto">
          <a:xfrm>
            <a:off x="3575720" y="2666416"/>
            <a:ext cx="360040" cy="2585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5F8A5D-F1F5-467E-8CC4-33874918A51A}"/>
              </a:ext>
            </a:extLst>
          </p:cNvPr>
          <p:cNvCxnSpPr/>
          <p:nvPr/>
        </p:nvCxnSpPr>
        <p:spPr bwMode="auto">
          <a:xfrm flipV="1">
            <a:off x="3575720" y="3201304"/>
            <a:ext cx="360040" cy="227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89AC73D-7084-452D-967A-B905D812304C}"/>
              </a:ext>
            </a:extLst>
          </p:cNvPr>
          <p:cNvCxnSpPr/>
          <p:nvPr/>
        </p:nvCxnSpPr>
        <p:spPr bwMode="auto">
          <a:xfrm>
            <a:off x="2748980" y="422108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61C6858-44B2-40B6-94F9-3CCAB64F4E64}"/>
              </a:ext>
            </a:extLst>
          </p:cNvPr>
          <p:cNvCxnSpPr/>
          <p:nvPr/>
        </p:nvCxnSpPr>
        <p:spPr bwMode="auto">
          <a:xfrm>
            <a:off x="2748980" y="508518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5C91E4F-A6AA-43CE-820E-EF15025BCFC2}"/>
              </a:ext>
            </a:extLst>
          </p:cNvPr>
          <p:cNvCxnSpPr/>
          <p:nvPr/>
        </p:nvCxnSpPr>
        <p:spPr bwMode="auto">
          <a:xfrm>
            <a:off x="3541068" y="4228220"/>
            <a:ext cx="394692" cy="280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B8D16C-C1EB-4DD7-851B-4F6C1C7F7828}"/>
              </a:ext>
            </a:extLst>
          </p:cNvPr>
          <p:cNvCxnSpPr/>
          <p:nvPr/>
        </p:nvCxnSpPr>
        <p:spPr bwMode="auto">
          <a:xfrm>
            <a:off x="4655840" y="306896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A7E57AA-36AF-419B-9980-CA3DC3E104DC}"/>
              </a:ext>
            </a:extLst>
          </p:cNvPr>
          <p:cNvCxnSpPr>
            <a:endCxn id="6" idx="1"/>
          </p:cNvCxnSpPr>
          <p:nvPr/>
        </p:nvCxnSpPr>
        <p:spPr bwMode="auto">
          <a:xfrm>
            <a:off x="5735960" y="3068960"/>
            <a:ext cx="546654" cy="5454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78CFBD-58FB-493C-BA71-BA50A32BCA48}"/>
              </a:ext>
            </a:extLst>
          </p:cNvPr>
          <p:cNvCxnSpPr/>
          <p:nvPr/>
        </p:nvCxnSpPr>
        <p:spPr bwMode="auto">
          <a:xfrm>
            <a:off x="4655840" y="465469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2DAD6EF-00AA-49B3-9D04-A738AA29439A}"/>
              </a:ext>
            </a:extLst>
          </p:cNvPr>
          <p:cNvCxnSpPr>
            <a:endCxn id="6" idx="3"/>
          </p:cNvCxnSpPr>
          <p:nvPr/>
        </p:nvCxnSpPr>
        <p:spPr bwMode="auto">
          <a:xfrm flipV="1">
            <a:off x="5735960" y="4122905"/>
            <a:ext cx="546654" cy="5203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5FE11A3-67E2-43A4-ADD5-EA4DA69ECAF2}"/>
              </a:ext>
            </a:extLst>
          </p:cNvPr>
          <p:cNvCxnSpPr/>
          <p:nvPr/>
        </p:nvCxnSpPr>
        <p:spPr bwMode="auto">
          <a:xfrm>
            <a:off x="6897242" y="3861048"/>
            <a:ext cx="9269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639463B-72B1-43FA-9CF8-2E8DFF6A1D11}"/>
              </a:ext>
            </a:extLst>
          </p:cNvPr>
          <p:cNvCxnSpPr>
            <a:endCxn id="14" idx="3"/>
          </p:cNvCxnSpPr>
          <p:nvPr/>
        </p:nvCxnSpPr>
        <p:spPr bwMode="auto">
          <a:xfrm flipV="1">
            <a:off x="7824193" y="3323686"/>
            <a:ext cx="393485" cy="537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24D88AA-7068-48CE-A455-6E033881C74E}"/>
              </a:ext>
            </a:extLst>
          </p:cNvPr>
          <p:cNvCxnSpPr/>
          <p:nvPr/>
        </p:nvCxnSpPr>
        <p:spPr bwMode="auto">
          <a:xfrm>
            <a:off x="2748980" y="1628800"/>
            <a:ext cx="47871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385EAFF-D958-4490-881F-02E98B17AC6A}"/>
              </a:ext>
            </a:extLst>
          </p:cNvPr>
          <p:cNvCxnSpPr>
            <a:endCxn id="14" idx="1"/>
          </p:cNvCxnSpPr>
          <p:nvPr/>
        </p:nvCxnSpPr>
        <p:spPr bwMode="auto">
          <a:xfrm>
            <a:off x="7536161" y="1628801"/>
            <a:ext cx="681517" cy="1186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8E2DD2E-C3B5-4C66-A14B-4F424EA60B4B}"/>
              </a:ext>
            </a:extLst>
          </p:cNvPr>
          <p:cNvCxnSpPr/>
          <p:nvPr/>
        </p:nvCxnSpPr>
        <p:spPr bwMode="auto">
          <a:xfrm flipV="1">
            <a:off x="3541068" y="4848944"/>
            <a:ext cx="394692" cy="236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4EAE1C1-A2F5-4362-B5B6-1EE597DBAF07}"/>
              </a:ext>
            </a:extLst>
          </p:cNvPr>
          <p:cNvCxnSpPr>
            <a:stCxn id="14" idx="6"/>
          </p:cNvCxnSpPr>
          <p:nvPr/>
        </p:nvCxnSpPr>
        <p:spPr bwMode="auto">
          <a:xfrm flipV="1">
            <a:off x="8832304" y="3068961"/>
            <a:ext cx="936104" cy="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259BCF5-DC24-4153-A95A-DA52E101F448}"/>
              </a:ext>
            </a:extLst>
          </p:cNvPr>
          <p:cNvSpPr txBox="1"/>
          <p:nvPr/>
        </p:nvSpPr>
        <p:spPr>
          <a:xfrm>
            <a:off x="2783632" y="12215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-3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ADD67E0-28AD-460D-AC5D-4D87E1EBC42A}"/>
              </a:ext>
            </a:extLst>
          </p:cNvPr>
          <p:cNvSpPr txBox="1"/>
          <p:nvPr/>
        </p:nvSpPr>
        <p:spPr>
          <a:xfrm>
            <a:off x="2855640" y="232999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C452934-8C5F-4CA6-BFAA-5879F211678C}"/>
              </a:ext>
            </a:extLst>
          </p:cNvPr>
          <p:cNvSpPr txBox="1"/>
          <p:nvPr/>
        </p:nvSpPr>
        <p:spPr>
          <a:xfrm>
            <a:off x="2783632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-3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4068F59-786A-4C22-9594-821E7C2FECE1}"/>
              </a:ext>
            </a:extLst>
          </p:cNvPr>
          <p:cNvSpPr txBox="1"/>
          <p:nvPr/>
        </p:nvSpPr>
        <p:spPr>
          <a:xfrm>
            <a:off x="2764690" y="309014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A1A722E-9D48-40EC-9AF3-0E146DE6F488}"/>
              </a:ext>
            </a:extLst>
          </p:cNvPr>
          <p:cNvSpPr txBox="1"/>
          <p:nvPr/>
        </p:nvSpPr>
        <p:spPr>
          <a:xfrm>
            <a:off x="2745148" y="474981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-2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4B72DF1-8AB9-4DD9-8C81-40BA5DF83F04}"/>
              </a:ext>
            </a:extLst>
          </p:cNvPr>
          <p:cNvSpPr txBox="1"/>
          <p:nvPr/>
        </p:nvSpPr>
        <p:spPr>
          <a:xfrm>
            <a:off x="3611724" y="241506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B1B39FC-5775-4957-9508-4DE7366F22F4}"/>
              </a:ext>
            </a:extLst>
          </p:cNvPr>
          <p:cNvSpPr txBox="1"/>
          <p:nvPr/>
        </p:nvSpPr>
        <p:spPr>
          <a:xfrm>
            <a:off x="3701072" y="324714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2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3375DF3-6166-42F8-9BDA-F136B9464253}"/>
              </a:ext>
            </a:extLst>
          </p:cNvPr>
          <p:cNvSpPr txBox="1"/>
          <p:nvPr/>
        </p:nvSpPr>
        <p:spPr>
          <a:xfrm>
            <a:off x="3682380" y="405590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-2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044D0D3-AB5C-4F9E-8146-C27A85E3C8B3}"/>
              </a:ext>
            </a:extLst>
          </p:cNvPr>
          <p:cNvSpPr txBox="1"/>
          <p:nvPr/>
        </p:nvSpPr>
        <p:spPr>
          <a:xfrm>
            <a:off x="3683190" y="492630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-3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76D4DBB-D39B-4098-B951-273A2547901B}"/>
              </a:ext>
            </a:extLst>
          </p:cNvPr>
          <p:cNvSpPr txBox="1"/>
          <p:nvPr/>
        </p:nvSpPr>
        <p:spPr>
          <a:xfrm>
            <a:off x="7947499" y="217837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7E7F3F9-F670-47B9-B3C6-E95369F6F2B4}"/>
              </a:ext>
            </a:extLst>
          </p:cNvPr>
          <p:cNvSpPr txBox="1"/>
          <p:nvPr/>
        </p:nvSpPr>
        <p:spPr>
          <a:xfrm>
            <a:off x="7948309" y="350908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915085D-C5C4-428B-B275-61C16D10ED99}"/>
              </a:ext>
            </a:extLst>
          </p:cNvPr>
          <p:cNvSpPr txBox="1"/>
          <p:nvPr/>
        </p:nvSpPr>
        <p:spPr>
          <a:xfrm>
            <a:off x="6041777" y="31488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75F9AC4-9D56-4AF2-9D2A-02F72235A407}"/>
              </a:ext>
            </a:extLst>
          </p:cNvPr>
          <p:cNvSpPr txBox="1"/>
          <p:nvPr/>
        </p:nvSpPr>
        <p:spPr>
          <a:xfrm>
            <a:off x="6033145" y="42309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A2C3B88-6A03-480E-93E7-CA4BD4D8FA7B}"/>
              </a:ext>
            </a:extLst>
          </p:cNvPr>
          <p:cNvSpPr txBox="1"/>
          <p:nvPr/>
        </p:nvSpPr>
        <p:spPr>
          <a:xfrm>
            <a:off x="4830793" y="272488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-2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9C71A6D-C2A6-4D78-9E24-CCBC105C97D3}"/>
              </a:ext>
            </a:extLst>
          </p:cNvPr>
          <p:cNvSpPr txBox="1"/>
          <p:nvPr/>
        </p:nvSpPr>
        <p:spPr>
          <a:xfrm>
            <a:off x="4896637" y="43090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6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CDA56E3-33A2-42B9-9CE4-17F02F5A1EF8}"/>
              </a:ext>
            </a:extLst>
          </p:cNvPr>
          <p:cNvSpPr txBox="1"/>
          <p:nvPr/>
        </p:nvSpPr>
        <p:spPr>
          <a:xfrm>
            <a:off x="6995776" y="35378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4</a:t>
            </a:r>
            <a:endParaRPr lang="zh-CN" alt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C94F5FB-4259-4258-8B90-5BC4A6B93EE8}"/>
                  </a:ext>
                </a:extLst>
              </p:cNvPr>
              <p:cNvSpPr txBox="1"/>
              <p:nvPr/>
            </p:nvSpPr>
            <p:spPr>
              <a:xfrm>
                <a:off x="4261491" y="5373837"/>
                <a:ext cx="3669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C94F5FB-4259-4258-8B90-5BC4A6B9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491" y="5373837"/>
                <a:ext cx="366901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72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28A7A-F6A5-4806-9D22-2483610E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6666"/>
                </a:solidFill>
                <a:latin typeface="Arial"/>
              </a:rPr>
              <a:t> </a:t>
            </a:r>
            <a:r>
              <a:rPr lang="zh-CN" altLang="en-US" dirty="0">
                <a:solidFill>
                  <a:srgbClr val="336666"/>
                </a:solidFill>
                <a:latin typeface="Arial"/>
              </a:rPr>
              <a:t>前向传播和反向传播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6C5A35B-9A33-49E4-93CF-DCD85DC198D8}"/>
              </a:ext>
            </a:extLst>
          </p:cNvPr>
          <p:cNvSpPr/>
          <p:nvPr/>
        </p:nvSpPr>
        <p:spPr bwMode="auto">
          <a:xfrm>
            <a:off x="3935760" y="2666416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495BE2-BCCE-4975-9B91-68ACDAE07C72}"/>
              </a:ext>
            </a:extLst>
          </p:cNvPr>
          <p:cNvSpPr/>
          <p:nvPr/>
        </p:nvSpPr>
        <p:spPr bwMode="auto">
          <a:xfrm>
            <a:off x="6177161" y="3509081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/>
              <a:t>+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FF30DCE-9FA3-4D80-A114-6697A8F580E7}"/>
              </a:ext>
            </a:extLst>
          </p:cNvPr>
          <p:cNvSpPr/>
          <p:nvPr/>
        </p:nvSpPr>
        <p:spPr bwMode="auto">
          <a:xfrm>
            <a:off x="3935760" y="4283694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F503B8-9138-4411-9C84-7C2B76976C96}"/>
                  </a:ext>
                </a:extLst>
              </p:cNvPr>
              <p:cNvSpPr txBox="1"/>
              <p:nvPr/>
            </p:nvSpPr>
            <p:spPr>
              <a:xfrm>
                <a:off x="2325524" y="143209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F503B8-9138-4411-9C84-7C2B76976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4" y="1432099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91A9BF-0E05-4E32-918C-21779046C8B1}"/>
                  </a:ext>
                </a:extLst>
              </p:cNvPr>
              <p:cNvSpPr txBox="1"/>
              <p:nvPr/>
            </p:nvSpPr>
            <p:spPr>
              <a:xfrm>
                <a:off x="2325523" y="2424596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91A9BF-0E05-4E32-918C-21779046C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3" y="2424596"/>
                <a:ext cx="317138" cy="276999"/>
              </a:xfrm>
              <a:prstGeom prst="rect">
                <a:avLst/>
              </a:prstGeom>
              <a:blipFill>
                <a:blip r:embed="rId3"/>
                <a:stretch>
                  <a:fillRect l="-11321" r="-5660" b="-1555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3BCEC9-9E5E-4104-9160-D09F15E4DF48}"/>
                  </a:ext>
                </a:extLst>
              </p:cNvPr>
              <p:cNvSpPr txBox="1"/>
              <p:nvPr/>
            </p:nvSpPr>
            <p:spPr>
              <a:xfrm>
                <a:off x="2319561" y="403143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3BCEC9-9E5E-4104-9160-D09F15E4D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61" y="4031432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86BDFC-7DB9-4552-8198-FDC4FD14E453}"/>
                  </a:ext>
                </a:extLst>
              </p:cNvPr>
              <p:cNvSpPr txBox="1"/>
              <p:nvPr/>
            </p:nvSpPr>
            <p:spPr>
              <a:xfrm>
                <a:off x="2325524" y="320130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86BDFC-7DB9-4552-8198-FDC4FD14E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4" y="3201305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3CFF48-BD29-4D14-97DF-46648FF35CC3}"/>
                  </a:ext>
                </a:extLst>
              </p:cNvPr>
              <p:cNvSpPr txBox="1"/>
              <p:nvPr/>
            </p:nvSpPr>
            <p:spPr>
              <a:xfrm>
                <a:off x="2318806" y="484894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3CFF48-BD29-4D14-97DF-46648FF35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06" y="4848945"/>
                <a:ext cx="281424" cy="276999"/>
              </a:xfrm>
              <a:prstGeom prst="rect">
                <a:avLst/>
              </a:prstGeom>
              <a:blipFill>
                <a:blip r:embed="rId6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F48A3178-E58F-430A-8883-05618413D1E6}"/>
              </a:ext>
            </a:extLst>
          </p:cNvPr>
          <p:cNvSpPr/>
          <p:nvPr/>
        </p:nvSpPr>
        <p:spPr bwMode="auto">
          <a:xfrm>
            <a:off x="8112224" y="2709862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/>
              <a:t>+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A869ADD-6ED1-4CB2-836B-4AAF6EFFE85C}"/>
              </a:ext>
            </a:extLst>
          </p:cNvPr>
          <p:cNvCxnSpPr/>
          <p:nvPr/>
        </p:nvCxnSpPr>
        <p:spPr bwMode="auto">
          <a:xfrm>
            <a:off x="2748980" y="3431307"/>
            <a:ext cx="8267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EEC45B4-62B8-41D4-ACFE-8FD83D0A4E57}"/>
              </a:ext>
            </a:extLst>
          </p:cNvPr>
          <p:cNvCxnSpPr/>
          <p:nvPr/>
        </p:nvCxnSpPr>
        <p:spPr bwMode="auto">
          <a:xfrm>
            <a:off x="2783632" y="266641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BD860B9-10F3-4132-8A8B-8EE925396C28}"/>
              </a:ext>
            </a:extLst>
          </p:cNvPr>
          <p:cNvCxnSpPr/>
          <p:nvPr/>
        </p:nvCxnSpPr>
        <p:spPr bwMode="auto">
          <a:xfrm>
            <a:off x="3575720" y="2666416"/>
            <a:ext cx="360040" cy="2585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5F8A5D-F1F5-467E-8CC4-33874918A51A}"/>
              </a:ext>
            </a:extLst>
          </p:cNvPr>
          <p:cNvCxnSpPr/>
          <p:nvPr/>
        </p:nvCxnSpPr>
        <p:spPr bwMode="auto">
          <a:xfrm flipV="1">
            <a:off x="3575720" y="3201304"/>
            <a:ext cx="360040" cy="227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89AC73D-7084-452D-967A-B905D812304C}"/>
              </a:ext>
            </a:extLst>
          </p:cNvPr>
          <p:cNvCxnSpPr/>
          <p:nvPr/>
        </p:nvCxnSpPr>
        <p:spPr bwMode="auto">
          <a:xfrm>
            <a:off x="2748980" y="422108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61C6858-44B2-40B6-94F9-3CCAB64F4E64}"/>
              </a:ext>
            </a:extLst>
          </p:cNvPr>
          <p:cNvCxnSpPr/>
          <p:nvPr/>
        </p:nvCxnSpPr>
        <p:spPr bwMode="auto">
          <a:xfrm>
            <a:off x="2748980" y="508518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5C91E4F-A6AA-43CE-820E-EF15025BCFC2}"/>
              </a:ext>
            </a:extLst>
          </p:cNvPr>
          <p:cNvCxnSpPr/>
          <p:nvPr/>
        </p:nvCxnSpPr>
        <p:spPr bwMode="auto">
          <a:xfrm>
            <a:off x="3541068" y="4228220"/>
            <a:ext cx="394692" cy="280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B8D16C-C1EB-4DD7-851B-4F6C1C7F7828}"/>
              </a:ext>
            </a:extLst>
          </p:cNvPr>
          <p:cNvCxnSpPr/>
          <p:nvPr/>
        </p:nvCxnSpPr>
        <p:spPr bwMode="auto">
          <a:xfrm>
            <a:off x="4655840" y="306896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A7E57AA-36AF-419B-9980-CA3DC3E104DC}"/>
              </a:ext>
            </a:extLst>
          </p:cNvPr>
          <p:cNvCxnSpPr>
            <a:endCxn id="6" idx="1"/>
          </p:cNvCxnSpPr>
          <p:nvPr/>
        </p:nvCxnSpPr>
        <p:spPr bwMode="auto">
          <a:xfrm>
            <a:off x="5735960" y="3068960"/>
            <a:ext cx="546654" cy="5454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78CFBD-58FB-493C-BA71-BA50A32BCA48}"/>
              </a:ext>
            </a:extLst>
          </p:cNvPr>
          <p:cNvCxnSpPr/>
          <p:nvPr/>
        </p:nvCxnSpPr>
        <p:spPr bwMode="auto">
          <a:xfrm>
            <a:off x="4655840" y="465469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2DAD6EF-00AA-49B3-9D04-A738AA29439A}"/>
              </a:ext>
            </a:extLst>
          </p:cNvPr>
          <p:cNvCxnSpPr>
            <a:endCxn id="6" idx="3"/>
          </p:cNvCxnSpPr>
          <p:nvPr/>
        </p:nvCxnSpPr>
        <p:spPr bwMode="auto">
          <a:xfrm flipV="1">
            <a:off x="5735960" y="4122905"/>
            <a:ext cx="546654" cy="5203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5FE11A3-67E2-43A4-ADD5-EA4DA69ECAF2}"/>
              </a:ext>
            </a:extLst>
          </p:cNvPr>
          <p:cNvCxnSpPr/>
          <p:nvPr/>
        </p:nvCxnSpPr>
        <p:spPr bwMode="auto">
          <a:xfrm>
            <a:off x="6897242" y="3861048"/>
            <a:ext cx="9269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639463B-72B1-43FA-9CF8-2E8DFF6A1D11}"/>
              </a:ext>
            </a:extLst>
          </p:cNvPr>
          <p:cNvCxnSpPr>
            <a:endCxn id="14" idx="3"/>
          </p:cNvCxnSpPr>
          <p:nvPr/>
        </p:nvCxnSpPr>
        <p:spPr bwMode="auto">
          <a:xfrm flipV="1">
            <a:off x="7824193" y="3323686"/>
            <a:ext cx="393485" cy="537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24D88AA-7068-48CE-A455-6E033881C74E}"/>
              </a:ext>
            </a:extLst>
          </p:cNvPr>
          <p:cNvCxnSpPr/>
          <p:nvPr/>
        </p:nvCxnSpPr>
        <p:spPr bwMode="auto">
          <a:xfrm>
            <a:off x="2748980" y="1628800"/>
            <a:ext cx="47871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385EAFF-D958-4490-881F-02E98B17AC6A}"/>
              </a:ext>
            </a:extLst>
          </p:cNvPr>
          <p:cNvCxnSpPr>
            <a:endCxn id="14" idx="1"/>
          </p:cNvCxnSpPr>
          <p:nvPr/>
        </p:nvCxnSpPr>
        <p:spPr bwMode="auto">
          <a:xfrm>
            <a:off x="7536161" y="1628801"/>
            <a:ext cx="681517" cy="1186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8E2DD2E-C3B5-4C66-A14B-4F424EA60B4B}"/>
              </a:ext>
            </a:extLst>
          </p:cNvPr>
          <p:cNvCxnSpPr/>
          <p:nvPr/>
        </p:nvCxnSpPr>
        <p:spPr bwMode="auto">
          <a:xfrm flipV="1">
            <a:off x="3541068" y="4848944"/>
            <a:ext cx="394692" cy="236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4EAE1C1-A2F5-4362-B5B6-1EE597DBAF07}"/>
              </a:ext>
            </a:extLst>
          </p:cNvPr>
          <p:cNvCxnSpPr>
            <a:stCxn id="14" idx="6"/>
          </p:cNvCxnSpPr>
          <p:nvPr/>
        </p:nvCxnSpPr>
        <p:spPr bwMode="auto">
          <a:xfrm flipV="1">
            <a:off x="8832304" y="3068961"/>
            <a:ext cx="936104" cy="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259BCF5-DC24-4153-A95A-DA52E101F448}"/>
              </a:ext>
            </a:extLst>
          </p:cNvPr>
          <p:cNvSpPr txBox="1"/>
          <p:nvPr/>
        </p:nvSpPr>
        <p:spPr>
          <a:xfrm>
            <a:off x="2783632" y="12215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-1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ADD67E0-28AD-460D-AC5D-4D87E1EBC42A}"/>
              </a:ext>
            </a:extLst>
          </p:cNvPr>
          <p:cNvSpPr txBox="1"/>
          <p:nvPr/>
        </p:nvSpPr>
        <p:spPr>
          <a:xfrm>
            <a:off x="2855640" y="232999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C452934-8C5F-4CA6-BFAA-5879F211678C}"/>
              </a:ext>
            </a:extLst>
          </p:cNvPr>
          <p:cNvSpPr txBox="1"/>
          <p:nvPr/>
        </p:nvSpPr>
        <p:spPr>
          <a:xfrm>
            <a:off x="2783632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-3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4068F59-786A-4C22-9594-821E7C2FECE1}"/>
              </a:ext>
            </a:extLst>
          </p:cNvPr>
          <p:cNvSpPr txBox="1"/>
          <p:nvPr/>
        </p:nvSpPr>
        <p:spPr>
          <a:xfrm>
            <a:off x="2764690" y="309014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A1A722E-9D48-40EC-9AF3-0E146DE6F488}"/>
              </a:ext>
            </a:extLst>
          </p:cNvPr>
          <p:cNvSpPr txBox="1"/>
          <p:nvPr/>
        </p:nvSpPr>
        <p:spPr>
          <a:xfrm>
            <a:off x="2745148" y="474981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-2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4B72DF1-8AB9-4DD9-8C81-40BA5DF83F04}"/>
              </a:ext>
            </a:extLst>
          </p:cNvPr>
          <p:cNvSpPr txBox="1"/>
          <p:nvPr/>
        </p:nvSpPr>
        <p:spPr>
          <a:xfrm>
            <a:off x="3611724" y="241506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B1B39FC-5775-4957-9508-4DE7366F22F4}"/>
              </a:ext>
            </a:extLst>
          </p:cNvPr>
          <p:cNvSpPr txBox="1"/>
          <p:nvPr/>
        </p:nvSpPr>
        <p:spPr>
          <a:xfrm>
            <a:off x="3701072" y="324714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2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3375DF3-6166-42F8-9BDA-F136B9464253}"/>
              </a:ext>
            </a:extLst>
          </p:cNvPr>
          <p:cNvSpPr txBox="1"/>
          <p:nvPr/>
        </p:nvSpPr>
        <p:spPr>
          <a:xfrm>
            <a:off x="3682380" y="405590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-2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044D0D3-AB5C-4F9E-8146-C27A85E3C8B3}"/>
              </a:ext>
            </a:extLst>
          </p:cNvPr>
          <p:cNvSpPr txBox="1"/>
          <p:nvPr/>
        </p:nvSpPr>
        <p:spPr>
          <a:xfrm>
            <a:off x="3683190" y="492630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-3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76D4DBB-D39B-4098-B951-273A2547901B}"/>
              </a:ext>
            </a:extLst>
          </p:cNvPr>
          <p:cNvSpPr txBox="1"/>
          <p:nvPr/>
        </p:nvSpPr>
        <p:spPr>
          <a:xfrm>
            <a:off x="7947499" y="217837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7E7F3F9-F670-47B9-B3C6-E95369F6F2B4}"/>
              </a:ext>
            </a:extLst>
          </p:cNvPr>
          <p:cNvSpPr txBox="1"/>
          <p:nvPr/>
        </p:nvSpPr>
        <p:spPr>
          <a:xfrm>
            <a:off x="7948309" y="350908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915085D-C5C4-428B-B275-61C16D10ED99}"/>
              </a:ext>
            </a:extLst>
          </p:cNvPr>
          <p:cNvSpPr txBox="1"/>
          <p:nvPr/>
        </p:nvSpPr>
        <p:spPr>
          <a:xfrm>
            <a:off x="6041777" y="31488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75F9AC4-9D56-4AF2-9D2A-02F72235A407}"/>
              </a:ext>
            </a:extLst>
          </p:cNvPr>
          <p:cNvSpPr txBox="1"/>
          <p:nvPr/>
        </p:nvSpPr>
        <p:spPr>
          <a:xfrm>
            <a:off x="6033145" y="42309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A2C3B88-6A03-480E-93E7-CA4BD4D8FA7B}"/>
              </a:ext>
            </a:extLst>
          </p:cNvPr>
          <p:cNvSpPr txBox="1"/>
          <p:nvPr/>
        </p:nvSpPr>
        <p:spPr>
          <a:xfrm>
            <a:off x="4830793" y="272488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-2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9C71A6D-C2A6-4D78-9E24-CCBC105C97D3}"/>
              </a:ext>
            </a:extLst>
          </p:cNvPr>
          <p:cNvSpPr txBox="1"/>
          <p:nvPr/>
        </p:nvSpPr>
        <p:spPr>
          <a:xfrm>
            <a:off x="4896637" y="43090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6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9651FA8-95D1-4239-82DF-E3B31F2B2B0B}"/>
              </a:ext>
            </a:extLst>
          </p:cNvPr>
          <p:cNvSpPr txBox="1"/>
          <p:nvPr/>
        </p:nvSpPr>
        <p:spPr>
          <a:xfrm>
            <a:off x="8960287" y="2718088"/>
            <a:ext cx="80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3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CDA56E3-33A2-42B9-9CE4-17F02F5A1EF8}"/>
              </a:ext>
            </a:extLst>
          </p:cNvPr>
          <p:cNvSpPr txBox="1"/>
          <p:nvPr/>
        </p:nvSpPr>
        <p:spPr>
          <a:xfrm>
            <a:off x="6995776" y="35378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4</a:t>
            </a:r>
            <a:endParaRPr lang="zh-CN" alt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4B354DB-9DF6-4C61-A28D-742AD5BFB3C4}"/>
                  </a:ext>
                </a:extLst>
              </p:cNvPr>
              <p:cNvSpPr txBox="1"/>
              <p:nvPr/>
            </p:nvSpPr>
            <p:spPr>
              <a:xfrm>
                <a:off x="4261491" y="5373837"/>
                <a:ext cx="3669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4B354DB-9DF6-4C61-A28D-742AD5BFB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491" y="5373837"/>
                <a:ext cx="366901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326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28A7A-F6A5-4806-9D22-2483610E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6666"/>
                </a:solidFill>
                <a:latin typeface="Arial"/>
              </a:rPr>
              <a:t> </a:t>
            </a:r>
            <a:r>
              <a:rPr lang="zh-CN" altLang="en-US" dirty="0">
                <a:solidFill>
                  <a:srgbClr val="336666"/>
                </a:solidFill>
                <a:latin typeface="Arial"/>
              </a:rPr>
              <a:t>前向传播和反向传播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6C5A35B-9A33-49E4-93CF-DCD85DC198D8}"/>
              </a:ext>
            </a:extLst>
          </p:cNvPr>
          <p:cNvSpPr/>
          <p:nvPr/>
        </p:nvSpPr>
        <p:spPr bwMode="auto">
          <a:xfrm>
            <a:off x="3935760" y="2666416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495BE2-BCCE-4975-9B91-68ACDAE07C72}"/>
              </a:ext>
            </a:extLst>
          </p:cNvPr>
          <p:cNvSpPr/>
          <p:nvPr/>
        </p:nvSpPr>
        <p:spPr bwMode="auto">
          <a:xfrm>
            <a:off x="6177161" y="3509081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/>
              <a:t>+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FF30DCE-9FA3-4D80-A114-6697A8F580E7}"/>
              </a:ext>
            </a:extLst>
          </p:cNvPr>
          <p:cNvSpPr/>
          <p:nvPr/>
        </p:nvSpPr>
        <p:spPr bwMode="auto">
          <a:xfrm>
            <a:off x="3935760" y="4283694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F503B8-9138-4411-9C84-7C2B76976C96}"/>
                  </a:ext>
                </a:extLst>
              </p:cNvPr>
              <p:cNvSpPr txBox="1"/>
              <p:nvPr/>
            </p:nvSpPr>
            <p:spPr>
              <a:xfrm>
                <a:off x="2325524" y="143209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F503B8-9138-4411-9C84-7C2B76976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4" y="1432099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91A9BF-0E05-4E32-918C-21779046C8B1}"/>
                  </a:ext>
                </a:extLst>
              </p:cNvPr>
              <p:cNvSpPr txBox="1"/>
              <p:nvPr/>
            </p:nvSpPr>
            <p:spPr>
              <a:xfrm>
                <a:off x="2325523" y="2424596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91A9BF-0E05-4E32-918C-21779046C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3" y="2424596"/>
                <a:ext cx="317138" cy="276999"/>
              </a:xfrm>
              <a:prstGeom prst="rect">
                <a:avLst/>
              </a:prstGeom>
              <a:blipFill>
                <a:blip r:embed="rId3"/>
                <a:stretch>
                  <a:fillRect l="-11321" r="-5660" b="-1555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3BCEC9-9E5E-4104-9160-D09F15E4DF48}"/>
                  </a:ext>
                </a:extLst>
              </p:cNvPr>
              <p:cNvSpPr txBox="1"/>
              <p:nvPr/>
            </p:nvSpPr>
            <p:spPr>
              <a:xfrm>
                <a:off x="2319561" y="403143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3BCEC9-9E5E-4104-9160-D09F15E4D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61" y="4031432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86BDFC-7DB9-4552-8198-FDC4FD14E453}"/>
                  </a:ext>
                </a:extLst>
              </p:cNvPr>
              <p:cNvSpPr txBox="1"/>
              <p:nvPr/>
            </p:nvSpPr>
            <p:spPr>
              <a:xfrm>
                <a:off x="2325524" y="320130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86BDFC-7DB9-4552-8198-FDC4FD14E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4" y="3201305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3CFF48-BD29-4D14-97DF-46648FF35CC3}"/>
                  </a:ext>
                </a:extLst>
              </p:cNvPr>
              <p:cNvSpPr txBox="1"/>
              <p:nvPr/>
            </p:nvSpPr>
            <p:spPr>
              <a:xfrm>
                <a:off x="2318806" y="484894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3CFF48-BD29-4D14-97DF-46648FF35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06" y="4848945"/>
                <a:ext cx="281424" cy="276999"/>
              </a:xfrm>
              <a:prstGeom prst="rect">
                <a:avLst/>
              </a:prstGeom>
              <a:blipFill>
                <a:blip r:embed="rId6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F48A3178-E58F-430A-8883-05618413D1E6}"/>
              </a:ext>
            </a:extLst>
          </p:cNvPr>
          <p:cNvSpPr/>
          <p:nvPr/>
        </p:nvSpPr>
        <p:spPr bwMode="auto">
          <a:xfrm>
            <a:off x="8112224" y="2709862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/>
              <a:t>+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A869ADD-6ED1-4CB2-836B-4AAF6EFFE85C}"/>
              </a:ext>
            </a:extLst>
          </p:cNvPr>
          <p:cNvCxnSpPr/>
          <p:nvPr/>
        </p:nvCxnSpPr>
        <p:spPr bwMode="auto">
          <a:xfrm>
            <a:off x="2748980" y="3431307"/>
            <a:ext cx="8267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EEC45B4-62B8-41D4-ACFE-8FD83D0A4E57}"/>
              </a:ext>
            </a:extLst>
          </p:cNvPr>
          <p:cNvCxnSpPr/>
          <p:nvPr/>
        </p:nvCxnSpPr>
        <p:spPr bwMode="auto">
          <a:xfrm>
            <a:off x="2783632" y="266641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BD860B9-10F3-4132-8A8B-8EE925396C28}"/>
              </a:ext>
            </a:extLst>
          </p:cNvPr>
          <p:cNvCxnSpPr/>
          <p:nvPr/>
        </p:nvCxnSpPr>
        <p:spPr bwMode="auto">
          <a:xfrm>
            <a:off x="3575720" y="2666416"/>
            <a:ext cx="360040" cy="2585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5F8A5D-F1F5-467E-8CC4-33874918A51A}"/>
              </a:ext>
            </a:extLst>
          </p:cNvPr>
          <p:cNvCxnSpPr/>
          <p:nvPr/>
        </p:nvCxnSpPr>
        <p:spPr bwMode="auto">
          <a:xfrm flipV="1">
            <a:off x="3575720" y="3201304"/>
            <a:ext cx="360040" cy="227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89AC73D-7084-452D-967A-B905D812304C}"/>
              </a:ext>
            </a:extLst>
          </p:cNvPr>
          <p:cNvCxnSpPr/>
          <p:nvPr/>
        </p:nvCxnSpPr>
        <p:spPr bwMode="auto">
          <a:xfrm>
            <a:off x="2748980" y="422108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61C6858-44B2-40B6-94F9-3CCAB64F4E64}"/>
              </a:ext>
            </a:extLst>
          </p:cNvPr>
          <p:cNvCxnSpPr/>
          <p:nvPr/>
        </p:nvCxnSpPr>
        <p:spPr bwMode="auto">
          <a:xfrm>
            <a:off x="2748980" y="508518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5C91E4F-A6AA-43CE-820E-EF15025BCFC2}"/>
              </a:ext>
            </a:extLst>
          </p:cNvPr>
          <p:cNvCxnSpPr/>
          <p:nvPr/>
        </p:nvCxnSpPr>
        <p:spPr bwMode="auto">
          <a:xfrm>
            <a:off x="3541068" y="4228220"/>
            <a:ext cx="394692" cy="280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B8D16C-C1EB-4DD7-851B-4F6C1C7F7828}"/>
              </a:ext>
            </a:extLst>
          </p:cNvPr>
          <p:cNvCxnSpPr/>
          <p:nvPr/>
        </p:nvCxnSpPr>
        <p:spPr bwMode="auto">
          <a:xfrm>
            <a:off x="4655840" y="306896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A7E57AA-36AF-419B-9980-CA3DC3E104DC}"/>
              </a:ext>
            </a:extLst>
          </p:cNvPr>
          <p:cNvCxnSpPr>
            <a:endCxn id="6" idx="1"/>
          </p:cNvCxnSpPr>
          <p:nvPr/>
        </p:nvCxnSpPr>
        <p:spPr bwMode="auto">
          <a:xfrm>
            <a:off x="5735960" y="3068960"/>
            <a:ext cx="546654" cy="5454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78CFBD-58FB-493C-BA71-BA50A32BCA48}"/>
              </a:ext>
            </a:extLst>
          </p:cNvPr>
          <p:cNvCxnSpPr/>
          <p:nvPr/>
        </p:nvCxnSpPr>
        <p:spPr bwMode="auto">
          <a:xfrm>
            <a:off x="4655840" y="465469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2DAD6EF-00AA-49B3-9D04-A738AA29439A}"/>
              </a:ext>
            </a:extLst>
          </p:cNvPr>
          <p:cNvCxnSpPr>
            <a:endCxn id="6" idx="3"/>
          </p:cNvCxnSpPr>
          <p:nvPr/>
        </p:nvCxnSpPr>
        <p:spPr bwMode="auto">
          <a:xfrm flipV="1">
            <a:off x="5735960" y="4122905"/>
            <a:ext cx="546654" cy="5203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5FE11A3-67E2-43A4-ADD5-EA4DA69ECAF2}"/>
              </a:ext>
            </a:extLst>
          </p:cNvPr>
          <p:cNvCxnSpPr/>
          <p:nvPr/>
        </p:nvCxnSpPr>
        <p:spPr bwMode="auto">
          <a:xfrm>
            <a:off x="6897242" y="3861048"/>
            <a:ext cx="9269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639463B-72B1-43FA-9CF8-2E8DFF6A1D11}"/>
              </a:ext>
            </a:extLst>
          </p:cNvPr>
          <p:cNvCxnSpPr>
            <a:endCxn id="14" idx="3"/>
          </p:cNvCxnSpPr>
          <p:nvPr/>
        </p:nvCxnSpPr>
        <p:spPr bwMode="auto">
          <a:xfrm flipV="1">
            <a:off x="7824193" y="3323686"/>
            <a:ext cx="393485" cy="537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24D88AA-7068-48CE-A455-6E033881C74E}"/>
              </a:ext>
            </a:extLst>
          </p:cNvPr>
          <p:cNvCxnSpPr/>
          <p:nvPr/>
        </p:nvCxnSpPr>
        <p:spPr bwMode="auto">
          <a:xfrm>
            <a:off x="2748980" y="1628800"/>
            <a:ext cx="47871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385EAFF-D958-4490-881F-02E98B17AC6A}"/>
              </a:ext>
            </a:extLst>
          </p:cNvPr>
          <p:cNvCxnSpPr>
            <a:endCxn id="14" idx="1"/>
          </p:cNvCxnSpPr>
          <p:nvPr/>
        </p:nvCxnSpPr>
        <p:spPr bwMode="auto">
          <a:xfrm>
            <a:off x="7536161" y="1628801"/>
            <a:ext cx="681517" cy="1186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8E2DD2E-C3B5-4C66-A14B-4F424EA60B4B}"/>
              </a:ext>
            </a:extLst>
          </p:cNvPr>
          <p:cNvCxnSpPr/>
          <p:nvPr/>
        </p:nvCxnSpPr>
        <p:spPr bwMode="auto">
          <a:xfrm flipV="1">
            <a:off x="3541068" y="4848944"/>
            <a:ext cx="394692" cy="236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4EAE1C1-A2F5-4362-B5B6-1EE597DBAF07}"/>
              </a:ext>
            </a:extLst>
          </p:cNvPr>
          <p:cNvCxnSpPr>
            <a:stCxn id="14" idx="6"/>
          </p:cNvCxnSpPr>
          <p:nvPr/>
        </p:nvCxnSpPr>
        <p:spPr bwMode="auto">
          <a:xfrm flipV="1">
            <a:off x="8832304" y="3068961"/>
            <a:ext cx="936104" cy="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259BCF5-DC24-4153-A95A-DA52E101F448}"/>
              </a:ext>
            </a:extLst>
          </p:cNvPr>
          <p:cNvSpPr txBox="1"/>
          <p:nvPr/>
        </p:nvSpPr>
        <p:spPr>
          <a:xfrm>
            <a:off x="2783632" y="12215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-1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ADD67E0-28AD-460D-AC5D-4D87E1EBC42A}"/>
              </a:ext>
            </a:extLst>
          </p:cNvPr>
          <p:cNvSpPr txBox="1"/>
          <p:nvPr/>
        </p:nvSpPr>
        <p:spPr>
          <a:xfrm>
            <a:off x="2855640" y="232999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C452934-8C5F-4CA6-BFAA-5879F211678C}"/>
              </a:ext>
            </a:extLst>
          </p:cNvPr>
          <p:cNvSpPr txBox="1"/>
          <p:nvPr/>
        </p:nvSpPr>
        <p:spPr>
          <a:xfrm>
            <a:off x="2783632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-3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4068F59-786A-4C22-9594-821E7C2FECE1}"/>
              </a:ext>
            </a:extLst>
          </p:cNvPr>
          <p:cNvSpPr txBox="1"/>
          <p:nvPr/>
        </p:nvSpPr>
        <p:spPr>
          <a:xfrm>
            <a:off x="2764690" y="309014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A1A722E-9D48-40EC-9AF3-0E146DE6F488}"/>
              </a:ext>
            </a:extLst>
          </p:cNvPr>
          <p:cNvSpPr txBox="1"/>
          <p:nvPr/>
        </p:nvSpPr>
        <p:spPr>
          <a:xfrm>
            <a:off x="2745148" y="474981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-2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4B72DF1-8AB9-4DD9-8C81-40BA5DF83F04}"/>
              </a:ext>
            </a:extLst>
          </p:cNvPr>
          <p:cNvSpPr txBox="1"/>
          <p:nvPr/>
        </p:nvSpPr>
        <p:spPr>
          <a:xfrm>
            <a:off x="3611724" y="241506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B1B39FC-5775-4957-9508-4DE7366F22F4}"/>
              </a:ext>
            </a:extLst>
          </p:cNvPr>
          <p:cNvSpPr txBox="1"/>
          <p:nvPr/>
        </p:nvSpPr>
        <p:spPr>
          <a:xfrm>
            <a:off x="3701072" y="324714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2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3375DF3-6166-42F8-9BDA-F136B9464253}"/>
              </a:ext>
            </a:extLst>
          </p:cNvPr>
          <p:cNvSpPr txBox="1"/>
          <p:nvPr/>
        </p:nvSpPr>
        <p:spPr>
          <a:xfrm>
            <a:off x="3682380" y="405590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-2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044D0D3-AB5C-4F9E-8146-C27A85E3C8B3}"/>
              </a:ext>
            </a:extLst>
          </p:cNvPr>
          <p:cNvSpPr txBox="1"/>
          <p:nvPr/>
        </p:nvSpPr>
        <p:spPr>
          <a:xfrm>
            <a:off x="3683190" y="492630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-3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76D4DBB-D39B-4098-B951-273A2547901B}"/>
              </a:ext>
            </a:extLst>
          </p:cNvPr>
          <p:cNvSpPr txBox="1"/>
          <p:nvPr/>
        </p:nvSpPr>
        <p:spPr>
          <a:xfrm>
            <a:off x="7947499" y="217837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7E7F3F9-F670-47B9-B3C6-E95369F6F2B4}"/>
              </a:ext>
            </a:extLst>
          </p:cNvPr>
          <p:cNvSpPr txBox="1"/>
          <p:nvPr/>
        </p:nvSpPr>
        <p:spPr>
          <a:xfrm>
            <a:off x="7948309" y="350908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915085D-C5C4-428B-B275-61C16D10ED99}"/>
              </a:ext>
            </a:extLst>
          </p:cNvPr>
          <p:cNvSpPr txBox="1"/>
          <p:nvPr/>
        </p:nvSpPr>
        <p:spPr>
          <a:xfrm>
            <a:off x="6041777" y="31488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75F9AC4-9D56-4AF2-9D2A-02F72235A407}"/>
              </a:ext>
            </a:extLst>
          </p:cNvPr>
          <p:cNvSpPr txBox="1"/>
          <p:nvPr/>
        </p:nvSpPr>
        <p:spPr>
          <a:xfrm>
            <a:off x="6033145" y="42309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A2C3B88-6A03-480E-93E7-CA4BD4D8FA7B}"/>
              </a:ext>
            </a:extLst>
          </p:cNvPr>
          <p:cNvSpPr txBox="1"/>
          <p:nvPr/>
        </p:nvSpPr>
        <p:spPr>
          <a:xfrm>
            <a:off x="4830793" y="272488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-2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9C71A6D-C2A6-4D78-9E24-CCBC105C97D3}"/>
              </a:ext>
            </a:extLst>
          </p:cNvPr>
          <p:cNvSpPr txBox="1"/>
          <p:nvPr/>
        </p:nvSpPr>
        <p:spPr>
          <a:xfrm>
            <a:off x="4896637" y="43090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6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9651FA8-95D1-4239-82DF-E3B31F2B2B0B}"/>
              </a:ext>
            </a:extLst>
          </p:cNvPr>
          <p:cNvSpPr txBox="1"/>
          <p:nvPr/>
        </p:nvSpPr>
        <p:spPr>
          <a:xfrm>
            <a:off x="8960287" y="2718088"/>
            <a:ext cx="80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3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CDA56E3-33A2-42B9-9CE4-17F02F5A1EF8}"/>
              </a:ext>
            </a:extLst>
          </p:cNvPr>
          <p:cNvSpPr txBox="1"/>
          <p:nvPr/>
        </p:nvSpPr>
        <p:spPr>
          <a:xfrm>
            <a:off x="6995776" y="35378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4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CFCC833-787C-4447-A01E-3F40AFDEB79F}"/>
              </a:ext>
            </a:extLst>
          </p:cNvPr>
          <p:cNvSpPr txBox="1"/>
          <p:nvPr/>
        </p:nvSpPr>
        <p:spPr>
          <a:xfrm>
            <a:off x="8949880" y="30689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5C7ADD0-A649-4D6A-BF79-93D34EF0517D}"/>
                  </a:ext>
                </a:extLst>
              </p:cNvPr>
              <p:cNvSpPr txBox="1"/>
              <p:nvPr/>
            </p:nvSpPr>
            <p:spPr>
              <a:xfrm>
                <a:off x="4261491" y="5373837"/>
                <a:ext cx="3669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5C7ADD0-A649-4D6A-BF79-93D34EF05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491" y="5373837"/>
                <a:ext cx="366901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4CB5BBFB-5B73-4D25-A359-6389C500148E}"/>
              </a:ext>
            </a:extLst>
          </p:cNvPr>
          <p:cNvSpPr txBox="1"/>
          <p:nvPr/>
        </p:nvSpPr>
        <p:spPr>
          <a:xfrm>
            <a:off x="7072849" y="4456788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红色部分即为反向回传的各个</a:t>
            </a:r>
            <a:endParaRPr lang="en-US" altLang="zh-CN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部分的梯度值</a:t>
            </a:r>
          </a:p>
        </p:txBody>
      </p:sp>
    </p:spTree>
    <p:extLst>
      <p:ext uri="{BB962C8B-B14F-4D97-AF65-F5344CB8AC3E}">
        <p14:creationId xmlns:p14="http://schemas.microsoft.com/office/powerpoint/2010/main" val="192306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28A7A-F6A5-4806-9D22-2483610E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6666"/>
                </a:solidFill>
                <a:latin typeface="Arial"/>
              </a:rPr>
              <a:t> </a:t>
            </a:r>
            <a:r>
              <a:rPr lang="zh-CN" altLang="en-US" dirty="0">
                <a:solidFill>
                  <a:srgbClr val="336666"/>
                </a:solidFill>
                <a:latin typeface="Arial"/>
              </a:rPr>
              <a:t>前向传播和反向传播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6C5A35B-9A33-49E4-93CF-DCD85DC198D8}"/>
              </a:ext>
            </a:extLst>
          </p:cNvPr>
          <p:cNvSpPr/>
          <p:nvPr/>
        </p:nvSpPr>
        <p:spPr bwMode="auto">
          <a:xfrm>
            <a:off x="3935760" y="2666416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495BE2-BCCE-4975-9B91-68ACDAE07C72}"/>
              </a:ext>
            </a:extLst>
          </p:cNvPr>
          <p:cNvSpPr/>
          <p:nvPr/>
        </p:nvSpPr>
        <p:spPr bwMode="auto">
          <a:xfrm>
            <a:off x="6177161" y="3509081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/>
              <a:t>+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FF30DCE-9FA3-4D80-A114-6697A8F580E7}"/>
              </a:ext>
            </a:extLst>
          </p:cNvPr>
          <p:cNvSpPr/>
          <p:nvPr/>
        </p:nvSpPr>
        <p:spPr bwMode="auto">
          <a:xfrm>
            <a:off x="3935760" y="4283694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F503B8-9138-4411-9C84-7C2B76976C96}"/>
                  </a:ext>
                </a:extLst>
              </p:cNvPr>
              <p:cNvSpPr txBox="1"/>
              <p:nvPr/>
            </p:nvSpPr>
            <p:spPr>
              <a:xfrm>
                <a:off x="2325524" y="143209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F503B8-9138-4411-9C84-7C2B76976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4" y="1432099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91A9BF-0E05-4E32-918C-21779046C8B1}"/>
                  </a:ext>
                </a:extLst>
              </p:cNvPr>
              <p:cNvSpPr txBox="1"/>
              <p:nvPr/>
            </p:nvSpPr>
            <p:spPr>
              <a:xfrm>
                <a:off x="2325523" y="2424596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91A9BF-0E05-4E32-918C-21779046C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3" y="2424596"/>
                <a:ext cx="317138" cy="276999"/>
              </a:xfrm>
              <a:prstGeom prst="rect">
                <a:avLst/>
              </a:prstGeom>
              <a:blipFill>
                <a:blip r:embed="rId3"/>
                <a:stretch>
                  <a:fillRect l="-11321" r="-5660" b="-1555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3BCEC9-9E5E-4104-9160-D09F15E4DF48}"/>
                  </a:ext>
                </a:extLst>
              </p:cNvPr>
              <p:cNvSpPr txBox="1"/>
              <p:nvPr/>
            </p:nvSpPr>
            <p:spPr>
              <a:xfrm>
                <a:off x="2319561" y="403143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3BCEC9-9E5E-4104-9160-D09F15E4D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61" y="4031432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86BDFC-7DB9-4552-8198-FDC4FD14E453}"/>
                  </a:ext>
                </a:extLst>
              </p:cNvPr>
              <p:cNvSpPr txBox="1"/>
              <p:nvPr/>
            </p:nvSpPr>
            <p:spPr>
              <a:xfrm>
                <a:off x="2325524" y="320130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86BDFC-7DB9-4552-8198-FDC4FD14E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4" y="3201305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3CFF48-BD29-4D14-97DF-46648FF35CC3}"/>
                  </a:ext>
                </a:extLst>
              </p:cNvPr>
              <p:cNvSpPr txBox="1"/>
              <p:nvPr/>
            </p:nvSpPr>
            <p:spPr>
              <a:xfrm>
                <a:off x="2318806" y="484894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3CFF48-BD29-4D14-97DF-46648FF35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06" y="4848945"/>
                <a:ext cx="281424" cy="276999"/>
              </a:xfrm>
              <a:prstGeom prst="rect">
                <a:avLst/>
              </a:prstGeom>
              <a:blipFill>
                <a:blip r:embed="rId6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F48A3178-E58F-430A-8883-05618413D1E6}"/>
              </a:ext>
            </a:extLst>
          </p:cNvPr>
          <p:cNvSpPr/>
          <p:nvPr/>
        </p:nvSpPr>
        <p:spPr bwMode="auto">
          <a:xfrm>
            <a:off x="8112224" y="2709862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/>
              <a:t>+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A869ADD-6ED1-4CB2-836B-4AAF6EFFE85C}"/>
              </a:ext>
            </a:extLst>
          </p:cNvPr>
          <p:cNvCxnSpPr/>
          <p:nvPr/>
        </p:nvCxnSpPr>
        <p:spPr bwMode="auto">
          <a:xfrm>
            <a:off x="2748980" y="3431307"/>
            <a:ext cx="8267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EEC45B4-62B8-41D4-ACFE-8FD83D0A4E57}"/>
              </a:ext>
            </a:extLst>
          </p:cNvPr>
          <p:cNvCxnSpPr/>
          <p:nvPr/>
        </p:nvCxnSpPr>
        <p:spPr bwMode="auto">
          <a:xfrm>
            <a:off x="2783632" y="266641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BD860B9-10F3-4132-8A8B-8EE925396C28}"/>
              </a:ext>
            </a:extLst>
          </p:cNvPr>
          <p:cNvCxnSpPr/>
          <p:nvPr/>
        </p:nvCxnSpPr>
        <p:spPr bwMode="auto">
          <a:xfrm>
            <a:off x="3575720" y="2666416"/>
            <a:ext cx="360040" cy="2585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5F8A5D-F1F5-467E-8CC4-33874918A51A}"/>
              </a:ext>
            </a:extLst>
          </p:cNvPr>
          <p:cNvCxnSpPr/>
          <p:nvPr/>
        </p:nvCxnSpPr>
        <p:spPr bwMode="auto">
          <a:xfrm flipV="1">
            <a:off x="3575720" y="3201304"/>
            <a:ext cx="360040" cy="227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89AC73D-7084-452D-967A-B905D812304C}"/>
              </a:ext>
            </a:extLst>
          </p:cNvPr>
          <p:cNvCxnSpPr/>
          <p:nvPr/>
        </p:nvCxnSpPr>
        <p:spPr bwMode="auto">
          <a:xfrm>
            <a:off x="2748980" y="422108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61C6858-44B2-40B6-94F9-3CCAB64F4E64}"/>
              </a:ext>
            </a:extLst>
          </p:cNvPr>
          <p:cNvCxnSpPr/>
          <p:nvPr/>
        </p:nvCxnSpPr>
        <p:spPr bwMode="auto">
          <a:xfrm>
            <a:off x="2748980" y="508518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5C91E4F-A6AA-43CE-820E-EF15025BCFC2}"/>
              </a:ext>
            </a:extLst>
          </p:cNvPr>
          <p:cNvCxnSpPr/>
          <p:nvPr/>
        </p:nvCxnSpPr>
        <p:spPr bwMode="auto">
          <a:xfrm>
            <a:off x="3541068" y="4228220"/>
            <a:ext cx="394692" cy="280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B8D16C-C1EB-4DD7-851B-4F6C1C7F7828}"/>
              </a:ext>
            </a:extLst>
          </p:cNvPr>
          <p:cNvCxnSpPr/>
          <p:nvPr/>
        </p:nvCxnSpPr>
        <p:spPr bwMode="auto">
          <a:xfrm>
            <a:off x="4655840" y="306896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A7E57AA-36AF-419B-9980-CA3DC3E104DC}"/>
              </a:ext>
            </a:extLst>
          </p:cNvPr>
          <p:cNvCxnSpPr>
            <a:endCxn id="6" idx="1"/>
          </p:cNvCxnSpPr>
          <p:nvPr/>
        </p:nvCxnSpPr>
        <p:spPr bwMode="auto">
          <a:xfrm>
            <a:off x="5735960" y="3068960"/>
            <a:ext cx="546654" cy="5454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78CFBD-58FB-493C-BA71-BA50A32BCA48}"/>
              </a:ext>
            </a:extLst>
          </p:cNvPr>
          <p:cNvCxnSpPr/>
          <p:nvPr/>
        </p:nvCxnSpPr>
        <p:spPr bwMode="auto">
          <a:xfrm>
            <a:off x="4655840" y="465469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2DAD6EF-00AA-49B3-9D04-A738AA29439A}"/>
              </a:ext>
            </a:extLst>
          </p:cNvPr>
          <p:cNvCxnSpPr>
            <a:endCxn id="6" idx="3"/>
          </p:cNvCxnSpPr>
          <p:nvPr/>
        </p:nvCxnSpPr>
        <p:spPr bwMode="auto">
          <a:xfrm flipV="1">
            <a:off x="5735960" y="4122905"/>
            <a:ext cx="546654" cy="5203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5FE11A3-67E2-43A4-ADD5-EA4DA69ECAF2}"/>
              </a:ext>
            </a:extLst>
          </p:cNvPr>
          <p:cNvCxnSpPr/>
          <p:nvPr/>
        </p:nvCxnSpPr>
        <p:spPr bwMode="auto">
          <a:xfrm>
            <a:off x="6897242" y="3861048"/>
            <a:ext cx="9269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639463B-72B1-43FA-9CF8-2E8DFF6A1D11}"/>
              </a:ext>
            </a:extLst>
          </p:cNvPr>
          <p:cNvCxnSpPr>
            <a:endCxn id="14" idx="3"/>
          </p:cNvCxnSpPr>
          <p:nvPr/>
        </p:nvCxnSpPr>
        <p:spPr bwMode="auto">
          <a:xfrm flipV="1">
            <a:off x="7824193" y="3323686"/>
            <a:ext cx="393485" cy="537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24D88AA-7068-48CE-A455-6E033881C74E}"/>
              </a:ext>
            </a:extLst>
          </p:cNvPr>
          <p:cNvCxnSpPr/>
          <p:nvPr/>
        </p:nvCxnSpPr>
        <p:spPr bwMode="auto">
          <a:xfrm>
            <a:off x="2748980" y="1628800"/>
            <a:ext cx="47871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385EAFF-D958-4490-881F-02E98B17AC6A}"/>
              </a:ext>
            </a:extLst>
          </p:cNvPr>
          <p:cNvCxnSpPr>
            <a:endCxn id="14" idx="1"/>
          </p:cNvCxnSpPr>
          <p:nvPr/>
        </p:nvCxnSpPr>
        <p:spPr bwMode="auto">
          <a:xfrm>
            <a:off x="7536161" y="1628801"/>
            <a:ext cx="681517" cy="1186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8E2DD2E-C3B5-4C66-A14B-4F424EA60B4B}"/>
              </a:ext>
            </a:extLst>
          </p:cNvPr>
          <p:cNvCxnSpPr/>
          <p:nvPr/>
        </p:nvCxnSpPr>
        <p:spPr bwMode="auto">
          <a:xfrm flipV="1">
            <a:off x="3541068" y="4848944"/>
            <a:ext cx="394692" cy="236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4EAE1C1-A2F5-4362-B5B6-1EE597DBAF07}"/>
              </a:ext>
            </a:extLst>
          </p:cNvPr>
          <p:cNvCxnSpPr>
            <a:stCxn id="14" idx="6"/>
          </p:cNvCxnSpPr>
          <p:nvPr/>
        </p:nvCxnSpPr>
        <p:spPr bwMode="auto">
          <a:xfrm flipV="1">
            <a:off x="8832304" y="3068961"/>
            <a:ext cx="936104" cy="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259BCF5-DC24-4153-A95A-DA52E101F448}"/>
              </a:ext>
            </a:extLst>
          </p:cNvPr>
          <p:cNvSpPr txBox="1"/>
          <p:nvPr/>
        </p:nvSpPr>
        <p:spPr>
          <a:xfrm>
            <a:off x="2783632" y="12215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-1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ADD67E0-28AD-460D-AC5D-4D87E1EBC42A}"/>
              </a:ext>
            </a:extLst>
          </p:cNvPr>
          <p:cNvSpPr txBox="1"/>
          <p:nvPr/>
        </p:nvSpPr>
        <p:spPr>
          <a:xfrm>
            <a:off x="2855640" y="232999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C452934-8C5F-4CA6-BFAA-5879F211678C}"/>
              </a:ext>
            </a:extLst>
          </p:cNvPr>
          <p:cNvSpPr txBox="1"/>
          <p:nvPr/>
        </p:nvSpPr>
        <p:spPr>
          <a:xfrm>
            <a:off x="2783632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-3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4068F59-786A-4C22-9594-821E7C2FECE1}"/>
              </a:ext>
            </a:extLst>
          </p:cNvPr>
          <p:cNvSpPr txBox="1"/>
          <p:nvPr/>
        </p:nvSpPr>
        <p:spPr>
          <a:xfrm>
            <a:off x="2764690" y="309014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A1A722E-9D48-40EC-9AF3-0E146DE6F488}"/>
              </a:ext>
            </a:extLst>
          </p:cNvPr>
          <p:cNvSpPr txBox="1"/>
          <p:nvPr/>
        </p:nvSpPr>
        <p:spPr>
          <a:xfrm>
            <a:off x="2745148" y="474981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-2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4B72DF1-8AB9-4DD9-8C81-40BA5DF83F04}"/>
              </a:ext>
            </a:extLst>
          </p:cNvPr>
          <p:cNvSpPr txBox="1"/>
          <p:nvPr/>
        </p:nvSpPr>
        <p:spPr>
          <a:xfrm>
            <a:off x="3611724" y="241506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B1B39FC-5775-4957-9508-4DE7366F22F4}"/>
              </a:ext>
            </a:extLst>
          </p:cNvPr>
          <p:cNvSpPr txBox="1"/>
          <p:nvPr/>
        </p:nvSpPr>
        <p:spPr>
          <a:xfrm>
            <a:off x="3701072" y="324714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2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3375DF3-6166-42F8-9BDA-F136B9464253}"/>
              </a:ext>
            </a:extLst>
          </p:cNvPr>
          <p:cNvSpPr txBox="1"/>
          <p:nvPr/>
        </p:nvSpPr>
        <p:spPr>
          <a:xfrm>
            <a:off x="3682380" y="405590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-2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044D0D3-AB5C-4F9E-8146-C27A85E3C8B3}"/>
              </a:ext>
            </a:extLst>
          </p:cNvPr>
          <p:cNvSpPr txBox="1"/>
          <p:nvPr/>
        </p:nvSpPr>
        <p:spPr>
          <a:xfrm>
            <a:off x="3683190" y="492630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-3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76D4DBB-D39B-4098-B951-273A2547901B}"/>
              </a:ext>
            </a:extLst>
          </p:cNvPr>
          <p:cNvSpPr txBox="1"/>
          <p:nvPr/>
        </p:nvSpPr>
        <p:spPr>
          <a:xfrm>
            <a:off x="7947499" y="217837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7E7F3F9-F670-47B9-B3C6-E95369F6F2B4}"/>
              </a:ext>
            </a:extLst>
          </p:cNvPr>
          <p:cNvSpPr txBox="1"/>
          <p:nvPr/>
        </p:nvSpPr>
        <p:spPr>
          <a:xfrm>
            <a:off x="7948309" y="350908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915085D-C5C4-428B-B275-61C16D10ED99}"/>
              </a:ext>
            </a:extLst>
          </p:cNvPr>
          <p:cNvSpPr txBox="1"/>
          <p:nvPr/>
        </p:nvSpPr>
        <p:spPr>
          <a:xfrm>
            <a:off x="6041777" y="31488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75F9AC4-9D56-4AF2-9D2A-02F72235A407}"/>
              </a:ext>
            </a:extLst>
          </p:cNvPr>
          <p:cNvSpPr txBox="1"/>
          <p:nvPr/>
        </p:nvSpPr>
        <p:spPr>
          <a:xfrm>
            <a:off x="6033145" y="42309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A2C3B88-6A03-480E-93E7-CA4BD4D8FA7B}"/>
              </a:ext>
            </a:extLst>
          </p:cNvPr>
          <p:cNvSpPr txBox="1"/>
          <p:nvPr/>
        </p:nvSpPr>
        <p:spPr>
          <a:xfrm>
            <a:off x="4830793" y="272488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-2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9C71A6D-C2A6-4D78-9E24-CCBC105C97D3}"/>
              </a:ext>
            </a:extLst>
          </p:cNvPr>
          <p:cNvSpPr txBox="1"/>
          <p:nvPr/>
        </p:nvSpPr>
        <p:spPr>
          <a:xfrm>
            <a:off x="4896637" y="43090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6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9651FA8-95D1-4239-82DF-E3B31F2B2B0B}"/>
              </a:ext>
            </a:extLst>
          </p:cNvPr>
          <p:cNvSpPr txBox="1"/>
          <p:nvPr/>
        </p:nvSpPr>
        <p:spPr>
          <a:xfrm>
            <a:off x="8960287" y="2718088"/>
            <a:ext cx="80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3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CDA56E3-33A2-42B9-9CE4-17F02F5A1EF8}"/>
              </a:ext>
            </a:extLst>
          </p:cNvPr>
          <p:cNvSpPr txBox="1"/>
          <p:nvPr/>
        </p:nvSpPr>
        <p:spPr>
          <a:xfrm>
            <a:off x="6995776" y="35378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4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CFCC833-787C-4447-A01E-3F40AFDEB79F}"/>
              </a:ext>
            </a:extLst>
          </p:cNvPr>
          <p:cNvSpPr txBox="1"/>
          <p:nvPr/>
        </p:nvSpPr>
        <p:spPr>
          <a:xfrm>
            <a:off x="8949880" y="30689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E7BD1D6-CE5A-4D64-9611-EC0682B22363}"/>
              </a:ext>
            </a:extLst>
          </p:cNvPr>
          <p:cNvSpPr txBox="1"/>
          <p:nvPr/>
        </p:nvSpPr>
        <p:spPr>
          <a:xfrm>
            <a:off x="7008699" y="38694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92B1775-7911-42B9-AAB1-08FA8E7FCDF4}"/>
              </a:ext>
            </a:extLst>
          </p:cNvPr>
          <p:cNvSpPr txBox="1"/>
          <p:nvPr/>
        </p:nvSpPr>
        <p:spPr>
          <a:xfrm>
            <a:off x="2870935" y="158290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01C8258-5FC5-463F-B389-6CCECCAD1F53}"/>
                  </a:ext>
                </a:extLst>
              </p:cNvPr>
              <p:cNvSpPr txBox="1"/>
              <p:nvPr/>
            </p:nvSpPr>
            <p:spPr>
              <a:xfrm>
                <a:off x="4261491" y="5373837"/>
                <a:ext cx="3669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01C8258-5FC5-463F-B389-6CCECCAD1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491" y="5373837"/>
                <a:ext cx="366901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本框 62">
            <a:extLst>
              <a:ext uri="{FF2B5EF4-FFF2-40B4-BE49-F238E27FC236}">
                <a16:creationId xmlns:a16="http://schemas.microsoft.com/office/drawing/2014/main" id="{8A6D78AA-A298-4712-958F-9E68F762871B}"/>
              </a:ext>
            </a:extLst>
          </p:cNvPr>
          <p:cNvSpPr txBox="1"/>
          <p:nvPr/>
        </p:nvSpPr>
        <p:spPr>
          <a:xfrm>
            <a:off x="7247805" y="4122905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回传时根据链式法则将梯度</a:t>
            </a:r>
            <a:endParaRPr lang="en-US" altLang="zh-CN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和回传路径上的局部梯度进</a:t>
            </a:r>
            <a:endParaRPr lang="en-US" altLang="zh-CN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行相乘即可得到前一个部分</a:t>
            </a:r>
            <a:endParaRPr lang="en-US" altLang="zh-CN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的梯度值</a:t>
            </a:r>
          </a:p>
        </p:txBody>
      </p:sp>
    </p:spTree>
    <p:extLst>
      <p:ext uri="{BB962C8B-B14F-4D97-AF65-F5344CB8AC3E}">
        <p14:creationId xmlns:p14="http://schemas.microsoft.com/office/powerpoint/2010/main" val="114089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28A7A-F6A5-4806-9D22-2483610E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6666"/>
                </a:solidFill>
                <a:latin typeface="Arial"/>
              </a:rPr>
              <a:t> </a:t>
            </a:r>
            <a:r>
              <a:rPr lang="zh-CN" altLang="en-US" dirty="0">
                <a:solidFill>
                  <a:srgbClr val="336666"/>
                </a:solidFill>
                <a:latin typeface="Arial"/>
              </a:rPr>
              <a:t>前向传播和反向传播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6C5A35B-9A33-49E4-93CF-DCD85DC198D8}"/>
              </a:ext>
            </a:extLst>
          </p:cNvPr>
          <p:cNvSpPr/>
          <p:nvPr/>
        </p:nvSpPr>
        <p:spPr bwMode="auto">
          <a:xfrm>
            <a:off x="3935760" y="2666416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495BE2-BCCE-4975-9B91-68ACDAE07C72}"/>
              </a:ext>
            </a:extLst>
          </p:cNvPr>
          <p:cNvSpPr/>
          <p:nvPr/>
        </p:nvSpPr>
        <p:spPr bwMode="auto">
          <a:xfrm>
            <a:off x="6177161" y="3509081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/>
              <a:t>+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FF30DCE-9FA3-4D80-A114-6697A8F580E7}"/>
              </a:ext>
            </a:extLst>
          </p:cNvPr>
          <p:cNvSpPr/>
          <p:nvPr/>
        </p:nvSpPr>
        <p:spPr bwMode="auto">
          <a:xfrm>
            <a:off x="3935760" y="4283694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F503B8-9138-4411-9C84-7C2B76976C96}"/>
                  </a:ext>
                </a:extLst>
              </p:cNvPr>
              <p:cNvSpPr txBox="1"/>
              <p:nvPr/>
            </p:nvSpPr>
            <p:spPr>
              <a:xfrm>
                <a:off x="2325524" y="143209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F503B8-9138-4411-9C84-7C2B76976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4" y="1432099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91A9BF-0E05-4E32-918C-21779046C8B1}"/>
                  </a:ext>
                </a:extLst>
              </p:cNvPr>
              <p:cNvSpPr txBox="1"/>
              <p:nvPr/>
            </p:nvSpPr>
            <p:spPr>
              <a:xfrm>
                <a:off x="2325523" y="2424596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91A9BF-0E05-4E32-918C-21779046C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3" y="2424596"/>
                <a:ext cx="317138" cy="276999"/>
              </a:xfrm>
              <a:prstGeom prst="rect">
                <a:avLst/>
              </a:prstGeom>
              <a:blipFill>
                <a:blip r:embed="rId3"/>
                <a:stretch>
                  <a:fillRect l="-11321" r="-5660" b="-1555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3BCEC9-9E5E-4104-9160-D09F15E4DF48}"/>
                  </a:ext>
                </a:extLst>
              </p:cNvPr>
              <p:cNvSpPr txBox="1"/>
              <p:nvPr/>
            </p:nvSpPr>
            <p:spPr>
              <a:xfrm>
                <a:off x="2319561" y="403143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3BCEC9-9E5E-4104-9160-D09F15E4D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61" y="4031432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86BDFC-7DB9-4552-8198-FDC4FD14E453}"/>
                  </a:ext>
                </a:extLst>
              </p:cNvPr>
              <p:cNvSpPr txBox="1"/>
              <p:nvPr/>
            </p:nvSpPr>
            <p:spPr>
              <a:xfrm>
                <a:off x="2325524" y="320130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86BDFC-7DB9-4552-8198-FDC4FD14E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4" y="3201305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3CFF48-BD29-4D14-97DF-46648FF35CC3}"/>
                  </a:ext>
                </a:extLst>
              </p:cNvPr>
              <p:cNvSpPr txBox="1"/>
              <p:nvPr/>
            </p:nvSpPr>
            <p:spPr>
              <a:xfrm>
                <a:off x="2318806" y="484894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3CFF48-BD29-4D14-97DF-46648FF35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06" y="4848945"/>
                <a:ext cx="281424" cy="276999"/>
              </a:xfrm>
              <a:prstGeom prst="rect">
                <a:avLst/>
              </a:prstGeom>
              <a:blipFill>
                <a:blip r:embed="rId6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F48A3178-E58F-430A-8883-05618413D1E6}"/>
              </a:ext>
            </a:extLst>
          </p:cNvPr>
          <p:cNvSpPr/>
          <p:nvPr/>
        </p:nvSpPr>
        <p:spPr bwMode="auto">
          <a:xfrm>
            <a:off x="8112224" y="2709862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/>
              <a:t>+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A869ADD-6ED1-4CB2-836B-4AAF6EFFE85C}"/>
              </a:ext>
            </a:extLst>
          </p:cNvPr>
          <p:cNvCxnSpPr/>
          <p:nvPr/>
        </p:nvCxnSpPr>
        <p:spPr bwMode="auto">
          <a:xfrm>
            <a:off x="2748980" y="3431307"/>
            <a:ext cx="8267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EEC45B4-62B8-41D4-ACFE-8FD83D0A4E57}"/>
              </a:ext>
            </a:extLst>
          </p:cNvPr>
          <p:cNvCxnSpPr/>
          <p:nvPr/>
        </p:nvCxnSpPr>
        <p:spPr bwMode="auto">
          <a:xfrm>
            <a:off x="2783632" y="266641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BD860B9-10F3-4132-8A8B-8EE925396C28}"/>
              </a:ext>
            </a:extLst>
          </p:cNvPr>
          <p:cNvCxnSpPr/>
          <p:nvPr/>
        </p:nvCxnSpPr>
        <p:spPr bwMode="auto">
          <a:xfrm>
            <a:off x="3575720" y="2666416"/>
            <a:ext cx="360040" cy="2585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5F8A5D-F1F5-467E-8CC4-33874918A51A}"/>
              </a:ext>
            </a:extLst>
          </p:cNvPr>
          <p:cNvCxnSpPr/>
          <p:nvPr/>
        </p:nvCxnSpPr>
        <p:spPr bwMode="auto">
          <a:xfrm flipV="1">
            <a:off x="3575720" y="3201304"/>
            <a:ext cx="360040" cy="227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89AC73D-7084-452D-967A-B905D812304C}"/>
              </a:ext>
            </a:extLst>
          </p:cNvPr>
          <p:cNvCxnSpPr/>
          <p:nvPr/>
        </p:nvCxnSpPr>
        <p:spPr bwMode="auto">
          <a:xfrm>
            <a:off x="2748980" y="422108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61C6858-44B2-40B6-94F9-3CCAB64F4E64}"/>
              </a:ext>
            </a:extLst>
          </p:cNvPr>
          <p:cNvCxnSpPr/>
          <p:nvPr/>
        </p:nvCxnSpPr>
        <p:spPr bwMode="auto">
          <a:xfrm>
            <a:off x="2748980" y="508518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5C91E4F-A6AA-43CE-820E-EF15025BCFC2}"/>
              </a:ext>
            </a:extLst>
          </p:cNvPr>
          <p:cNvCxnSpPr/>
          <p:nvPr/>
        </p:nvCxnSpPr>
        <p:spPr bwMode="auto">
          <a:xfrm>
            <a:off x="3541068" y="4228220"/>
            <a:ext cx="394692" cy="280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B8D16C-C1EB-4DD7-851B-4F6C1C7F7828}"/>
              </a:ext>
            </a:extLst>
          </p:cNvPr>
          <p:cNvCxnSpPr/>
          <p:nvPr/>
        </p:nvCxnSpPr>
        <p:spPr bwMode="auto">
          <a:xfrm>
            <a:off x="4655840" y="306896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A7E57AA-36AF-419B-9980-CA3DC3E104DC}"/>
              </a:ext>
            </a:extLst>
          </p:cNvPr>
          <p:cNvCxnSpPr>
            <a:endCxn id="6" idx="1"/>
          </p:cNvCxnSpPr>
          <p:nvPr/>
        </p:nvCxnSpPr>
        <p:spPr bwMode="auto">
          <a:xfrm>
            <a:off x="5735960" y="3068960"/>
            <a:ext cx="546654" cy="5454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78CFBD-58FB-493C-BA71-BA50A32BCA48}"/>
              </a:ext>
            </a:extLst>
          </p:cNvPr>
          <p:cNvCxnSpPr/>
          <p:nvPr/>
        </p:nvCxnSpPr>
        <p:spPr bwMode="auto">
          <a:xfrm>
            <a:off x="4655840" y="465469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2DAD6EF-00AA-49B3-9D04-A738AA29439A}"/>
              </a:ext>
            </a:extLst>
          </p:cNvPr>
          <p:cNvCxnSpPr>
            <a:endCxn id="6" idx="3"/>
          </p:cNvCxnSpPr>
          <p:nvPr/>
        </p:nvCxnSpPr>
        <p:spPr bwMode="auto">
          <a:xfrm flipV="1">
            <a:off x="5735960" y="4122905"/>
            <a:ext cx="546654" cy="5203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5FE11A3-67E2-43A4-ADD5-EA4DA69ECAF2}"/>
              </a:ext>
            </a:extLst>
          </p:cNvPr>
          <p:cNvCxnSpPr/>
          <p:nvPr/>
        </p:nvCxnSpPr>
        <p:spPr bwMode="auto">
          <a:xfrm>
            <a:off x="6897242" y="3861048"/>
            <a:ext cx="9269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639463B-72B1-43FA-9CF8-2E8DFF6A1D11}"/>
              </a:ext>
            </a:extLst>
          </p:cNvPr>
          <p:cNvCxnSpPr>
            <a:endCxn id="14" idx="3"/>
          </p:cNvCxnSpPr>
          <p:nvPr/>
        </p:nvCxnSpPr>
        <p:spPr bwMode="auto">
          <a:xfrm flipV="1">
            <a:off x="7824193" y="3323686"/>
            <a:ext cx="393485" cy="537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24D88AA-7068-48CE-A455-6E033881C74E}"/>
              </a:ext>
            </a:extLst>
          </p:cNvPr>
          <p:cNvCxnSpPr/>
          <p:nvPr/>
        </p:nvCxnSpPr>
        <p:spPr bwMode="auto">
          <a:xfrm>
            <a:off x="2748980" y="1628800"/>
            <a:ext cx="47871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385EAFF-D958-4490-881F-02E98B17AC6A}"/>
              </a:ext>
            </a:extLst>
          </p:cNvPr>
          <p:cNvCxnSpPr>
            <a:endCxn id="14" idx="1"/>
          </p:cNvCxnSpPr>
          <p:nvPr/>
        </p:nvCxnSpPr>
        <p:spPr bwMode="auto">
          <a:xfrm>
            <a:off x="7536161" y="1628801"/>
            <a:ext cx="681517" cy="1186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8E2DD2E-C3B5-4C66-A14B-4F424EA60B4B}"/>
              </a:ext>
            </a:extLst>
          </p:cNvPr>
          <p:cNvCxnSpPr/>
          <p:nvPr/>
        </p:nvCxnSpPr>
        <p:spPr bwMode="auto">
          <a:xfrm flipV="1">
            <a:off x="3541068" y="4848944"/>
            <a:ext cx="394692" cy="236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4EAE1C1-A2F5-4362-B5B6-1EE597DBAF07}"/>
              </a:ext>
            </a:extLst>
          </p:cNvPr>
          <p:cNvCxnSpPr>
            <a:stCxn id="14" idx="6"/>
          </p:cNvCxnSpPr>
          <p:nvPr/>
        </p:nvCxnSpPr>
        <p:spPr bwMode="auto">
          <a:xfrm flipV="1">
            <a:off x="8832304" y="3068961"/>
            <a:ext cx="936104" cy="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259BCF5-DC24-4153-A95A-DA52E101F448}"/>
              </a:ext>
            </a:extLst>
          </p:cNvPr>
          <p:cNvSpPr txBox="1"/>
          <p:nvPr/>
        </p:nvSpPr>
        <p:spPr>
          <a:xfrm>
            <a:off x="2783632" y="12215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-1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ADD67E0-28AD-460D-AC5D-4D87E1EBC42A}"/>
              </a:ext>
            </a:extLst>
          </p:cNvPr>
          <p:cNvSpPr txBox="1"/>
          <p:nvPr/>
        </p:nvSpPr>
        <p:spPr>
          <a:xfrm>
            <a:off x="2855640" y="232999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C452934-8C5F-4CA6-BFAA-5879F211678C}"/>
              </a:ext>
            </a:extLst>
          </p:cNvPr>
          <p:cNvSpPr txBox="1"/>
          <p:nvPr/>
        </p:nvSpPr>
        <p:spPr>
          <a:xfrm>
            <a:off x="2783632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-3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4068F59-786A-4C22-9594-821E7C2FECE1}"/>
              </a:ext>
            </a:extLst>
          </p:cNvPr>
          <p:cNvSpPr txBox="1"/>
          <p:nvPr/>
        </p:nvSpPr>
        <p:spPr>
          <a:xfrm>
            <a:off x="2764690" y="309014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A1A722E-9D48-40EC-9AF3-0E146DE6F488}"/>
              </a:ext>
            </a:extLst>
          </p:cNvPr>
          <p:cNvSpPr txBox="1"/>
          <p:nvPr/>
        </p:nvSpPr>
        <p:spPr>
          <a:xfrm>
            <a:off x="2745148" y="474981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-2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4B72DF1-8AB9-4DD9-8C81-40BA5DF83F04}"/>
              </a:ext>
            </a:extLst>
          </p:cNvPr>
          <p:cNvSpPr txBox="1"/>
          <p:nvPr/>
        </p:nvSpPr>
        <p:spPr>
          <a:xfrm>
            <a:off x="3611724" y="241506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B1B39FC-5775-4957-9508-4DE7366F22F4}"/>
              </a:ext>
            </a:extLst>
          </p:cNvPr>
          <p:cNvSpPr txBox="1"/>
          <p:nvPr/>
        </p:nvSpPr>
        <p:spPr>
          <a:xfrm>
            <a:off x="3701072" y="324714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2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3375DF3-6166-42F8-9BDA-F136B9464253}"/>
              </a:ext>
            </a:extLst>
          </p:cNvPr>
          <p:cNvSpPr txBox="1"/>
          <p:nvPr/>
        </p:nvSpPr>
        <p:spPr>
          <a:xfrm>
            <a:off x="3682380" y="405590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-2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044D0D3-AB5C-4F9E-8146-C27A85E3C8B3}"/>
              </a:ext>
            </a:extLst>
          </p:cNvPr>
          <p:cNvSpPr txBox="1"/>
          <p:nvPr/>
        </p:nvSpPr>
        <p:spPr>
          <a:xfrm>
            <a:off x="3683190" y="492630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-3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76D4DBB-D39B-4098-B951-273A2547901B}"/>
              </a:ext>
            </a:extLst>
          </p:cNvPr>
          <p:cNvSpPr txBox="1"/>
          <p:nvPr/>
        </p:nvSpPr>
        <p:spPr>
          <a:xfrm>
            <a:off x="7947499" y="217837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7E7F3F9-F670-47B9-B3C6-E95369F6F2B4}"/>
              </a:ext>
            </a:extLst>
          </p:cNvPr>
          <p:cNvSpPr txBox="1"/>
          <p:nvPr/>
        </p:nvSpPr>
        <p:spPr>
          <a:xfrm>
            <a:off x="7948309" y="350908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915085D-C5C4-428B-B275-61C16D10ED99}"/>
              </a:ext>
            </a:extLst>
          </p:cNvPr>
          <p:cNvSpPr txBox="1"/>
          <p:nvPr/>
        </p:nvSpPr>
        <p:spPr>
          <a:xfrm>
            <a:off x="6041777" y="31488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75F9AC4-9D56-4AF2-9D2A-02F72235A407}"/>
              </a:ext>
            </a:extLst>
          </p:cNvPr>
          <p:cNvSpPr txBox="1"/>
          <p:nvPr/>
        </p:nvSpPr>
        <p:spPr>
          <a:xfrm>
            <a:off x="6033145" y="42309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A2C3B88-6A03-480E-93E7-CA4BD4D8FA7B}"/>
              </a:ext>
            </a:extLst>
          </p:cNvPr>
          <p:cNvSpPr txBox="1"/>
          <p:nvPr/>
        </p:nvSpPr>
        <p:spPr>
          <a:xfrm>
            <a:off x="4830793" y="272488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-2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9C71A6D-C2A6-4D78-9E24-CCBC105C97D3}"/>
              </a:ext>
            </a:extLst>
          </p:cNvPr>
          <p:cNvSpPr txBox="1"/>
          <p:nvPr/>
        </p:nvSpPr>
        <p:spPr>
          <a:xfrm>
            <a:off x="4896637" y="43090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6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9651FA8-95D1-4239-82DF-E3B31F2B2B0B}"/>
              </a:ext>
            </a:extLst>
          </p:cNvPr>
          <p:cNvSpPr txBox="1"/>
          <p:nvPr/>
        </p:nvSpPr>
        <p:spPr>
          <a:xfrm>
            <a:off x="8960287" y="2718088"/>
            <a:ext cx="80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3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CDA56E3-33A2-42B9-9CE4-17F02F5A1EF8}"/>
              </a:ext>
            </a:extLst>
          </p:cNvPr>
          <p:cNvSpPr txBox="1"/>
          <p:nvPr/>
        </p:nvSpPr>
        <p:spPr>
          <a:xfrm>
            <a:off x="6995776" y="35378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4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CFCC833-787C-4447-A01E-3F40AFDEB79F}"/>
              </a:ext>
            </a:extLst>
          </p:cNvPr>
          <p:cNvSpPr txBox="1"/>
          <p:nvPr/>
        </p:nvSpPr>
        <p:spPr>
          <a:xfrm>
            <a:off x="8949880" y="30689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E7BD1D6-CE5A-4D64-9611-EC0682B22363}"/>
              </a:ext>
            </a:extLst>
          </p:cNvPr>
          <p:cNvSpPr txBox="1"/>
          <p:nvPr/>
        </p:nvSpPr>
        <p:spPr>
          <a:xfrm>
            <a:off x="7008699" y="38694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92B1775-7911-42B9-AAB1-08FA8E7FCDF4}"/>
              </a:ext>
            </a:extLst>
          </p:cNvPr>
          <p:cNvSpPr txBox="1"/>
          <p:nvPr/>
        </p:nvSpPr>
        <p:spPr>
          <a:xfrm>
            <a:off x="2870935" y="158290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374C311-5E08-46CD-888D-5CDC03F8C1C5}"/>
              </a:ext>
            </a:extLst>
          </p:cNvPr>
          <p:cNvSpPr txBox="1"/>
          <p:nvPr/>
        </p:nvSpPr>
        <p:spPr>
          <a:xfrm>
            <a:off x="4906034" y="467217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F9A2171-90BB-4905-B32C-EC7753786CAF}"/>
              </a:ext>
            </a:extLst>
          </p:cNvPr>
          <p:cNvSpPr txBox="1"/>
          <p:nvPr/>
        </p:nvSpPr>
        <p:spPr>
          <a:xfrm>
            <a:off x="4906034" y="307963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4AAF45A-3F5F-46C3-AFA9-8CADE46E5E6D}"/>
                  </a:ext>
                </a:extLst>
              </p:cNvPr>
              <p:cNvSpPr txBox="1"/>
              <p:nvPr/>
            </p:nvSpPr>
            <p:spPr>
              <a:xfrm>
                <a:off x="4261491" y="5373837"/>
                <a:ext cx="3669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4AAF45A-3F5F-46C3-AFA9-8CADE46E5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491" y="5373837"/>
                <a:ext cx="366901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771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28A7A-F6A5-4806-9D22-2483610E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6666"/>
                </a:solidFill>
                <a:latin typeface="Arial"/>
              </a:rPr>
              <a:t> </a:t>
            </a:r>
            <a:r>
              <a:rPr lang="zh-CN" altLang="en-US" dirty="0">
                <a:solidFill>
                  <a:srgbClr val="336666"/>
                </a:solidFill>
                <a:latin typeface="Arial"/>
              </a:rPr>
              <a:t>前向传播和反向传播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6C5A35B-9A33-49E4-93CF-DCD85DC198D8}"/>
              </a:ext>
            </a:extLst>
          </p:cNvPr>
          <p:cNvSpPr/>
          <p:nvPr/>
        </p:nvSpPr>
        <p:spPr bwMode="auto">
          <a:xfrm>
            <a:off x="3935760" y="2666416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495BE2-BCCE-4975-9B91-68ACDAE07C72}"/>
              </a:ext>
            </a:extLst>
          </p:cNvPr>
          <p:cNvSpPr/>
          <p:nvPr/>
        </p:nvSpPr>
        <p:spPr bwMode="auto">
          <a:xfrm>
            <a:off x="6177161" y="3509081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/>
              <a:t>+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FF30DCE-9FA3-4D80-A114-6697A8F580E7}"/>
              </a:ext>
            </a:extLst>
          </p:cNvPr>
          <p:cNvSpPr/>
          <p:nvPr/>
        </p:nvSpPr>
        <p:spPr bwMode="auto">
          <a:xfrm>
            <a:off x="3935760" y="4283694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F503B8-9138-4411-9C84-7C2B76976C96}"/>
                  </a:ext>
                </a:extLst>
              </p:cNvPr>
              <p:cNvSpPr txBox="1"/>
              <p:nvPr/>
            </p:nvSpPr>
            <p:spPr>
              <a:xfrm>
                <a:off x="2325524" y="143209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F503B8-9138-4411-9C84-7C2B76976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4" y="1432099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91A9BF-0E05-4E32-918C-21779046C8B1}"/>
                  </a:ext>
                </a:extLst>
              </p:cNvPr>
              <p:cNvSpPr txBox="1"/>
              <p:nvPr/>
            </p:nvSpPr>
            <p:spPr>
              <a:xfrm>
                <a:off x="2325523" y="2424596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91A9BF-0E05-4E32-918C-21779046C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3" y="2424596"/>
                <a:ext cx="317138" cy="276999"/>
              </a:xfrm>
              <a:prstGeom prst="rect">
                <a:avLst/>
              </a:prstGeom>
              <a:blipFill>
                <a:blip r:embed="rId3"/>
                <a:stretch>
                  <a:fillRect l="-11321" r="-5660" b="-1555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3BCEC9-9E5E-4104-9160-D09F15E4DF48}"/>
                  </a:ext>
                </a:extLst>
              </p:cNvPr>
              <p:cNvSpPr txBox="1"/>
              <p:nvPr/>
            </p:nvSpPr>
            <p:spPr>
              <a:xfrm>
                <a:off x="2319561" y="403143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3BCEC9-9E5E-4104-9160-D09F15E4D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61" y="4031432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86BDFC-7DB9-4552-8198-FDC4FD14E453}"/>
                  </a:ext>
                </a:extLst>
              </p:cNvPr>
              <p:cNvSpPr txBox="1"/>
              <p:nvPr/>
            </p:nvSpPr>
            <p:spPr>
              <a:xfrm>
                <a:off x="2325524" y="320130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86BDFC-7DB9-4552-8198-FDC4FD14E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4" y="3201305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3CFF48-BD29-4D14-97DF-46648FF35CC3}"/>
                  </a:ext>
                </a:extLst>
              </p:cNvPr>
              <p:cNvSpPr txBox="1"/>
              <p:nvPr/>
            </p:nvSpPr>
            <p:spPr>
              <a:xfrm>
                <a:off x="2318806" y="484894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3CFF48-BD29-4D14-97DF-46648FF35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06" y="4848945"/>
                <a:ext cx="281424" cy="276999"/>
              </a:xfrm>
              <a:prstGeom prst="rect">
                <a:avLst/>
              </a:prstGeom>
              <a:blipFill>
                <a:blip r:embed="rId6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F48A3178-E58F-430A-8883-05618413D1E6}"/>
              </a:ext>
            </a:extLst>
          </p:cNvPr>
          <p:cNvSpPr/>
          <p:nvPr/>
        </p:nvSpPr>
        <p:spPr bwMode="auto">
          <a:xfrm>
            <a:off x="8112224" y="2709862"/>
            <a:ext cx="720080" cy="7191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/>
              <a:t>+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A869ADD-6ED1-4CB2-836B-4AAF6EFFE85C}"/>
              </a:ext>
            </a:extLst>
          </p:cNvPr>
          <p:cNvCxnSpPr/>
          <p:nvPr/>
        </p:nvCxnSpPr>
        <p:spPr bwMode="auto">
          <a:xfrm>
            <a:off x="2748980" y="3431307"/>
            <a:ext cx="8267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EEC45B4-62B8-41D4-ACFE-8FD83D0A4E57}"/>
              </a:ext>
            </a:extLst>
          </p:cNvPr>
          <p:cNvCxnSpPr/>
          <p:nvPr/>
        </p:nvCxnSpPr>
        <p:spPr bwMode="auto">
          <a:xfrm>
            <a:off x="2783632" y="266641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BD860B9-10F3-4132-8A8B-8EE925396C28}"/>
              </a:ext>
            </a:extLst>
          </p:cNvPr>
          <p:cNvCxnSpPr/>
          <p:nvPr/>
        </p:nvCxnSpPr>
        <p:spPr bwMode="auto">
          <a:xfrm>
            <a:off x="3575720" y="2666416"/>
            <a:ext cx="360040" cy="2585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5F8A5D-F1F5-467E-8CC4-33874918A51A}"/>
              </a:ext>
            </a:extLst>
          </p:cNvPr>
          <p:cNvCxnSpPr/>
          <p:nvPr/>
        </p:nvCxnSpPr>
        <p:spPr bwMode="auto">
          <a:xfrm flipV="1">
            <a:off x="3575720" y="3201304"/>
            <a:ext cx="360040" cy="227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89AC73D-7084-452D-967A-B905D812304C}"/>
              </a:ext>
            </a:extLst>
          </p:cNvPr>
          <p:cNvCxnSpPr/>
          <p:nvPr/>
        </p:nvCxnSpPr>
        <p:spPr bwMode="auto">
          <a:xfrm>
            <a:off x="2748980" y="422108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61C6858-44B2-40B6-94F9-3CCAB64F4E64}"/>
              </a:ext>
            </a:extLst>
          </p:cNvPr>
          <p:cNvCxnSpPr/>
          <p:nvPr/>
        </p:nvCxnSpPr>
        <p:spPr bwMode="auto">
          <a:xfrm>
            <a:off x="2748980" y="508518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5C91E4F-A6AA-43CE-820E-EF15025BCFC2}"/>
              </a:ext>
            </a:extLst>
          </p:cNvPr>
          <p:cNvCxnSpPr/>
          <p:nvPr/>
        </p:nvCxnSpPr>
        <p:spPr bwMode="auto">
          <a:xfrm>
            <a:off x="3541068" y="4228220"/>
            <a:ext cx="394692" cy="280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B8D16C-C1EB-4DD7-851B-4F6C1C7F7828}"/>
              </a:ext>
            </a:extLst>
          </p:cNvPr>
          <p:cNvCxnSpPr/>
          <p:nvPr/>
        </p:nvCxnSpPr>
        <p:spPr bwMode="auto">
          <a:xfrm>
            <a:off x="4655840" y="306896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A7E57AA-36AF-419B-9980-CA3DC3E104DC}"/>
              </a:ext>
            </a:extLst>
          </p:cNvPr>
          <p:cNvCxnSpPr>
            <a:endCxn id="6" idx="1"/>
          </p:cNvCxnSpPr>
          <p:nvPr/>
        </p:nvCxnSpPr>
        <p:spPr bwMode="auto">
          <a:xfrm>
            <a:off x="5735960" y="3068960"/>
            <a:ext cx="546654" cy="5454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78CFBD-58FB-493C-BA71-BA50A32BCA48}"/>
              </a:ext>
            </a:extLst>
          </p:cNvPr>
          <p:cNvCxnSpPr/>
          <p:nvPr/>
        </p:nvCxnSpPr>
        <p:spPr bwMode="auto">
          <a:xfrm>
            <a:off x="4655840" y="465469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2DAD6EF-00AA-49B3-9D04-A738AA29439A}"/>
              </a:ext>
            </a:extLst>
          </p:cNvPr>
          <p:cNvCxnSpPr>
            <a:endCxn id="6" idx="3"/>
          </p:cNvCxnSpPr>
          <p:nvPr/>
        </p:nvCxnSpPr>
        <p:spPr bwMode="auto">
          <a:xfrm flipV="1">
            <a:off x="5735960" y="4122905"/>
            <a:ext cx="546654" cy="5203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5FE11A3-67E2-43A4-ADD5-EA4DA69ECAF2}"/>
              </a:ext>
            </a:extLst>
          </p:cNvPr>
          <p:cNvCxnSpPr/>
          <p:nvPr/>
        </p:nvCxnSpPr>
        <p:spPr bwMode="auto">
          <a:xfrm>
            <a:off x="6897242" y="3861048"/>
            <a:ext cx="9269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639463B-72B1-43FA-9CF8-2E8DFF6A1D11}"/>
              </a:ext>
            </a:extLst>
          </p:cNvPr>
          <p:cNvCxnSpPr>
            <a:endCxn id="14" idx="3"/>
          </p:cNvCxnSpPr>
          <p:nvPr/>
        </p:nvCxnSpPr>
        <p:spPr bwMode="auto">
          <a:xfrm flipV="1">
            <a:off x="7824193" y="3323686"/>
            <a:ext cx="393485" cy="537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24D88AA-7068-48CE-A455-6E033881C74E}"/>
              </a:ext>
            </a:extLst>
          </p:cNvPr>
          <p:cNvCxnSpPr/>
          <p:nvPr/>
        </p:nvCxnSpPr>
        <p:spPr bwMode="auto">
          <a:xfrm>
            <a:off x="2748980" y="1628800"/>
            <a:ext cx="47871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385EAFF-D958-4490-881F-02E98B17AC6A}"/>
              </a:ext>
            </a:extLst>
          </p:cNvPr>
          <p:cNvCxnSpPr>
            <a:endCxn id="14" idx="1"/>
          </p:cNvCxnSpPr>
          <p:nvPr/>
        </p:nvCxnSpPr>
        <p:spPr bwMode="auto">
          <a:xfrm>
            <a:off x="7536161" y="1628801"/>
            <a:ext cx="681517" cy="1186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8E2DD2E-C3B5-4C66-A14B-4F424EA60B4B}"/>
              </a:ext>
            </a:extLst>
          </p:cNvPr>
          <p:cNvCxnSpPr/>
          <p:nvPr/>
        </p:nvCxnSpPr>
        <p:spPr bwMode="auto">
          <a:xfrm flipV="1">
            <a:off x="3541068" y="4848944"/>
            <a:ext cx="394692" cy="236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4EAE1C1-A2F5-4362-B5B6-1EE597DBAF07}"/>
              </a:ext>
            </a:extLst>
          </p:cNvPr>
          <p:cNvCxnSpPr>
            <a:stCxn id="14" idx="6"/>
          </p:cNvCxnSpPr>
          <p:nvPr/>
        </p:nvCxnSpPr>
        <p:spPr bwMode="auto">
          <a:xfrm flipV="1">
            <a:off x="8832304" y="3068961"/>
            <a:ext cx="936104" cy="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259BCF5-DC24-4153-A95A-DA52E101F448}"/>
              </a:ext>
            </a:extLst>
          </p:cNvPr>
          <p:cNvSpPr txBox="1"/>
          <p:nvPr/>
        </p:nvSpPr>
        <p:spPr>
          <a:xfrm>
            <a:off x="2783632" y="12215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-1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ADD67E0-28AD-460D-AC5D-4D87E1EBC42A}"/>
              </a:ext>
            </a:extLst>
          </p:cNvPr>
          <p:cNvSpPr txBox="1"/>
          <p:nvPr/>
        </p:nvSpPr>
        <p:spPr>
          <a:xfrm>
            <a:off x="2855640" y="232999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C452934-8C5F-4CA6-BFAA-5879F211678C}"/>
              </a:ext>
            </a:extLst>
          </p:cNvPr>
          <p:cNvSpPr txBox="1"/>
          <p:nvPr/>
        </p:nvSpPr>
        <p:spPr>
          <a:xfrm>
            <a:off x="2783632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-3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4068F59-786A-4C22-9594-821E7C2FECE1}"/>
              </a:ext>
            </a:extLst>
          </p:cNvPr>
          <p:cNvSpPr txBox="1"/>
          <p:nvPr/>
        </p:nvSpPr>
        <p:spPr>
          <a:xfrm>
            <a:off x="2764690" y="309014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A1A722E-9D48-40EC-9AF3-0E146DE6F488}"/>
              </a:ext>
            </a:extLst>
          </p:cNvPr>
          <p:cNvSpPr txBox="1"/>
          <p:nvPr/>
        </p:nvSpPr>
        <p:spPr>
          <a:xfrm>
            <a:off x="2745148" y="474981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/>
              <a:t>-2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4B72DF1-8AB9-4DD9-8C81-40BA5DF83F04}"/>
              </a:ext>
            </a:extLst>
          </p:cNvPr>
          <p:cNvSpPr txBox="1"/>
          <p:nvPr/>
        </p:nvSpPr>
        <p:spPr>
          <a:xfrm>
            <a:off x="3611724" y="241506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B1B39FC-5775-4957-9508-4DE7366F22F4}"/>
              </a:ext>
            </a:extLst>
          </p:cNvPr>
          <p:cNvSpPr txBox="1"/>
          <p:nvPr/>
        </p:nvSpPr>
        <p:spPr>
          <a:xfrm>
            <a:off x="3701072" y="324714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2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3375DF3-6166-42F8-9BDA-F136B9464253}"/>
              </a:ext>
            </a:extLst>
          </p:cNvPr>
          <p:cNvSpPr txBox="1"/>
          <p:nvPr/>
        </p:nvSpPr>
        <p:spPr>
          <a:xfrm>
            <a:off x="3682380" y="405590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-2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044D0D3-AB5C-4F9E-8146-C27A85E3C8B3}"/>
              </a:ext>
            </a:extLst>
          </p:cNvPr>
          <p:cNvSpPr txBox="1"/>
          <p:nvPr/>
        </p:nvSpPr>
        <p:spPr>
          <a:xfrm>
            <a:off x="3683190" y="492630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-3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76D4DBB-D39B-4098-B951-273A2547901B}"/>
              </a:ext>
            </a:extLst>
          </p:cNvPr>
          <p:cNvSpPr txBox="1"/>
          <p:nvPr/>
        </p:nvSpPr>
        <p:spPr>
          <a:xfrm>
            <a:off x="7947499" y="217837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7E7F3F9-F670-47B9-B3C6-E95369F6F2B4}"/>
              </a:ext>
            </a:extLst>
          </p:cNvPr>
          <p:cNvSpPr txBox="1"/>
          <p:nvPr/>
        </p:nvSpPr>
        <p:spPr>
          <a:xfrm>
            <a:off x="7948309" y="350908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915085D-C5C4-428B-B275-61C16D10ED99}"/>
              </a:ext>
            </a:extLst>
          </p:cNvPr>
          <p:cNvSpPr txBox="1"/>
          <p:nvPr/>
        </p:nvSpPr>
        <p:spPr>
          <a:xfrm>
            <a:off x="6041777" y="31488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75F9AC4-9D56-4AF2-9D2A-02F72235A407}"/>
              </a:ext>
            </a:extLst>
          </p:cNvPr>
          <p:cNvSpPr txBox="1"/>
          <p:nvPr/>
        </p:nvSpPr>
        <p:spPr>
          <a:xfrm>
            <a:off x="6033145" y="42309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</a:rPr>
              <a:t>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A2C3B88-6A03-480E-93E7-CA4BD4D8FA7B}"/>
              </a:ext>
            </a:extLst>
          </p:cNvPr>
          <p:cNvSpPr txBox="1"/>
          <p:nvPr/>
        </p:nvSpPr>
        <p:spPr>
          <a:xfrm>
            <a:off x="4830793" y="272488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-2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9C71A6D-C2A6-4D78-9E24-CCBC105C97D3}"/>
              </a:ext>
            </a:extLst>
          </p:cNvPr>
          <p:cNvSpPr txBox="1"/>
          <p:nvPr/>
        </p:nvSpPr>
        <p:spPr>
          <a:xfrm>
            <a:off x="4896637" y="43090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6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9651FA8-95D1-4239-82DF-E3B31F2B2B0B}"/>
              </a:ext>
            </a:extLst>
          </p:cNvPr>
          <p:cNvSpPr txBox="1"/>
          <p:nvPr/>
        </p:nvSpPr>
        <p:spPr>
          <a:xfrm>
            <a:off x="8960287" y="2718088"/>
            <a:ext cx="80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3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CDA56E3-33A2-42B9-9CE4-17F02F5A1EF8}"/>
              </a:ext>
            </a:extLst>
          </p:cNvPr>
          <p:cNvSpPr txBox="1"/>
          <p:nvPr/>
        </p:nvSpPr>
        <p:spPr>
          <a:xfrm>
            <a:off x="6995776" y="35378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4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CFCC833-787C-4447-A01E-3F40AFDEB79F}"/>
              </a:ext>
            </a:extLst>
          </p:cNvPr>
          <p:cNvSpPr txBox="1"/>
          <p:nvPr/>
        </p:nvSpPr>
        <p:spPr>
          <a:xfrm>
            <a:off x="8949880" y="30689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E7BD1D6-CE5A-4D64-9611-EC0682B22363}"/>
              </a:ext>
            </a:extLst>
          </p:cNvPr>
          <p:cNvSpPr txBox="1"/>
          <p:nvPr/>
        </p:nvSpPr>
        <p:spPr>
          <a:xfrm>
            <a:off x="7008699" y="38694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92B1775-7911-42B9-AAB1-08FA8E7FCDF4}"/>
              </a:ext>
            </a:extLst>
          </p:cNvPr>
          <p:cNvSpPr txBox="1"/>
          <p:nvPr/>
        </p:nvSpPr>
        <p:spPr>
          <a:xfrm>
            <a:off x="2870935" y="158290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374C311-5E08-46CD-888D-5CDC03F8C1C5}"/>
              </a:ext>
            </a:extLst>
          </p:cNvPr>
          <p:cNvSpPr txBox="1"/>
          <p:nvPr/>
        </p:nvSpPr>
        <p:spPr>
          <a:xfrm>
            <a:off x="4906034" y="467217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F9A2171-90BB-4905-B32C-EC7753786CAF}"/>
              </a:ext>
            </a:extLst>
          </p:cNvPr>
          <p:cNvSpPr txBox="1"/>
          <p:nvPr/>
        </p:nvSpPr>
        <p:spPr>
          <a:xfrm>
            <a:off x="4906034" y="307963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1E5824A-70C5-420C-B5D6-56A9D76386A5}"/>
              </a:ext>
            </a:extLst>
          </p:cNvPr>
          <p:cNvSpPr txBox="1"/>
          <p:nvPr/>
        </p:nvSpPr>
        <p:spPr>
          <a:xfrm>
            <a:off x="2830165" y="339455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B1347D5-20C4-49D5-B643-E04312A9A2D4}"/>
              </a:ext>
            </a:extLst>
          </p:cNvPr>
          <p:cNvSpPr txBox="1"/>
          <p:nvPr/>
        </p:nvSpPr>
        <p:spPr>
          <a:xfrm>
            <a:off x="2772784" y="265684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-1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93EFCE6-F138-4EA1-9FB5-45E9077617CD}"/>
              </a:ext>
            </a:extLst>
          </p:cNvPr>
          <p:cNvSpPr txBox="1"/>
          <p:nvPr/>
        </p:nvSpPr>
        <p:spPr>
          <a:xfrm>
            <a:off x="2757266" y="511316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-3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E311100-02F9-4325-B233-D50BA12DE8CB}"/>
              </a:ext>
            </a:extLst>
          </p:cNvPr>
          <p:cNvSpPr txBox="1"/>
          <p:nvPr/>
        </p:nvSpPr>
        <p:spPr>
          <a:xfrm>
            <a:off x="2789683" y="420749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-2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3E5CA95E-3051-4E5D-B78A-6806EF6BA873}"/>
                  </a:ext>
                </a:extLst>
              </p:cNvPr>
              <p:cNvSpPr txBox="1"/>
              <p:nvPr/>
            </p:nvSpPr>
            <p:spPr>
              <a:xfrm>
                <a:off x="4261491" y="5373837"/>
                <a:ext cx="3669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3E5CA95E-3051-4E5D-B78A-6806EF6BA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491" y="5373837"/>
                <a:ext cx="366901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230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89C3C9-44E9-4C07-9AC4-5050D9545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406400"/>
            <a:ext cx="7696200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前向传播和反向传播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F69CAA3-4F07-48E6-98BF-27CAD3586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13992" y="1236664"/>
            <a:ext cx="8058472" cy="521493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SzPct val="55000"/>
            </a:pPr>
            <a:r>
              <a:rPr lang="zh-CN" altLang="en-US" sz="2400" b="1">
                <a:ea typeface="微软雅黑" panose="020B0503020204020204" pitchFamily="34" charset="-122"/>
              </a:rPr>
              <a:t>反向传播算法具体解析</a:t>
            </a: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10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10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  <a:buFont typeface="Wingdings" panose="05000000000000000000" pitchFamily="2" charset="2"/>
              <a:buChar char="Ø"/>
            </a:pPr>
            <a:r>
              <a:rPr lang="zh-CN" altLang="en-US" sz="2000" b="1">
                <a:ea typeface="微软雅黑" panose="020B0503020204020204" pitchFamily="34" charset="-122"/>
              </a:rPr>
              <a:t>在前面的计算图中，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绿色</a:t>
            </a:r>
            <a:r>
              <a:rPr lang="zh-CN" altLang="en-US" sz="2000" b="1">
                <a:ea typeface="微软雅黑" panose="020B0503020204020204" pitchFamily="34" charset="-122"/>
              </a:rPr>
              <a:t>的数值是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前向传播的值</a:t>
            </a:r>
            <a:r>
              <a:rPr lang="zh-CN" altLang="en-US" sz="2000" b="1">
                <a:ea typeface="微软雅黑" panose="020B0503020204020204" pitchFamily="34" charset="-122"/>
              </a:rPr>
              <a:t>（对应运算门计算得到的值），从最左边开始然后往右传播。数据每流经一个门就计算这个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运算的值</a:t>
            </a:r>
            <a:r>
              <a:rPr lang="zh-CN" altLang="en-US" sz="2000" b="1">
                <a:ea typeface="微软雅黑" panose="020B0503020204020204" pitchFamily="34" charset="-122"/>
              </a:rPr>
              <a:t>（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绿色部分</a:t>
            </a:r>
            <a:r>
              <a:rPr lang="zh-CN" altLang="en-US" sz="2000" b="1">
                <a:ea typeface="微软雅黑" panose="020B0503020204020204" pitchFamily="34" charset="-122"/>
              </a:rPr>
              <a:t>）和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局部梯度</a:t>
            </a:r>
            <a:r>
              <a:rPr lang="zh-CN" altLang="en-US" sz="2000" b="1">
                <a:ea typeface="微软雅黑" panose="020B0503020204020204" pitchFamily="34" charset="-122"/>
              </a:rPr>
              <a:t>（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蓝色部分</a:t>
            </a:r>
            <a:r>
              <a:rPr lang="zh-CN" altLang="en-US" sz="2000" b="1">
                <a:ea typeface="微软雅黑" panose="020B0503020204020204" pitchFamily="34" charset="-122"/>
              </a:rPr>
              <a:t>）。</a:t>
            </a:r>
            <a:endParaRPr lang="en-US" altLang="zh-CN" sz="20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  <a:buFont typeface="Wingdings" panose="05000000000000000000" pitchFamily="2" charset="2"/>
              <a:buChar char="Ø"/>
            </a:pPr>
            <a:endParaRPr lang="en-US" altLang="zh-CN" sz="10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  <a:buFont typeface="Wingdings" panose="05000000000000000000" pitchFamily="2" charset="2"/>
              <a:buChar char="Ø"/>
            </a:pPr>
            <a:r>
              <a:rPr lang="zh-CN" altLang="en-US" sz="2000" b="1">
                <a:ea typeface="微软雅黑" panose="020B0503020204020204" pitchFamily="34" charset="-122"/>
              </a:rPr>
              <a:t>当传到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最右边</a:t>
            </a:r>
            <a:r>
              <a:rPr lang="zh-CN" altLang="en-US" sz="2000" b="1">
                <a:ea typeface="微软雅黑" panose="020B0503020204020204" pitchFamily="34" charset="-122"/>
              </a:rPr>
              <a:t>时，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前向传播结束</a:t>
            </a:r>
            <a:r>
              <a:rPr lang="zh-CN" altLang="en-US" sz="2000" b="1">
                <a:ea typeface="微软雅黑" panose="020B0503020204020204" pitchFamily="34" charset="-122"/>
              </a:rPr>
              <a:t>，因为最右边没有运算，所以数据对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自身求导得</a:t>
            </a:r>
            <a:r>
              <a:rPr lang="en-US" altLang="zh-CN" sz="2000" b="1">
                <a:solidFill>
                  <a:srgbClr val="0000FF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000" b="1">
                <a:ea typeface="微软雅黑" panose="020B0503020204020204" pitchFamily="34" charset="-122"/>
              </a:rPr>
              <a:t>，然后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反向往左</a:t>
            </a:r>
            <a:r>
              <a:rPr lang="zh-CN" altLang="en-US" sz="2000" b="1">
                <a:ea typeface="微软雅黑" panose="020B0503020204020204" pitchFamily="34" charset="-122"/>
              </a:rPr>
              <a:t>边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传递红色的梯度值</a:t>
            </a:r>
            <a:r>
              <a:rPr lang="zh-CN" altLang="en-US" sz="2000" b="1">
                <a:ea typeface="微软雅黑" panose="020B0503020204020204" pitchFamily="34" charset="-122"/>
              </a:rPr>
              <a:t>。</a:t>
            </a:r>
            <a:endParaRPr lang="en-US" altLang="zh-CN" sz="20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  <a:buFont typeface="Wingdings" panose="05000000000000000000" pitchFamily="2" charset="2"/>
              <a:buChar char="Ø"/>
            </a:pPr>
            <a:endParaRPr lang="en-US" altLang="zh-CN" sz="10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回传</a:t>
            </a:r>
            <a:r>
              <a:rPr lang="zh-CN" altLang="en-US" sz="2000" b="1">
                <a:ea typeface="微软雅黑" panose="020B0503020204020204" pitchFamily="34" charset="-122"/>
              </a:rPr>
              <a:t>的过程中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根据链式法则</a:t>
            </a:r>
            <a:r>
              <a:rPr lang="zh-CN" altLang="en-US" sz="2000" b="1">
                <a:ea typeface="微软雅黑" panose="020B0503020204020204" pitchFamily="34" charset="-122"/>
              </a:rPr>
              <a:t>把途经的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局部梯度都相乘</a:t>
            </a:r>
            <a:r>
              <a:rPr lang="zh-CN" altLang="en-US" sz="2000" b="1">
                <a:ea typeface="微软雅黑" panose="020B0503020204020204" pitchFamily="34" charset="-122"/>
              </a:rPr>
              <a:t>起来，直到反向传递到最左边，此时得到的就是参数的梯度，而这就是我们的目标。</a:t>
            </a:r>
            <a:endParaRPr lang="en-US" altLang="zh-CN" sz="20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0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0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  <a:buFont typeface="Wingdings" panose="05000000000000000000" pitchFamily="2" charset="2"/>
              <a:buChar char="u"/>
            </a:pPr>
            <a:endParaRPr lang="en-US" altLang="zh-CN" sz="20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  <a:buFont typeface="Wingdings" panose="05000000000000000000" pitchFamily="2" charset="2"/>
              <a:buChar char="u"/>
            </a:pPr>
            <a:endParaRPr lang="en-US" altLang="zh-CN" sz="2000" b="1">
              <a:ea typeface="微软雅黑" panose="020B0503020204020204" pitchFamily="34" charset="-122"/>
            </a:endParaRPr>
          </a:p>
          <a:p>
            <a:pPr marL="0" indent="0">
              <a:buClr>
                <a:srgbClr val="FF0000"/>
              </a:buClr>
              <a:buSzPct val="55000"/>
              <a:buNone/>
            </a:pPr>
            <a:endParaRPr lang="en-US" altLang="zh-CN" sz="12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  <a:buFont typeface="Wingdings" panose="05000000000000000000" pitchFamily="2" charset="2"/>
              <a:buChar char="u"/>
            </a:pPr>
            <a:endParaRPr lang="en-US" altLang="zh-CN" sz="2000" b="1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39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6_1">
            <a:extLst>
              <a:ext uri="{FF2B5EF4-FFF2-40B4-BE49-F238E27FC236}">
                <a16:creationId xmlns:a16="http://schemas.microsoft.com/office/drawing/2014/main" id="{C5F728C5-D4F9-7340-9E98-93E1208C5347}"/>
              </a:ext>
            </a:extLst>
          </p:cNvPr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F02637-7032-4B93-926F-C1940D7BF0D6}"/>
              </a:ext>
            </a:extLst>
          </p:cNvPr>
          <p:cNvSpPr txBox="1"/>
          <p:nvPr/>
        </p:nvSpPr>
        <p:spPr>
          <a:xfrm>
            <a:off x="1543691" y="590092"/>
            <a:ext cx="571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自动微分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A0984A-10D6-2284-F74B-57723A8FA2F7}"/>
              </a:ext>
            </a:extLst>
          </p:cNvPr>
          <p:cNvSpPr txBox="1"/>
          <p:nvPr/>
        </p:nvSpPr>
        <p:spPr>
          <a:xfrm>
            <a:off x="2553633" y="2413000"/>
            <a:ext cx="645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</a:rPr>
              <a:t>李沐课件里的代码</a:t>
            </a:r>
            <a:endParaRPr lang="zh-HK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4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89C3C9-44E9-4C07-9AC4-5050D9545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406400"/>
            <a:ext cx="7696200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前向传播和反向传播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F69CAA3-4F07-48E6-98BF-27CAD3586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13992" y="1236664"/>
            <a:ext cx="8058472" cy="521493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SzPct val="55000"/>
            </a:pPr>
            <a:r>
              <a:rPr lang="zh-CN" altLang="en-US" sz="2400" b="1">
                <a:ea typeface="微软雅黑" panose="020B0503020204020204" pitchFamily="34" charset="-122"/>
              </a:rPr>
              <a:t>前向传播</a:t>
            </a: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12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  <a:buFont typeface="Wingdings" panose="05000000000000000000" pitchFamily="2" charset="2"/>
              <a:buChar char="u"/>
            </a:pPr>
            <a:r>
              <a:rPr lang="zh-CN" altLang="en-US" sz="2000" b="1">
                <a:ea typeface="微软雅黑" panose="020B0503020204020204" pitchFamily="34" charset="-122"/>
              </a:rPr>
              <a:t>简单来说，前向传播就是数据从神经元的输入，然后神经元将计算结果（兴奋）输出到下一个神经元的过程。</a:t>
            </a:r>
            <a:endParaRPr lang="en-US" altLang="zh-CN" sz="1000" b="1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27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89C3C9-44E9-4C07-9AC4-5050D9545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406400"/>
            <a:ext cx="7696200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 </a:t>
            </a:r>
            <a:r>
              <a:rPr lang="zh-CN" altLang="en-US" dirty="0"/>
              <a:t>前向传播和</a:t>
            </a:r>
            <a:r>
              <a:rPr lang="zh-CN" altLang="en-US" dirty="0">
                <a:latin typeface="+mn-lt"/>
              </a:rPr>
              <a:t>反向传播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5F69CAA3-4F07-48E6-98BF-27CAD358698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13992" y="1236664"/>
                <a:ext cx="8058472" cy="5214937"/>
              </a:xfrm>
            </p:spPr>
            <p:txBody>
              <a:bodyPr/>
              <a:lstStyle/>
              <a:p>
                <a:pPr eaLnBrk="1" hangingPunct="1">
                  <a:buClr>
                    <a:srgbClr val="FF0000"/>
                  </a:buClr>
                  <a:buSzPct val="55000"/>
                </a:pPr>
                <a:r>
                  <a:rPr lang="zh-CN" altLang="en-US" sz="2400" b="1">
                    <a:ea typeface="微软雅黑" panose="020B0503020204020204" pitchFamily="34" charset="-122"/>
                  </a:rPr>
                  <a:t>反向传播算法</a:t>
                </a:r>
                <a:endParaRPr lang="en-US" altLang="zh-CN" sz="2400" b="1">
                  <a:ea typeface="微软雅黑" panose="020B0503020204020204" pitchFamily="34" charset="-122"/>
                </a:endParaRPr>
              </a:p>
              <a:p>
                <a:pPr eaLnBrk="1" hangingPunct="1">
                  <a:buClr>
                    <a:srgbClr val="FF0000"/>
                  </a:buClr>
                  <a:buSzPct val="55000"/>
                </a:pPr>
                <a:endParaRPr lang="en-US" altLang="zh-CN" sz="1200" b="1">
                  <a:ea typeface="微软雅黑" panose="020B0503020204020204" pitchFamily="34" charset="-122"/>
                </a:endParaRPr>
              </a:p>
              <a:p>
                <a:pPr eaLnBrk="1" hangingPunct="1"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u"/>
                </a:pPr>
                <a:r>
                  <a:rPr lang="zh-CN" altLang="en-US" sz="2000" b="1">
                    <a:solidFill>
                      <a:srgbClr val="0000FF"/>
                    </a:solidFill>
                    <a:ea typeface="微软雅黑" panose="020B0503020204020204" pitchFamily="34" charset="-122"/>
                  </a:rPr>
                  <a:t>反向传播（</a:t>
                </a:r>
                <a:r>
                  <a:rPr lang="en-US" altLang="zh-CN" sz="2000" b="1">
                    <a:solidFill>
                      <a:srgbClr val="0000FF"/>
                    </a:solidFill>
                    <a:ea typeface="微软雅黑" panose="020B0503020204020204" pitchFamily="34" charset="-122"/>
                  </a:rPr>
                  <a:t>back propagation</a:t>
                </a:r>
                <a:r>
                  <a:rPr lang="zh-CN" altLang="en-US" sz="2000" b="1">
                    <a:solidFill>
                      <a:srgbClr val="0000FF"/>
                    </a:solidFill>
                    <a:ea typeface="微软雅黑" panose="020B0503020204020204" pitchFamily="34" charset="-122"/>
                  </a:rPr>
                  <a:t>）</a:t>
                </a:r>
                <a:r>
                  <a:rPr lang="zh-CN" altLang="en-US" sz="2000" b="1">
                    <a:ea typeface="微软雅黑" panose="020B0503020204020204" pitchFamily="34" charset="-122"/>
                  </a:rPr>
                  <a:t>是深度学习当中非常重要的一个算法。</a:t>
                </a:r>
                <a:endParaRPr lang="en-US" altLang="zh-CN" sz="2000" b="1">
                  <a:ea typeface="微软雅黑" panose="020B0503020204020204" pitchFamily="34" charset="-122"/>
                </a:endParaRPr>
              </a:p>
              <a:p>
                <a:pPr eaLnBrk="1" hangingPunct="1"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u"/>
                </a:pPr>
                <a:endParaRPr lang="en-US" altLang="zh-CN" sz="1200" b="1">
                  <a:ea typeface="微软雅黑" panose="020B0503020204020204" pitchFamily="34" charset="-122"/>
                </a:endParaRPr>
              </a:p>
              <a:p>
                <a:pPr eaLnBrk="1" hangingPunct="1"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u"/>
                </a:pPr>
                <a:r>
                  <a:rPr lang="zh-CN" altLang="en-US" sz="2000" b="1">
                    <a:ea typeface="微软雅黑" panose="020B0503020204020204" pitchFamily="34" charset="-122"/>
                  </a:rPr>
                  <a:t>训练模型的目标是</a:t>
                </a:r>
                <a:r>
                  <a:rPr lang="zh-CN" altLang="en-US" sz="2000" b="1">
                    <a:solidFill>
                      <a:srgbClr val="0000FF"/>
                    </a:solidFill>
                    <a:ea typeface="微软雅黑" panose="020B0503020204020204" pitchFamily="34" charset="-122"/>
                  </a:rPr>
                  <a:t>最小化损失函数</a:t>
                </a:r>
                <a:r>
                  <a:rPr lang="zh-CN" altLang="en-US" sz="2000" b="1">
                    <a:ea typeface="微软雅黑" panose="020B0503020204020204" pitchFamily="34" charset="-122"/>
                  </a:rPr>
                  <a:t>，而最小化的方法一般采用</a:t>
                </a:r>
                <a:r>
                  <a:rPr lang="zh-CN" altLang="en-US" sz="2000" b="1">
                    <a:solidFill>
                      <a:srgbClr val="0000FF"/>
                    </a:solidFill>
                    <a:ea typeface="微软雅黑" panose="020B0503020204020204" pitchFamily="34" charset="-122"/>
                  </a:rPr>
                  <a:t>梯度下降法</a:t>
                </a:r>
                <a:r>
                  <a:rPr lang="zh-CN" altLang="en-US" sz="2000" b="1">
                    <a:ea typeface="微软雅黑" panose="020B0503020204020204" pitchFamily="34" charset="-122"/>
                  </a:rPr>
                  <a:t>。而使用梯度下降法</a:t>
                </a:r>
                <a:r>
                  <a:rPr lang="zh-CN" altLang="en-US" sz="2000" b="1">
                    <a:solidFill>
                      <a:srgbClr val="0000FF"/>
                    </a:solidFill>
                    <a:ea typeface="微软雅黑" panose="020B0503020204020204" pitchFamily="34" charset="-122"/>
                  </a:rPr>
                  <a:t>首先</a:t>
                </a:r>
                <a:r>
                  <a:rPr lang="zh-CN" altLang="en-US" sz="2000" b="1">
                    <a:ea typeface="微软雅黑" panose="020B0503020204020204" pitchFamily="34" charset="-122"/>
                  </a:rPr>
                  <a:t>就</a:t>
                </a:r>
                <a:r>
                  <a:rPr lang="zh-CN" altLang="en-US" sz="2000" b="1">
                    <a:solidFill>
                      <a:srgbClr val="0000FF"/>
                    </a:solidFill>
                    <a:ea typeface="微软雅黑" panose="020B0503020204020204" pitchFamily="34" charset="-122"/>
                  </a:rPr>
                  <a:t>要求出梯度</a:t>
                </a:r>
                <a:r>
                  <a:rPr lang="zh-CN" altLang="en-US" sz="2000" b="1">
                    <a:ea typeface="微软雅黑" panose="020B0503020204020204" pitchFamily="34" charset="-122"/>
                  </a:rPr>
                  <a:t>。</a:t>
                </a:r>
                <a:endParaRPr lang="en-US" altLang="zh-CN" sz="2000" b="1">
                  <a:ea typeface="微软雅黑" panose="020B0503020204020204" pitchFamily="34" charset="-122"/>
                </a:endParaRPr>
              </a:p>
              <a:p>
                <a:pPr eaLnBrk="1" hangingPunct="1"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u"/>
                </a:pPr>
                <a:endParaRPr lang="en-US" altLang="zh-CN" sz="1200" b="1">
                  <a:ea typeface="微软雅黑" panose="020B0503020204020204" pitchFamily="34" charset="-122"/>
                </a:endParaRPr>
              </a:p>
              <a:p>
                <a:pPr eaLnBrk="1" hangingPunct="1"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u"/>
                </a:pPr>
                <a:r>
                  <a:rPr lang="zh-CN" altLang="en-US" sz="2000" b="1">
                    <a:ea typeface="微软雅黑" panose="020B0503020204020204" pitchFamily="34" charset="-122"/>
                  </a:rPr>
                  <a:t>对于</a:t>
                </a:r>
                <a:r>
                  <a:rPr lang="zh-CN" altLang="en-US" sz="2000" b="1">
                    <a:solidFill>
                      <a:srgbClr val="0000FF"/>
                    </a:solidFill>
                    <a:ea typeface="微软雅黑" panose="020B0503020204020204" pitchFamily="34" charset="-122"/>
                  </a:rPr>
                  <a:t>一般的函数</a:t>
                </a:r>
                <a:r>
                  <a:rPr lang="zh-CN" altLang="en-US" sz="2000" b="1">
                    <a:ea typeface="微软雅黑" panose="020B0503020204020204" pitchFamily="34" charset="-122"/>
                  </a:rPr>
                  <a:t>来说，求梯度都不会太难，就是求解函数各个维度变量的</a:t>
                </a:r>
                <a:r>
                  <a:rPr lang="zh-CN" altLang="en-US" sz="2000" b="1">
                    <a:solidFill>
                      <a:srgbClr val="0000FF"/>
                    </a:solidFill>
                    <a:ea typeface="微软雅黑" panose="020B0503020204020204" pitchFamily="34" charset="-122"/>
                  </a:rPr>
                  <a:t>偏导数</a:t>
                </a:r>
                <a:r>
                  <a:rPr lang="zh-CN" altLang="en-US" sz="2000" b="1">
                    <a:ea typeface="微软雅黑" panose="020B0503020204020204" pitchFamily="34" charset="-122"/>
                  </a:rPr>
                  <a:t>而已。但是，对于</a:t>
                </a:r>
                <a:r>
                  <a:rPr lang="zh-CN" altLang="en-US" sz="2000" b="1">
                    <a:solidFill>
                      <a:srgbClr val="0000FF"/>
                    </a:solidFill>
                    <a:ea typeface="微软雅黑" panose="020B0503020204020204" pitchFamily="34" charset="-122"/>
                  </a:rPr>
                  <a:t>神经网络</a:t>
                </a:r>
                <a:r>
                  <a:rPr lang="zh-CN" altLang="en-US" sz="2000" b="1">
                    <a:ea typeface="微软雅黑" panose="020B0503020204020204" pitchFamily="34" charset="-122"/>
                  </a:rPr>
                  <a:t>来说就没这么简单了。因为神经网络的参数，公式太多了。一个神经元就有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𝒘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 b="1">
                    <a:ea typeface="微软雅黑" panose="020B0503020204020204" pitchFamily="34" charset="-122"/>
                  </a:rPr>
                  <a:t> n </a:t>
                </a:r>
                <a:r>
                  <a:rPr lang="zh-CN" altLang="en-US" sz="2000" b="1">
                    <a:ea typeface="微软雅黑" panose="020B0503020204020204" pitchFamily="34" charset="-122"/>
                  </a:rPr>
                  <a:t>个参数，更不用说由大量神经元组成的神经网络了。</a:t>
                </a:r>
                <a:endParaRPr lang="en-US" altLang="zh-CN" sz="2000" b="1">
                  <a:ea typeface="微软雅黑" panose="020B0503020204020204" pitchFamily="34" charset="-122"/>
                </a:endParaRPr>
              </a:p>
              <a:p>
                <a:pPr eaLnBrk="1" hangingPunct="1"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u"/>
                </a:pPr>
                <a:endParaRPr lang="en-US" altLang="zh-CN" sz="2000" b="1">
                  <a:ea typeface="微软雅黑" panose="020B0503020204020204" pitchFamily="34" charset="-122"/>
                </a:endParaRPr>
              </a:p>
              <a:p>
                <a:pPr eaLnBrk="1" hangingPunct="1"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u"/>
                </a:pPr>
                <a:r>
                  <a:rPr lang="zh-CN" altLang="en-US" sz="2000" b="1">
                    <a:solidFill>
                      <a:srgbClr val="0000FF"/>
                    </a:solidFill>
                    <a:ea typeface="微软雅黑" panose="020B0503020204020204" pitchFamily="34" charset="-122"/>
                  </a:rPr>
                  <a:t>反向传播（</a:t>
                </a:r>
                <a:r>
                  <a:rPr lang="en-US" altLang="zh-CN" sz="2000" b="1">
                    <a:solidFill>
                      <a:srgbClr val="0000FF"/>
                    </a:solidFill>
                    <a:ea typeface="微软雅黑" panose="020B0503020204020204" pitchFamily="34" charset="-122"/>
                  </a:rPr>
                  <a:t>BP</a:t>
                </a:r>
                <a:r>
                  <a:rPr lang="zh-CN" altLang="en-US" sz="2000" b="1">
                    <a:solidFill>
                      <a:srgbClr val="0000FF"/>
                    </a:solidFill>
                    <a:ea typeface="微软雅黑" panose="020B0503020204020204" pitchFamily="34" charset="-122"/>
                  </a:rPr>
                  <a:t>）算法</a:t>
                </a:r>
                <a:r>
                  <a:rPr lang="zh-CN" altLang="en-US" sz="2000" b="1">
                    <a:ea typeface="微软雅黑" panose="020B0503020204020204" pitchFamily="34" charset="-122"/>
                  </a:rPr>
                  <a:t>就是用来在神经网络中</a:t>
                </a:r>
                <a:r>
                  <a:rPr lang="zh-CN" altLang="en-US" sz="2000" b="1">
                    <a:solidFill>
                      <a:srgbClr val="0000FF"/>
                    </a:solidFill>
                    <a:ea typeface="微软雅黑" panose="020B0503020204020204" pitchFamily="34" charset="-122"/>
                  </a:rPr>
                  <a:t>计算梯度</a:t>
                </a:r>
                <a:r>
                  <a:rPr lang="zh-CN" altLang="en-US" sz="2000" b="1">
                    <a:ea typeface="微软雅黑" panose="020B0503020204020204" pitchFamily="34" charset="-122"/>
                  </a:rPr>
                  <a:t>的方法。</a:t>
                </a:r>
                <a:endParaRPr lang="en-US" altLang="zh-CN" sz="2000" b="1">
                  <a:ea typeface="微软雅黑" panose="020B0503020204020204" pitchFamily="34" charset="-122"/>
                </a:endParaRPr>
              </a:p>
              <a:p>
                <a:pPr eaLnBrk="1" hangingPunct="1"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u"/>
                </a:pPr>
                <a:endParaRPr lang="en-US" altLang="zh-CN" sz="2000" b="1"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5F69CAA3-4F07-48E6-98BF-27CAD3586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13992" y="1236664"/>
                <a:ext cx="8058472" cy="5214937"/>
              </a:xfrm>
              <a:blipFill>
                <a:blip r:embed="rId2"/>
                <a:stretch>
                  <a:fillRect l="-76" t="-1754" r="-121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77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89C3C9-44E9-4C07-9AC4-5050D9545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406400"/>
            <a:ext cx="7696200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前向传播和反向传播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F69CAA3-4F07-48E6-98BF-27CAD3586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13992" y="1236664"/>
            <a:ext cx="8058472" cy="521493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SzPct val="55000"/>
            </a:pPr>
            <a:r>
              <a:rPr lang="zh-CN" altLang="en-US" sz="2400" b="1">
                <a:ea typeface="微软雅黑" panose="020B0503020204020204" pitchFamily="34" charset="-122"/>
              </a:rPr>
              <a:t>反向传播算法</a:t>
            </a:r>
            <a:endParaRPr lang="en-US" altLang="zh-CN" sz="24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</a:pPr>
            <a:endParaRPr lang="en-US" altLang="zh-CN" sz="12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  <a:buFont typeface="Wingdings" panose="05000000000000000000" pitchFamily="2" charset="2"/>
              <a:buChar char="u"/>
            </a:pP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反向传播</a:t>
            </a:r>
            <a:r>
              <a:rPr lang="zh-CN" altLang="en-US" sz="2000" b="1">
                <a:ea typeface="微软雅黑" panose="020B0503020204020204" pitchFamily="34" charset="-122"/>
              </a:rPr>
              <a:t>实质上就是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利用</a:t>
            </a:r>
            <a:r>
              <a:rPr lang="zh-CN" altLang="en-US" sz="2000" b="1">
                <a:ea typeface="微软雅黑" panose="020B0503020204020204" pitchFamily="34" charset="-122"/>
              </a:rPr>
              <a:t>多元微分学中的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链式法则</a:t>
            </a:r>
            <a:r>
              <a:rPr lang="zh-CN" altLang="en-US" sz="2000" b="1">
                <a:ea typeface="微软雅黑" panose="020B0503020204020204" pitchFamily="34" charset="-122"/>
              </a:rPr>
              <a:t>来递归计算表达式的梯度的方法。</a:t>
            </a:r>
            <a:endParaRPr lang="en-US" altLang="zh-CN" sz="20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  <a:buFont typeface="Wingdings" panose="05000000000000000000" pitchFamily="2" charset="2"/>
              <a:buChar char="u"/>
            </a:pPr>
            <a:endParaRPr lang="en-US" altLang="zh-CN" sz="10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  <a:buFont typeface="Wingdings" panose="05000000000000000000" pitchFamily="2" charset="2"/>
              <a:buChar char="u"/>
            </a:pPr>
            <a:r>
              <a:rPr lang="zh-CN" altLang="en-US" sz="2000" b="1">
                <a:ea typeface="微软雅黑" panose="020B0503020204020204" pitchFamily="34" charset="-122"/>
              </a:rPr>
              <a:t>前面已经说过，神经网络中的梯度之所以难求，就是因为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网络结构太复杂</a:t>
            </a:r>
            <a:r>
              <a:rPr lang="zh-CN" altLang="en-US" sz="2000" b="1">
                <a:ea typeface="微软雅黑" panose="020B0503020204020204" pitchFamily="34" charset="-122"/>
              </a:rPr>
              <a:t>，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参数太多</a:t>
            </a:r>
            <a:r>
              <a:rPr lang="zh-CN" altLang="en-US" sz="2000" b="1">
                <a:ea typeface="微软雅黑" panose="020B0503020204020204" pitchFamily="34" charset="-122"/>
              </a:rPr>
              <a:t>导致的。但是每一小局部的梯度的计算并不难。所以，</a:t>
            </a:r>
            <a:r>
              <a:rPr lang="en-US" altLang="zh-CN" sz="2000" b="1">
                <a:solidFill>
                  <a:srgbClr val="0000FF"/>
                </a:solidFill>
                <a:ea typeface="微软雅黑" panose="020B0503020204020204" pitchFamily="34" charset="-122"/>
              </a:rPr>
              <a:t>BP 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算法</a:t>
            </a:r>
            <a:r>
              <a:rPr lang="zh-CN" altLang="en-US" sz="2000" b="1">
                <a:ea typeface="微软雅黑" panose="020B0503020204020204" pitchFamily="34" charset="-122"/>
              </a:rPr>
              <a:t>的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核心</a:t>
            </a:r>
            <a:r>
              <a:rPr lang="zh-CN" altLang="en-US" sz="2000" b="1">
                <a:ea typeface="微软雅黑" panose="020B0503020204020204" pitchFamily="34" charset="-122"/>
              </a:rPr>
              <a:t>就是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把计算梯度分成</a:t>
            </a:r>
            <a:r>
              <a:rPr lang="zh-CN" altLang="en-US" sz="2000" b="1">
                <a:ea typeface="微软雅黑" panose="020B0503020204020204" pitchFamily="34" charset="-122"/>
              </a:rPr>
              <a:t>了一个个的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局部过程</a:t>
            </a:r>
            <a:r>
              <a:rPr lang="zh-CN" altLang="en-US" sz="2000" b="1">
                <a:ea typeface="微软雅黑" panose="020B0503020204020204" pitchFamily="34" charset="-122"/>
              </a:rPr>
              <a:t>。</a:t>
            </a:r>
            <a:endParaRPr lang="en-US" altLang="zh-CN" sz="20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  <a:buFont typeface="Wingdings" panose="05000000000000000000" pitchFamily="2" charset="2"/>
              <a:buChar char="u"/>
            </a:pPr>
            <a:endParaRPr lang="en-US" altLang="zh-CN" sz="12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  <a:buFont typeface="Wingdings" panose="05000000000000000000" pitchFamily="2" charset="2"/>
              <a:buChar char="u"/>
            </a:pPr>
            <a:r>
              <a:rPr lang="zh-CN" altLang="en-US" sz="2000" b="1">
                <a:ea typeface="微软雅黑" panose="020B0503020204020204" pitchFamily="34" charset="-122"/>
              </a:rPr>
              <a:t>具体做法：</a:t>
            </a:r>
            <a:endParaRPr lang="en-US" altLang="zh-CN" sz="2000" b="1"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  <a:buSzPct val="55000"/>
              <a:buFont typeface="Wingdings" panose="05000000000000000000" pitchFamily="2" charset="2"/>
              <a:buChar char="Ø"/>
            </a:pPr>
            <a:r>
              <a:rPr lang="zh-CN" altLang="en-US" sz="2000" b="1">
                <a:ea typeface="微软雅黑" panose="020B0503020204020204" pitchFamily="34" charset="-122"/>
              </a:rPr>
              <a:t>在每一部分计算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前向传播</a:t>
            </a:r>
            <a:r>
              <a:rPr lang="zh-CN" altLang="en-US" sz="2000" b="1">
                <a:ea typeface="微软雅黑" panose="020B0503020204020204" pitchFamily="34" charset="-122"/>
              </a:rPr>
              <a:t>的同时，把这一局部区域的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局部梯度</a:t>
            </a:r>
            <a:r>
              <a:rPr lang="zh-CN" altLang="en-US" sz="2000" b="1">
                <a:ea typeface="微软雅黑" panose="020B0503020204020204" pitchFamily="34" charset="-122"/>
              </a:rPr>
              <a:t>也求出来。当网络流经最后的损失函数时，得到最终损失函数的局部梯度，然后把这个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局部梯度反向回传</a:t>
            </a:r>
            <a:r>
              <a:rPr lang="zh-CN" altLang="en-US" sz="2000" b="1">
                <a:ea typeface="微软雅黑" panose="020B0503020204020204" pitchFamily="34" charset="-122"/>
              </a:rPr>
              <a:t>，根据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链式法则</a:t>
            </a:r>
            <a:r>
              <a:rPr lang="zh-CN" altLang="en-US" sz="2000" b="1">
                <a:ea typeface="微软雅黑" panose="020B0503020204020204" pitchFamily="34" charset="-122"/>
              </a:rPr>
              <a:t>在回传的过程中把</a:t>
            </a:r>
            <a:r>
              <a:rPr lang="zh-CN" altLang="en-US" sz="2000" b="1">
                <a:solidFill>
                  <a:srgbClr val="0000FF"/>
                </a:solidFill>
                <a:ea typeface="微软雅黑" panose="020B0503020204020204" pitchFamily="34" charset="-122"/>
              </a:rPr>
              <a:t>各个局部梯度进行相乘</a:t>
            </a:r>
            <a:r>
              <a:rPr lang="zh-CN" altLang="en-US" sz="2000" b="1">
                <a:ea typeface="微软雅黑" panose="020B0503020204020204" pitchFamily="34" charset="-122"/>
              </a:rPr>
              <a:t>，最终求出参数的梯度。</a:t>
            </a:r>
            <a:endParaRPr lang="en-US" altLang="zh-CN" sz="2000" b="1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94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89C3C9-44E9-4C07-9AC4-5050D9545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406400"/>
            <a:ext cx="7696200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前向传播和反向传播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5F69CAA3-4F07-48E6-98BF-27CAD358698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13992" y="1236664"/>
                <a:ext cx="8058472" cy="5214937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buClr>
                    <a:srgbClr val="FF0000"/>
                  </a:buClr>
                  <a:buSzPct val="55000"/>
                </a:pPr>
                <a:r>
                  <a:rPr lang="zh-CN" altLang="en-US" sz="2400" b="1">
                    <a:ea typeface="微软雅黑" panose="020B0503020204020204" pitchFamily="34" charset="-122"/>
                  </a:rPr>
                  <a:t>微分学中的链式法则</a:t>
                </a:r>
                <a:endParaRPr lang="en-US" altLang="zh-CN" sz="2400" b="1">
                  <a:ea typeface="微软雅黑" panose="020B0503020204020204" pitchFamily="34" charset="-122"/>
                </a:endParaRPr>
              </a:p>
              <a:p>
                <a:pPr eaLnBrk="1" hangingPunct="1">
                  <a:buClr>
                    <a:srgbClr val="FF0000"/>
                  </a:buClr>
                  <a:buSzPct val="55000"/>
                </a:pPr>
                <a:endParaRPr lang="en-US" altLang="zh-CN" sz="1200" b="1">
                  <a:ea typeface="微软雅黑" panose="020B0503020204020204" pitchFamily="34" charset="-122"/>
                </a:endParaRPr>
              </a:p>
              <a:p>
                <a:pPr eaLnBrk="1" hangingPunct="1"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u"/>
                </a:pPr>
                <a:r>
                  <a:rPr lang="zh-CN" altLang="en-US" sz="2000" b="1">
                    <a:ea typeface="微软雅黑" panose="020B0503020204020204" pitchFamily="34" charset="-122"/>
                  </a:rPr>
                  <a:t>假设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𝒇</m:t>
                    </m:r>
                  </m:oMath>
                </a14:m>
                <a:r>
                  <a:rPr lang="zh-CN" altLang="en-US" sz="2000" b="1">
                    <a:ea typeface="微软雅黑" panose="020B0503020204020204" pitchFamily="34" charset="-122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𝒛</m:t>
                    </m:r>
                  </m:oMath>
                </a14:m>
                <a:r>
                  <a:rPr lang="zh-CN" altLang="en-US" sz="2000" b="1">
                    <a:ea typeface="微软雅黑" panose="020B0503020204020204" pitchFamily="34" charset="-122"/>
                  </a:rPr>
                  <a:t> 的函数，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𝒛</m:t>
                    </m:r>
                  </m:oMath>
                </a14:m>
                <a:r>
                  <a:rPr lang="zh-CN" altLang="en-US" sz="2000" b="1">
                    <a:ea typeface="微软雅黑" panose="020B0503020204020204" pitchFamily="34" charset="-122"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𝒚</m:t>
                    </m:r>
                  </m:oMath>
                </a14:m>
                <a:r>
                  <a:rPr lang="zh-CN" altLang="en-US" sz="2000" b="1">
                    <a:ea typeface="微软雅黑" panose="020B0503020204020204" pitchFamily="34" charset="-122"/>
                  </a:rPr>
                  <a:t> 的函数，而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𝒚</m:t>
                    </m:r>
                  </m:oMath>
                </a14:m>
                <a:r>
                  <a:rPr lang="zh-CN" altLang="en-US" sz="2000" b="1">
                    <a:ea typeface="微软雅黑" panose="020B0503020204020204" pitchFamily="34" charset="-122"/>
                  </a:rPr>
                  <a:t> 又是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𝒙</m:t>
                    </m:r>
                  </m:oMath>
                </a14:m>
                <a:r>
                  <a:rPr lang="zh-CN" altLang="en-US" sz="2000" b="1">
                    <a:ea typeface="微软雅黑" panose="020B0503020204020204" pitchFamily="34" charset="-122"/>
                  </a:rPr>
                  <a:t> 的函数，那么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𝒇</m:t>
                    </m:r>
                  </m:oMath>
                </a14:m>
                <a:r>
                  <a:rPr lang="zh-CN" altLang="en-US" sz="2000" b="1">
                    <a:ea typeface="微软雅黑" panose="020B0503020204020204" pitchFamily="34" charset="-122"/>
                  </a:rPr>
                  <a:t> 对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𝒙</m:t>
                    </m:r>
                  </m:oMath>
                </a14:m>
                <a:r>
                  <a:rPr lang="zh-CN" altLang="en-US" sz="2000" b="1">
                    <a:ea typeface="微软雅黑" panose="020B0503020204020204" pitchFamily="34" charset="-122"/>
                  </a:rPr>
                  <a:t> 求导数时，就可以写成如下形式：</a:t>
                </a:r>
                <a:endParaRPr lang="en-US" altLang="zh-CN" sz="2000" b="1">
                  <a:ea typeface="微软雅黑" panose="020B0503020204020204" pitchFamily="34" charset="-122"/>
                </a:endParaRPr>
              </a:p>
              <a:p>
                <a:pPr eaLnBrk="1" hangingPunct="1"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u"/>
                </a:pPr>
                <a:endParaRPr lang="en-US" altLang="zh-CN" sz="2000" b="1">
                  <a:ea typeface="微软雅黑" panose="020B0503020204020204" pitchFamily="34" charset="-122"/>
                </a:endParaRPr>
              </a:p>
              <a:p>
                <a:pPr eaLnBrk="1" hangingPunct="1"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u"/>
                </a:pPr>
                <a:endParaRPr lang="en-US" altLang="zh-CN" sz="2000" b="1">
                  <a:ea typeface="微软雅黑" panose="020B0503020204020204" pitchFamily="34" charset="-122"/>
                </a:endParaRPr>
              </a:p>
              <a:p>
                <a:pPr eaLnBrk="1" hangingPunct="1"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u"/>
                </a:pPr>
                <a:endParaRPr lang="en-US" altLang="zh-CN" sz="2000" b="1">
                  <a:ea typeface="微软雅黑" panose="020B0503020204020204" pitchFamily="34" charset="-122"/>
                </a:endParaRPr>
              </a:p>
              <a:p>
                <a:pPr eaLnBrk="1" hangingPunct="1"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u"/>
                </a:pPr>
                <a:endParaRPr lang="en-US" altLang="zh-CN" sz="2000" b="1">
                  <a:ea typeface="微软雅黑" panose="020B0503020204020204" pitchFamily="34" charset="-122"/>
                </a:endParaRPr>
              </a:p>
              <a:p>
                <a:pPr eaLnBrk="1" hangingPunct="1"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u"/>
                </a:pPr>
                <a:endParaRPr lang="en-US" altLang="zh-CN" sz="2000" b="1">
                  <a:ea typeface="微软雅黑" panose="020B0503020204020204" pitchFamily="34" charset="-122"/>
                </a:endParaRPr>
              </a:p>
              <a:p>
                <a:pPr eaLnBrk="1" hangingPunct="1"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u"/>
                </a:pPr>
                <a:r>
                  <a:rPr lang="zh-CN" altLang="en-US" sz="2000" b="1">
                    <a:ea typeface="微软雅黑" panose="020B0503020204020204" pitchFamily="34" charset="-122"/>
                  </a:rPr>
                  <a:t>也就是说，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rgbClr val="0000FF"/>
                    </a:solidFill>
                    <a:ea typeface="微软雅黑" panose="020B0503020204020204" pitchFamily="34" charset="-122"/>
                  </a:rPr>
                  <a:t> 对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𝒙</m:t>
                    </m:r>
                  </m:oMath>
                </a14:m>
                <a:r>
                  <a:rPr lang="zh-CN" altLang="en-US" sz="2000" b="1">
                    <a:solidFill>
                      <a:srgbClr val="0000FF"/>
                    </a:solidFill>
                    <a:ea typeface="微软雅黑" panose="020B0503020204020204" pitchFamily="34" charset="-122"/>
                  </a:rPr>
                  <a:t> 的导数</a:t>
                </a:r>
                <a:r>
                  <a:rPr lang="zh-CN" altLang="en-US" sz="2000" b="1">
                    <a:ea typeface="微软雅黑" panose="020B0503020204020204" pitchFamily="34" charset="-122"/>
                  </a:rPr>
                  <a:t>就是每个</a:t>
                </a:r>
                <a:r>
                  <a:rPr lang="zh-CN" altLang="en-US" sz="2000" b="1">
                    <a:solidFill>
                      <a:srgbClr val="0000FF"/>
                    </a:solidFill>
                    <a:ea typeface="微软雅黑" panose="020B0503020204020204" pitchFamily="34" charset="-122"/>
                  </a:rPr>
                  <a:t>局部的导数相互乘积</a:t>
                </a:r>
                <a:r>
                  <a:rPr lang="zh-CN" altLang="en-US" sz="2000" b="1">
                    <a:ea typeface="微软雅黑" panose="020B0503020204020204" pitchFamily="34" charset="-122"/>
                  </a:rPr>
                  <a:t>。</a:t>
                </a:r>
                <a:endParaRPr lang="en-US" altLang="zh-CN" sz="2000" b="1">
                  <a:ea typeface="微软雅黑" panose="020B0503020204020204" pitchFamily="34" charset="-122"/>
                </a:endParaRPr>
              </a:p>
              <a:p>
                <a:pPr eaLnBrk="1" hangingPunct="1"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u"/>
                </a:pPr>
                <a:r>
                  <a:rPr lang="en-US" altLang="zh-CN" sz="2000" b="1">
                    <a:solidFill>
                      <a:srgbClr val="0000FF"/>
                    </a:solidFill>
                    <a:ea typeface="微软雅黑" panose="020B0503020204020204" pitchFamily="34" charset="-122"/>
                  </a:rPr>
                  <a:t>BP </a:t>
                </a:r>
                <a:r>
                  <a:rPr lang="zh-CN" altLang="en-US" sz="2000" b="1">
                    <a:solidFill>
                      <a:srgbClr val="0000FF"/>
                    </a:solidFill>
                    <a:ea typeface="微软雅黑" panose="020B0503020204020204" pitchFamily="34" charset="-122"/>
                  </a:rPr>
                  <a:t>算法</a:t>
                </a:r>
                <a:r>
                  <a:rPr lang="zh-CN" altLang="en-US" sz="2000" b="1">
                    <a:ea typeface="微软雅黑" panose="020B0503020204020204" pitchFamily="34" charset="-122"/>
                  </a:rPr>
                  <a:t>就是以</a:t>
                </a:r>
                <a:r>
                  <a:rPr lang="zh-CN" altLang="en-US" sz="2000" b="1">
                    <a:solidFill>
                      <a:srgbClr val="0000FF"/>
                    </a:solidFill>
                    <a:ea typeface="微软雅黑" panose="020B0503020204020204" pitchFamily="34" charset="-122"/>
                  </a:rPr>
                  <a:t>运算门</a:t>
                </a:r>
                <a:r>
                  <a:rPr lang="zh-CN" altLang="en-US" sz="2000" b="1">
                    <a:ea typeface="微软雅黑" panose="020B0503020204020204" pitchFamily="34" charset="-122"/>
                  </a:rPr>
                  <a:t>为单位，把整个梯度的计算</a:t>
                </a:r>
                <a:r>
                  <a:rPr lang="zh-CN" altLang="en-US" sz="2000" b="1">
                    <a:solidFill>
                      <a:srgbClr val="0000FF"/>
                    </a:solidFill>
                    <a:ea typeface="微软雅黑" panose="020B0503020204020204" pitchFamily="34" charset="-122"/>
                  </a:rPr>
                  <a:t>拆分成</a:t>
                </a:r>
                <a:r>
                  <a:rPr lang="zh-CN" altLang="en-US" sz="2000" b="1">
                    <a:ea typeface="微软雅黑" panose="020B0503020204020204" pitchFamily="34" charset="-122"/>
                  </a:rPr>
                  <a:t>了这样的</a:t>
                </a:r>
                <a:r>
                  <a:rPr lang="zh-CN" altLang="en-US" sz="2000" b="1">
                    <a:solidFill>
                      <a:srgbClr val="0000FF"/>
                    </a:solidFill>
                    <a:ea typeface="微软雅黑" panose="020B0503020204020204" pitchFamily="34" charset="-122"/>
                  </a:rPr>
                  <a:t>局部的梯度计算</a:t>
                </a:r>
                <a:r>
                  <a:rPr lang="zh-CN" altLang="en-US" sz="2000" b="1">
                    <a:ea typeface="微软雅黑" panose="020B0503020204020204" pitchFamily="34" charset="-122"/>
                  </a:rPr>
                  <a:t>。</a:t>
                </a:r>
                <a:endParaRPr lang="en-US" altLang="zh-CN" sz="2000" b="1">
                  <a:ea typeface="微软雅黑" panose="020B0503020204020204" pitchFamily="34" charset="-122"/>
                </a:endParaRPr>
              </a:p>
              <a:p>
                <a:pPr eaLnBrk="1" hangingPunct="1"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u"/>
                </a:pPr>
                <a:endParaRPr lang="en-US" altLang="zh-CN" sz="2000" b="1">
                  <a:ea typeface="微软雅黑" panose="020B0503020204020204" pitchFamily="34" charset="-122"/>
                </a:endParaRPr>
              </a:p>
              <a:p>
                <a:pPr eaLnBrk="1" hangingPunct="1"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u"/>
                </a:pPr>
                <a:r>
                  <a:rPr lang="zh-CN" altLang="en-US" sz="2000" b="1">
                    <a:ea typeface="微软雅黑" panose="020B0503020204020204" pitchFamily="34" charset="-122"/>
                  </a:rPr>
                  <a:t>下面举个简单的例子</a:t>
                </a:r>
                <a:endParaRPr lang="en-US" altLang="zh-CN" sz="2000" b="1"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5F69CAA3-4F07-48E6-98BF-27CAD3586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13992" y="1236664"/>
                <a:ext cx="8058472" cy="5214937"/>
              </a:xfrm>
              <a:blipFill>
                <a:blip r:embed="rId2"/>
                <a:stretch>
                  <a:fillRect l="-76" t="-233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369D7641-2830-4D60-AAEC-9F50ACB97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2830796"/>
            <a:ext cx="3528392" cy="119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1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89C3C9-44E9-4C07-9AC4-5050D9545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406400"/>
            <a:ext cx="7696200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前向传播和反向传播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5B7803-A162-497E-A6EA-AF8DFC067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340768"/>
            <a:ext cx="7737517" cy="3816424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3CD8DB0-C232-4345-81E0-CACC05EA60F0}"/>
              </a:ext>
            </a:extLst>
          </p:cNvPr>
          <p:cNvCxnSpPr/>
          <p:nvPr/>
        </p:nvCxnSpPr>
        <p:spPr bwMode="auto">
          <a:xfrm>
            <a:off x="7824192" y="3284984"/>
            <a:ext cx="0" cy="7920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2DC6993-4159-42BD-8B7A-4E46C9D0BA3E}"/>
              </a:ext>
            </a:extLst>
          </p:cNvPr>
          <p:cNvSpPr txBox="1"/>
          <p:nvPr/>
        </p:nvSpPr>
        <p:spPr>
          <a:xfrm>
            <a:off x="6076843" y="402023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这个就是左边函数 </a:t>
            </a:r>
            <a:r>
              <a:rPr lang="en-US" altLang="zh-CN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拆成的计算图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64AC26-B0C8-4671-96E1-1B2BBEDB8440}"/>
              </a:ext>
            </a:extLst>
          </p:cNvPr>
          <p:cNvCxnSpPr/>
          <p:nvPr/>
        </p:nvCxnSpPr>
        <p:spPr bwMode="auto">
          <a:xfrm>
            <a:off x="3863752" y="2780928"/>
            <a:ext cx="0" cy="7920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ED5A1A4-7807-4380-87F9-3AF33945A528}"/>
              </a:ext>
            </a:extLst>
          </p:cNvPr>
          <p:cNvSpPr txBox="1"/>
          <p:nvPr/>
        </p:nvSpPr>
        <p:spPr>
          <a:xfrm>
            <a:off x="2711624" y="3573016"/>
            <a:ext cx="228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 y, z </a:t>
            </a:r>
            <a:r>
              <a:rPr lang="zh-CN" altLang="en-US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的初始输入值</a:t>
            </a:r>
          </a:p>
        </p:txBody>
      </p:sp>
    </p:spTree>
    <p:extLst>
      <p:ext uri="{BB962C8B-B14F-4D97-AF65-F5344CB8AC3E}">
        <p14:creationId xmlns:p14="http://schemas.microsoft.com/office/powerpoint/2010/main" val="146404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937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3C88"/>
      </a:accent1>
      <a:accent2>
        <a:srgbClr val="4061D3"/>
      </a:accent2>
      <a:accent3>
        <a:srgbClr val="4F609C"/>
      </a:accent3>
      <a:accent4>
        <a:srgbClr val="52555F"/>
      </a:accent4>
      <a:accent5>
        <a:srgbClr val="222E57"/>
      </a:accent5>
      <a:accent6>
        <a:srgbClr val="2E2E2E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14311</TotalTime>
  <Words>1550</Words>
  <Application>Microsoft Office PowerPoint</Application>
  <PresentationFormat>宽屏</PresentationFormat>
  <Paragraphs>445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等线</vt:lpstr>
      <vt:lpstr>思源黑体 CN Heavy</vt:lpstr>
      <vt:lpstr>思源黑体 CN Medium</vt:lpstr>
      <vt:lpstr>微软雅黑</vt:lpstr>
      <vt:lpstr>Arial</vt:lpstr>
      <vt:lpstr>Calibri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6.3.3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  <vt:lpstr> 前向传播和反向传播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937</dc:title>
  <dc:creator/>
  <cp:lastModifiedBy>克 王</cp:lastModifiedBy>
  <cp:revision>611</cp:revision>
  <dcterms:modified xsi:type="dcterms:W3CDTF">2022-07-02T11:54:08Z</dcterms:modified>
</cp:coreProperties>
</file>