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2" r:id="rId19"/>
    <p:sldId id="280" r:id="rId20"/>
    <p:sldId id="281" r:id="rId21"/>
    <p:sldId id="282" r:id="rId22"/>
    <p:sldId id="284" r:id="rId23"/>
    <p:sldId id="283" r:id="rId24"/>
    <p:sldId id="285" r:id="rId25"/>
    <p:sldId id="275" r:id="rId26"/>
    <p:sldId id="277" r:id="rId27"/>
    <p:sldId id="276" r:id="rId28"/>
    <p:sldId id="278" r:id="rId29"/>
    <p:sldId id="286" r:id="rId30"/>
    <p:sldId id="288" r:id="rId31"/>
    <p:sldId id="289" r:id="rId32"/>
    <p:sldId id="290" r:id="rId33"/>
    <p:sldId id="292" r:id="rId34"/>
    <p:sldId id="293" r:id="rId35"/>
    <p:sldId id="295" r:id="rId36"/>
    <p:sldId id="296" r:id="rId37"/>
    <p:sldId id="294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1"/>
    <p:restoredTop sz="94719"/>
  </p:normalViewPr>
  <p:slideViewPr>
    <p:cSldViewPr snapToGrid="0">
      <p:cViewPr varScale="1">
        <p:scale>
          <a:sx n="142" d="100"/>
          <a:sy n="142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752102176520792E-2"/>
          <c:y val="7.4912678507389849E-2"/>
          <c:w val="0.93306730033975693"/>
          <c:h val="0.8524637195639490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0.7</c:v>
                </c:pt>
                <c:pt idx="1">
                  <c:v>1.8</c:v>
                </c:pt>
                <c:pt idx="2">
                  <c:v>1.36</c:v>
                </c:pt>
                <c:pt idx="3">
                  <c:v>1.36</c:v>
                </c:pt>
                <c:pt idx="4">
                  <c:v>0.7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0.7</c:v>
                </c:pt>
                <c:pt idx="1">
                  <c:v>2.1</c:v>
                </c:pt>
                <c:pt idx="2">
                  <c:v>1.5</c:v>
                </c:pt>
                <c:pt idx="3">
                  <c:v>3</c:v>
                </c:pt>
                <c:pt idx="4">
                  <c:v>1.3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F05-4316-AED4-EFEA3E7C8B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5198896"/>
        <c:axId val="325199880"/>
      </c:scatterChart>
      <c:valAx>
        <c:axId val="32519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5199880"/>
        <c:crosses val="autoZero"/>
        <c:crossBetween val="midCat"/>
      </c:valAx>
      <c:valAx>
        <c:axId val="325199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5198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752102176520792E-2"/>
          <c:y val="7.4912678507389849E-2"/>
          <c:w val="0.93306730033975693"/>
          <c:h val="0.8524637195639490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0.7</c:v>
                </c:pt>
                <c:pt idx="1">
                  <c:v>1.8</c:v>
                </c:pt>
                <c:pt idx="2">
                  <c:v>1.36</c:v>
                </c:pt>
                <c:pt idx="3">
                  <c:v>1.36</c:v>
                </c:pt>
                <c:pt idx="4">
                  <c:v>0.7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0.7</c:v>
                </c:pt>
                <c:pt idx="1">
                  <c:v>2.1</c:v>
                </c:pt>
                <c:pt idx="2">
                  <c:v>1.5</c:v>
                </c:pt>
                <c:pt idx="3">
                  <c:v>3</c:v>
                </c:pt>
                <c:pt idx="4">
                  <c:v>1.3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F05-4316-AED4-EFEA3E7C8B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5198896"/>
        <c:axId val="325199880"/>
      </c:scatterChart>
      <c:valAx>
        <c:axId val="32519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5199880"/>
        <c:crosses val="autoZero"/>
        <c:crossBetween val="midCat"/>
      </c:valAx>
      <c:valAx>
        <c:axId val="325199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5198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752102176520792E-2"/>
          <c:y val="7.4912678507389849E-2"/>
          <c:w val="0.93306730033975693"/>
          <c:h val="0.8524637195639490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0.7</c:v>
                </c:pt>
                <c:pt idx="1">
                  <c:v>1.8</c:v>
                </c:pt>
                <c:pt idx="2">
                  <c:v>1.36</c:v>
                </c:pt>
                <c:pt idx="3">
                  <c:v>1.36</c:v>
                </c:pt>
                <c:pt idx="4">
                  <c:v>0.7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0.7</c:v>
                </c:pt>
                <c:pt idx="1">
                  <c:v>2.1</c:v>
                </c:pt>
                <c:pt idx="2">
                  <c:v>1.5</c:v>
                </c:pt>
                <c:pt idx="3">
                  <c:v>3</c:v>
                </c:pt>
                <c:pt idx="4">
                  <c:v>1.3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F05-4316-AED4-EFEA3E7C8B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5198896"/>
        <c:axId val="325199880"/>
      </c:scatterChart>
      <c:valAx>
        <c:axId val="32519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5199880"/>
        <c:crosses val="autoZero"/>
        <c:crossBetween val="midCat"/>
      </c:valAx>
      <c:valAx>
        <c:axId val="325199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5198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752102176520792E-2"/>
          <c:y val="7.4912678507389849E-2"/>
          <c:w val="0.93306730033975693"/>
          <c:h val="0.8524637195639490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0.7</c:v>
                </c:pt>
                <c:pt idx="1">
                  <c:v>1.8</c:v>
                </c:pt>
                <c:pt idx="2">
                  <c:v>1.36</c:v>
                </c:pt>
                <c:pt idx="3">
                  <c:v>1.36</c:v>
                </c:pt>
                <c:pt idx="4">
                  <c:v>0.7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0.7</c:v>
                </c:pt>
                <c:pt idx="1">
                  <c:v>2.1</c:v>
                </c:pt>
                <c:pt idx="2">
                  <c:v>1.5</c:v>
                </c:pt>
                <c:pt idx="3">
                  <c:v>3</c:v>
                </c:pt>
                <c:pt idx="4">
                  <c:v>1.3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F05-4316-AED4-EFEA3E7C8B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5198896"/>
        <c:axId val="325199880"/>
      </c:scatterChart>
      <c:valAx>
        <c:axId val="32519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5199880"/>
        <c:crosses val="autoZero"/>
        <c:crossBetween val="midCat"/>
      </c:valAx>
      <c:valAx>
        <c:axId val="325199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5198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678D2-03C4-CE45-B692-30E50E2BFD7D}" type="datetimeFigureOut">
              <a:rPr kumimoji="1" lang="zh-CN" altLang="en-US" smtClean="0"/>
              <a:t>2022/7/6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D0E7A-4B4E-F64A-9C19-5217AD9913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572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D0E7A-4B4E-F64A-9C19-5217AD991368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6607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	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D0E7A-4B4E-F64A-9C19-5217AD991368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1625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D0E7A-4B4E-F64A-9C19-5217AD991368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900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D0E7A-4B4E-F64A-9C19-5217AD991368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7585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D0E7A-4B4E-F64A-9C19-5217AD991368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0207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D0E7A-4B4E-F64A-9C19-5217AD991368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848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D0E7A-4B4E-F64A-9C19-5217AD991368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6227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D0E7A-4B4E-F64A-9C19-5217AD991368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655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D0E7A-4B4E-F64A-9C19-5217AD991368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45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8EFEB-8F17-1F7D-F33F-C534AE0CA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063D07-57F4-05A9-AEEC-69A315F16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A766D-F503-628F-0436-211BE307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8DD-7B15-4CE5-9916-06FBB5436CF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4C8F9-3B6C-1113-1015-73F49738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826BC-9BAD-1B03-F625-F855A24E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4D8-5679-43A7-94BD-6AB984C1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28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D76A1-9404-81CB-BD4C-B18B71B0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46B710-5209-6649-1FFD-B4CDCC483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3AC74-AC2B-4F6A-9275-1A9B1F9C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8DD-7B15-4CE5-9916-06FBB5436CF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AD86A-CBF8-61B6-D04A-BE15E2CB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AE82E-8373-8638-F1F9-18DE10D8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4D8-5679-43A7-94BD-6AB984C1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33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2B6899-F1CB-0EE0-DE1B-CB455A76F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1DB939-7F51-C0B6-E40F-C6A3A877A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840BCA-3EEE-F45E-0D2B-3995B95C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8DD-7B15-4CE5-9916-06FBB5436CF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7EA6F-6FCD-2DE2-290B-18A848CA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706E2-C521-CA48-97C3-EA6C1999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4D8-5679-43A7-94BD-6AB984C1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03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BFA9D-6A58-4059-309C-EE2B3BBA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D3E60-F314-CA89-C8A5-1433FE494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8E13C-D731-AB7B-ED49-5836F57E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8DD-7B15-4CE5-9916-06FBB5436CF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0E9DD-A26D-217A-AA8F-327A5AD4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3E99D3-3744-C460-2DC3-A226AFCD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4D8-5679-43A7-94BD-6AB984C1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8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F7BCB-CEC6-4B0D-C21F-A562C5D9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A9346D-117B-9139-DC9A-E22A5426C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284D23-4B58-92B4-C245-93A3C27B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8DD-7B15-4CE5-9916-06FBB5436CF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3D6AC-99AA-6B42-4089-7DFE1929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468FE-9C57-0DB2-603D-62EADEB1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4D8-5679-43A7-94BD-6AB984C1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9D552-92B2-D3ED-5A87-801D09F7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2454D-A3BF-C4FD-1708-C0CCA7B0D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DE38D6-C3CE-3A01-C117-864D41F7C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5D0DB0-60CC-A786-7271-614349C9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8DD-7B15-4CE5-9916-06FBB5436CF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758DD4-7F8C-8448-C68A-553EBF15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6518C-0DBB-D10F-D4F7-C291EC00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4D8-5679-43A7-94BD-6AB984C1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7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E1826-69FD-DFC6-67AA-C543E271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67EA82-FB44-EC12-1C05-4EA28AC32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6099B0-BFF6-32CA-4A81-9575602A0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AFF653-0A47-725E-F4B9-288A595A1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D16238-8D41-8055-A32C-9F438AFDA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4B4B03-8097-ACD8-F8BE-0EEDD997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8DD-7B15-4CE5-9916-06FBB5436CF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68F8C4-6396-FED6-95BF-6C17442B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0764A0-AE54-FCC7-6DD3-F2894D81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4D8-5679-43A7-94BD-6AB984C1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44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43F56-3998-2BEF-81E5-6F5789A9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948C02-54B0-ACE2-63CC-8C1EAA51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8DD-7B15-4CE5-9916-06FBB5436CF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CBF47D-E77F-3304-3162-6851376B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C45FB4-9A22-01D7-D0C3-70F1193C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4D8-5679-43A7-94BD-6AB984C1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40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4D8527-F70D-3F1C-B7F9-F702EE76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8DD-7B15-4CE5-9916-06FBB5436CF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C02070-9F73-AC5F-FAF3-1972C96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77E10E-0C4F-3C6B-D286-4EE840A1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4D8-5679-43A7-94BD-6AB984C1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26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6258B-C80B-01AF-F2AE-D5F7FA8A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B273E-DF6C-EBEC-04FB-FB585C4CF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5FF702-AC8A-0BC4-0025-6BA203B86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05D495-9D81-183E-13C6-75490198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8DD-7B15-4CE5-9916-06FBB5436CF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53BEAA-0AE8-D885-BF41-F0B9B057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F047C-1720-8050-7C91-3E82787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4D8-5679-43A7-94BD-6AB984C1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17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D16D6-BED3-AFB2-8298-CA841ABA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63BEF4-16E2-F5E9-2CDA-3DD7804FD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D2F044-F03C-D98C-6F10-437786D79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96B448-493B-55AA-CD82-B0D9EA11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8DD-7B15-4CE5-9916-06FBB5436CF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E3592F-1247-EC6E-D9C9-7A720BDB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32602-B56F-C66C-0DC7-B757DE5C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4D8-5679-43A7-94BD-6AB984C1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22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FABE46-95EF-2996-46CA-BFB52589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9F763F-9D1B-B683-CC90-9B5C18599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30D11B-EA6B-85F5-97C7-D3F8EC2F9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BF8DD-7B15-4CE5-9916-06FBB5436CF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8A0CA-14A3-7AA0-1366-8AE7823F6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45C09-500F-C706-CDF0-8649C4E23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2F4D8-5679-43A7-94BD-6AB984C1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5" Type="http://schemas.openxmlformats.org/officeDocument/2006/relationships/image" Target="../media/image610.png"/><Relationship Id="rId4" Type="http://schemas.openxmlformats.org/officeDocument/2006/relationships/image" Target="../media/image6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B6A31-5585-B310-E724-1D0740AFA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2676" y="1850332"/>
            <a:ext cx="9144000" cy="23876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  <a:cs typeface="Calibri Light" panose="020F0302020204030204" pitchFamily="34" charset="0"/>
              </a:rPr>
              <a:t>线性回归法</a:t>
            </a:r>
            <a:br>
              <a:rPr lang="en-US" altLang="zh-CN" dirty="0">
                <a:solidFill>
                  <a:srgbClr val="FF0000"/>
                </a:solidFill>
                <a:latin typeface="+mn-ea"/>
                <a:ea typeface="+mn-ea"/>
                <a:cs typeface="Calibri Light" panose="020F0302020204030204" pitchFamily="34" charset="0"/>
              </a:rPr>
            </a:b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  <a:cs typeface="Calibri Light" panose="020F0302020204030204" pitchFamily="34" charset="0"/>
              </a:rPr>
              <a:t>Linear Regression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43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一类机器学习算法的基本思路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D1B790-807F-2D94-C542-BFFEE7138520}"/>
              </a:ext>
            </a:extLst>
          </p:cNvPr>
          <p:cNvSpPr txBox="1"/>
          <p:nvPr/>
        </p:nvSpPr>
        <p:spPr>
          <a:xfrm>
            <a:off x="2997547" y="3110162"/>
            <a:ext cx="5570756" cy="637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近乎所有的机器学习都是这个套路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DB76EA-0D4B-79C9-E8C8-38B7E79AA045}"/>
              </a:ext>
            </a:extLst>
          </p:cNvPr>
          <p:cNvSpPr txBox="1"/>
          <p:nvPr/>
        </p:nvSpPr>
        <p:spPr>
          <a:xfrm>
            <a:off x="3002845" y="2047875"/>
            <a:ext cx="6186309" cy="85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通过分析问题，确定问题的损失函数或者效用函数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通过最优化损失函数或者效用函数，获得机器学习的模型。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170B77-BA29-FC5F-3B31-4FD4875B0222}"/>
              </a:ext>
            </a:extLst>
          </p:cNvPr>
          <p:cNvSpPr txBox="1"/>
          <p:nvPr/>
        </p:nvSpPr>
        <p:spPr>
          <a:xfrm>
            <a:off x="2898070" y="4240486"/>
            <a:ext cx="2775119" cy="1853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/>
              <a:t>线性回归        </a:t>
            </a:r>
            <a:r>
              <a:rPr lang="en-US" altLang="zh-CN" sz="2000" b="1" dirty="0"/>
              <a:t>SVM   </a:t>
            </a:r>
          </a:p>
          <a:p>
            <a:pPr>
              <a:lnSpc>
                <a:spcPct val="200000"/>
              </a:lnSpc>
            </a:pPr>
            <a:r>
              <a:rPr lang="zh-CN" altLang="en-US" sz="2000" b="1" dirty="0"/>
              <a:t>多项式回归</a:t>
            </a:r>
            <a:r>
              <a:rPr lang="en-US" altLang="zh-CN" sz="2000" b="1" dirty="0"/>
              <a:t>    </a:t>
            </a:r>
            <a:r>
              <a:rPr lang="zh-CN" altLang="en-US" sz="2000" b="1" dirty="0"/>
              <a:t>神经网络</a:t>
            </a:r>
            <a:endParaRPr lang="en-US" altLang="zh-CN" sz="2000" b="1" dirty="0"/>
          </a:p>
          <a:p>
            <a:pPr>
              <a:lnSpc>
                <a:spcPct val="200000"/>
              </a:lnSpc>
            </a:pPr>
            <a:r>
              <a:rPr lang="zh-CN" altLang="en-US" sz="2000" b="1" dirty="0"/>
              <a:t>逻辑回归    </a:t>
            </a:r>
            <a:r>
              <a:rPr lang="en-US" altLang="zh-CN" sz="2000" b="1" dirty="0"/>
              <a:t>    ......</a:t>
            </a:r>
            <a:endParaRPr lang="zh-CN" altLang="en-US" sz="20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F1D573B-C5A5-A7C3-EFA9-7CE60C1513EA}"/>
              </a:ext>
            </a:extLst>
          </p:cNvPr>
          <p:cNvSpPr txBox="1"/>
          <p:nvPr/>
        </p:nvSpPr>
        <p:spPr>
          <a:xfrm>
            <a:off x="7229475" y="47836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最优化问题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0386936-E7F6-CECA-03E2-6039AF2221BA}"/>
              </a:ext>
            </a:extLst>
          </p:cNvPr>
          <p:cNvSpPr txBox="1"/>
          <p:nvPr/>
        </p:nvSpPr>
        <p:spPr>
          <a:xfrm>
            <a:off x="7458313" y="53244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凸优化</a:t>
            </a:r>
          </a:p>
        </p:txBody>
      </p:sp>
    </p:spTree>
    <p:extLst>
      <p:ext uri="{BB962C8B-B14F-4D97-AF65-F5344CB8AC3E}">
        <p14:creationId xmlns:p14="http://schemas.microsoft.com/office/powerpoint/2010/main" val="126933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简单线性回归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BDE65D6-526F-21D0-2415-D6C2B0B111F0}"/>
              </a:ext>
            </a:extLst>
          </p:cNvPr>
          <p:cNvGrpSpPr/>
          <p:nvPr/>
        </p:nvGrpSpPr>
        <p:grpSpPr>
          <a:xfrm>
            <a:off x="2719920" y="1819275"/>
            <a:ext cx="6752160" cy="1434047"/>
            <a:chOff x="2400300" y="4210050"/>
            <a:chExt cx="6752160" cy="1434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32C3E74-731C-3B62-F198-DDD4A55B3C22}"/>
                    </a:ext>
                  </a:extLst>
                </p:cNvPr>
                <p:cNvSpPr txBox="1"/>
                <p:nvPr/>
              </p:nvSpPr>
              <p:spPr>
                <a:xfrm>
                  <a:off x="4638675" y="4210050"/>
                  <a:ext cx="3479734" cy="14340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zh-CN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3200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3200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b</m:t>
                            </m:r>
                            <m:sSup>
                              <m:sSupPr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32C3E74-731C-3B62-F198-DDD4A55B3C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675" y="4210050"/>
                  <a:ext cx="3479734" cy="143404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6D04DCA-1450-3C9B-CB53-EBF71B7C8E06}"/>
                </a:ext>
              </a:extLst>
            </p:cNvPr>
            <p:cNvSpPr txBox="1"/>
            <p:nvPr/>
          </p:nvSpPr>
          <p:spPr>
            <a:xfrm>
              <a:off x="2400300" y="4742407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目标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找到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，使得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ACBE93F-8298-EA3D-1F4C-19637CA43345}"/>
                </a:ext>
              </a:extLst>
            </p:cNvPr>
            <p:cNvSpPr txBox="1"/>
            <p:nvPr/>
          </p:nvSpPr>
          <p:spPr>
            <a:xfrm>
              <a:off x="8044464" y="474136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尽可能小</a:t>
              </a:r>
              <a:endParaRPr lang="zh-CN" altLang="en-US"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5DB0225-268E-03F8-F304-4D327591B6CA}"/>
              </a:ext>
            </a:extLst>
          </p:cNvPr>
          <p:cNvSpPr txBox="1"/>
          <p:nvPr/>
        </p:nvSpPr>
        <p:spPr>
          <a:xfrm>
            <a:off x="2741721" y="3644054"/>
            <a:ext cx="471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典型的最小二乘法问题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最小化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误差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的平方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C7F3B93-73FB-CDFB-392D-E286BB6235D3}"/>
                  </a:ext>
                </a:extLst>
              </p:cNvPr>
              <p:cNvSpPr txBox="1"/>
              <p:nvPr/>
            </p:nvSpPr>
            <p:spPr>
              <a:xfrm>
                <a:off x="2219325" y="4872387"/>
                <a:ext cx="4419600" cy="1114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C7F3B93-73FB-CDFB-392D-E286BB623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325" y="4872387"/>
                <a:ext cx="4419600" cy="1114857"/>
              </a:xfrm>
              <a:prstGeom prst="rect">
                <a:avLst/>
              </a:prstGeom>
              <a:blipFill>
                <a:blip r:embed="rId3"/>
                <a:stretch>
                  <a:fillRect l="-4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C5566DD-095F-7EDC-DF61-0876FEE33842}"/>
                  </a:ext>
                </a:extLst>
              </p:cNvPr>
              <p:cNvSpPr txBox="1"/>
              <p:nvPr/>
            </p:nvSpPr>
            <p:spPr>
              <a:xfrm>
                <a:off x="7305457" y="5081226"/>
                <a:ext cx="1888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/>
                  <a:t>b=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C5566DD-095F-7EDC-DF61-0876FEE33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457" y="5081226"/>
                <a:ext cx="1888850" cy="584775"/>
              </a:xfrm>
              <a:prstGeom prst="rect">
                <a:avLst/>
              </a:prstGeom>
              <a:blipFill>
                <a:blip r:embed="rId4"/>
                <a:stretch>
                  <a:fillRect l="-8065" t="-13684" b="-3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36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最小二乘法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BDE65D6-526F-21D0-2415-D6C2B0B111F0}"/>
              </a:ext>
            </a:extLst>
          </p:cNvPr>
          <p:cNvGrpSpPr/>
          <p:nvPr/>
        </p:nvGrpSpPr>
        <p:grpSpPr>
          <a:xfrm>
            <a:off x="2719920" y="1819275"/>
            <a:ext cx="6885510" cy="1434047"/>
            <a:chOff x="2400300" y="4210050"/>
            <a:chExt cx="6885510" cy="1434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32C3E74-731C-3B62-F198-DDD4A55B3C22}"/>
                    </a:ext>
                  </a:extLst>
                </p:cNvPr>
                <p:cNvSpPr txBox="1"/>
                <p:nvPr/>
              </p:nvSpPr>
              <p:spPr>
                <a:xfrm>
                  <a:off x="4638675" y="4210050"/>
                  <a:ext cx="3832011" cy="14340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zh-CN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3200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3200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b</m:t>
                            </m:r>
                            <m:sSup>
                              <m:sSupPr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32C3E74-731C-3B62-F198-DDD4A55B3C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675" y="4210050"/>
                  <a:ext cx="3832011" cy="143404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6D04DCA-1450-3C9B-CB53-EBF71B7C8E06}"/>
                </a:ext>
              </a:extLst>
            </p:cNvPr>
            <p:cNvSpPr txBox="1"/>
            <p:nvPr/>
          </p:nvSpPr>
          <p:spPr>
            <a:xfrm>
              <a:off x="2400300" y="4742407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目标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找到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，使得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ACBE93F-8298-EA3D-1F4C-19637CA43345}"/>
                </a:ext>
              </a:extLst>
            </p:cNvPr>
            <p:cNvSpPr txBox="1"/>
            <p:nvPr/>
          </p:nvSpPr>
          <p:spPr>
            <a:xfrm>
              <a:off x="8177814" y="474136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尽可能小</a:t>
              </a:r>
              <a:endParaRPr lang="zh-CN" altLang="en-US" dirty="0"/>
            </a:p>
          </p:txBody>
        </p:sp>
      </p:grpSp>
      <p:sp>
        <p:nvSpPr>
          <p:cNvPr id="4" name="箭头: 下 3">
            <a:extLst>
              <a:ext uri="{FF2B5EF4-FFF2-40B4-BE49-F238E27FC236}">
                <a16:creationId xmlns:a16="http://schemas.microsoft.com/office/drawing/2014/main" id="{A01E40C5-3D9D-7721-0768-B14CB0C092EA}"/>
              </a:ext>
            </a:extLst>
          </p:cNvPr>
          <p:cNvSpPr/>
          <p:nvPr/>
        </p:nvSpPr>
        <p:spPr>
          <a:xfrm>
            <a:off x="6638925" y="2857500"/>
            <a:ext cx="276225" cy="524409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657B5F-7F3F-9DED-3433-6B8ECB517C14}"/>
              </a:ext>
            </a:extLst>
          </p:cNvPr>
          <p:cNvSpPr txBox="1"/>
          <p:nvPr/>
        </p:nvSpPr>
        <p:spPr>
          <a:xfrm>
            <a:off x="6266794" y="3429000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J(</a:t>
            </a:r>
            <a:r>
              <a:rPr lang="en-US" altLang="zh-CN" sz="2400" b="1" i="1" dirty="0" err="1"/>
              <a:t>a,b</a:t>
            </a:r>
            <a:r>
              <a:rPr lang="en-US" altLang="zh-CN" sz="2400" b="1" i="1" dirty="0"/>
              <a:t>)</a:t>
            </a:r>
            <a:endParaRPr lang="zh-CN" altLang="en-US" sz="2400" b="1" i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44AC5E-1CFC-96A0-4103-B2E67AD2053E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B214100-F4C5-2CFD-4753-0A6AD93E59BF}"/>
                  </a:ext>
                </a:extLst>
              </p:cNvPr>
              <p:cNvSpPr txBox="1"/>
              <p:nvPr/>
            </p:nvSpPr>
            <p:spPr>
              <a:xfrm>
                <a:off x="3814868" y="4719135"/>
                <a:ext cx="1705403" cy="816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3200" dirty="0"/>
                  <a:t>=0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B214100-F4C5-2CFD-4753-0A6AD93E5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68" y="4719135"/>
                <a:ext cx="1705403" cy="816377"/>
              </a:xfrm>
              <a:prstGeom prst="rect">
                <a:avLst/>
              </a:prstGeom>
              <a:blipFill>
                <a:blip r:embed="rId3"/>
                <a:stretch>
                  <a:fillRect r="-7857" b="-1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330E794-CCC5-8EFB-B0C7-B79AE5C15792}"/>
                  </a:ext>
                </a:extLst>
              </p:cNvPr>
              <p:cNvSpPr txBox="1"/>
              <p:nvPr/>
            </p:nvSpPr>
            <p:spPr>
              <a:xfrm>
                <a:off x="6909856" y="4719135"/>
                <a:ext cx="1705403" cy="1247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3200" dirty="0"/>
                  <a:t>=0</a:t>
                </a:r>
                <a:endParaRPr lang="zh-CN" altLang="en-US" sz="32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330E794-CCC5-8EFB-B0C7-B79AE5C15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856" y="4719135"/>
                <a:ext cx="1705403" cy="1247265"/>
              </a:xfrm>
              <a:prstGeom prst="rect">
                <a:avLst/>
              </a:prstGeom>
              <a:blipFill>
                <a:blip r:embed="rId4"/>
                <a:stretch>
                  <a:fillRect r="-8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31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最小二乘法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2C3E74-731C-3B62-F198-DDD4A55B3C22}"/>
                  </a:ext>
                </a:extLst>
              </p:cNvPr>
              <p:cNvSpPr txBox="1"/>
              <p:nvPr/>
            </p:nvSpPr>
            <p:spPr>
              <a:xfrm>
                <a:off x="1298150" y="1657084"/>
                <a:ext cx="5240279" cy="1434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3200" b="1" i="1" dirty="0"/>
                        <m:t>J</m:t>
                      </m:r>
                      <m:r>
                        <m:rPr>
                          <m:nor/>
                        </m:rPr>
                        <a:rPr lang="en-US" altLang="zh-CN" sz="3200" b="1" i="1" dirty="0"/>
                        <m:t>(</m:t>
                      </m:r>
                      <m:r>
                        <m:rPr>
                          <m:nor/>
                        </m:rPr>
                        <a:rPr lang="en-US" altLang="zh-CN" sz="3200" b="1" i="1" dirty="0"/>
                        <m:t>a</m:t>
                      </m:r>
                      <m:r>
                        <m:rPr>
                          <m:nor/>
                        </m:rPr>
                        <a:rPr lang="en-US" altLang="zh-CN" sz="3200" b="1" i="1" dirty="0"/>
                        <m:t>,</m:t>
                      </m:r>
                      <m:r>
                        <m:rPr>
                          <m:nor/>
                        </m:rPr>
                        <a:rPr lang="en-US" altLang="zh-CN" sz="3200" b="1" i="1" dirty="0"/>
                        <m:t>b</m:t>
                      </m:r>
                      <m:r>
                        <m:rPr>
                          <m:nor/>
                        </m:rPr>
                        <a:rPr lang="en-US" altLang="zh-CN" sz="3200" b="1" i="1" dirty="0"/>
                        <m:t>)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3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sz="32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a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sz="32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b</m:t>
                          </m:r>
                          <m:sSup>
                            <m:sSupPr>
                              <m:ctrlP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2C3E74-731C-3B62-F198-DDD4A55B3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150" y="1657084"/>
                <a:ext cx="5240279" cy="14340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5644AC5E-1CFC-96A0-4103-B2E67AD2053E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B214100-F4C5-2CFD-4753-0A6AD93E59BF}"/>
                  </a:ext>
                </a:extLst>
              </p:cNvPr>
              <p:cNvSpPr txBox="1"/>
              <p:nvPr/>
            </p:nvSpPr>
            <p:spPr>
              <a:xfrm>
                <a:off x="6791535" y="1922060"/>
                <a:ext cx="1705403" cy="816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3200" dirty="0"/>
                  <a:t>=0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B214100-F4C5-2CFD-4753-0A6AD93E5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535" y="1922060"/>
                <a:ext cx="1705403" cy="816377"/>
              </a:xfrm>
              <a:prstGeom prst="rect">
                <a:avLst/>
              </a:prstGeom>
              <a:blipFill>
                <a:blip r:embed="rId3"/>
                <a:stretch>
                  <a:fillRect r="-8214" b="-1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330E794-CCC5-8EFB-B0C7-B79AE5C15792}"/>
                  </a:ext>
                </a:extLst>
              </p:cNvPr>
              <p:cNvSpPr txBox="1"/>
              <p:nvPr/>
            </p:nvSpPr>
            <p:spPr>
              <a:xfrm>
                <a:off x="9281581" y="1923055"/>
                <a:ext cx="1705403" cy="1247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3200" dirty="0"/>
                  <a:t>=0</a:t>
                </a:r>
                <a:endParaRPr lang="zh-CN" altLang="en-US" sz="32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330E794-CCC5-8EFB-B0C7-B79AE5C15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581" y="1923055"/>
                <a:ext cx="1705403" cy="1247265"/>
              </a:xfrm>
              <a:prstGeom prst="rect">
                <a:avLst/>
              </a:prstGeom>
              <a:blipFill>
                <a:blip r:embed="rId4"/>
                <a:stretch>
                  <a:fillRect r="-8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D2AB8F4-4F07-DDDB-10D7-32CC61172089}"/>
                  </a:ext>
                </a:extLst>
              </p:cNvPr>
              <p:cNvSpPr txBox="1"/>
              <p:nvPr/>
            </p:nvSpPr>
            <p:spPr>
              <a:xfrm>
                <a:off x="1429627" y="3738734"/>
                <a:ext cx="6760953" cy="816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3200" dirty="0"/>
                  <a:t>=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3200" dirty="0"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a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3200" dirty="0"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)(−1)</m:t>
                        </m:r>
                      </m:e>
                    </m:nary>
                  </m:oMath>
                </a14:m>
                <a:r>
                  <a:rPr lang="en-US" altLang="zh-CN" sz="3200" dirty="0"/>
                  <a:t>=0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D2AB8F4-4F07-DDDB-10D7-32CC61172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627" y="3738734"/>
                <a:ext cx="6760953" cy="816377"/>
              </a:xfrm>
              <a:prstGeom prst="rect">
                <a:avLst/>
              </a:prstGeom>
              <a:blipFill>
                <a:blip r:embed="rId5"/>
                <a:stretch>
                  <a:fillRect r="-1262" b="-1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FFFBC32-F5F2-AC3B-FDB4-476DDC53AB4C}"/>
                  </a:ext>
                </a:extLst>
              </p:cNvPr>
              <p:cNvSpPr txBox="1"/>
              <p:nvPr/>
            </p:nvSpPr>
            <p:spPr>
              <a:xfrm>
                <a:off x="2524125" y="5045046"/>
                <a:ext cx="4366580" cy="628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3200" dirty="0"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a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3200" dirty="0"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3200" dirty="0"/>
                  <a:t>=0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FFFBC32-F5F2-AC3B-FDB4-476DDC53A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125" y="5045046"/>
                <a:ext cx="4366580" cy="628634"/>
              </a:xfrm>
              <a:prstGeom prst="rect">
                <a:avLst/>
              </a:prstGeom>
              <a:blipFill>
                <a:blip r:embed="rId6"/>
                <a:stretch>
                  <a:fillRect t="-4854" r="-2654" b="-32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04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最小二乘法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FFFBC32-F5F2-AC3B-FDB4-476DDC53AB4C}"/>
                  </a:ext>
                </a:extLst>
              </p:cNvPr>
              <p:cNvSpPr txBox="1"/>
              <p:nvPr/>
            </p:nvSpPr>
            <p:spPr>
              <a:xfrm>
                <a:off x="1105735" y="1898592"/>
                <a:ext cx="4366580" cy="628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3200" dirty="0"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a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3200" dirty="0"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3200" dirty="0"/>
                  <a:t>=0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FFFBC32-F5F2-AC3B-FDB4-476DDC53A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735" y="1898592"/>
                <a:ext cx="4366580" cy="628634"/>
              </a:xfrm>
              <a:prstGeom prst="rect">
                <a:avLst/>
              </a:prstGeom>
              <a:blipFill>
                <a:blip r:embed="rId2"/>
                <a:stretch>
                  <a:fillRect t="-4808" r="-2510" b="-3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041AA5D-D4DA-4173-42A6-607E05284EC5}"/>
                  </a:ext>
                </a:extLst>
              </p:cNvPr>
              <p:cNvSpPr txBox="1"/>
              <p:nvPr/>
            </p:nvSpPr>
            <p:spPr>
              <a:xfrm>
                <a:off x="5953125" y="1854171"/>
                <a:ext cx="5519140" cy="628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3200" dirty="0"/>
                  <a:t>-</a:t>
                </a:r>
                <a:r>
                  <a:rPr lang="zh-CN" altLang="en-US" sz="3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sz="3200" dirty="0"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a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r>
                  <a:rPr lang="en-US" altLang="zh-CN" sz="3200" dirty="0"/>
                  <a:t>-</a:t>
                </a:r>
                <a:r>
                  <a:rPr lang="zh-CN" altLang="en-US" sz="3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sz="3200" dirty="0"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nary>
                  </m:oMath>
                </a14:m>
                <a:r>
                  <a:rPr lang="en-US" altLang="zh-CN" sz="3200" dirty="0"/>
                  <a:t>=0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041AA5D-D4DA-4173-42A6-607E05284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125" y="1854171"/>
                <a:ext cx="5519140" cy="628634"/>
              </a:xfrm>
              <a:prstGeom prst="rect">
                <a:avLst/>
              </a:prstGeom>
              <a:blipFill>
                <a:blip r:embed="rId3"/>
                <a:stretch>
                  <a:fillRect t="-4854" r="-1878" b="-32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头: 右 3">
            <a:extLst>
              <a:ext uri="{FF2B5EF4-FFF2-40B4-BE49-F238E27FC236}">
                <a16:creationId xmlns:a16="http://schemas.microsoft.com/office/drawing/2014/main" id="{5571FEEA-A362-2CB6-5EC2-77528CC3667E}"/>
              </a:ext>
            </a:extLst>
          </p:cNvPr>
          <p:cNvSpPr/>
          <p:nvPr/>
        </p:nvSpPr>
        <p:spPr>
          <a:xfrm>
            <a:off x="5439827" y="2106635"/>
            <a:ext cx="414935" cy="26670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A84C008-487D-0E52-4AE9-509155090C2D}"/>
                  </a:ext>
                </a:extLst>
              </p:cNvPr>
              <p:cNvSpPr txBox="1"/>
              <p:nvPr/>
            </p:nvSpPr>
            <p:spPr>
              <a:xfrm>
                <a:off x="1400175" y="3228975"/>
                <a:ext cx="4933979" cy="628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3200" dirty="0"/>
                  <a:t>-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a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r>
                  <a:rPr lang="en-US" altLang="zh-CN" sz="3200" dirty="0"/>
                  <a:t>-mb=0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A84C008-487D-0E52-4AE9-509155090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175" y="3228975"/>
                <a:ext cx="4933979" cy="628634"/>
              </a:xfrm>
              <a:prstGeom prst="rect">
                <a:avLst/>
              </a:prstGeom>
              <a:blipFill>
                <a:blip r:embed="rId4"/>
                <a:stretch>
                  <a:fillRect t="-4854" r="-2472" b="-32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箭头: 下 12">
            <a:extLst>
              <a:ext uri="{FF2B5EF4-FFF2-40B4-BE49-F238E27FC236}">
                <a16:creationId xmlns:a16="http://schemas.microsoft.com/office/drawing/2014/main" id="{4F0A8EC0-46CD-74B7-9273-BEF2A69200BF}"/>
              </a:ext>
            </a:extLst>
          </p:cNvPr>
          <p:cNvSpPr/>
          <p:nvPr/>
        </p:nvSpPr>
        <p:spPr>
          <a:xfrm rot="3170145">
            <a:off x="6142479" y="2573442"/>
            <a:ext cx="336698" cy="561975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26E29C7-671C-A34F-0DBC-7F69BA5C9C81}"/>
                  </a:ext>
                </a:extLst>
              </p:cNvPr>
              <p:cNvSpPr txBox="1"/>
              <p:nvPr/>
            </p:nvSpPr>
            <p:spPr>
              <a:xfrm>
                <a:off x="1400175" y="4319487"/>
                <a:ext cx="4624599" cy="628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/>
                  <a:t>mb=</a:t>
                </a:r>
                <a:r>
                  <a:rPr lang="zh-CN" altLang="en-US" sz="3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3200" dirty="0"/>
                  <a:t>-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a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26E29C7-671C-A34F-0DBC-7F69BA5C9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175" y="4319487"/>
                <a:ext cx="4624599" cy="628634"/>
              </a:xfrm>
              <a:prstGeom prst="rect">
                <a:avLst/>
              </a:prstGeom>
              <a:blipFill>
                <a:blip r:embed="rId5"/>
                <a:stretch>
                  <a:fillRect l="-3430" t="-4854" b="-32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E099721-A78A-A3A0-C3BC-822F6EDF0459}"/>
                  </a:ext>
                </a:extLst>
              </p:cNvPr>
              <p:cNvSpPr txBox="1"/>
              <p:nvPr/>
            </p:nvSpPr>
            <p:spPr>
              <a:xfrm>
                <a:off x="1400175" y="5433795"/>
                <a:ext cx="1888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/>
                  <a:t>b=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E099721-A78A-A3A0-C3BC-822F6EDF0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175" y="5433795"/>
                <a:ext cx="1888850" cy="584775"/>
              </a:xfrm>
              <a:prstGeom prst="rect">
                <a:avLst/>
              </a:prstGeom>
              <a:blipFill>
                <a:blip r:embed="rId6"/>
                <a:stretch>
                  <a:fillRect l="-8387" t="-135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56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7" grpId="0"/>
      <p:bldP spid="13" grpId="0" animBg="1"/>
      <p:bldP spid="14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最小二乘法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2C3E74-731C-3B62-F198-DDD4A55B3C22}"/>
                  </a:ext>
                </a:extLst>
              </p:cNvPr>
              <p:cNvSpPr txBox="1"/>
              <p:nvPr/>
            </p:nvSpPr>
            <p:spPr>
              <a:xfrm>
                <a:off x="1298150" y="1657084"/>
                <a:ext cx="5493385" cy="1434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3200" b="1" i="1" dirty="0"/>
                        <m:t>J</m:t>
                      </m:r>
                      <m:r>
                        <m:rPr>
                          <m:nor/>
                        </m:rPr>
                        <a:rPr lang="en-US" altLang="zh-CN" sz="3200" b="1" i="1" dirty="0"/>
                        <m:t>(</m:t>
                      </m:r>
                      <m:r>
                        <m:rPr>
                          <m:nor/>
                        </m:rPr>
                        <a:rPr lang="en-US" altLang="zh-CN" sz="3200" b="1" i="1" dirty="0"/>
                        <m:t>a</m:t>
                      </m:r>
                      <m:r>
                        <m:rPr>
                          <m:nor/>
                        </m:rPr>
                        <a:rPr lang="en-US" altLang="zh-CN" sz="3200" b="1" i="1" dirty="0"/>
                        <m:t>,</m:t>
                      </m:r>
                      <m:r>
                        <m:rPr>
                          <m:nor/>
                        </m:rPr>
                        <a:rPr lang="en-US" altLang="zh-CN" sz="3200" b="1" i="1" dirty="0"/>
                        <m:t>b</m:t>
                      </m:r>
                      <m:r>
                        <m:rPr>
                          <m:nor/>
                        </m:rPr>
                        <a:rPr lang="en-US" altLang="zh-CN" sz="3200" b="1" i="1" dirty="0"/>
                        <m:t>)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3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sz="32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a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sz="32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b</m:t>
                          </m:r>
                          <m:sSup>
                            <m:sSupPr>
                              <m:ctrlP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2C3E74-731C-3B62-F198-DDD4A55B3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150" y="1657084"/>
                <a:ext cx="5493385" cy="14340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5644AC5E-1CFC-96A0-4103-B2E67AD2053E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B214100-F4C5-2CFD-4753-0A6AD93E59BF}"/>
                  </a:ext>
                </a:extLst>
              </p:cNvPr>
              <p:cNvSpPr txBox="1"/>
              <p:nvPr/>
            </p:nvSpPr>
            <p:spPr>
              <a:xfrm>
                <a:off x="7000410" y="1923055"/>
                <a:ext cx="1705403" cy="816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3200" dirty="0"/>
                  <a:t>=0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B214100-F4C5-2CFD-4753-0A6AD93E5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410" y="1923055"/>
                <a:ext cx="1705403" cy="816377"/>
              </a:xfrm>
              <a:prstGeom prst="rect">
                <a:avLst/>
              </a:prstGeom>
              <a:blipFill>
                <a:blip r:embed="rId3"/>
                <a:stretch>
                  <a:fillRect r="-8214" b="-1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330E794-CCC5-8EFB-B0C7-B79AE5C15792}"/>
                  </a:ext>
                </a:extLst>
              </p:cNvPr>
              <p:cNvSpPr txBox="1"/>
              <p:nvPr/>
            </p:nvSpPr>
            <p:spPr>
              <a:xfrm>
                <a:off x="9281581" y="1923055"/>
                <a:ext cx="1705403" cy="1247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3200" dirty="0"/>
                  <a:t>=0</a:t>
                </a:r>
                <a:endParaRPr lang="zh-CN" altLang="en-US" sz="32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330E794-CCC5-8EFB-B0C7-B79AE5C15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581" y="1923055"/>
                <a:ext cx="1705403" cy="1247265"/>
              </a:xfrm>
              <a:prstGeom prst="rect">
                <a:avLst/>
              </a:prstGeom>
              <a:blipFill>
                <a:blip r:embed="rId4"/>
                <a:stretch>
                  <a:fillRect r="-8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6755732-C436-972A-8278-AC97D8E633E0}"/>
                  </a:ext>
                </a:extLst>
              </p:cNvPr>
              <p:cNvSpPr txBox="1"/>
              <p:nvPr/>
            </p:nvSpPr>
            <p:spPr>
              <a:xfrm>
                <a:off x="9098134" y="1980962"/>
                <a:ext cx="1888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/>
                  <a:t>b=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6755732-C436-972A-8278-AC97D8E6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134" y="1980962"/>
                <a:ext cx="1888850" cy="584775"/>
              </a:xfrm>
              <a:prstGeom prst="rect">
                <a:avLst/>
              </a:prstGeom>
              <a:blipFill>
                <a:blip r:embed="rId5"/>
                <a:stretch>
                  <a:fillRect l="-8065" t="-135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A6D6B2C-3FA3-2895-EB5F-720F7C3FC8D7}"/>
                  </a:ext>
                </a:extLst>
              </p:cNvPr>
              <p:cNvSpPr txBox="1"/>
              <p:nvPr/>
            </p:nvSpPr>
            <p:spPr>
              <a:xfrm>
                <a:off x="1429627" y="3738734"/>
                <a:ext cx="7155549" cy="816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3200" dirty="0"/>
                  <a:t>=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3200" dirty="0"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a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3200" dirty="0"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)(−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3200" dirty="0"/>
                  <a:t>=0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A6D6B2C-3FA3-2895-EB5F-720F7C3FC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627" y="3738734"/>
                <a:ext cx="7155549" cy="816377"/>
              </a:xfrm>
              <a:prstGeom prst="rect">
                <a:avLst/>
              </a:prstGeom>
              <a:blipFill>
                <a:blip r:embed="rId6"/>
                <a:stretch>
                  <a:fillRect r="-1194" b="-1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28E894-0D19-0261-92AA-EF3BE6EE53E2}"/>
                  </a:ext>
                </a:extLst>
              </p:cNvPr>
              <p:cNvSpPr txBox="1"/>
              <p:nvPr/>
            </p:nvSpPr>
            <p:spPr>
              <a:xfrm>
                <a:off x="3119921" y="4886599"/>
                <a:ext cx="4876591" cy="628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3200" dirty="0"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a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3200" dirty="0"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r>
                  <a:rPr lang="en-US" altLang="zh-CN" sz="3200" dirty="0"/>
                  <a:t>=0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28E894-0D19-0261-92AA-EF3BE6EE5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921" y="4886599"/>
                <a:ext cx="4876591" cy="628634"/>
              </a:xfrm>
              <a:prstGeom prst="rect">
                <a:avLst/>
              </a:prstGeom>
              <a:blipFill>
                <a:blip r:embed="rId7"/>
                <a:stretch>
                  <a:fillRect t="-4854" r="-2250" b="-32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393044-B98B-57C6-0D42-279C2EFD3AFA}"/>
                  </a:ext>
                </a:extLst>
              </p:cNvPr>
              <p:cNvSpPr txBox="1"/>
              <p:nvPr/>
            </p:nvSpPr>
            <p:spPr>
              <a:xfrm>
                <a:off x="2983377" y="5846721"/>
                <a:ext cx="5865837" cy="628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3200" dirty="0"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a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̅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r>
                  <a:rPr lang="en-US" altLang="zh-CN" sz="3200" dirty="0"/>
                  <a:t>=0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393044-B98B-57C6-0D42-279C2EFD3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377" y="5846721"/>
                <a:ext cx="5865837" cy="628634"/>
              </a:xfrm>
              <a:prstGeom prst="rect">
                <a:avLst/>
              </a:prstGeom>
              <a:blipFill>
                <a:blip r:embed="rId8"/>
                <a:stretch>
                  <a:fillRect t="-4854" r="-1661" b="-32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34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  <p:bldP spid="10" grpId="0"/>
      <p:bldP spid="4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最小二乘法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393044-B98B-57C6-0D42-279C2EFD3AFA}"/>
                  </a:ext>
                </a:extLst>
              </p:cNvPr>
              <p:cNvSpPr txBox="1"/>
              <p:nvPr/>
            </p:nvSpPr>
            <p:spPr>
              <a:xfrm>
                <a:off x="1078377" y="1690688"/>
                <a:ext cx="5865837" cy="628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3200" dirty="0"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a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̅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r>
                  <a:rPr lang="en-US" altLang="zh-CN" sz="3200" dirty="0"/>
                  <a:t>=0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393044-B98B-57C6-0D42-279C2EFD3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377" y="1690688"/>
                <a:ext cx="5865837" cy="628634"/>
              </a:xfrm>
              <a:prstGeom prst="rect">
                <a:avLst/>
              </a:prstGeom>
              <a:blipFill>
                <a:blip r:embed="rId2"/>
                <a:stretch>
                  <a:fillRect t="-4854" r="-1663" b="-32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箭头: 下 4">
            <a:extLst>
              <a:ext uri="{FF2B5EF4-FFF2-40B4-BE49-F238E27FC236}">
                <a16:creationId xmlns:a16="http://schemas.microsoft.com/office/drawing/2014/main" id="{C253ADC9-1E23-14AB-E05D-50726190A5CD}"/>
              </a:ext>
            </a:extLst>
          </p:cNvPr>
          <p:cNvSpPr/>
          <p:nvPr/>
        </p:nvSpPr>
        <p:spPr>
          <a:xfrm>
            <a:off x="3671887" y="2319322"/>
            <a:ext cx="238125" cy="376253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9976959-5376-BD03-9286-5AD1E4F06EAF}"/>
                  </a:ext>
                </a:extLst>
              </p:cNvPr>
              <p:cNvSpPr txBox="1"/>
              <p:nvPr/>
            </p:nvSpPr>
            <p:spPr>
              <a:xfrm>
                <a:off x="917684" y="2340691"/>
                <a:ext cx="5515741" cy="1098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9976959-5376-BD03-9286-5AD1E4F06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84" y="2340691"/>
                <a:ext cx="5515741" cy="1098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45AED9D-890C-614E-A490-2104219BF837}"/>
                  </a:ext>
                </a:extLst>
              </p:cNvPr>
              <p:cNvSpPr txBox="1"/>
              <p:nvPr/>
            </p:nvSpPr>
            <p:spPr>
              <a:xfrm>
                <a:off x="838200" y="3364452"/>
                <a:ext cx="5515741" cy="1098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45AED9D-890C-614E-A490-2104219BF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64452"/>
                <a:ext cx="5515741" cy="1098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7F2E18A-3C14-EC8C-205E-9326B094C35B}"/>
                  </a:ext>
                </a:extLst>
              </p:cNvPr>
              <p:cNvSpPr txBox="1"/>
              <p:nvPr/>
            </p:nvSpPr>
            <p:spPr>
              <a:xfrm>
                <a:off x="754526" y="4533874"/>
                <a:ext cx="6247544" cy="1098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7F2E18A-3C14-EC8C-205E-9326B094C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6" y="4533874"/>
                <a:ext cx="6247544" cy="10985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6745476-3657-4067-5804-030B05E0ECD8}"/>
                  </a:ext>
                </a:extLst>
              </p:cNvPr>
              <p:cNvSpPr txBox="1"/>
              <p:nvPr/>
            </p:nvSpPr>
            <p:spPr>
              <a:xfrm>
                <a:off x="733015" y="5660083"/>
                <a:ext cx="6247544" cy="1098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</a:rPr>
                        <m:t>a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6745476-3657-4067-5804-030B05E0E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15" y="5660083"/>
                <a:ext cx="6247544" cy="10985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1DC83A4-FFB4-628C-7013-46B0CCE69BCB}"/>
                  </a:ext>
                </a:extLst>
              </p:cNvPr>
              <p:cNvSpPr txBox="1"/>
              <p:nvPr/>
            </p:nvSpPr>
            <p:spPr>
              <a:xfrm>
                <a:off x="7636771" y="2889976"/>
                <a:ext cx="4272246" cy="1109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zh-CN" altLang="en-US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zh-CN" altLang="en-US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6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1DC83A4-FFB4-628C-7013-46B0CCE69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771" y="2889976"/>
                <a:ext cx="4272246" cy="1109086"/>
              </a:xfrm>
              <a:prstGeom prst="rect">
                <a:avLst/>
              </a:prstGeom>
              <a:blipFill>
                <a:blip r:embed="rId7"/>
                <a:stretch>
                  <a:fillRect l="-4422" b="-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下 6">
            <a:extLst>
              <a:ext uri="{FF2B5EF4-FFF2-40B4-BE49-F238E27FC236}">
                <a16:creationId xmlns:a16="http://schemas.microsoft.com/office/drawing/2014/main" id="{29CEF4E1-9A6D-4ABD-69CA-4BEDBA9948E8}"/>
              </a:ext>
            </a:extLst>
          </p:cNvPr>
          <p:cNvSpPr/>
          <p:nvPr/>
        </p:nvSpPr>
        <p:spPr>
          <a:xfrm rot="13577720">
            <a:off x="7321758" y="4106089"/>
            <a:ext cx="342189" cy="1954139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4" grpId="0"/>
      <p:bldP spid="17" grpId="0"/>
      <p:bldP spid="18" grpId="0"/>
      <p:bldP spid="6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最小二乘法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1DC83A4-FFB4-628C-7013-46B0CCE69BCB}"/>
                  </a:ext>
                </a:extLst>
              </p:cNvPr>
              <p:cNvSpPr txBox="1"/>
              <p:nvPr/>
            </p:nvSpPr>
            <p:spPr>
              <a:xfrm>
                <a:off x="622785" y="1545270"/>
                <a:ext cx="4272246" cy="1109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zh-CN" altLang="en-US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zh-CN" altLang="en-US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6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1DC83A4-FFB4-628C-7013-46B0CCE69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85" y="1545270"/>
                <a:ext cx="4272246" cy="1109086"/>
              </a:xfrm>
              <a:prstGeom prst="rect">
                <a:avLst/>
              </a:prstGeom>
              <a:blipFill>
                <a:blip r:embed="rId2"/>
                <a:stretch>
                  <a:fillRect l="-4280" b="-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箭头: 右 2">
            <a:extLst>
              <a:ext uri="{FF2B5EF4-FFF2-40B4-BE49-F238E27FC236}">
                <a16:creationId xmlns:a16="http://schemas.microsoft.com/office/drawing/2014/main" id="{95105A8C-A88C-47C0-41FC-A14E70909F54}"/>
              </a:ext>
            </a:extLst>
          </p:cNvPr>
          <p:cNvSpPr/>
          <p:nvPr/>
        </p:nvSpPr>
        <p:spPr>
          <a:xfrm>
            <a:off x="4270485" y="1720099"/>
            <a:ext cx="861477" cy="31595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bg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1EE100-666C-2473-05B6-097FDABD811E}"/>
                  </a:ext>
                </a:extLst>
              </p:cNvPr>
              <p:cNvSpPr txBox="1"/>
              <p:nvPr/>
            </p:nvSpPr>
            <p:spPr>
              <a:xfrm>
                <a:off x="6217919" y="1568523"/>
                <a:ext cx="1557352" cy="109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1EE100-666C-2473-05B6-097FDABD8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19" y="1568523"/>
                <a:ext cx="1557352" cy="1098570"/>
              </a:xfrm>
              <a:prstGeom prst="rect">
                <a:avLst/>
              </a:prstGeom>
              <a:blipFill>
                <a:blip r:embed="rId3"/>
                <a:stretch>
                  <a:fillRect r="-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9A0503F-08C9-F936-264F-5DA0FA41F0C8}"/>
                  </a:ext>
                </a:extLst>
              </p:cNvPr>
              <p:cNvSpPr txBox="1"/>
              <p:nvPr/>
            </p:nvSpPr>
            <p:spPr>
              <a:xfrm>
                <a:off x="5101892" y="1556028"/>
                <a:ext cx="1123196" cy="109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9A0503F-08C9-F936-264F-5DA0FA41F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892" y="1556028"/>
                <a:ext cx="1123196" cy="1098570"/>
              </a:xfrm>
              <a:prstGeom prst="rect">
                <a:avLst/>
              </a:prstGeom>
              <a:blipFill>
                <a:blip r:embed="rId4"/>
                <a:stretch>
                  <a:fillRect r="-3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B32EF1B-34ED-DE83-C0DD-6F9195DC055E}"/>
                  </a:ext>
                </a:extLst>
              </p:cNvPr>
              <p:cNvSpPr txBox="1"/>
              <p:nvPr/>
            </p:nvSpPr>
            <p:spPr>
              <a:xfrm>
                <a:off x="7807579" y="1846222"/>
                <a:ext cx="14332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= 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B32EF1B-34ED-DE83-C0DD-6F9195DC0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579" y="1846222"/>
                <a:ext cx="1433239" cy="461665"/>
              </a:xfrm>
              <a:prstGeom prst="rect">
                <a:avLst/>
              </a:prstGeom>
              <a:blipFill>
                <a:blip r:embed="rId5"/>
                <a:stretch>
                  <a:fillRect l="-6809" t="-9211" r="-1106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935E99A-92BC-4426-93E4-B50CE0F31D5D}"/>
                  </a:ext>
                </a:extLst>
              </p:cNvPr>
              <p:cNvSpPr txBox="1"/>
              <p:nvPr/>
            </p:nvSpPr>
            <p:spPr>
              <a:xfrm>
                <a:off x="8858051" y="1568523"/>
                <a:ext cx="1788054" cy="1098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935E99A-92BC-4426-93E4-B50CE0F31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051" y="1568523"/>
                <a:ext cx="1788054" cy="10985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92EF12A-B56F-CB0F-24BD-F6838F295781}"/>
                  </a:ext>
                </a:extLst>
              </p:cNvPr>
              <p:cNvSpPr txBox="1"/>
              <p:nvPr/>
            </p:nvSpPr>
            <p:spPr>
              <a:xfrm>
                <a:off x="10317753" y="1574792"/>
                <a:ext cx="1736757" cy="1098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92EF12A-B56F-CB0F-24BD-F6838F295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753" y="1574792"/>
                <a:ext cx="1736757" cy="10985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6AD2D33-1516-3A10-83A3-E1636B3B0AD3}"/>
                  </a:ext>
                </a:extLst>
              </p:cNvPr>
              <p:cNvSpPr txBox="1"/>
              <p:nvPr/>
            </p:nvSpPr>
            <p:spPr>
              <a:xfrm>
                <a:off x="10317752" y="2975079"/>
                <a:ext cx="1460528" cy="1098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6AD2D33-1516-3A10-83A3-E1636B3B0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752" y="2975079"/>
                <a:ext cx="1460528" cy="10985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下 10">
            <a:extLst>
              <a:ext uri="{FF2B5EF4-FFF2-40B4-BE49-F238E27FC236}">
                <a16:creationId xmlns:a16="http://schemas.microsoft.com/office/drawing/2014/main" id="{54341C66-B5D9-6279-D5A2-4D8BF1ED478B}"/>
              </a:ext>
            </a:extLst>
          </p:cNvPr>
          <p:cNvSpPr/>
          <p:nvPr/>
        </p:nvSpPr>
        <p:spPr>
          <a:xfrm rot="18244572">
            <a:off x="9220408" y="1902420"/>
            <a:ext cx="342673" cy="2132778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A1C8FF3-DAF2-6150-15C8-3DA1963BB985}"/>
                  </a:ext>
                </a:extLst>
              </p:cNvPr>
              <p:cNvSpPr txBox="1"/>
              <p:nvPr/>
            </p:nvSpPr>
            <p:spPr>
              <a:xfrm>
                <a:off x="622785" y="4192886"/>
                <a:ext cx="6036199" cy="1109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zh-CN" altLang="en-US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sz="36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6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6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A1C8FF3-DAF2-6150-15C8-3DA1963BB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85" y="4192886"/>
                <a:ext cx="6036199" cy="1109086"/>
              </a:xfrm>
              <a:prstGeom prst="rect">
                <a:avLst/>
              </a:prstGeom>
              <a:blipFill>
                <a:blip r:embed="rId9"/>
                <a:stretch>
                  <a:fillRect l="-3030" b="-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E4F00DB-A799-C410-FF33-BC62C72B6412}"/>
                  </a:ext>
                </a:extLst>
              </p:cNvPr>
              <p:cNvSpPr txBox="1"/>
              <p:nvPr/>
            </p:nvSpPr>
            <p:spPr>
              <a:xfrm>
                <a:off x="6314398" y="4266492"/>
                <a:ext cx="4419600" cy="1114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E4F00DB-A799-C410-FF33-BC62C72B6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98" y="4266492"/>
                <a:ext cx="4419600" cy="1114857"/>
              </a:xfrm>
              <a:prstGeom prst="rect">
                <a:avLst/>
              </a:prstGeom>
              <a:blipFill>
                <a:blip r:embed="rId10"/>
                <a:stretch>
                  <a:fillRect l="-4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09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5" grpId="0"/>
      <p:bldP spid="8" grpId="0"/>
      <p:bldP spid="9" grpId="0"/>
      <p:bldP spid="16" grpId="0"/>
      <p:bldP spid="20" grpId="0"/>
      <p:bldP spid="11" grpId="0" animBg="1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简单线性回归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BDE65D6-526F-21D0-2415-D6C2B0B111F0}"/>
              </a:ext>
            </a:extLst>
          </p:cNvPr>
          <p:cNvGrpSpPr/>
          <p:nvPr/>
        </p:nvGrpSpPr>
        <p:grpSpPr>
          <a:xfrm>
            <a:off x="2719920" y="1819275"/>
            <a:ext cx="6752160" cy="1434047"/>
            <a:chOff x="2400300" y="4210050"/>
            <a:chExt cx="6752160" cy="1434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32C3E74-731C-3B62-F198-DDD4A55B3C22}"/>
                    </a:ext>
                  </a:extLst>
                </p:cNvPr>
                <p:cNvSpPr txBox="1"/>
                <p:nvPr/>
              </p:nvSpPr>
              <p:spPr>
                <a:xfrm>
                  <a:off x="4638675" y="4210050"/>
                  <a:ext cx="3479734" cy="14340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zh-CN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3200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3200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b</m:t>
                            </m:r>
                            <m:sSup>
                              <m:sSupPr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32C3E74-731C-3B62-F198-DDD4A55B3C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675" y="4210050"/>
                  <a:ext cx="3479734" cy="143404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6D04DCA-1450-3C9B-CB53-EBF71B7C8E06}"/>
                </a:ext>
              </a:extLst>
            </p:cNvPr>
            <p:cNvSpPr txBox="1"/>
            <p:nvPr/>
          </p:nvSpPr>
          <p:spPr>
            <a:xfrm>
              <a:off x="2400300" y="4742407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目标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找到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，使得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ACBE93F-8298-EA3D-1F4C-19637CA43345}"/>
                </a:ext>
              </a:extLst>
            </p:cNvPr>
            <p:cNvSpPr txBox="1"/>
            <p:nvPr/>
          </p:nvSpPr>
          <p:spPr>
            <a:xfrm>
              <a:off x="8044464" y="474136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尽可能小</a:t>
              </a:r>
              <a:endParaRPr lang="zh-CN" altLang="en-US"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5DB0225-268E-03F8-F304-4D327591B6CA}"/>
              </a:ext>
            </a:extLst>
          </p:cNvPr>
          <p:cNvSpPr txBox="1"/>
          <p:nvPr/>
        </p:nvSpPr>
        <p:spPr>
          <a:xfrm>
            <a:off x="2741721" y="3644054"/>
            <a:ext cx="471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典型的最小二乘法问题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最小化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误差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的平方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C7F3B93-73FB-CDFB-392D-E286BB6235D3}"/>
                  </a:ext>
                </a:extLst>
              </p:cNvPr>
              <p:cNvSpPr txBox="1"/>
              <p:nvPr/>
            </p:nvSpPr>
            <p:spPr>
              <a:xfrm>
                <a:off x="2219325" y="4872387"/>
                <a:ext cx="4419600" cy="1114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C7F3B93-73FB-CDFB-392D-E286BB623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325" y="4872387"/>
                <a:ext cx="4419600" cy="1114857"/>
              </a:xfrm>
              <a:prstGeom prst="rect">
                <a:avLst/>
              </a:prstGeom>
              <a:blipFill>
                <a:blip r:embed="rId3"/>
                <a:stretch>
                  <a:fillRect l="-4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C5566DD-095F-7EDC-DF61-0876FEE33842}"/>
                  </a:ext>
                </a:extLst>
              </p:cNvPr>
              <p:cNvSpPr txBox="1"/>
              <p:nvPr/>
            </p:nvSpPr>
            <p:spPr>
              <a:xfrm>
                <a:off x="7305457" y="5081226"/>
                <a:ext cx="1888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/>
                  <a:t>b=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C5566DD-095F-7EDC-DF61-0876FEE33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457" y="5081226"/>
                <a:ext cx="1888850" cy="584775"/>
              </a:xfrm>
              <a:prstGeom prst="rect">
                <a:avLst/>
              </a:prstGeom>
              <a:blipFill>
                <a:blip r:embed="rId4"/>
                <a:stretch>
                  <a:fillRect l="-8065" t="-13684" b="-3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18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简单线性回归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BDE65D6-526F-21D0-2415-D6C2B0B111F0}"/>
              </a:ext>
            </a:extLst>
          </p:cNvPr>
          <p:cNvGrpSpPr/>
          <p:nvPr/>
        </p:nvGrpSpPr>
        <p:grpSpPr>
          <a:xfrm>
            <a:off x="1597979" y="2350064"/>
            <a:ext cx="8238086" cy="369333"/>
            <a:chOff x="1837652" y="4741362"/>
            <a:chExt cx="8238086" cy="36933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6D04DCA-1450-3C9B-CB53-EBF71B7C8E06}"/>
                </a:ext>
              </a:extLst>
            </p:cNvPr>
            <p:cNvSpPr txBox="1"/>
            <p:nvPr/>
          </p:nvSpPr>
          <p:spPr>
            <a:xfrm>
              <a:off x="1837652" y="4741363"/>
              <a:ext cx="2442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目标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找到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，使得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ACBE93F-8298-EA3D-1F4C-19637CA43345}"/>
                </a:ext>
              </a:extLst>
            </p:cNvPr>
            <p:cNvSpPr txBox="1"/>
            <p:nvPr/>
          </p:nvSpPr>
          <p:spPr>
            <a:xfrm>
              <a:off x="8967742" y="47413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尽可能小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6507503-5C8A-2AB5-4A2C-9F29262272F0}"/>
                  </a:ext>
                </a:extLst>
              </p:cNvPr>
              <p:cNvSpPr txBox="1"/>
              <p:nvPr/>
            </p:nvSpPr>
            <p:spPr>
              <a:xfrm>
                <a:off x="4644653" y="1817707"/>
                <a:ext cx="3479734" cy="1434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3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sz="32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a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sz="32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b</m:t>
                          </m:r>
                          <m:sSup>
                            <m:sSupPr>
                              <m:ctrlP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6507503-5C8A-2AB5-4A2C-9F2926227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653" y="1817707"/>
                <a:ext cx="3479734" cy="14340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2F691F5-3696-5D13-E5CD-BDD1DD64D342}"/>
                  </a:ext>
                </a:extLst>
              </p:cNvPr>
              <p:cNvSpPr txBox="1"/>
              <p:nvPr/>
            </p:nvSpPr>
            <p:spPr>
              <a:xfrm>
                <a:off x="3680547" y="1817707"/>
                <a:ext cx="5372433" cy="1434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32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sz="3200" dirty="0" smtClean="0"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a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sz="3200" dirty="0" smtClean="0"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b</m:t>
                          </m:r>
                          <m:sSup>
                            <m:sSupPr>
                              <m:ctrlP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2F691F5-3696-5D13-E5CD-BDD1DD64D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547" y="1817707"/>
                <a:ext cx="5372433" cy="14340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箭头: 下 14">
            <a:extLst>
              <a:ext uri="{FF2B5EF4-FFF2-40B4-BE49-F238E27FC236}">
                <a16:creationId xmlns:a16="http://schemas.microsoft.com/office/drawing/2014/main" id="{4329EA79-9B81-071F-281D-E4D83B93CED2}"/>
              </a:ext>
            </a:extLst>
          </p:cNvPr>
          <p:cNvSpPr/>
          <p:nvPr/>
        </p:nvSpPr>
        <p:spPr>
          <a:xfrm rot="19145806">
            <a:off x="8385757" y="2830011"/>
            <a:ext cx="342673" cy="813016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CFF708B-B15C-BE5A-73E3-4C3D2D9B0105}"/>
                  </a:ext>
                </a:extLst>
              </p:cNvPr>
              <p:cNvSpPr txBox="1"/>
              <p:nvPr/>
            </p:nvSpPr>
            <p:spPr>
              <a:xfrm>
                <a:off x="7790635" y="3606201"/>
                <a:ext cx="4450349" cy="1266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CFF708B-B15C-BE5A-73E3-4C3D2D9B0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635" y="3606201"/>
                <a:ext cx="4450349" cy="1266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箭头: 下 16">
            <a:extLst>
              <a:ext uri="{FF2B5EF4-FFF2-40B4-BE49-F238E27FC236}">
                <a16:creationId xmlns:a16="http://schemas.microsoft.com/office/drawing/2014/main" id="{50C6B736-1037-974A-EC72-1571BFD6A48D}"/>
              </a:ext>
            </a:extLst>
          </p:cNvPr>
          <p:cNvSpPr/>
          <p:nvPr/>
        </p:nvSpPr>
        <p:spPr>
          <a:xfrm>
            <a:off x="2726125" y="2817085"/>
            <a:ext cx="342673" cy="813016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28FDF4E-56AA-9C86-47A2-B327725703C9}"/>
                  </a:ext>
                </a:extLst>
              </p:cNvPr>
              <p:cNvSpPr txBox="1"/>
              <p:nvPr/>
            </p:nvSpPr>
            <p:spPr>
              <a:xfrm>
                <a:off x="1787153" y="3990152"/>
                <a:ext cx="3610470" cy="928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test</m:t>
                            </m:r>
                          </m:sub>
                        </m:sSub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test</m:t>
                            </m:r>
                          </m:sub>
                        </m:sSub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+b</a:t>
                </a:r>
                <a:endPara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28FDF4E-56AA-9C86-47A2-B32772570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153" y="3990152"/>
                <a:ext cx="3610470" cy="928716"/>
              </a:xfrm>
              <a:prstGeom prst="rect">
                <a:avLst/>
              </a:prstGeom>
              <a:blipFill>
                <a:blip r:embed="rId5"/>
                <a:stretch>
                  <a:fillRect t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813D92D-493A-A866-BD4A-4B818A1F564E}"/>
                  </a:ext>
                </a:extLst>
              </p:cNvPr>
              <p:cNvSpPr txBox="1"/>
              <p:nvPr/>
            </p:nvSpPr>
            <p:spPr>
              <a:xfrm>
                <a:off x="4853044" y="5226631"/>
                <a:ext cx="4246076" cy="1266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813D92D-493A-A866-BD4A-4B818A1F5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44" y="5226631"/>
                <a:ext cx="4246076" cy="12662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7FEF405D-467C-0708-5530-B9B0FB2E97CF}"/>
              </a:ext>
            </a:extLst>
          </p:cNvPr>
          <p:cNvSpPr txBox="1"/>
          <p:nvPr/>
        </p:nvSpPr>
        <p:spPr>
          <a:xfrm>
            <a:off x="3422209" y="55981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衡量标准</a:t>
            </a:r>
          </a:p>
        </p:txBody>
      </p:sp>
    </p:spTree>
    <p:extLst>
      <p:ext uri="{BB962C8B-B14F-4D97-AF65-F5344CB8AC3E}">
        <p14:creationId xmlns:p14="http://schemas.microsoft.com/office/powerpoint/2010/main" val="72640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 animBg="1"/>
      <p:bldP spid="16" grpId="0"/>
      <p:bldP spid="17" grpId="0" animBg="1"/>
      <p:bldP spid="18" grpId="0"/>
      <p:bldP spid="19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线性回归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7E46A0-EB0D-6E64-3AC8-B6E0686656DB}"/>
              </a:ext>
            </a:extLst>
          </p:cNvPr>
          <p:cNvSpPr txBox="1"/>
          <p:nvPr/>
        </p:nvSpPr>
        <p:spPr>
          <a:xfrm>
            <a:off x="2539012" y="1988597"/>
            <a:ext cx="7466121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解决回归问题思想简单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实现容易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许多强大的非线性模型的基础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结果具有很好的可解释性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蕴含机器学习中的很多重要思想</a:t>
            </a:r>
          </a:p>
        </p:txBody>
      </p:sp>
    </p:spTree>
    <p:extLst>
      <p:ext uri="{BB962C8B-B14F-4D97-AF65-F5344CB8AC3E}">
        <p14:creationId xmlns:p14="http://schemas.microsoft.com/office/powerpoint/2010/main" val="14848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线性回归算法的评测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5FB6E65-E43C-F4C4-D5C5-B092A6D68469}"/>
              </a:ext>
            </a:extLst>
          </p:cNvPr>
          <p:cNvGrpSpPr/>
          <p:nvPr/>
        </p:nvGrpSpPr>
        <p:grpSpPr>
          <a:xfrm>
            <a:off x="3147002" y="1690688"/>
            <a:ext cx="5676911" cy="1266244"/>
            <a:chOff x="3422209" y="5226631"/>
            <a:chExt cx="5676911" cy="1266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2A0B14CB-572F-5523-4FD5-1281B0D57933}"/>
                    </a:ext>
                  </a:extLst>
                </p:cNvPr>
                <p:cNvSpPr txBox="1"/>
                <p:nvPr/>
              </p:nvSpPr>
              <p:spPr>
                <a:xfrm>
                  <a:off x="4853044" y="5226631"/>
                  <a:ext cx="4246076" cy="12662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zh-CN" altLang="en-U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test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test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2A0B14CB-572F-5523-4FD5-1281B0D57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3044" y="5226631"/>
                  <a:ext cx="4246076" cy="12662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76B8304-9604-1966-79D2-6865C7B57B26}"/>
                </a:ext>
              </a:extLst>
            </p:cNvPr>
            <p:cNvSpPr txBox="1"/>
            <p:nvPr/>
          </p:nvSpPr>
          <p:spPr>
            <a:xfrm>
              <a:off x="3422209" y="5598143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衡量标准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68F15DBA-7BCA-B732-8BC3-6DA76F00CFF1}"/>
              </a:ext>
            </a:extLst>
          </p:cNvPr>
          <p:cNvSpPr txBox="1"/>
          <p:nvPr/>
        </p:nvSpPr>
        <p:spPr>
          <a:xfrm>
            <a:off x="4577837" y="3639459"/>
            <a:ext cx="2999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问题：和</a:t>
            </a:r>
            <a:r>
              <a:rPr lang="en-US" altLang="zh-CN" sz="2800" b="1" dirty="0"/>
              <a:t>m</a:t>
            </a:r>
            <a:r>
              <a:rPr lang="zh-CN" altLang="en-US" sz="2800" b="1" dirty="0"/>
              <a:t>相关？</a:t>
            </a:r>
          </a:p>
        </p:txBody>
      </p:sp>
    </p:spTree>
    <p:extLst>
      <p:ext uri="{BB962C8B-B14F-4D97-AF65-F5344CB8AC3E}">
        <p14:creationId xmlns:p14="http://schemas.microsoft.com/office/powerpoint/2010/main" val="210820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线性回归算法的评测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F15DBA-7BCA-B732-8BC3-6DA76F00CFF1}"/>
              </a:ext>
            </a:extLst>
          </p:cNvPr>
          <p:cNvSpPr txBox="1"/>
          <p:nvPr/>
        </p:nvSpPr>
        <p:spPr>
          <a:xfrm>
            <a:off x="4036299" y="3805441"/>
            <a:ext cx="36904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	</a:t>
            </a:r>
            <a:r>
              <a:rPr lang="zh-CN" altLang="en-US" sz="2800" b="1" dirty="0"/>
              <a:t>均方误差</a:t>
            </a:r>
            <a:r>
              <a:rPr lang="en-US" altLang="zh-CN" sz="2800" b="1" dirty="0"/>
              <a:t>MSE</a:t>
            </a:r>
          </a:p>
          <a:p>
            <a:r>
              <a:rPr lang="en-US" altLang="zh-CN" sz="2800" b="1" dirty="0"/>
              <a:t>(Mean Squared Error)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ADCFBBD-660A-397D-8A59-6B85A635FAA1}"/>
                  </a:ext>
                </a:extLst>
              </p:cNvPr>
              <p:cNvSpPr txBox="1"/>
              <p:nvPr/>
            </p:nvSpPr>
            <p:spPr>
              <a:xfrm>
                <a:off x="3972962" y="1859364"/>
                <a:ext cx="4246076" cy="1266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ADCFBBD-660A-397D-8A59-6B85A635F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962" y="1859364"/>
                <a:ext cx="4246076" cy="12662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线性回归算法的评测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F15DBA-7BCA-B732-8BC3-6DA76F00CFF1}"/>
              </a:ext>
            </a:extLst>
          </p:cNvPr>
          <p:cNvSpPr txBox="1"/>
          <p:nvPr/>
        </p:nvSpPr>
        <p:spPr>
          <a:xfrm>
            <a:off x="4036299" y="3805441"/>
            <a:ext cx="36904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	</a:t>
            </a:r>
            <a:r>
              <a:rPr lang="zh-CN" altLang="en-US" sz="2800" b="1" dirty="0"/>
              <a:t>均方误差</a:t>
            </a:r>
            <a:r>
              <a:rPr lang="en-US" altLang="zh-CN" sz="2800" b="1" dirty="0"/>
              <a:t>MSE</a:t>
            </a:r>
          </a:p>
          <a:p>
            <a:r>
              <a:rPr lang="en-US" altLang="zh-CN" sz="2800" b="1" dirty="0"/>
              <a:t>(Mean Squared Error)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ADCFBBD-660A-397D-8A59-6B85A635FAA1}"/>
                  </a:ext>
                </a:extLst>
              </p:cNvPr>
              <p:cNvSpPr txBox="1"/>
              <p:nvPr/>
            </p:nvSpPr>
            <p:spPr>
              <a:xfrm>
                <a:off x="3972962" y="1859364"/>
                <a:ext cx="4246076" cy="1266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ADCFBBD-660A-397D-8A59-6B85A635F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962" y="1859364"/>
                <a:ext cx="4246076" cy="12662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BE5DC4C7-922A-AEE1-1B84-FDE78AD31F63}"/>
              </a:ext>
            </a:extLst>
          </p:cNvPr>
          <p:cNvSpPr txBox="1"/>
          <p:nvPr/>
        </p:nvSpPr>
        <p:spPr>
          <a:xfrm>
            <a:off x="5430110" y="536211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问题：量纲？</a:t>
            </a:r>
          </a:p>
        </p:txBody>
      </p:sp>
    </p:spTree>
    <p:extLst>
      <p:ext uri="{BB962C8B-B14F-4D97-AF65-F5344CB8AC3E}">
        <p14:creationId xmlns:p14="http://schemas.microsoft.com/office/powerpoint/2010/main" val="245239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线性回归算法的评测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F15DBA-7BCA-B732-8BC3-6DA76F00CFF1}"/>
              </a:ext>
            </a:extLst>
          </p:cNvPr>
          <p:cNvSpPr txBox="1"/>
          <p:nvPr/>
        </p:nvSpPr>
        <p:spPr>
          <a:xfrm>
            <a:off x="3894257" y="4008233"/>
            <a:ext cx="4572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	</a:t>
            </a:r>
            <a:r>
              <a:rPr lang="zh-CN" altLang="en-US" sz="2800" b="1" dirty="0"/>
              <a:t>均方根误差</a:t>
            </a:r>
            <a:r>
              <a:rPr lang="en-US" altLang="zh-CN" sz="2800" b="1" dirty="0"/>
              <a:t>RMSE</a:t>
            </a:r>
          </a:p>
          <a:p>
            <a:r>
              <a:rPr lang="en-US" altLang="zh-CN" sz="2800" b="1" dirty="0"/>
              <a:t>(Root Mean Squared Error)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ADCFBBD-660A-397D-8A59-6B85A635FAA1}"/>
                  </a:ext>
                </a:extLst>
              </p:cNvPr>
              <p:cNvSpPr txBox="1"/>
              <p:nvPr/>
            </p:nvSpPr>
            <p:spPr>
              <a:xfrm>
                <a:off x="3157037" y="1863751"/>
                <a:ext cx="6351768" cy="17686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test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test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𝑀𝑆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test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ADCFBBD-660A-397D-8A59-6B85A635F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037" y="1863751"/>
                <a:ext cx="6351768" cy="17686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558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线性回归算法的评测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F15DBA-7BCA-B732-8BC3-6DA76F00CFF1}"/>
              </a:ext>
            </a:extLst>
          </p:cNvPr>
          <p:cNvSpPr txBox="1"/>
          <p:nvPr/>
        </p:nvSpPr>
        <p:spPr>
          <a:xfrm>
            <a:off x="3920890" y="3683617"/>
            <a:ext cx="3793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    平均绝对误差</a:t>
            </a:r>
            <a:r>
              <a:rPr lang="en-US" altLang="zh-CN" sz="2800" b="1" dirty="0"/>
              <a:t>MAE</a:t>
            </a:r>
          </a:p>
          <a:p>
            <a:r>
              <a:rPr lang="en-US" altLang="zh-CN" sz="2800" b="1" dirty="0"/>
              <a:t>(Mean Absolute Error)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ADCFBBD-660A-397D-8A59-6B85A635FAA1}"/>
                  </a:ext>
                </a:extLst>
              </p:cNvPr>
              <p:cNvSpPr txBox="1"/>
              <p:nvPr/>
            </p:nvSpPr>
            <p:spPr>
              <a:xfrm>
                <a:off x="2920116" y="1908140"/>
                <a:ext cx="6351768" cy="1266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ADCFBBD-660A-397D-8A59-6B85A635F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116" y="1908140"/>
                <a:ext cx="6351768" cy="12662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647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多元线性回归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108E5253-2950-F219-B499-F1075D03423E}"/>
              </a:ext>
            </a:extLst>
          </p:cNvPr>
          <p:cNvGraphicFramePr/>
          <p:nvPr/>
        </p:nvGraphicFramePr>
        <p:xfrm>
          <a:off x="2503054" y="1690688"/>
          <a:ext cx="7656945" cy="4447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2DE9300-0BC5-9227-742A-E41C872EA630}"/>
              </a:ext>
            </a:extLst>
          </p:cNvPr>
          <p:cNvCxnSpPr>
            <a:cxnSpLocks/>
          </p:cNvCxnSpPr>
          <p:nvPr/>
        </p:nvCxnSpPr>
        <p:spPr>
          <a:xfrm flipV="1">
            <a:off x="2152073" y="1597891"/>
            <a:ext cx="8091054" cy="43503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9848463-13FE-C8BF-01CA-0C5EA3E77582}"/>
              </a:ext>
            </a:extLst>
          </p:cNvPr>
          <p:cNvCxnSpPr>
            <a:cxnSpLocks/>
          </p:cNvCxnSpPr>
          <p:nvPr/>
        </p:nvCxnSpPr>
        <p:spPr>
          <a:xfrm flipV="1">
            <a:off x="5412379" y="4496696"/>
            <a:ext cx="0" cy="128487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27600B1-5592-C5D9-3F5F-0DACFEB6A818}"/>
              </a:ext>
            </a:extLst>
          </p:cNvPr>
          <p:cNvCxnSpPr>
            <a:cxnSpLocks/>
          </p:cNvCxnSpPr>
          <p:nvPr/>
        </p:nvCxnSpPr>
        <p:spPr>
          <a:xfrm>
            <a:off x="2936081" y="4410635"/>
            <a:ext cx="2345924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9CCEE68-52D2-4FC9-1E08-2C74A289D8D8}"/>
              </a:ext>
            </a:extLst>
          </p:cNvPr>
          <p:cNvSpPr txBox="1"/>
          <p:nvPr/>
        </p:nvSpPr>
        <p:spPr>
          <a:xfrm>
            <a:off x="10039927" y="5578886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/>
              <a:t>x</a:t>
            </a:r>
            <a:endParaRPr lang="zh-CN" altLang="en-US" sz="30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63A6C67-9E59-561A-2175-2A9F80236430}"/>
              </a:ext>
            </a:extLst>
          </p:cNvPr>
          <p:cNvSpPr txBox="1"/>
          <p:nvPr/>
        </p:nvSpPr>
        <p:spPr>
          <a:xfrm>
            <a:off x="2246100" y="2000124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2690F5E-F9DA-A030-1C41-937B5F8EF5B5}"/>
                  </a:ext>
                </a:extLst>
              </p:cNvPr>
              <p:cNvSpPr txBox="1"/>
              <p:nvPr/>
            </p:nvSpPr>
            <p:spPr>
              <a:xfrm>
                <a:off x="6407066" y="3637511"/>
                <a:ext cx="54189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3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2690F5E-F9DA-A030-1C41-937B5F8EF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066" y="3637511"/>
                <a:ext cx="5418962" cy="553998"/>
              </a:xfrm>
              <a:prstGeom prst="rect">
                <a:avLst/>
              </a:prstGeom>
              <a:blipFill>
                <a:blip r:embed="rId3"/>
                <a:stretch>
                  <a:fillRect l="-2587" t="-14286" b="-32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AE063C3-8F3C-A1FA-64F6-C1257597E5AB}"/>
                  </a:ext>
                </a:extLst>
              </p:cNvPr>
              <p:cNvSpPr txBox="1"/>
              <p:nvPr/>
            </p:nvSpPr>
            <p:spPr>
              <a:xfrm>
                <a:off x="5140475" y="5477118"/>
                <a:ext cx="3495359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,...,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AE063C3-8F3C-A1FA-64F6-C1257597E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475" y="5477118"/>
                <a:ext cx="3495359" cy="288477"/>
              </a:xfrm>
              <a:prstGeom prst="rect">
                <a:avLst/>
              </a:prstGeom>
              <a:blipFill>
                <a:blip r:embed="rId4"/>
                <a:stretch>
                  <a:fillRect t="-8333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77531B5-3243-D742-9C71-56639E52FFAD}"/>
                  </a:ext>
                </a:extLst>
              </p:cNvPr>
              <p:cNvSpPr txBox="1"/>
              <p:nvPr/>
            </p:nvSpPr>
            <p:spPr>
              <a:xfrm>
                <a:off x="3012141" y="4537621"/>
                <a:ext cx="41934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77531B5-3243-D742-9C71-56639E52F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41" y="4537621"/>
                <a:ext cx="419346" cy="288477"/>
              </a:xfrm>
              <a:prstGeom prst="rect">
                <a:avLst/>
              </a:prstGeom>
              <a:blipFill>
                <a:blip r:embed="rId5"/>
                <a:stretch>
                  <a:fillRect l="-13043" t="-8333" r="-10145" b="-22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099CCDB-E6AA-27A6-0835-0568772C9E37}"/>
                  </a:ext>
                </a:extLst>
              </p:cNvPr>
              <p:cNvSpPr txBox="1"/>
              <p:nvPr/>
            </p:nvSpPr>
            <p:spPr>
              <a:xfrm>
                <a:off x="5882800" y="4629725"/>
                <a:ext cx="5106078" cy="5866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00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0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0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30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zh-CN" altLang="en-US" sz="3000" dirty="0"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099CCDB-E6AA-27A6-0835-0568772C9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800" y="4629725"/>
                <a:ext cx="5106078" cy="586635"/>
              </a:xfrm>
              <a:prstGeom prst="rect">
                <a:avLst/>
              </a:prstGeom>
              <a:blipFill>
                <a:blip r:embed="rId6"/>
                <a:stretch>
                  <a:fillRect t="-8247" b="-29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33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" grpId="0"/>
      <p:bldP spid="4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多元线性回归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22DE79F-6D4D-B0AE-743B-7CBAF411F04F}"/>
                  </a:ext>
                </a:extLst>
              </p:cNvPr>
              <p:cNvSpPr txBox="1"/>
              <p:nvPr/>
            </p:nvSpPr>
            <p:spPr>
              <a:xfrm>
                <a:off x="4019550" y="1819275"/>
                <a:ext cx="5244000" cy="628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目标：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使尽可能小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22DE79F-6D4D-B0AE-743B-7CBAF411F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550" y="1819275"/>
                <a:ext cx="5244000" cy="628634"/>
              </a:xfrm>
              <a:prstGeom prst="rect">
                <a:avLst/>
              </a:prstGeom>
              <a:blipFill>
                <a:blip r:embed="rId3"/>
                <a:stretch>
                  <a:fillRect l="-1161" r="-232" b="-6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B3FB7BF-2873-F62D-AE3B-A2C34DD01998}"/>
                  </a:ext>
                </a:extLst>
              </p:cNvPr>
              <p:cNvSpPr txBox="1"/>
              <p:nvPr/>
            </p:nvSpPr>
            <p:spPr>
              <a:xfrm>
                <a:off x="3729777" y="3129663"/>
                <a:ext cx="56498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B3FB7BF-2873-F62D-AE3B-A2C34DD01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777" y="3129663"/>
                <a:ext cx="5649805" cy="646331"/>
              </a:xfrm>
              <a:prstGeom prst="rect">
                <a:avLst/>
              </a:prstGeom>
              <a:blipFill>
                <a:blip r:embed="rId4"/>
                <a:stretch>
                  <a:fillRect t="-11321" b="-21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2C3E74-731C-3B62-F198-DDD4A55B3C22}"/>
                  </a:ext>
                </a:extLst>
              </p:cNvPr>
              <p:cNvSpPr txBox="1"/>
              <p:nvPr/>
            </p:nvSpPr>
            <p:spPr>
              <a:xfrm>
                <a:off x="5171307" y="4210049"/>
                <a:ext cx="2940485" cy="1434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32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2C3E74-731C-3B62-F198-DDD4A55B3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307" y="4210049"/>
                <a:ext cx="2940485" cy="14340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6D04DCA-1450-3C9B-CB53-EBF71B7C8E06}"/>
                  </a:ext>
                </a:extLst>
              </p:cNvPr>
              <p:cNvSpPr txBox="1"/>
              <p:nvPr/>
            </p:nvSpPr>
            <p:spPr>
              <a:xfrm>
                <a:off x="1669579" y="4742406"/>
                <a:ext cx="350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目标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en-US" altLang="zh-CN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,…,</a:t>
                </a:r>
                <a:r>
                  <a:rPr lang="en-US" altLang="zh-CN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使得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6D04DCA-1450-3C9B-CB53-EBF71B7C8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579" y="4742406"/>
                <a:ext cx="3501728" cy="369332"/>
              </a:xfrm>
              <a:prstGeom prst="rect">
                <a:avLst/>
              </a:prstGeom>
              <a:blipFill>
                <a:blip r:embed="rId6"/>
                <a:stretch>
                  <a:fillRect l="-1568" t="-14754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BACBE93F-8298-EA3D-1F4C-19637CA43345}"/>
              </a:ext>
            </a:extLst>
          </p:cNvPr>
          <p:cNvSpPr txBox="1"/>
          <p:nvPr/>
        </p:nvSpPr>
        <p:spPr>
          <a:xfrm>
            <a:off x="8222229" y="47424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尽可能小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9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多元线性回归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968C206-EE47-A656-D4B0-34C6073CFCCA}"/>
                  </a:ext>
                </a:extLst>
              </p:cNvPr>
              <p:cNvSpPr txBox="1"/>
              <p:nvPr/>
            </p:nvSpPr>
            <p:spPr>
              <a:xfrm>
                <a:off x="3410181" y="1931177"/>
                <a:ext cx="56498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968C206-EE47-A656-D4B0-34C6073CF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181" y="1931177"/>
                <a:ext cx="5649805" cy="646331"/>
              </a:xfrm>
              <a:prstGeom prst="rect">
                <a:avLst/>
              </a:prstGeom>
              <a:blipFill>
                <a:blip r:embed="rId2"/>
                <a:stretch>
                  <a:fillRect t="-11321" b="-21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FF2826-2968-7C20-E2E5-48C393030AB2}"/>
                  </a:ext>
                </a:extLst>
              </p:cNvPr>
              <p:cNvSpPr txBox="1"/>
              <p:nvPr/>
            </p:nvSpPr>
            <p:spPr>
              <a:xfrm>
                <a:off x="3729778" y="3167390"/>
                <a:ext cx="49437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zh-CN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=(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/>
                  <a:t>，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en-US" altLang="zh-CN" sz="2800" dirty="0"/>
                  <a:t>…</a:t>
                </a:r>
                <a:r>
                  <a:rPr lang="zh-CN" altLang="en-US" sz="2800" dirty="0"/>
                  <a:t>，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FF2826-2968-7C20-E2E5-48C393030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778" y="3167390"/>
                <a:ext cx="4943706" cy="523220"/>
              </a:xfrm>
              <a:prstGeom prst="rect">
                <a:avLst/>
              </a:prstGeom>
              <a:blipFill>
                <a:blip r:embed="rId3"/>
                <a:stretch>
                  <a:fillRect l="-2589" t="-17647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03841F1-F4B6-BC65-A93A-722F19C198B6}"/>
                  </a:ext>
                </a:extLst>
              </p:cNvPr>
              <p:cNvSpPr txBox="1"/>
              <p:nvPr/>
            </p:nvSpPr>
            <p:spPr>
              <a:xfrm>
                <a:off x="3410181" y="3957327"/>
                <a:ext cx="6674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03841F1-F4B6-BC65-A93A-722F19C19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181" y="3957327"/>
                <a:ext cx="6674852" cy="646331"/>
              </a:xfrm>
              <a:prstGeom prst="rect">
                <a:avLst/>
              </a:prstGeom>
              <a:blipFill>
                <a:blip r:embed="rId4"/>
                <a:stretch>
                  <a:fillRect t="-11321" b="-21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87724A6-60BA-7A55-7DE2-7A6718A9DB6B}"/>
                  </a:ext>
                </a:extLst>
              </p:cNvPr>
              <p:cNvSpPr txBox="1"/>
              <p:nvPr/>
            </p:nvSpPr>
            <p:spPr>
              <a:xfrm>
                <a:off x="3809677" y="4870375"/>
                <a:ext cx="5176584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，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zh-CN" alt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en-US" altLang="zh-CN" sz="2800" dirty="0"/>
                  <a:t>…</a:t>
                </a:r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87724A6-60BA-7A55-7DE2-7A6718A9D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77" y="4870375"/>
                <a:ext cx="5176584" cy="541110"/>
              </a:xfrm>
              <a:prstGeom prst="rect">
                <a:avLst/>
              </a:prstGeom>
              <a:blipFill>
                <a:blip r:embed="rId5"/>
                <a:stretch>
                  <a:fillRect t="-14607" b="-30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B2BF45D-5201-D477-E24A-00AF968A24B2}"/>
                  </a:ext>
                </a:extLst>
              </p:cNvPr>
              <p:cNvSpPr txBox="1"/>
              <p:nvPr/>
            </p:nvSpPr>
            <p:spPr>
              <a:xfrm>
                <a:off x="5025916" y="5678202"/>
                <a:ext cx="2591125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·</m:t>
                    </m:r>
                    <m:r>
                      <m:rPr>
                        <m:nor/>
                      </m:rPr>
                      <a:rPr lang="el-GR" altLang="zh-CN" sz="28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B2BF45D-5201-D477-E24A-00AF968A2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916" y="5678202"/>
                <a:ext cx="2591125" cy="541110"/>
              </a:xfrm>
              <a:prstGeom prst="rect">
                <a:avLst/>
              </a:prstGeom>
              <a:blipFill>
                <a:blip r:embed="rId6"/>
                <a:stretch>
                  <a:fillRect t="-13483" b="-24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78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多元线性回归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13BF58-E715-BD2B-0699-FF5D16F6F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474" y="1722857"/>
            <a:ext cx="5421893" cy="30804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2E29EF-5B3C-C3E5-C6A8-0F785AAA3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580" y="1932877"/>
            <a:ext cx="1818045" cy="26437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553DC27-80D7-1431-C8A9-F1E7A349185D}"/>
                  </a:ext>
                </a:extLst>
              </p:cNvPr>
              <p:cNvSpPr txBox="1"/>
              <p:nvPr/>
            </p:nvSpPr>
            <p:spPr>
              <a:xfrm>
                <a:off x="4645240" y="5398088"/>
                <a:ext cx="2569355" cy="541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·</m:t>
                    </m:r>
                    <m:r>
                      <m:rPr>
                        <m:nor/>
                      </m:rPr>
                      <a:rPr lang="el-GR" altLang="zh-CN" sz="28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553DC27-80D7-1431-C8A9-F1E7A349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240" y="5398088"/>
                <a:ext cx="2569355" cy="541110"/>
              </a:xfrm>
              <a:prstGeom prst="rect">
                <a:avLst/>
              </a:prstGeom>
              <a:blipFill>
                <a:blip r:embed="rId4"/>
                <a:stretch>
                  <a:fillRect t="-14773" b="-26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32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多元线性回归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22DE79F-6D4D-B0AE-743B-7CBAF411F04F}"/>
                  </a:ext>
                </a:extLst>
              </p:cNvPr>
              <p:cNvSpPr txBox="1"/>
              <p:nvPr/>
            </p:nvSpPr>
            <p:spPr>
              <a:xfrm>
                <a:off x="4019550" y="1819275"/>
                <a:ext cx="5244000" cy="628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目标：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使尽可能小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22DE79F-6D4D-B0AE-743B-7CBAF411F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550" y="1819275"/>
                <a:ext cx="5244000" cy="628634"/>
              </a:xfrm>
              <a:prstGeom prst="rect">
                <a:avLst/>
              </a:prstGeom>
              <a:blipFill>
                <a:blip r:embed="rId2"/>
                <a:stretch>
                  <a:fillRect l="-1208" t="-116000" r="-242" b="-19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2C3E74-731C-3B62-F198-DDD4A55B3C22}"/>
                  </a:ext>
                </a:extLst>
              </p:cNvPr>
              <p:cNvSpPr txBox="1"/>
              <p:nvPr/>
            </p:nvSpPr>
            <p:spPr>
              <a:xfrm>
                <a:off x="3440036" y="3893708"/>
                <a:ext cx="6076600" cy="1434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32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…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2C3E74-731C-3B62-F198-DDD4A55B3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036" y="3893708"/>
                <a:ext cx="6076600" cy="1434047"/>
              </a:xfrm>
              <a:prstGeom prst="rect">
                <a:avLst/>
              </a:prstGeom>
              <a:blipFill>
                <a:blip r:embed="rId3"/>
                <a:stretch>
                  <a:fillRect l="-22500" t="-109649" b="-16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3AFC240-B452-754E-AA04-0DB656051394}"/>
                  </a:ext>
                </a:extLst>
              </p:cNvPr>
              <p:cNvSpPr txBox="1"/>
              <p:nvPr/>
            </p:nvSpPr>
            <p:spPr>
              <a:xfrm>
                <a:off x="3599962" y="3007178"/>
                <a:ext cx="6674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3AFC240-B452-754E-AA04-0DB656051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962" y="3007178"/>
                <a:ext cx="6674852" cy="646331"/>
              </a:xfrm>
              <a:prstGeom prst="rect">
                <a:avLst/>
              </a:prstGeom>
              <a:blipFill>
                <a:blip r:embed="rId4"/>
                <a:stretch>
                  <a:fillRect l="-759" t="-9615" b="-21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05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线性回归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108E5253-2950-F219-B499-F1075D0342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0026215"/>
              </p:ext>
            </p:extLst>
          </p:nvPr>
        </p:nvGraphicFramePr>
        <p:xfrm>
          <a:off x="2503054" y="1690688"/>
          <a:ext cx="7656945" cy="4447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2DE9300-0BC5-9227-742A-E41C872EA630}"/>
              </a:ext>
            </a:extLst>
          </p:cNvPr>
          <p:cNvCxnSpPr>
            <a:cxnSpLocks/>
          </p:cNvCxnSpPr>
          <p:nvPr/>
        </p:nvCxnSpPr>
        <p:spPr>
          <a:xfrm flipV="1">
            <a:off x="2152073" y="1597891"/>
            <a:ext cx="8091054" cy="43503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9848463-13FE-C8BF-01CA-0C5EA3E77582}"/>
              </a:ext>
            </a:extLst>
          </p:cNvPr>
          <p:cNvCxnSpPr>
            <a:cxnSpLocks/>
          </p:cNvCxnSpPr>
          <p:nvPr/>
        </p:nvCxnSpPr>
        <p:spPr>
          <a:xfrm flipV="1">
            <a:off x="5395653" y="5122949"/>
            <a:ext cx="0" cy="65578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27600B1-5592-C5D9-3F5F-0DACFEB6A818}"/>
              </a:ext>
            </a:extLst>
          </p:cNvPr>
          <p:cNvCxnSpPr>
            <a:cxnSpLocks/>
          </p:cNvCxnSpPr>
          <p:nvPr/>
        </p:nvCxnSpPr>
        <p:spPr>
          <a:xfrm>
            <a:off x="2926080" y="5052060"/>
            <a:ext cx="24003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9CCEE68-52D2-4FC9-1E08-2C74A289D8D8}"/>
              </a:ext>
            </a:extLst>
          </p:cNvPr>
          <p:cNvSpPr txBox="1"/>
          <p:nvPr/>
        </p:nvSpPr>
        <p:spPr>
          <a:xfrm>
            <a:off x="10039927" y="55788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房屋面积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63A6C67-9E59-561A-2175-2A9F80236430}"/>
              </a:ext>
            </a:extLst>
          </p:cNvPr>
          <p:cNvSpPr txBox="1"/>
          <p:nvPr/>
        </p:nvSpPr>
        <p:spPr>
          <a:xfrm>
            <a:off x="2152073" y="20135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价格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2690F5E-F9DA-A030-1C41-937B5F8EF5B5}"/>
              </a:ext>
            </a:extLst>
          </p:cNvPr>
          <p:cNvSpPr txBox="1"/>
          <p:nvPr/>
        </p:nvSpPr>
        <p:spPr>
          <a:xfrm>
            <a:off x="7638478" y="4476618"/>
            <a:ext cx="392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寻找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条直线，最大程度的“拟合”样本特征和样本输出标记之间的关系</a:t>
            </a:r>
          </a:p>
        </p:txBody>
      </p:sp>
    </p:spTree>
    <p:extLst>
      <p:ext uri="{BB962C8B-B14F-4D97-AF65-F5344CB8AC3E}">
        <p14:creationId xmlns:p14="http://schemas.microsoft.com/office/powerpoint/2010/main" val="37023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线性回归中使用梯度下降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22DE79F-6D4D-B0AE-743B-7CBAF411F04F}"/>
                  </a:ext>
                </a:extLst>
              </p:cNvPr>
              <p:cNvSpPr txBox="1"/>
              <p:nvPr/>
            </p:nvSpPr>
            <p:spPr>
              <a:xfrm>
                <a:off x="2144568" y="1798781"/>
                <a:ext cx="8889293" cy="5501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目标：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使尽可能小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22DE79F-6D4D-B0AE-743B-7CBAF411F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568" y="1798781"/>
                <a:ext cx="8889293" cy="550151"/>
              </a:xfrm>
              <a:prstGeom prst="rect">
                <a:avLst/>
              </a:prstGeom>
              <a:blipFill>
                <a:blip r:embed="rId3"/>
                <a:stretch>
                  <a:fillRect l="-1427" t="-118182" r="-571" b="-184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0223D4C9-9298-9349-A9E3-EACB9CA4F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960" y="3112655"/>
            <a:ext cx="2380421" cy="29596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BCE443D-45BA-4D45-8381-2248C42B93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305"/>
          <a:stretch/>
        </p:blipFill>
        <p:spPr>
          <a:xfrm>
            <a:off x="4300169" y="2971453"/>
            <a:ext cx="3229841" cy="30752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F540A8-742F-CC4A-8104-624943D072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7563" y="2971453"/>
            <a:ext cx="2788423" cy="307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1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线性回归中使用梯度下降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22DE79F-6D4D-B0AE-743B-7CBAF411F04F}"/>
                  </a:ext>
                </a:extLst>
              </p:cNvPr>
              <p:cNvSpPr txBox="1"/>
              <p:nvPr/>
            </p:nvSpPr>
            <p:spPr>
              <a:xfrm>
                <a:off x="2144568" y="1798781"/>
                <a:ext cx="8889293" cy="5501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目标：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使尽可能小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22DE79F-6D4D-B0AE-743B-7CBAF411F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568" y="1798781"/>
                <a:ext cx="8889293" cy="550151"/>
              </a:xfrm>
              <a:prstGeom prst="rect">
                <a:avLst/>
              </a:prstGeom>
              <a:blipFill>
                <a:blip r:embed="rId3"/>
                <a:stretch>
                  <a:fillRect l="-1427" t="-118182" r="-571" b="-184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0223D4C9-9298-9349-A9E3-EACB9CA4F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079" y="3087029"/>
            <a:ext cx="2380421" cy="29596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B303F1-0146-834C-B81D-1F755781C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500" y="3087029"/>
            <a:ext cx="2608184" cy="28819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D80C4A-BD35-C344-A69E-C59BA2AD524D}"/>
                  </a:ext>
                </a:extLst>
              </p:cNvPr>
              <p:cNvSpPr txBox="1"/>
              <p:nvPr/>
            </p:nvSpPr>
            <p:spPr>
              <a:xfrm>
                <a:off x="759114" y="2899929"/>
                <a:ext cx="5589735" cy="787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目标：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  <m:nary>
                      <m:naryPr>
                        <m:chr m:val="∑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使尽可能小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D80C4A-BD35-C344-A69E-C59BA2AD5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14" y="2899929"/>
                <a:ext cx="5589735" cy="787716"/>
              </a:xfrm>
              <a:prstGeom prst="rect">
                <a:avLst/>
              </a:prstGeom>
              <a:blipFill>
                <a:blip r:embed="rId6"/>
                <a:stretch>
                  <a:fillRect l="-1364" t="-85714" r="-227" b="-138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D888532-D40C-A546-8B8E-88E6093B0940}"/>
                  </a:ext>
                </a:extLst>
              </p:cNvPr>
              <p:cNvSpPr txBox="1"/>
              <p:nvPr/>
            </p:nvSpPr>
            <p:spPr>
              <a:xfrm>
                <a:off x="1364096" y="4373666"/>
                <a:ext cx="27251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J(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z="28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 altLang="zh-CN" sz="2800" b="0" i="0" dirty="0" smtClean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r>
                  <a:rPr lang="en-US" altLang="zh-CN" sz="2800" i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MSE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(y,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D888532-D40C-A546-8B8E-88E6093B0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96" y="4373666"/>
                <a:ext cx="2725170" cy="523220"/>
              </a:xfrm>
              <a:prstGeom prst="rect">
                <a:avLst/>
              </a:prstGeom>
              <a:blipFill>
                <a:blip r:embed="rId7"/>
                <a:stretch>
                  <a:fillRect l="-4630" t="-14286" r="-3241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91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线性回归中使用梯度下降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552104-23D8-B745-AC82-FAEA2219DD64}"/>
              </a:ext>
            </a:extLst>
          </p:cNvPr>
          <p:cNvSpPr txBox="1"/>
          <p:nvPr/>
        </p:nvSpPr>
        <p:spPr>
          <a:xfrm>
            <a:off x="3195531" y="3361354"/>
            <a:ext cx="5800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/>
              <a:t>从</a:t>
            </a:r>
            <a:r>
              <a:rPr kumimoji="1" lang="en-US" altLang="zh-CN" sz="3600" dirty="0"/>
              <a:t>0</a:t>
            </a:r>
            <a:r>
              <a:rPr kumimoji="1" lang="zh-CN" altLang="en-US" sz="3600" dirty="0"/>
              <a:t>动手实现一下线性回归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C27301-A74C-E943-B9FA-13B63DC50F06}"/>
              </a:ext>
            </a:extLst>
          </p:cNvPr>
          <p:cNvSpPr txBox="1"/>
          <p:nvPr/>
        </p:nvSpPr>
        <p:spPr>
          <a:xfrm>
            <a:off x="4875153" y="183492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/>
              <a:t>代码环节</a:t>
            </a:r>
          </a:p>
        </p:txBody>
      </p:sp>
    </p:spTree>
    <p:extLst>
      <p:ext uri="{BB962C8B-B14F-4D97-AF65-F5344CB8AC3E}">
        <p14:creationId xmlns:p14="http://schemas.microsoft.com/office/powerpoint/2010/main" val="2364868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线性回归中使用随机梯度下降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23D4C9-9298-9349-A9E3-EACB9CA4F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60" y="1690688"/>
            <a:ext cx="3379356" cy="42016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B303F1-0146-834C-B81D-1F755781C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772" y="1792477"/>
            <a:ext cx="3379356" cy="37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89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线性回归中使用随机梯度下降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B303F1-0146-834C-B81D-1F755781C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72" y="1690688"/>
            <a:ext cx="3379356" cy="3734095"/>
          </a:xfrm>
          <a:prstGeom prst="rect">
            <a:avLst/>
          </a:prstGeom>
        </p:spPr>
      </p:pic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C71554A-EFA6-4941-A570-17243068A07B}"/>
              </a:ext>
            </a:extLst>
          </p:cNvPr>
          <p:cNvCxnSpPr>
            <a:cxnSpLocks/>
          </p:cNvCxnSpPr>
          <p:nvPr/>
        </p:nvCxnSpPr>
        <p:spPr>
          <a:xfrm>
            <a:off x="4479636" y="1690688"/>
            <a:ext cx="0" cy="43129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632D5D7A-216A-264F-8769-C290E3E4E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604" y="2076029"/>
            <a:ext cx="3482934" cy="34744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5A188C-4195-5744-A93B-9FD52921D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4778" y="3186488"/>
            <a:ext cx="2919022" cy="74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6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线性回归中使用随机梯度下降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E10C2F-CA8C-2B4F-8CDB-E3687ED02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2005002"/>
            <a:ext cx="7696200" cy="4051505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70805E5-F2E7-E44D-B98E-D2E988BD548F}"/>
              </a:ext>
            </a:extLst>
          </p:cNvPr>
          <p:cNvCxnSpPr>
            <a:cxnSpLocks/>
          </p:cNvCxnSpPr>
          <p:nvPr/>
        </p:nvCxnSpPr>
        <p:spPr>
          <a:xfrm flipH="1" flipV="1">
            <a:off x="1587260" y="3303917"/>
            <a:ext cx="810883" cy="4744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3C9513E-186A-7544-814D-ED3B80355AD6}"/>
              </a:ext>
            </a:extLst>
          </p:cNvPr>
          <p:cNvSpPr txBox="1"/>
          <p:nvPr/>
        </p:nvSpPr>
        <p:spPr>
          <a:xfrm>
            <a:off x="726305" y="289481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损失函数</a:t>
            </a:r>
          </a:p>
          <a:p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224B3DE-B7FD-FA4B-970B-00E6A3E9BFA4}"/>
              </a:ext>
            </a:extLst>
          </p:cNvPr>
          <p:cNvCxnSpPr/>
          <p:nvPr/>
        </p:nvCxnSpPr>
        <p:spPr>
          <a:xfrm>
            <a:off x="4968815" y="6056507"/>
            <a:ext cx="1932317" cy="436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802A3951-F798-9946-A258-11F0A1B5ED74}"/>
              </a:ext>
            </a:extLst>
          </p:cNvPr>
          <p:cNvCxnSpPr/>
          <p:nvPr/>
        </p:nvCxnSpPr>
        <p:spPr>
          <a:xfrm flipH="1">
            <a:off x="7634377" y="5546785"/>
            <a:ext cx="1181819" cy="509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72EBFC7A-8C6F-B049-8166-7BB9B9E70A78}"/>
              </a:ext>
            </a:extLst>
          </p:cNvPr>
          <p:cNvSpPr/>
          <p:nvPr/>
        </p:nvSpPr>
        <p:spPr>
          <a:xfrm>
            <a:off x="6964392" y="6056507"/>
            <a:ext cx="3145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损失函数的参数，就是我们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前面所说的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4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线性回归中使用随机梯度下降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B2AF2F-D820-7D4D-9A20-6F911552D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048" y="2286001"/>
            <a:ext cx="5179699" cy="37007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64E8A95-A677-704E-913B-6A998CD0F818}"/>
                  </a:ext>
                </a:extLst>
              </p:cNvPr>
              <p:cNvSpPr txBox="1"/>
              <p:nvPr/>
            </p:nvSpPr>
            <p:spPr>
              <a:xfrm>
                <a:off x="7755147" y="2001328"/>
                <a:ext cx="1540678" cy="703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η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𝑖𝑡𝑒𝑟𝑠</m:t>
                        </m:r>
                      </m:den>
                    </m:f>
                  </m:oMath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64E8A95-A677-704E-913B-6A998CD0F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147" y="2001328"/>
                <a:ext cx="1540678" cy="703013"/>
              </a:xfrm>
              <a:prstGeom prst="rect">
                <a:avLst/>
              </a:prstGeom>
              <a:blipFill>
                <a:blip r:embed="rId4"/>
                <a:stretch>
                  <a:fillRect l="-8197" b="-8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268DF6F-CA46-3244-8C2C-61351603FCDA}"/>
              </a:ext>
            </a:extLst>
          </p:cNvPr>
          <p:cNvCxnSpPr>
            <a:cxnSpLocks/>
          </p:cNvCxnSpPr>
          <p:nvPr/>
        </p:nvCxnSpPr>
        <p:spPr>
          <a:xfrm>
            <a:off x="8775651" y="2885535"/>
            <a:ext cx="0" cy="42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659A7FB-E9AF-C14E-9B7C-33295884325A}"/>
                  </a:ext>
                </a:extLst>
              </p:cNvPr>
              <p:cNvSpPr txBox="1"/>
              <p:nvPr/>
            </p:nvSpPr>
            <p:spPr>
              <a:xfrm>
                <a:off x="7755147" y="3429000"/>
                <a:ext cx="1951047" cy="703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η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𝑖𝑡𝑒𝑟𝑠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kumimoji="1" lang="zh-CN" alt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659A7FB-E9AF-C14E-9B7C-332958843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147" y="3429000"/>
                <a:ext cx="1951047" cy="703013"/>
              </a:xfrm>
              <a:prstGeom prst="rect">
                <a:avLst/>
              </a:prstGeom>
              <a:blipFill>
                <a:blip r:embed="rId5"/>
                <a:stretch>
                  <a:fillRect l="-6452" r="-645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CE242A1-CBB1-FC45-BB4B-E3FCA0817C28}"/>
              </a:ext>
            </a:extLst>
          </p:cNvPr>
          <p:cNvCxnSpPr>
            <a:cxnSpLocks/>
          </p:cNvCxnSpPr>
          <p:nvPr/>
        </p:nvCxnSpPr>
        <p:spPr>
          <a:xfrm>
            <a:off x="8867667" y="4262886"/>
            <a:ext cx="0" cy="42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5DF39D6-96A8-3744-8406-7B8593B7954B}"/>
                  </a:ext>
                </a:extLst>
              </p:cNvPr>
              <p:cNvSpPr txBox="1"/>
              <p:nvPr/>
            </p:nvSpPr>
            <p:spPr>
              <a:xfrm>
                <a:off x="7800127" y="4856672"/>
                <a:ext cx="1951047" cy="668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η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a</m:t>
                        </m:r>
                      </m:num>
                      <m:den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𝑖𝑡𝑒𝑟𝑠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kumimoji="1" lang="zh-CN" alt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5DF39D6-96A8-3744-8406-7B8593B79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127" y="4856672"/>
                <a:ext cx="1951047" cy="668837"/>
              </a:xfrm>
              <a:prstGeom prst="rect">
                <a:avLst/>
              </a:prstGeom>
              <a:blipFill>
                <a:blip r:embed="rId6"/>
                <a:stretch>
                  <a:fillRect l="-6494" r="-1299" b="-20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46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线性回归中使用随机梯度下降</a:t>
            </a:r>
          </a:p>
        </p:txBody>
      </p:sp>
    </p:spTree>
    <p:extLst>
      <p:ext uri="{BB962C8B-B14F-4D97-AF65-F5344CB8AC3E}">
        <p14:creationId xmlns:p14="http://schemas.microsoft.com/office/powerpoint/2010/main" val="162935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简单线性回归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108E5253-2950-F219-B499-F1075D03423E}"/>
              </a:ext>
            </a:extLst>
          </p:cNvPr>
          <p:cNvGraphicFramePr/>
          <p:nvPr/>
        </p:nvGraphicFramePr>
        <p:xfrm>
          <a:off x="2503054" y="1690688"/>
          <a:ext cx="7656945" cy="4447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2DE9300-0BC5-9227-742A-E41C872EA630}"/>
              </a:ext>
            </a:extLst>
          </p:cNvPr>
          <p:cNvCxnSpPr>
            <a:cxnSpLocks/>
          </p:cNvCxnSpPr>
          <p:nvPr/>
        </p:nvCxnSpPr>
        <p:spPr>
          <a:xfrm flipV="1">
            <a:off x="2152073" y="1597891"/>
            <a:ext cx="8091054" cy="43503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9CCEE68-52D2-4FC9-1E08-2C74A289D8D8}"/>
              </a:ext>
            </a:extLst>
          </p:cNvPr>
          <p:cNvSpPr txBox="1"/>
          <p:nvPr/>
        </p:nvSpPr>
        <p:spPr>
          <a:xfrm>
            <a:off x="10039927" y="55788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房屋面积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63A6C67-9E59-561A-2175-2A9F80236430}"/>
              </a:ext>
            </a:extLst>
          </p:cNvPr>
          <p:cNvSpPr txBox="1"/>
          <p:nvPr/>
        </p:nvSpPr>
        <p:spPr>
          <a:xfrm>
            <a:off x="2152073" y="20135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价格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2690F5E-F9DA-A030-1C41-937B5F8EF5B5}"/>
              </a:ext>
            </a:extLst>
          </p:cNvPr>
          <p:cNvSpPr txBox="1"/>
          <p:nvPr/>
        </p:nvSpPr>
        <p:spPr>
          <a:xfrm>
            <a:off x="7638478" y="4476618"/>
            <a:ext cx="392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样本特征只有一个，称为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简单线性回归</a:t>
            </a:r>
          </a:p>
        </p:txBody>
      </p:sp>
    </p:spTree>
    <p:extLst>
      <p:ext uri="{BB962C8B-B14F-4D97-AF65-F5344CB8AC3E}">
        <p14:creationId xmlns:p14="http://schemas.microsoft.com/office/powerpoint/2010/main" val="289855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简单线性回归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108E5253-2950-F219-B499-F1075D0342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334522"/>
              </p:ext>
            </p:extLst>
          </p:nvPr>
        </p:nvGraphicFramePr>
        <p:xfrm>
          <a:off x="2503054" y="1690688"/>
          <a:ext cx="7656945" cy="4447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2DE9300-0BC5-9227-742A-E41C872EA630}"/>
              </a:ext>
            </a:extLst>
          </p:cNvPr>
          <p:cNvCxnSpPr>
            <a:cxnSpLocks/>
          </p:cNvCxnSpPr>
          <p:nvPr/>
        </p:nvCxnSpPr>
        <p:spPr>
          <a:xfrm flipV="1">
            <a:off x="2152073" y="1597891"/>
            <a:ext cx="8091054" cy="43503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9848463-13FE-C8BF-01CA-0C5EA3E77582}"/>
              </a:ext>
            </a:extLst>
          </p:cNvPr>
          <p:cNvCxnSpPr>
            <a:cxnSpLocks/>
          </p:cNvCxnSpPr>
          <p:nvPr/>
        </p:nvCxnSpPr>
        <p:spPr>
          <a:xfrm flipV="1">
            <a:off x="5412379" y="4496696"/>
            <a:ext cx="0" cy="128487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27600B1-5592-C5D9-3F5F-0DACFEB6A818}"/>
              </a:ext>
            </a:extLst>
          </p:cNvPr>
          <p:cNvCxnSpPr>
            <a:cxnSpLocks/>
          </p:cNvCxnSpPr>
          <p:nvPr/>
        </p:nvCxnSpPr>
        <p:spPr>
          <a:xfrm>
            <a:off x="2936081" y="4410635"/>
            <a:ext cx="2345924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9CCEE68-52D2-4FC9-1E08-2C74A289D8D8}"/>
              </a:ext>
            </a:extLst>
          </p:cNvPr>
          <p:cNvSpPr txBox="1"/>
          <p:nvPr/>
        </p:nvSpPr>
        <p:spPr>
          <a:xfrm>
            <a:off x="10039927" y="5578886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/>
              <a:t>x</a:t>
            </a:r>
            <a:endParaRPr lang="zh-CN" altLang="en-US" sz="30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63A6C67-9E59-561A-2175-2A9F80236430}"/>
              </a:ext>
            </a:extLst>
          </p:cNvPr>
          <p:cNvSpPr txBox="1"/>
          <p:nvPr/>
        </p:nvSpPr>
        <p:spPr>
          <a:xfrm>
            <a:off x="2246100" y="2000124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/>
              <a:t>y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2690F5E-F9DA-A030-1C41-937B5F8EF5B5}"/>
              </a:ext>
            </a:extLst>
          </p:cNvPr>
          <p:cNvSpPr txBox="1"/>
          <p:nvPr/>
        </p:nvSpPr>
        <p:spPr>
          <a:xfrm>
            <a:off x="8453074" y="2399845"/>
            <a:ext cx="3927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y=</a:t>
            </a:r>
            <a:r>
              <a:rPr lang="en-US" altLang="zh-CN" sz="3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ax+b</a:t>
            </a:r>
            <a:endParaRPr lang="zh-CN" altLang="en-US" sz="3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AE063C3-8F3C-A1FA-64F6-C1257597E5AB}"/>
                  </a:ext>
                </a:extLst>
              </p:cNvPr>
              <p:cNvSpPr txBox="1"/>
              <p:nvPr/>
            </p:nvSpPr>
            <p:spPr>
              <a:xfrm>
                <a:off x="5433895" y="5493095"/>
                <a:ext cx="399468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AE063C3-8F3C-A1FA-64F6-C1257597E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895" y="5493095"/>
                <a:ext cx="399468" cy="288477"/>
              </a:xfrm>
              <a:prstGeom prst="rect">
                <a:avLst/>
              </a:prstGeom>
              <a:blipFill>
                <a:blip r:embed="rId3"/>
                <a:stretch>
                  <a:fillRect l="-7576" t="-8511" r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77531B5-3243-D742-9C71-56639E52FFAD}"/>
                  </a:ext>
                </a:extLst>
              </p:cNvPr>
              <p:cNvSpPr txBox="1"/>
              <p:nvPr/>
            </p:nvSpPr>
            <p:spPr>
              <a:xfrm>
                <a:off x="3012141" y="4537621"/>
                <a:ext cx="41934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77531B5-3243-D742-9C71-56639E52F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41" y="4537621"/>
                <a:ext cx="419346" cy="288477"/>
              </a:xfrm>
              <a:prstGeom prst="rect">
                <a:avLst/>
              </a:prstGeom>
              <a:blipFill>
                <a:blip r:embed="rId4"/>
                <a:stretch>
                  <a:fillRect l="-13043" t="-8333" r="-10145" b="-22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563F497D-2064-A456-5F26-D1767F427373}"/>
              </a:ext>
            </a:extLst>
          </p:cNvPr>
          <p:cNvCxnSpPr>
            <a:cxnSpLocks/>
          </p:cNvCxnSpPr>
          <p:nvPr/>
        </p:nvCxnSpPr>
        <p:spPr>
          <a:xfrm>
            <a:off x="2872292" y="4216998"/>
            <a:ext cx="2511476" cy="66652"/>
          </a:xfrm>
          <a:prstGeom prst="bentConnector3">
            <a:avLst>
              <a:gd name="adj1" fmla="val 101401"/>
            </a:avLst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67EAB2D-8E57-9441-2781-F9CF659029D0}"/>
                  </a:ext>
                </a:extLst>
              </p:cNvPr>
              <p:cNvSpPr txBox="1"/>
              <p:nvPr/>
            </p:nvSpPr>
            <p:spPr>
              <a:xfrm>
                <a:off x="2936081" y="3882122"/>
                <a:ext cx="41934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67EAB2D-8E57-9441-2781-F9CF65902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81" y="3882122"/>
                <a:ext cx="419346" cy="288477"/>
              </a:xfrm>
              <a:prstGeom prst="rect">
                <a:avLst/>
              </a:prstGeom>
              <a:blipFill>
                <a:blip r:embed="rId5"/>
                <a:stretch>
                  <a:fillRect l="-13235" t="-21277" r="-30882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37E6A14-AFF8-F4D6-2F31-ACDBD72B6477}"/>
                  </a:ext>
                </a:extLst>
              </p:cNvPr>
              <p:cNvSpPr txBox="1"/>
              <p:nvPr/>
            </p:nvSpPr>
            <p:spPr>
              <a:xfrm>
                <a:off x="7406333" y="4572015"/>
                <a:ext cx="2282613" cy="573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00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=a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00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+b</a:t>
                </a:r>
                <a:endParaRPr lang="zh-CN" altLang="en-US" sz="3000" dirty="0"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37E6A14-AFF8-F4D6-2F31-ACDBD72B6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333" y="4572015"/>
                <a:ext cx="2282613" cy="573170"/>
              </a:xfrm>
              <a:prstGeom prst="rect">
                <a:avLst/>
              </a:prstGeom>
              <a:blipFill>
                <a:blip r:embed="rId6"/>
                <a:stretch>
                  <a:fillRect t="-9574" r="-5882" b="-32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39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" grpId="0"/>
      <p:bldP spid="4" grpId="0"/>
      <p:bldP spid="48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简单线性回归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C9C8B4F-D33F-F284-4CF2-A4A13DDBF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5488"/>
            <a:ext cx="5741460" cy="27334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03A92CC-4143-A4E4-2C42-FB36B7EA9435}"/>
              </a:ext>
            </a:extLst>
          </p:cNvPr>
          <p:cNvSpPr txBox="1"/>
          <p:nvPr/>
        </p:nvSpPr>
        <p:spPr>
          <a:xfrm>
            <a:off x="6524625" y="1814513"/>
            <a:ext cx="441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假设我们找到了最佳拟合的直线方程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114B75-F611-66E1-4DDD-23A39C50F151}"/>
              </a:ext>
            </a:extLst>
          </p:cNvPr>
          <p:cNvSpPr txBox="1"/>
          <p:nvPr/>
        </p:nvSpPr>
        <p:spPr>
          <a:xfrm>
            <a:off x="6591300" y="22860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y=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ax+b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19E0F1F-A302-B7A1-80D0-7C882209E62F}"/>
                  </a:ext>
                </a:extLst>
              </p:cNvPr>
              <p:cNvSpPr txBox="1"/>
              <p:nvPr/>
            </p:nvSpPr>
            <p:spPr>
              <a:xfrm>
                <a:off x="6524625" y="2757487"/>
                <a:ext cx="2879956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则对于每一个样本点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19E0F1F-A302-B7A1-80D0-7C882209E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25" y="2757487"/>
                <a:ext cx="2879956" cy="412934"/>
              </a:xfrm>
              <a:prstGeom prst="rect">
                <a:avLst/>
              </a:prstGeom>
              <a:blipFill>
                <a:blip r:embed="rId3"/>
                <a:stretch>
                  <a:fillRect l="-2114" t="-7353" b="-22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738C7FA9-035A-FD78-23E4-36B98C02A783}"/>
              </a:ext>
            </a:extLst>
          </p:cNvPr>
          <p:cNvSpPr txBox="1"/>
          <p:nvPr/>
        </p:nvSpPr>
        <p:spPr>
          <a:xfrm>
            <a:off x="6524625" y="3301357"/>
            <a:ext cx="3903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根据我们的直线方程，预测值为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931E304-0978-F84F-85C3-D2795D457450}"/>
                  </a:ext>
                </a:extLst>
              </p:cNvPr>
              <p:cNvSpPr txBox="1"/>
              <p:nvPr/>
            </p:nvSpPr>
            <p:spPr>
              <a:xfrm>
                <a:off x="6524625" y="3833749"/>
                <a:ext cx="2708301" cy="913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+b</a:t>
                </a:r>
                <a:endPara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931E304-0978-F84F-85C3-D2795D457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25" y="3833749"/>
                <a:ext cx="2708301" cy="913070"/>
              </a:xfrm>
              <a:prstGeom prst="rect">
                <a:avLst/>
              </a:prstGeom>
              <a:blipFill>
                <a:blip r:embed="rId4"/>
                <a:stretch>
                  <a:fillRect t="-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5A24416-087A-E71D-3CC0-5D4CC20472EA}"/>
                  </a:ext>
                </a:extLst>
              </p:cNvPr>
              <p:cNvSpPr txBox="1"/>
              <p:nvPr/>
            </p:nvSpPr>
            <p:spPr>
              <a:xfrm>
                <a:off x="6514847" y="4597796"/>
                <a:ext cx="1449756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000"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</a:lstStyle>
              <a:p>
                <a:r>
                  <a:rPr lang="zh-CN" altLang="en-US" dirty="0"/>
                  <a:t>真值为：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5A24416-087A-E71D-3CC0-5D4CC2047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847" y="4597796"/>
                <a:ext cx="1449756" cy="380810"/>
              </a:xfrm>
              <a:prstGeom prst="rect">
                <a:avLst/>
              </a:prstGeom>
              <a:blipFill>
                <a:blip r:embed="rId5"/>
                <a:stretch>
                  <a:fillRect l="-4231" t="-7353" b="-22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21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简单线性回归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FF1F83B-AE5B-B4E2-F941-15B27F638C7A}"/>
              </a:ext>
            </a:extLst>
          </p:cNvPr>
          <p:cNvGrpSpPr/>
          <p:nvPr/>
        </p:nvGrpSpPr>
        <p:grpSpPr>
          <a:xfrm>
            <a:off x="495047" y="1846953"/>
            <a:ext cx="4426372" cy="3164093"/>
            <a:chOff x="6514847" y="1814513"/>
            <a:chExt cx="4426372" cy="3164093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03A92CC-4143-A4E4-2C42-FB36B7EA9435}"/>
                </a:ext>
              </a:extLst>
            </p:cNvPr>
            <p:cNvSpPr txBox="1"/>
            <p:nvPr/>
          </p:nvSpPr>
          <p:spPr>
            <a:xfrm>
              <a:off x="6524625" y="1814513"/>
              <a:ext cx="44165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假设我们找到了最佳拟合的直线方程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F114B75-F611-66E1-4DDD-23A39C50F151}"/>
                </a:ext>
              </a:extLst>
            </p:cNvPr>
            <p:cNvSpPr txBox="1"/>
            <p:nvPr/>
          </p:nvSpPr>
          <p:spPr>
            <a:xfrm>
              <a:off x="6591300" y="228600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y=</a:t>
              </a:r>
              <a:r>
                <a:rPr lang="en-US" altLang="zh-CN" sz="2000" dirty="0" err="1">
                  <a:latin typeface="黑体" panose="02010609060101010101" pitchFamily="49" charset="-122"/>
                  <a:ea typeface="黑体" panose="02010609060101010101" pitchFamily="49" charset="-122"/>
                </a:rPr>
                <a:t>ax+b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19E0F1F-A302-B7A1-80D0-7C882209E62F}"/>
                    </a:ext>
                  </a:extLst>
                </p:cNvPr>
                <p:cNvSpPr txBox="1"/>
                <p:nvPr/>
              </p:nvSpPr>
              <p:spPr>
                <a:xfrm>
                  <a:off x="6524625" y="2757487"/>
                  <a:ext cx="2879956" cy="4129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则对于每一个样本点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19E0F1F-A302-B7A1-80D0-7C882209E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625" y="2757487"/>
                  <a:ext cx="2879956" cy="412934"/>
                </a:xfrm>
                <a:prstGeom prst="rect">
                  <a:avLst/>
                </a:prstGeom>
                <a:blipFill>
                  <a:blip r:embed="rId2"/>
                  <a:stretch>
                    <a:fillRect l="-2331" t="-8955" b="-238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38C7FA9-035A-FD78-23E4-36B98C02A783}"/>
                </a:ext>
              </a:extLst>
            </p:cNvPr>
            <p:cNvSpPr txBox="1"/>
            <p:nvPr/>
          </p:nvSpPr>
          <p:spPr>
            <a:xfrm>
              <a:off x="6524625" y="3301357"/>
              <a:ext cx="39036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根据我们的直线方程，预测值为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B931E304-0978-F84F-85C3-D2795D457450}"/>
                    </a:ext>
                  </a:extLst>
                </p:cNvPr>
                <p:cNvSpPr txBox="1"/>
                <p:nvPr/>
              </p:nvSpPr>
              <p:spPr>
                <a:xfrm>
                  <a:off x="6524625" y="3833749"/>
                  <a:ext cx="2708301" cy="913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altLang="zh-CN" sz="32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=a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altLang="zh-CN" sz="32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+b</a:t>
                  </a:r>
                  <a:endParaRPr lang="zh-CN" altLang="en-US" sz="3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endPara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B931E304-0978-F84F-85C3-D2795D4574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625" y="3833749"/>
                  <a:ext cx="2708301" cy="913070"/>
                </a:xfrm>
                <a:prstGeom prst="rect">
                  <a:avLst/>
                </a:prstGeom>
                <a:blipFill>
                  <a:blip r:embed="rId3"/>
                  <a:stretch>
                    <a:fillRect t="-8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5A24416-087A-E71D-3CC0-5D4CC20472EA}"/>
                    </a:ext>
                  </a:extLst>
                </p:cNvPr>
                <p:cNvSpPr txBox="1"/>
                <p:nvPr/>
              </p:nvSpPr>
              <p:spPr>
                <a:xfrm>
                  <a:off x="6514847" y="4597796"/>
                  <a:ext cx="1449756" cy="3808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000"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</a:lstStyle>
                <a:p>
                  <a:r>
                    <a:rPr lang="zh-CN" altLang="en-US" dirty="0"/>
                    <a:t>真值为：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5A24416-087A-E71D-3CC0-5D4CC2047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4847" y="4597796"/>
                  <a:ext cx="1449756" cy="380810"/>
                </a:xfrm>
                <a:prstGeom prst="rect">
                  <a:avLst/>
                </a:prstGeom>
                <a:blipFill>
                  <a:blip r:embed="rId4"/>
                  <a:stretch>
                    <a:fillRect l="-4202" t="-9677" r="-7983" b="-338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307709-024F-9761-968A-5EF263DDA6E0}"/>
              </a:ext>
            </a:extLst>
          </p:cNvPr>
          <p:cNvCxnSpPr>
            <a:cxnSpLocks/>
          </p:cNvCxnSpPr>
          <p:nvPr/>
        </p:nvCxnSpPr>
        <p:spPr>
          <a:xfrm>
            <a:off x="5438775" y="1846953"/>
            <a:ext cx="0" cy="38489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ED3B009-5330-96E8-8F67-5B62F79E1926}"/>
                  </a:ext>
                </a:extLst>
              </p:cNvPr>
              <p:cNvSpPr txBox="1"/>
              <p:nvPr/>
            </p:nvSpPr>
            <p:spPr>
              <a:xfrm>
                <a:off x="6638034" y="1937630"/>
                <a:ext cx="3792833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我们希望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的差距尽量小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ED3B009-5330-96E8-8F67-5B62F79E1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034" y="1937630"/>
                <a:ext cx="3792833" cy="412934"/>
              </a:xfrm>
              <a:prstGeom prst="rect">
                <a:avLst/>
              </a:prstGeom>
              <a:blipFill>
                <a:blip r:embed="rId5"/>
                <a:stretch>
                  <a:fillRect l="-1768" t="-8824" r="-643" b="-22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F412B08-887F-4871-D96D-093E542DA16F}"/>
                  </a:ext>
                </a:extLst>
              </p:cNvPr>
              <p:cNvSpPr txBox="1"/>
              <p:nvPr/>
            </p:nvSpPr>
            <p:spPr>
              <a:xfrm>
                <a:off x="6638034" y="2409117"/>
                <a:ext cx="2638671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表达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的差距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F412B08-887F-4871-D96D-093E542DA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034" y="2409117"/>
                <a:ext cx="2638671" cy="412934"/>
              </a:xfrm>
              <a:prstGeom prst="rect">
                <a:avLst/>
              </a:prstGeom>
              <a:blipFill>
                <a:blip r:embed="rId6"/>
                <a:stretch>
                  <a:fillRect l="-2540" t="-7353" r="-1386" b="-22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317EF20-3D92-0F5B-6966-19F6A6AAFFA3}"/>
                  </a:ext>
                </a:extLst>
              </p:cNvPr>
              <p:cNvSpPr txBox="1"/>
              <p:nvPr/>
            </p:nvSpPr>
            <p:spPr>
              <a:xfrm>
                <a:off x="7187061" y="3048190"/>
                <a:ext cx="1406154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317EF20-3D92-0F5B-6966-19F6A6AAF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061" y="3048190"/>
                <a:ext cx="1406154" cy="412934"/>
              </a:xfrm>
              <a:prstGeom prst="rect">
                <a:avLst/>
              </a:prstGeom>
              <a:blipFill>
                <a:blip r:embed="rId7"/>
                <a:stretch>
                  <a:fillRect b="-10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61F381F-98C3-C210-2669-C8EB61ACC163}"/>
                  </a:ext>
                </a:extLst>
              </p:cNvPr>
              <p:cNvSpPr txBox="1"/>
              <p:nvPr/>
            </p:nvSpPr>
            <p:spPr>
              <a:xfrm>
                <a:off x="7187061" y="3581046"/>
                <a:ext cx="171874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|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61F381F-98C3-C210-2669-C8EB61ACC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061" y="3581046"/>
                <a:ext cx="1718740" cy="412934"/>
              </a:xfrm>
              <a:prstGeom prst="rect">
                <a:avLst/>
              </a:prstGeom>
              <a:blipFill>
                <a:blip r:embed="rId8"/>
                <a:stretch>
                  <a:fillRect l="-3901" t="-7353" r="-2482" b="-22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D1EE24B-FBD7-488E-C0C7-E3AB97FBDEFF}"/>
                  </a:ext>
                </a:extLst>
              </p:cNvPr>
              <p:cNvSpPr txBox="1"/>
              <p:nvPr/>
            </p:nvSpPr>
            <p:spPr>
              <a:xfrm>
                <a:off x="7187061" y="4140851"/>
                <a:ext cx="1624932" cy="4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D1EE24B-FBD7-488E-C0C7-E3AB97FBD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061" y="4140851"/>
                <a:ext cx="1624932" cy="421013"/>
              </a:xfrm>
              <a:prstGeom prst="rect">
                <a:avLst/>
              </a:prstGeom>
              <a:blipFill>
                <a:blip r:embed="rId9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96999A6-7AEE-581E-B3AB-2ABD2A786863}"/>
                  </a:ext>
                </a:extLst>
              </p:cNvPr>
              <p:cNvSpPr txBox="1"/>
              <p:nvPr/>
            </p:nvSpPr>
            <p:spPr>
              <a:xfrm>
                <a:off x="6638034" y="4630236"/>
                <a:ext cx="4497321" cy="561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考虑所有样本：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96999A6-7AEE-581E-B3AB-2ABD2A786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034" y="4630236"/>
                <a:ext cx="4497321" cy="561308"/>
              </a:xfrm>
              <a:prstGeom prst="rect">
                <a:avLst/>
              </a:prstGeom>
              <a:blipFill>
                <a:blip r:embed="rId10"/>
                <a:stretch>
                  <a:fillRect l="-1491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AEB7A30-E5C3-3BC2-FEA4-AE6C76DB585A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7187061" y="3254657"/>
            <a:ext cx="14061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B436391-D275-C6DD-9719-F6CC818B3187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7187061" y="3787513"/>
            <a:ext cx="17187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0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5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简单线性回归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22DE79F-6D4D-B0AE-743B-7CBAF411F04F}"/>
                  </a:ext>
                </a:extLst>
              </p:cNvPr>
              <p:cNvSpPr txBox="1"/>
              <p:nvPr/>
            </p:nvSpPr>
            <p:spPr>
              <a:xfrm>
                <a:off x="4019550" y="1819275"/>
                <a:ext cx="5244000" cy="628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目标：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使尽可能小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22DE79F-6D4D-B0AE-743B-7CBAF411F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550" y="1819275"/>
                <a:ext cx="5244000" cy="628634"/>
              </a:xfrm>
              <a:prstGeom prst="rect">
                <a:avLst/>
              </a:prstGeom>
              <a:blipFill>
                <a:blip r:embed="rId2"/>
                <a:stretch>
                  <a:fillRect l="-1161" r="-232" b="-6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B3FB7BF-2873-F62D-AE3B-A2C34DD01998}"/>
                  </a:ext>
                </a:extLst>
              </p:cNvPr>
              <p:cNvSpPr txBox="1"/>
              <p:nvPr/>
            </p:nvSpPr>
            <p:spPr>
              <a:xfrm>
                <a:off x="5172075" y="3130150"/>
                <a:ext cx="2857500" cy="882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+b</a:t>
                </a:r>
                <a:endPara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B3FB7BF-2873-F62D-AE3B-A2C34DD01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075" y="3130150"/>
                <a:ext cx="2857500" cy="882293"/>
              </a:xfrm>
              <a:prstGeom prst="rect">
                <a:avLst/>
              </a:prstGeom>
              <a:blipFill>
                <a:blip r:embed="rId3"/>
                <a:stretch>
                  <a:fillRect t="-8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2C3E74-731C-3B62-F198-DDD4A55B3C22}"/>
                  </a:ext>
                </a:extLst>
              </p:cNvPr>
              <p:cNvSpPr txBox="1"/>
              <p:nvPr/>
            </p:nvSpPr>
            <p:spPr>
              <a:xfrm>
                <a:off x="4638675" y="4210050"/>
                <a:ext cx="3832011" cy="1434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3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sz="32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a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sz="32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b</m:t>
                          </m:r>
                          <m:sSup>
                            <m:sSupPr>
                              <m:ctrlP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2C3E74-731C-3B62-F198-DDD4A55B3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675" y="4210050"/>
                <a:ext cx="3832011" cy="14340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66D04DCA-1450-3C9B-CB53-EBF71B7C8E06}"/>
              </a:ext>
            </a:extLst>
          </p:cNvPr>
          <p:cNvSpPr txBox="1"/>
          <p:nvPr/>
        </p:nvSpPr>
        <p:spPr>
          <a:xfrm>
            <a:off x="2400300" y="4742407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目标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找到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，使得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CBE93F-8298-EA3D-1F4C-19637CA43345}"/>
              </a:ext>
            </a:extLst>
          </p:cNvPr>
          <p:cNvSpPr txBox="1"/>
          <p:nvPr/>
        </p:nvSpPr>
        <p:spPr>
          <a:xfrm>
            <a:off x="8222229" y="47424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尽可能小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60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一类机器学习算法的基本思路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BDE65D6-526F-21D0-2415-D6C2B0B111F0}"/>
              </a:ext>
            </a:extLst>
          </p:cNvPr>
          <p:cNvGrpSpPr/>
          <p:nvPr/>
        </p:nvGrpSpPr>
        <p:grpSpPr>
          <a:xfrm>
            <a:off x="2719920" y="1819275"/>
            <a:ext cx="6980760" cy="1434047"/>
            <a:chOff x="2400300" y="4210050"/>
            <a:chExt cx="6980760" cy="1434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32C3E74-731C-3B62-F198-DDD4A55B3C22}"/>
                    </a:ext>
                  </a:extLst>
                </p:cNvPr>
                <p:cNvSpPr txBox="1"/>
                <p:nvPr/>
              </p:nvSpPr>
              <p:spPr>
                <a:xfrm>
                  <a:off x="4638675" y="4210050"/>
                  <a:ext cx="3832011" cy="14340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zh-CN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3200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3200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b</m:t>
                            </m:r>
                            <m:sSup>
                              <m:sSupPr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32C3E74-731C-3B62-F198-DDD4A55B3C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675" y="4210050"/>
                  <a:ext cx="3832011" cy="143404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6D04DCA-1450-3C9B-CB53-EBF71B7C8E06}"/>
                </a:ext>
              </a:extLst>
            </p:cNvPr>
            <p:cNvSpPr txBox="1"/>
            <p:nvPr/>
          </p:nvSpPr>
          <p:spPr>
            <a:xfrm>
              <a:off x="2400300" y="4742407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目标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找到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，使得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ACBE93F-8298-EA3D-1F4C-19637CA43345}"/>
                </a:ext>
              </a:extLst>
            </p:cNvPr>
            <p:cNvSpPr txBox="1"/>
            <p:nvPr/>
          </p:nvSpPr>
          <p:spPr>
            <a:xfrm>
              <a:off x="8273064" y="474136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尽可能小</a:t>
              </a:r>
              <a:endParaRPr lang="zh-CN" altLang="en-US" dirty="0"/>
            </a:p>
          </p:txBody>
        </p:sp>
      </p:grpSp>
      <p:sp>
        <p:nvSpPr>
          <p:cNvPr id="4" name="箭头: 下 3">
            <a:extLst>
              <a:ext uri="{FF2B5EF4-FFF2-40B4-BE49-F238E27FC236}">
                <a16:creationId xmlns:a16="http://schemas.microsoft.com/office/drawing/2014/main" id="{8F44F893-D76F-CE64-B414-8FEF43B3ADFF}"/>
              </a:ext>
            </a:extLst>
          </p:cNvPr>
          <p:cNvSpPr/>
          <p:nvPr/>
        </p:nvSpPr>
        <p:spPr>
          <a:xfrm>
            <a:off x="6410325" y="2974983"/>
            <a:ext cx="314325" cy="556678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B81FA0-CF49-3190-70A2-F984CD2392B2}"/>
              </a:ext>
            </a:extLst>
          </p:cNvPr>
          <p:cNvSpPr txBox="1"/>
          <p:nvPr/>
        </p:nvSpPr>
        <p:spPr>
          <a:xfrm>
            <a:off x="5323396" y="377190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损失函数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(loss function)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54F46C-5688-9617-011D-FBA9FA9C6787}"/>
              </a:ext>
            </a:extLst>
          </p:cNvPr>
          <p:cNvSpPr txBox="1"/>
          <p:nvPr/>
        </p:nvSpPr>
        <p:spPr>
          <a:xfrm>
            <a:off x="8147038" y="378832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效用函数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(utility function)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D1B790-807F-2D94-C542-BFFEE7138520}"/>
              </a:ext>
            </a:extLst>
          </p:cNvPr>
          <p:cNvSpPr txBox="1"/>
          <p:nvPr/>
        </p:nvSpPr>
        <p:spPr>
          <a:xfrm>
            <a:off x="2838450" y="5057775"/>
            <a:ext cx="6186309" cy="85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通过分析问题，确定问题的损失函数或者效用函数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通过最优化损失函数或者效用函数，获得机器学习的模型。</a:t>
            </a:r>
          </a:p>
        </p:txBody>
      </p:sp>
    </p:spTree>
    <p:extLst>
      <p:ext uri="{BB962C8B-B14F-4D97-AF65-F5344CB8AC3E}">
        <p14:creationId xmlns:p14="http://schemas.microsoft.com/office/powerpoint/2010/main" val="203141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995</Words>
  <Application>Microsoft Macintosh PowerPoint</Application>
  <PresentationFormat>宽屏</PresentationFormat>
  <Paragraphs>216</Paragraphs>
  <Slides>37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等线</vt:lpstr>
      <vt:lpstr>等线 Light</vt:lpstr>
      <vt:lpstr>黑体</vt:lpstr>
      <vt:lpstr>宋体</vt:lpstr>
      <vt:lpstr>微软雅黑</vt:lpstr>
      <vt:lpstr>Arial</vt:lpstr>
      <vt:lpstr>Bookman Old Style</vt:lpstr>
      <vt:lpstr>Cambria Math</vt:lpstr>
      <vt:lpstr>Times New Roman</vt:lpstr>
      <vt:lpstr>Office 主题​​</vt:lpstr>
      <vt:lpstr>线性回归法 Linear Regression</vt:lpstr>
      <vt:lpstr>线性回归</vt:lpstr>
      <vt:lpstr>线性回归</vt:lpstr>
      <vt:lpstr>简单线性回归</vt:lpstr>
      <vt:lpstr>简单线性回归</vt:lpstr>
      <vt:lpstr>简单线性回归</vt:lpstr>
      <vt:lpstr>简单线性回归</vt:lpstr>
      <vt:lpstr>简单线性回归</vt:lpstr>
      <vt:lpstr>一类机器学习算法的基本思路</vt:lpstr>
      <vt:lpstr>一类机器学习算法的基本思路</vt:lpstr>
      <vt:lpstr>简单线性回归</vt:lpstr>
      <vt:lpstr>最小二乘法</vt:lpstr>
      <vt:lpstr>最小二乘法</vt:lpstr>
      <vt:lpstr>最小二乘法</vt:lpstr>
      <vt:lpstr>最小二乘法</vt:lpstr>
      <vt:lpstr>最小二乘法</vt:lpstr>
      <vt:lpstr>最小二乘法</vt:lpstr>
      <vt:lpstr>简单线性回归</vt:lpstr>
      <vt:lpstr>简单线性回归</vt:lpstr>
      <vt:lpstr>线性回归算法的评测</vt:lpstr>
      <vt:lpstr>线性回归算法的评测</vt:lpstr>
      <vt:lpstr>线性回归算法的评测</vt:lpstr>
      <vt:lpstr>线性回归算法的评测</vt:lpstr>
      <vt:lpstr>线性回归算法的评测</vt:lpstr>
      <vt:lpstr>多元线性回归</vt:lpstr>
      <vt:lpstr>多元线性回归</vt:lpstr>
      <vt:lpstr>多元线性回归</vt:lpstr>
      <vt:lpstr>多元线性回归</vt:lpstr>
      <vt:lpstr>多元线性回归</vt:lpstr>
      <vt:lpstr>线性回归中使用梯度下降</vt:lpstr>
      <vt:lpstr>线性回归中使用梯度下降</vt:lpstr>
      <vt:lpstr>线性回归中使用梯度下降</vt:lpstr>
      <vt:lpstr>线性回归中使用随机梯度下降</vt:lpstr>
      <vt:lpstr>线性回归中使用随机梯度下降</vt:lpstr>
      <vt:lpstr>线性回归中使用随机梯度下降</vt:lpstr>
      <vt:lpstr>线性回归中使用随机梯度下降</vt:lpstr>
      <vt:lpstr>线性回归中使用随机梯度下降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线性回归法 Linear Regression</dc:title>
  <dc:creator>陈 博</dc:creator>
  <cp:lastModifiedBy>陈 博</cp:lastModifiedBy>
  <cp:revision>145</cp:revision>
  <dcterms:created xsi:type="dcterms:W3CDTF">2022-07-03T16:07:19Z</dcterms:created>
  <dcterms:modified xsi:type="dcterms:W3CDTF">2022-07-06T14:52:21Z</dcterms:modified>
</cp:coreProperties>
</file>