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9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260985"/>
            <a:ext cx="11331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递归：</a:t>
            </a:r>
            <a:endParaRPr lang="zh-CN" altLang="en-US" b="1"/>
          </a:p>
          <a:p>
            <a:r>
              <a:rPr lang="en-US" altLang="zh-CN"/>
              <a:t>        </a:t>
            </a:r>
            <a:r>
              <a:rPr lang="zh-CN" altLang="en-US"/>
              <a:t>如果是没有障碍物的话，从(0,0)出发，每次只能往下走、或者往右走。假设i表示行、j表示列，当前点为(i,j)，那么每次只能往(i + 1, j)移动、或者往(i, j + 1)移动。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递归思路为：从（</a:t>
            </a:r>
            <a:r>
              <a:rPr lang="en-US" altLang="zh-CN"/>
              <a:t>i,j</a:t>
            </a:r>
            <a:r>
              <a:rPr lang="zh-CN" altLang="en-US"/>
              <a:t>）递归到（</a:t>
            </a:r>
            <a:r>
              <a:rPr lang="en-US" altLang="zh-CN"/>
              <a:t>0,0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970405" y="1885950"/>
          <a:ext cx="4005580" cy="35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95"/>
                <a:gridCol w="1001395"/>
                <a:gridCol w="1001395"/>
                <a:gridCol w="1001395"/>
              </a:tblGrid>
              <a:tr h="879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0,0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794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 b="1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 </a:t>
                      </a:r>
                      <a:r>
                        <a:rPr lang="zh-CN" altLang="en-US" sz="1800" b="1">
                          <a:sym typeface="+mn-ea"/>
                        </a:rPr>
                        <a:t>障碍物</a:t>
                      </a:r>
                      <a:endParaRPr lang="zh-CN" altLang="en-US" sz="1800" b="1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794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 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794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(i,j)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07590" y="1517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302000" y="1517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296410" y="1517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365115" y="1517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591945" y="21831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591945" y="29972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1945" y="39046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591945" y="48113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970405" y="5584825"/>
            <a:ext cx="185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递归</a:t>
            </a:r>
            <a:r>
              <a:rPr lang="zh-CN" altLang="en-US"/>
              <a:t>方向：</a:t>
            </a:r>
            <a:endParaRPr lang="zh-CN" altLang="en-US"/>
          </a:p>
          <a:p>
            <a:r>
              <a:rPr lang="zh-CN" altLang="en-US"/>
              <a:t>向</a:t>
            </a:r>
            <a:r>
              <a:rPr lang="zh-CN" altLang="en-US"/>
              <a:t>左：（</a:t>
            </a:r>
            <a:r>
              <a:rPr lang="en-US" altLang="zh-CN"/>
              <a:t>i</a:t>
            </a:r>
            <a:r>
              <a:rPr lang="zh-CN" altLang="en-US"/>
              <a:t>，</a:t>
            </a:r>
            <a:r>
              <a:rPr lang="en-US" altLang="zh-CN"/>
              <a:t>j-1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向</a:t>
            </a:r>
            <a:r>
              <a:rPr lang="zh-CN" altLang="en-US"/>
              <a:t>上：（</a:t>
            </a:r>
            <a:r>
              <a:rPr lang="en-US" altLang="zh-CN"/>
              <a:t>i-1</a:t>
            </a:r>
            <a:r>
              <a:rPr lang="zh-CN" altLang="en-US"/>
              <a:t>，</a:t>
            </a:r>
            <a:r>
              <a:rPr lang="en-US" altLang="zh-CN"/>
              <a:t>j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44565" y="2606675"/>
            <a:ext cx="5425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0</a:t>
            </a:r>
            <a:r>
              <a:rPr lang="zh-CN" altLang="en-US"/>
              <a:t>情况：</a:t>
            </a:r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超过边界</a:t>
            </a:r>
            <a:r>
              <a:rPr lang="en-US" altLang="zh-CN"/>
              <a:t>(&lt;0)</a:t>
            </a:r>
            <a:r>
              <a:rPr lang="zh-CN" altLang="en-US"/>
              <a:t>，</a:t>
            </a:r>
            <a:r>
              <a:rPr lang="en-US" altLang="zh-CN"/>
              <a:t>j</a:t>
            </a:r>
            <a:r>
              <a:rPr lang="zh-CN" altLang="en-US"/>
              <a:t>超过边界</a:t>
            </a:r>
            <a:r>
              <a:rPr lang="en-US" altLang="zh-CN"/>
              <a:t>(&lt;0)</a:t>
            </a:r>
            <a:r>
              <a:rPr lang="zh-CN" altLang="en-US"/>
              <a:t>，遇到障碍物</a:t>
            </a:r>
            <a:r>
              <a:rPr lang="en-US" altLang="zh-CN"/>
              <a:t>(</a:t>
            </a:r>
            <a:r>
              <a:rPr lang="zh-CN" altLang="en-US"/>
              <a:t>值为</a:t>
            </a:r>
            <a:r>
              <a:rPr lang="en-US" altLang="zh-CN"/>
              <a:t>1)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到达终点返回</a:t>
            </a:r>
            <a:r>
              <a:rPr lang="en-US" altLang="zh-CN"/>
              <a:t>1</a:t>
            </a:r>
            <a:r>
              <a:rPr lang="zh-CN" altLang="en-US"/>
              <a:t>并输出递归后的</a:t>
            </a:r>
            <a:r>
              <a:rPr lang="en-US" altLang="zh-CN"/>
              <a:t>d[i,j]</a:t>
            </a:r>
            <a:endParaRPr lang="zh-CN" altLang="en-US"/>
          </a:p>
          <a:p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044565" y="1798320"/>
            <a:ext cx="465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设递归函数为</a:t>
            </a:r>
            <a:r>
              <a:rPr lang="en-US" altLang="zh-CN"/>
              <a:t>dfs(i,j)</a:t>
            </a:r>
            <a:r>
              <a:rPr lang="zh-CN" altLang="en-US"/>
              <a:t>，</a:t>
            </a:r>
            <a:r>
              <a:rPr lang="en-US" altLang="zh-CN"/>
              <a:t>d[</a:t>
            </a:r>
            <a:r>
              <a:rPr lang="en-US" altLang="zh-CN"/>
              <a:t>i,j]</a:t>
            </a:r>
            <a:r>
              <a:rPr lang="zh-CN" altLang="en-US"/>
              <a:t>用来保存路径个数</a:t>
            </a:r>
            <a:endParaRPr lang="en-US" altLang="zh-CN"/>
          </a:p>
          <a:p>
            <a:pPr algn="l"/>
            <a:r>
              <a:rPr lang="zh-CN" altLang="en-US"/>
              <a:t>则</a:t>
            </a:r>
            <a:r>
              <a:rPr lang="zh-CN" altLang="en-US"/>
              <a:t>递归</a:t>
            </a:r>
            <a:r>
              <a:rPr lang="zh-CN" altLang="en-US"/>
              <a:t>公式：d[i, j] = dfs(i - 1, j) + dfs(i, j - 1)</a:t>
            </a:r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4606290" y="4854575"/>
            <a:ext cx="612775" cy="32512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5369560" y="4144010"/>
            <a:ext cx="325120" cy="5664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3302000" y="3451860"/>
            <a:ext cx="325120" cy="5664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3886835" y="3040380"/>
            <a:ext cx="612775" cy="32512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044565" y="4199890"/>
            <a:ext cx="2824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若表格规格：</a:t>
            </a:r>
            <a:r>
              <a:rPr lang="en-US" altLang="zh-CN"/>
              <a:t>m</a:t>
            </a:r>
            <a:r>
              <a:rPr lang="zh-CN" altLang="en-US"/>
              <a:t>行</a:t>
            </a:r>
            <a:r>
              <a:rPr lang="en-US" altLang="zh-CN"/>
              <a:t>n</a:t>
            </a:r>
            <a:r>
              <a:rPr lang="zh-CN" altLang="en-US"/>
              <a:t>列</a:t>
            </a:r>
            <a:endParaRPr lang="zh-CN" altLang="en-US"/>
          </a:p>
          <a:p>
            <a:r>
              <a:rPr lang="zh-CN" altLang="en-US"/>
              <a:t>时间复杂度：</a:t>
            </a:r>
            <a:r>
              <a:rPr lang="en-US" altLang="zh-CN"/>
              <a:t>O(m</a:t>
            </a:r>
            <a:r>
              <a:rPr lang="zh-CN" altLang="en-US"/>
              <a:t>！</a:t>
            </a:r>
            <a:r>
              <a:rPr lang="en-US" altLang="zh-CN"/>
              <a:t>*n</a:t>
            </a:r>
            <a:r>
              <a:rPr lang="zh-CN" altLang="en-US"/>
              <a:t>！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空间复杂度：</a:t>
            </a:r>
            <a:r>
              <a:rPr lang="en-US" altLang="zh-CN"/>
              <a:t>O(m</a:t>
            </a:r>
            <a:r>
              <a:rPr lang="zh-CN" altLang="en-US"/>
              <a:t>！</a:t>
            </a:r>
            <a:r>
              <a:rPr lang="en-US" altLang="zh-CN"/>
              <a:t>*n</a:t>
            </a:r>
            <a:r>
              <a:rPr lang="zh-CN" altLang="en-US"/>
              <a:t>！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925310" y="5779770"/>
            <a:ext cx="191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优化：对子问题进行</a:t>
            </a:r>
            <a:r>
              <a:rPr lang="zh-CN" altLang="en-US"/>
              <a:t>保存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9870" y="288290"/>
            <a:ext cx="811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动态规划：</a:t>
            </a:r>
            <a:r>
              <a:rPr lang="zh-CN" altLang="en-US"/>
              <a:t>（到每一个点的路径个数与上一个点的路径个数有关）</a:t>
            </a:r>
            <a:endParaRPr lang="zh-CN" altLang="en-US" b="1"/>
          </a:p>
          <a:p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361315" y="798830"/>
            <a:ext cx="2597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找上一步（</a:t>
            </a:r>
            <a:r>
              <a:rPr lang="zh-CN" altLang="en-US"/>
              <a:t>子问题）：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96645" y="1652905"/>
          <a:ext cx="4005580" cy="35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95"/>
                <a:gridCol w="1001395"/>
                <a:gridCol w="1001395"/>
                <a:gridCol w="1001395"/>
              </a:tblGrid>
              <a:tr h="879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0,0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障碍物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（无法到达）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94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b="1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(i-1,j)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794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b="1"/>
                        <a:t>障碍物</a:t>
                      </a: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(i,j-1)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  (i,j)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879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（无法</a:t>
                      </a:r>
                      <a:r>
                        <a:rPr lang="zh-CN" altLang="en-US"/>
                        <a:t>到达）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1"/>
                        <a:t> (m,n)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959100" y="798830"/>
            <a:ext cx="474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到达（</a:t>
            </a:r>
            <a:r>
              <a:rPr lang="en-US" altLang="zh-CN"/>
              <a:t>i,j</a:t>
            </a:r>
            <a:r>
              <a:rPr lang="zh-CN" altLang="en-US"/>
              <a:t>）的上一步有两种：（</a:t>
            </a:r>
            <a:r>
              <a:rPr lang="en-US" altLang="zh-CN"/>
              <a:t>i-1,j</a:t>
            </a:r>
            <a:r>
              <a:rPr lang="zh-CN" altLang="en-US"/>
              <a:t>）（</a:t>
            </a:r>
            <a:r>
              <a:rPr lang="en-US" altLang="zh-CN"/>
              <a:t>i,j-1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381375" y="3215005"/>
            <a:ext cx="260350" cy="42735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847975" y="3781425"/>
            <a:ext cx="371475" cy="2514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07025" y="1652905"/>
            <a:ext cx="5408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</a:t>
            </a:r>
            <a:r>
              <a:rPr lang="en-US" altLang="zh-CN"/>
              <a:t>dp[i][j]</a:t>
            </a:r>
            <a:r>
              <a:rPr lang="zh-CN" altLang="en-US"/>
              <a:t>用来保存从</a:t>
            </a:r>
            <a:r>
              <a:rPr lang="en-US" altLang="zh-CN"/>
              <a:t>(0,0)</a:t>
            </a:r>
            <a:r>
              <a:rPr lang="zh-CN" altLang="en-US"/>
              <a:t>到</a:t>
            </a:r>
            <a:r>
              <a:rPr lang="en-US" altLang="zh-CN"/>
              <a:t>(i,j)</a:t>
            </a:r>
            <a:r>
              <a:rPr lang="zh-CN" altLang="en-US"/>
              <a:t>的路径个数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状态</a:t>
            </a:r>
            <a:r>
              <a:rPr lang="zh-CN" altLang="en-US"/>
              <a:t>转移公式：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dp[i][j]=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6286500" y="2886075"/>
            <a:ext cx="295275" cy="628650"/>
          </a:xfrm>
          <a:prstGeom prst="leftBrac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49085" y="2762250"/>
            <a:ext cx="503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dp[i-1][j] + dp[i][j-1]	</a:t>
            </a:r>
            <a:r>
              <a:rPr lang="zh-CN" altLang="en-US"/>
              <a:t>；对应位置值为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734175" y="3311525"/>
            <a:ext cx="4953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	</a:t>
            </a:r>
            <a:r>
              <a:rPr lang="zh-CN" altLang="en-US"/>
              <a:t>；对应位置值为</a:t>
            </a:r>
            <a:r>
              <a:rPr lang="en-US" altLang="zh-CN"/>
              <a:t>1</a:t>
            </a:r>
            <a:r>
              <a:rPr lang="zh-CN" altLang="en-US"/>
              <a:t>，即该位置有障碍物，</a:t>
            </a:r>
            <a:r>
              <a:rPr lang="en-US" altLang="zh-CN"/>
              <a:t>	    </a:t>
            </a:r>
            <a:r>
              <a:rPr lang="zh-CN" altLang="en-US"/>
              <a:t>到达该</a:t>
            </a:r>
            <a:r>
              <a:rPr lang="zh-CN" altLang="en-US"/>
              <a:t>点路径个数为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407025" y="4137660"/>
            <a:ext cx="4716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根据状态转移公式，求</a:t>
            </a:r>
            <a:r>
              <a:rPr lang="zh-CN" altLang="en-US"/>
              <a:t>路径总个数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时间复杂度：</a:t>
            </a:r>
            <a:r>
              <a:rPr lang="en-US" altLang="zh-CN"/>
              <a:t>O(m*n)     </a:t>
            </a:r>
            <a:r>
              <a:rPr lang="zh-CN" altLang="en-US"/>
              <a:t>空间复杂度：</a:t>
            </a:r>
            <a:r>
              <a:rPr lang="en-US" altLang="zh-CN"/>
              <a:t>O(m*n)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30655" y="12846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11730" y="12846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392805" y="12846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373880" y="1284605"/>
            <a:ext cx="36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10565" y="19189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10565" y="27622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10565" y="37230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10565" y="45980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959100" y="5749290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边界上存在障碍物。</a:t>
            </a:r>
            <a:endParaRPr lang="zh-CN" altLang="en-US"/>
          </a:p>
          <a:p>
            <a:r>
              <a:rPr lang="zh-CN" altLang="en-US"/>
              <a:t>则包括障碍物之后的区域都无法</a:t>
            </a:r>
            <a:r>
              <a:rPr lang="zh-CN" altLang="en-US"/>
              <a:t>到达。</a:t>
            </a:r>
            <a:endParaRPr lang="zh-CN" altLang="en-US"/>
          </a:p>
          <a:p>
            <a:r>
              <a:rPr lang="zh-CN" altLang="en-US"/>
              <a:t>（因为只能向下和向右</a:t>
            </a:r>
            <a:r>
              <a:rPr lang="zh-CN" altLang="en-US"/>
              <a:t>移动）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21615" y="5527040"/>
            <a:ext cx="2876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特殊情况：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起点或终点存在</a:t>
            </a:r>
            <a:r>
              <a:rPr lang="zh-CN" altLang="en-US"/>
              <a:t>障碍物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6225" y="28575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动态规划空间优化（滚动数组）：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904875" y="106680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动态规划状态转移</a:t>
            </a:r>
            <a:r>
              <a:rPr lang="zh-CN" altLang="en-US"/>
              <a:t>公式：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9150" y="1624965"/>
            <a:ext cx="6319520" cy="1341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2966085"/>
            <a:ext cx="4526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动态规划存储路径个数的</a:t>
            </a:r>
            <a:r>
              <a:rPr lang="zh-CN" altLang="en-US"/>
              <a:t>方式为</a:t>
            </a:r>
            <a:r>
              <a:rPr lang="zh-CN" altLang="en-US"/>
              <a:t>二维数组：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4031615" y="3937000"/>
            <a:ext cx="4813300" cy="261112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91965" y="403479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dp[0][0]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301615" y="403479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dp[0][1]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33820" y="403479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dp[0][2]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91965" y="469392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dp[1][0]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01615" y="469392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dp[1][1]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03975" y="4700905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dp[1][2]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91965" y="535305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dp[2][0]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01615" y="5371465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dp[2][1]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33820" y="536702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dp[2][2]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66025" y="403479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dp[0][3]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66025" y="4700905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dp[1][3]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66025" y="536702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dp[2][3]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66025" y="6033135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dp[3][3]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433820" y="6033135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dp[3][2]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1965" y="603250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dp[3][0]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62575" y="604901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dp[3][1]</a:t>
            </a:r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147310" y="4785995"/>
            <a:ext cx="250825" cy="1758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5648960" y="4385945"/>
            <a:ext cx="204470" cy="3714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加号 28"/>
          <p:cNvSpPr/>
          <p:nvPr/>
        </p:nvSpPr>
        <p:spPr>
          <a:xfrm>
            <a:off x="5314950" y="4497070"/>
            <a:ext cx="259715" cy="25146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6810375" y="5721350"/>
            <a:ext cx="204470" cy="3714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246495" y="6149340"/>
            <a:ext cx="250825" cy="1758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加号 31"/>
          <p:cNvSpPr/>
          <p:nvPr/>
        </p:nvSpPr>
        <p:spPr>
          <a:xfrm>
            <a:off x="6433820" y="5789295"/>
            <a:ext cx="259715" cy="25146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7420" y="557530"/>
            <a:ext cx="5631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求第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行只需要</a:t>
            </a:r>
            <a:r>
              <a:rPr lang="en-US" altLang="zh-CN">
                <a:sym typeface="+mn-ea"/>
              </a:rPr>
              <a:t>i-1</a:t>
            </a:r>
            <a:r>
              <a:rPr lang="zh-CN" altLang="en-US">
                <a:sym typeface="+mn-ea"/>
              </a:rPr>
              <a:t>行求过的值，而不需要</a:t>
            </a:r>
            <a:r>
              <a:rPr lang="en-US" altLang="zh-CN">
                <a:sym typeface="+mn-ea"/>
              </a:rPr>
              <a:t>i-2</a:t>
            </a:r>
            <a:r>
              <a:rPr lang="zh-CN" altLang="en-US">
                <a:sym typeface="+mn-ea"/>
              </a:rPr>
              <a:t>行以及之后的值。所以可用</a:t>
            </a:r>
            <a:r>
              <a:rPr lang="zh-CN" altLang="en-US" b="1">
                <a:sym typeface="+mn-ea"/>
              </a:rPr>
              <a:t>滚动数组</a:t>
            </a:r>
            <a:r>
              <a:rPr lang="zh-CN" altLang="en-US">
                <a:sym typeface="+mn-ea"/>
              </a:rPr>
              <a:t>来进行优化。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具体方法：将二维数组改为一维数组，一维数组的大小为列的长度（即原二维数组一行的</a:t>
            </a:r>
            <a:r>
              <a:rPr lang="zh-CN" altLang="en-US">
                <a:sym typeface="+mn-ea"/>
              </a:rPr>
              <a:t>大小）：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007235" y="2130425"/>
          <a:ext cx="4810125" cy="81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/>
                <a:gridCol w="962025"/>
                <a:gridCol w="962025"/>
                <a:gridCol w="962025"/>
                <a:gridCol w="962025"/>
              </a:tblGrid>
              <a:tr h="8121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007235" y="3573145"/>
          <a:ext cx="4810125" cy="81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/>
                <a:gridCol w="962025"/>
                <a:gridCol w="962025"/>
                <a:gridCol w="962025"/>
                <a:gridCol w="962025"/>
              </a:tblGrid>
              <a:tr h="8121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2289175" y="294259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705735" y="3890645"/>
            <a:ext cx="462280" cy="3314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239135" y="294005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228465" y="294259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178425" y="294005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167755" y="294005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686810" y="3890645"/>
            <a:ext cx="462280" cy="3314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667885" y="3890645"/>
            <a:ext cx="462280" cy="3314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571490" y="3890645"/>
            <a:ext cx="462280" cy="3314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2007235" y="5015865"/>
          <a:ext cx="4810125" cy="81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/>
                <a:gridCol w="962025"/>
                <a:gridCol w="962025"/>
                <a:gridCol w="962025"/>
                <a:gridCol w="962025"/>
              </a:tblGrid>
              <a:tr h="8121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 15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下箭头 15"/>
          <p:cNvSpPr/>
          <p:nvPr/>
        </p:nvSpPr>
        <p:spPr>
          <a:xfrm>
            <a:off x="2289175" y="438531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239135" y="438531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228465" y="438531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178425" y="438531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6167755" y="4385310"/>
            <a:ext cx="260985" cy="6330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2705735" y="5333365"/>
            <a:ext cx="462280" cy="3314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686810" y="5333365"/>
            <a:ext cx="462280" cy="3314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667885" y="5333365"/>
            <a:ext cx="462280" cy="3314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648960" y="5333365"/>
            <a:ext cx="462280" cy="3314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351395" y="2352040"/>
            <a:ext cx="280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第一次</a:t>
            </a:r>
            <a:r>
              <a:rPr lang="zh-CN" altLang="en-US"/>
              <a:t>迭代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51395" y="38538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第</a:t>
            </a:r>
            <a:r>
              <a:rPr lang="zh-CN" altLang="en-US">
                <a:sym typeface="+mn-ea"/>
              </a:rPr>
              <a:t>二次迭代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351395" y="52381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第</a:t>
            </a:r>
            <a:r>
              <a:rPr lang="zh-CN" altLang="en-US">
                <a:sym typeface="+mn-ea"/>
              </a:rPr>
              <a:t>三次迭代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211310" y="3402965"/>
            <a:ext cx="1948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迭代公式：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dp[j]=dp[j]+dp[j-1]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755390" y="6290945"/>
            <a:ext cx="98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······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7694295" y="629094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······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208135" y="4785360"/>
            <a:ext cx="2527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时间复杂度：</a:t>
            </a:r>
            <a:r>
              <a:rPr lang="en-US" altLang="zh-CN"/>
              <a:t>O(m*n)</a:t>
            </a:r>
            <a:endParaRPr lang="zh-CN" altLang="en-US"/>
          </a:p>
          <a:p>
            <a:r>
              <a:rPr lang="zh-CN" altLang="en-US"/>
              <a:t>空间复杂度：</a:t>
            </a:r>
            <a:r>
              <a:rPr lang="en-US" altLang="zh-CN"/>
              <a:t>O(m)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e47f0b56-9667-4c84-94ce-cb5a657c9319}"/>
  <p:tag name="TABLE_ENDDRAG_ORIGIN_RECT" val="315*276"/>
  <p:tag name="TABLE_ENDDRAG_RECT" val="155*148*315*276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b1427a65-e15a-41e4-acbb-0bb65302afca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2112,&quot;width&quot;:9952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TABLE_ENDDRAG_ORIGIN_RECT" val="378*63"/>
  <p:tag name="TABLE_ENDDRAG_RECT" val="159*167*378*6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Y2ZmOWJlMDViYThmNjQ4ZWI0ZDhmZjlmYmY1YmZhNmUifQ=="/>
  <p:tag name="KSO_WPP_MARK_KEY" val="9ea82cb1-9eba-4cff-be7a-d63daab18b0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WPS 演示</Application>
  <PresentationFormat>宽屏</PresentationFormat>
  <Paragraphs>209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我有一个梦想</cp:lastModifiedBy>
  <cp:revision>191</cp:revision>
  <dcterms:created xsi:type="dcterms:W3CDTF">2019-06-19T02:08:00Z</dcterms:created>
  <dcterms:modified xsi:type="dcterms:W3CDTF">2022-09-25T13:24:45Z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3539CBCDB6BC43C8AB77190865CEAD40</vt:lpwstr>
  </property>
</Properties>
</file>